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8" r:id="rId3"/>
    <p:sldId id="319" r:id="rId4"/>
    <p:sldId id="320" r:id="rId5"/>
    <p:sldId id="321" r:id="rId6"/>
    <p:sldId id="305" r:id="rId7"/>
    <p:sldId id="326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22" r:id="rId16"/>
    <p:sldId id="324" r:id="rId17"/>
    <p:sldId id="325" r:id="rId18"/>
    <p:sldId id="327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6" autoAdjust="0"/>
  </p:normalViewPr>
  <p:slideViewPr>
    <p:cSldViewPr>
      <p:cViewPr varScale="1">
        <p:scale>
          <a:sx n="78" d="100"/>
          <a:sy n="78" d="100"/>
        </p:scale>
        <p:origin x="115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DFBC29-5F35-4FD5-AF78-06C15B00453C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A99CCF5-34A2-4A43-B484-8305325548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B9847-8D47-41AE-AB62-1647830F9DC8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4BD2-16C3-4949-A56E-8199807309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696E-27F5-43DF-97D3-3C0514E343CB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1D937-E129-46CB-AC61-180865F32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54C5A-4B26-4BF8-930D-58FDD4711E2F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54FFE-9FC1-4545-A1B7-3F3CE7EE24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3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31AD79-8341-49D1-A057-BE2E5BAC5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29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7EA5-1BE7-4119-A0CD-53742E7A9560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14D04-ED06-4666-A755-F204E18D8F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842C7-3A95-4FFE-AE86-103678B1851F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3BCD3-F4F9-4032-91C9-EF81EB391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5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56F31-A30B-4654-A0BB-1AE529307CE0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29006-F634-490A-BAF7-19077DD236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D47F-17CE-486B-BC56-4B431709BA6C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8C1D-084E-4EDC-80E3-0511E5644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6B3E-98FA-42CC-A10C-CA659020FA20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DD3F-66FD-49AC-836B-E0B2E7679C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CCE-7C49-40ED-9551-8263A806B7D5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73DB2-2AB2-49C5-9013-A4B462214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8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C9CC-F451-42AB-89F4-9EABFCAA406D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A49E7-2CB0-4FE9-93BA-019A0755DF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78834-D54B-4DD9-B8B7-E1ECA893BF78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D2F93-D2F2-47A2-82F5-A51DAC6877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3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9CDFBB-2BE2-4878-AA66-E6B85204F429}" type="datetimeFigureOut">
              <a:rPr lang="zh-CN" altLang="en-US"/>
              <a:pPr>
                <a:defRPr/>
              </a:pPr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A1ED2BF-89F0-4226-8232-E4C87497E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image" Target="../media/image29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6.emf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err="1" smtClean="0"/>
              <a:t>Matlab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练习</a:t>
            </a:r>
            <a:r>
              <a:rPr lang="en-US" altLang="zh-CN" sz="4800" dirty="0" smtClean="0"/>
              <a:t>3</a:t>
            </a:r>
            <a:r>
              <a:rPr lang="zh-CN" altLang="en-US" sz="4800" dirty="0" smtClean="0"/>
              <a:t>：</a:t>
            </a:r>
            <a:r>
              <a:rPr lang="en-US" altLang="zh-CN" sz="6600" dirty="0" smtClean="0"/>
              <a:t/>
            </a:r>
            <a:br>
              <a:rPr lang="en-US" altLang="zh-CN" sz="6600" dirty="0" smtClean="0"/>
            </a:br>
            <a:r>
              <a:rPr lang="zh-CN" altLang="en-US" sz="6600" dirty="0" smtClean="0"/>
              <a:t>极小曲面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dirty="0" smtClean="0"/>
              <a:t>Minimal Surfaces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Differential Coordinates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93000" cy="4506912"/>
          </a:xfrm>
        </p:spPr>
        <p:txBody>
          <a:bodyPr/>
          <a:lstStyle/>
          <a:p>
            <a:r>
              <a:rPr lang="en-US" altLang="zh-CN" sz="2800" smtClean="0"/>
              <a:t>Differential coordinates are defined by the discrete Laplacian operator:</a:t>
            </a:r>
          </a:p>
        </p:txBody>
      </p:sp>
      <p:graphicFrame>
        <p:nvGraphicFramePr>
          <p:cNvPr id="1229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3213100"/>
          <a:ext cx="29511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129810" imgH="355446" progId="Equation.DSMT4">
                  <p:embed/>
                </p:oleObj>
              </mc:Choice>
              <mc:Fallback>
                <p:oleObj name="Equation" r:id="rId3" imgW="1129810" imgH="3554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13100"/>
                        <a:ext cx="295116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Freeform 6"/>
          <p:cNvSpPr>
            <a:spLocks/>
          </p:cNvSpPr>
          <p:nvPr/>
        </p:nvSpPr>
        <p:spPr bwMode="auto">
          <a:xfrm>
            <a:off x="3781425" y="5716588"/>
            <a:ext cx="1012825" cy="593725"/>
          </a:xfrm>
          <a:custGeom>
            <a:avLst/>
            <a:gdLst>
              <a:gd name="T0" fmla="*/ 2147483646 w 828"/>
              <a:gd name="T1" fmla="*/ 2147483646 h 485"/>
              <a:gd name="T2" fmla="*/ 0 w 828"/>
              <a:gd name="T3" fmla="*/ 0 h 485"/>
              <a:gd name="T4" fmla="*/ 2147483646 w 828"/>
              <a:gd name="T5" fmla="*/ 2147483646 h 485"/>
              <a:gd name="T6" fmla="*/ 0 60000 65536"/>
              <a:gd name="T7" fmla="*/ 0 60000 65536"/>
              <a:gd name="T8" fmla="*/ 0 60000 65536"/>
              <a:gd name="T9" fmla="*/ 0 w 828"/>
              <a:gd name="T10" fmla="*/ 0 h 485"/>
              <a:gd name="T11" fmla="*/ 828 w 828"/>
              <a:gd name="T12" fmla="*/ 485 h 4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8" h="485">
                <a:moveTo>
                  <a:pt x="136" y="485"/>
                </a:moveTo>
                <a:lnTo>
                  <a:pt x="0" y="0"/>
                </a:lnTo>
                <a:lnTo>
                  <a:pt x="828" y="14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Freeform 7"/>
          <p:cNvSpPr>
            <a:spLocks/>
          </p:cNvSpPr>
          <p:nvPr/>
        </p:nvSpPr>
        <p:spPr bwMode="auto">
          <a:xfrm>
            <a:off x="3781425" y="4654550"/>
            <a:ext cx="989013" cy="1062038"/>
          </a:xfrm>
          <a:custGeom>
            <a:avLst/>
            <a:gdLst>
              <a:gd name="T0" fmla="*/ 2147483646 w 809"/>
              <a:gd name="T1" fmla="*/ 0 h 868"/>
              <a:gd name="T2" fmla="*/ 0 w 809"/>
              <a:gd name="T3" fmla="*/ 2147483646 h 868"/>
              <a:gd name="T4" fmla="*/ 2147483646 w 809"/>
              <a:gd name="T5" fmla="*/ 2147483646 h 868"/>
              <a:gd name="T6" fmla="*/ 0 60000 65536"/>
              <a:gd name="T7" fmla="*/ 0 60000 65536"/>
              <a:gd name="T8" fmla="*/ 0 60000 65536"/>
              <a:gd name="T9" fmla="*/ 0 w 809"/>
              <a:gd name="T10" fmla="*/ 0 h 868"/>
              <a:gd name="T11" fmla="*/ 809 w 809"/>
              <a:gd name="T12" fmla="*/ 868 h 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9" h="868">
                <a:moveTo>
                  <a:pt x="181" y="0"/>
                </a:moveTo>
                <a:lnTo>
                  <a:pt x="0" y="868"/>
                </a:lnTo>
                <a:lnTo>
                  <a:pt x="809" y="28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8"/>
          <p:cNvSpPr>
            <a:spLocks/>
          </p:cNvSpPr>
          <p:nvPr/>
        </p:nvSpPr>
        <p:spPr bwMode="auto">
          <a:xfrm>
            <a:off x="3106738" y="4995863"/>
            <a:ext cx="681037" cy="879475"/>
          </a:xfrm>
          <a:custGeom>
            <a:avLst/>
            <a:gdLst>
              <a:gd name="T0" fmla="*/ 2147483646 w 556"/>
              <a:gd name="T1" fmla="*/ 0 h 718"/>
              <a:gd name="T2" fmla="*/ 2147483646 w 556"/>
              <a:gd name="T3" fmla="*/ 2147483646 h 718"/>
              <a:gd name="T4" fmla="*/ 0 w 556"/>
              <a:gd name="T5" fmla="*/ 2147483646 h 718"/>
              <a:gd name="T6" fmla="*/ 0 60000 65536"/>
              <a:gd name="T7" fmla="*/ 0 60000 65536"/>
              <a:gd name="T8" fmla="*/ 0 60000 65536"/>
              <a:gd name="T9" fmla="*/ 0 w 556"/>
              <a:gd name="T10" fmla="*/ 0 h 718"/>
              <a:gd name="T11" fmla="*/ 556 w 556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6" h="718">
                <a:moveTo>
                  <a:pt x="26" y="0"/>
                </a:moveTo>
                <a:lnTo>
                  <a:pt x="556" y="595"/>
                </a:lnTo>
                <a:lnTo>
                  <a:pt x="0" y="71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9"/>
          <p:cNvSpPr>
            <a:spLocks/>
          </p:cNvSpPr>
          <p:nvPr/>
        </p:nvSpPr>
        <p:spPr bwMode="auto">
          <a:xfrm>
            <a:off x="3114675" y="4648200"/>
            <a:ext cx="1673225" cy="1655763"/>
          </a:xfrm>
          <a:custGeom>
            <a:avLst/>
            <a:gdLst>
              <a:gd name="T0" fmla="*/ 2147483646 w 1366"/>
              <a:gd name="T1" fmla="*/ 2147483646 h 1353"/>
              <a:gd name="T2" fmla="*/ 2147483646 w 1366"/>
              <a:gd name="T3" fmla="*/ 0 h 1353"/>
              <a:gd name="T4" fmla="*/ 2147483646 w 1366"/>
              <a:gd name="T5" fmla="*/ 2147483646 h 1353"/>
              <a:gd name="T6" fmla="*/ 2147483646 w 1366"/>
              <a:gd name="T7" fmla="*/ 2147483646 h 1353"/>
              <a:gd name="T8" fmla="*/ 2147483646 w 1366"/>
              <a:gd name="T9" fmla="*/ 2147483646 h 1353"/>
              <a:gd name="T10" fmla="*/ 0 w 1366"/>
              <a:gd name="T11" fmla="*/ 2147483646 h 1353"/>
              <a:gd name="T12" fmla="*/ 2147483646 w 1366"/>
              <a:gd name="T13" fmla="*/ 2147483646 h 13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6"/>
              <a:gd name="T22" fmla="*/ 0 h 1353"/>
              <a:gd name="T23" fmla="*/ 1366 w 1366"/>
              <a:gd name="T24" fmla="*/ 1353 h 13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6" h="1353">
                <a:moveTo>
                  <a:pt x="26" y="285"/>
                </a:moveTo>
                <a:lnTo>
                  <a:pt x="725" y="0"/>
                </a:lnTo>
                <a:lnTo>
                  <a:pt x="1353" y="298"/>
                </a:lnTo>
                <a:lnTo>
                  <a:pt x="1366" y="1022"/>
                </a:lnTo>
                <a:lnTo>
                  <a:pt x="680" y="1353"/>
                </a:lnTo>
                <a:lnTo>
                  <a:pt x="0" y="1003"/>
                </a:lnTo>
                <a:lnTo>
                  <a:pt x="26" y="285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H="1" flipV="1">
            <a:off x="3984625" y="4484688"/>
            <a:ext cx="17463" cy="1698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 flipV="1">
            <a:off x="3962400" y="6303963"/>
            <a:ext cx="6350" cy="1476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4770438" y="4965700"/>
            <a:ext cx="123825" cy="587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 flipV="1">
            <a:off x="4808538" y="5884863"/>
            <a:ext cx="131762" cy="666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H="1" flipV="1">
            <a:off x="3019425" y="4914900"/>
            <a:ext cx="123825" cy="8731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V="1">
            <a:off x="2986088" y="5867400"/>
            <a:ext cx="131762" cy="730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3951288" y="4603750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4" name="Oval 17"/>
          <p:cNvSpPr>
            <a:spLocks noChangeArrowheads="1"/>
          </p:cNvSpPr>
          <p:nvPr/>
        </p:nvSpPr>
        <p:spPr bwMode="auto">
          <a:xfrm>
            <a:off x="3100388" y="4953000"/>
            <a:ext cx="103187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3068638" y="5818188"/>
            <a:ext cx="101600" cy="10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3903663" y="6254750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7" name="Oval 20"/>
          <p:cNvSpPr>
            <a:spLocks noChangeArrowheads="1"/>
          </p:cNvSpPr>
          <p:nvPr/>
        </p:nvSpPr>
        <p:spPr bwMode="auto">
          <a:xfrm>
            <a:off x="4749800" y="5842000"/>
            <a:ext cx="1031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4719638" y="4959350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09" name="Oval 22"/>
          <p:cNvSpPr>
            <a:spLocks noChangeArrowheads="1"/>
          </p:cNvSpPr>
          <p:nvPr/>
        </p:nvSpPr>
        <p:spPr bwMode="auto">
          <a:xfrm>
            <a:off x="3738563" y="5662613"/>
            <a:ext cx="101600" cy="1031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5295900" y="4841875"/>
            <a:ext cx="1552575" cy="59372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of    the neighbors</a:t>
            </a:r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4011613" y="5099050"/>
            <a:ext cx="1284287" cy="325438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Oval 25"/>
          <p:cNvSpPr>
            <a:spLocks noChangeArrowheads="1"/>
          </p:cNvSpPr>
          <p:nvPr/>
        </p:nvSpPr>
        <p:spPr bwMode="auto">
          <a:xfrm>
            <a:off x="3927475" y="5381625"/>
            <a:ext cx="103188" cy="1031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3" name="Line 26"/>
          <p:cNvSpPr>
            <a:spLocks noChangeShapeType="1"/>
          </p:cNvSpPr>
          <p:nvPr/>
        </p:nvSpPr>
        <p:spPr bwMode="auto">
          <a:xfrm flipV="1">
            <a:off x="3781425" y="5454650"/>
            <a:ext cx="174625" cy="2714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en-US" altLang="zh-CN" smtClean="0">
                <a:latin typeface="Arial" panose="020B0604020202020204" pitchFamily="34" charset="0"/>
              </a:rPr>
              <a:t>’</a:t>
            </a:r>
            <a:r>
              <a:rPr lang="en-US" altLang="zh-CN" smtClean="0"/>
              <a:t>s the Difference?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Absolute Coordinate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Relative Coordinate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3059113" y="4192588"/>
          <a:ext cx="251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3" imgW="1117115" imgH="355446" progId="Equation.DSMT4">
                  <p:embed/>
                </p:oleObj>
              </mc:Choice>
              <mc:Fallback>
                <p:oleObj name="Equation" r:id="rId3" imgW="1117115" imgH="3554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92588"/>
                        <a:ext cx="251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3167063" y="2349500"/>
          <a:ext cx="1971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5" imgW="876300" imgH="228600" progId="Equation.DSMT4">
                  <p:embed/>
                </p:oleObj>
              </mc:Choice>
              <mc:Fallback>
                <p:oleObj name="Equation" r:id="rId5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349500"/>
                        <a:ext cx="19716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284538"/>
            <a:ext cx="27908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Weighting Schemes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Uniform weight (geometry oblivious)</a:t>
            </a:r>
          </a:p>
          <a:p>
            <a:endParaRPr lang="en-US" altLang="zh-CN" smtClean="0"/>
          </a:p>
          <a:p>
            <a:r>
              <a:rPr lang="en-US" altLang="zh-CN" smtClean="0"/>
              <a:t>Cotangent weight (geometry aware)</a:t>
            </a:r>
          </a:p>
          <a:p>
            <a:endParaRPr lang="en-US" altLang="zh-CN" smtClean="0"/>
          </a:p>
          <a:p>
            <a:r>
              <a:rPr lang="en-US" altLang="zh-CN" smtClean="0"/>
              <a:t>Normalization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28098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4014788" y="2205038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4" imgW="406224" imgH="241195" progId="Equation.DSMT4">
                  <p:embed/>
                </p:oleObj>
              </mc:Choice>
              <mc:Fallback>
                <p:oleObj name="Equation" r:id="rId4" imgW="406224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2205038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3348038" y="3455988"/>
          <a:ext cx="2771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6" imgW="1231366" imgH="241195" progId="Equation.DSMT4">
                  <p:embed/>
                </p:oleObj>
              </mc:Choice>
              <mc:Fallback>
                <p:oleObj name="Equation" r:id="rId6" imgW="1231366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55988"/>
                        <a:ext cx="2771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 noChangeAspect="1"/>
          </p:cNvGraphicFramePr>
          <p:nvPr/>
        </p:nvGraphicFramePr>
        <p:xfrm>
          <a:off x="1624013" y="4872038"/>
          <a:ext cx="16287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8" imgW="723586" imgH="583947" progId="Equation.DSMT4">
                  <p:embed/>
                </p:oleObj>
              </mc:Choice>
              <mc:Fallback>
                <p:oleObj name="Equation" r:id="rId8" imgW="723586" imgH="58394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872038"/>
                        <a:ext cx="16287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Geometric Meaning</a:t>
            </a:r>
          </a:p>
        </p:txBody>
      </p:sp>
      <p:grpSp>
        <p:nvGrpSpPr>
          <p:cNvPr id="15363" name="Group 34"/>
          <p:cNvGrpSpPr>
            <a:grpSpLocks/>
          </p:cNvGrpSpPr>
          <p:nvPr/>
        </p:nvGrpSpPr>
        <p:grpSpPr bwMode="auto">
          <a:xfrm>
            <a:off x="1835150" y="4292600"/>
            <a:ext cx="1674813" cy="836613"/>
            <a:chOff x="1129" y="1898"/>
            <a:chExt cx="1055" cy="527"/>
          </a:xfrm>
        </p:grpSpPr>
        <p:sp>
          <p:nvSpPr>
            <p:cNvPr id="15374" name="Freeform 4"/>
            <p:cNvSpPr>
              <a:spLocks/>
            </p:cNvSpPr>
            <p:nvPr/>
          </p:nvSpPr>
          <p:spPr bwMode="auto">
            <a:xfrm>
              <a:off x="1199" y="1925"/>
              <a:ext cx="485" cy="387"/>
            </a:xfrm>
            <a:custGeom>
              <a:avLst/>
              <a:gdLst>
                <a:gd name="T0" fmla="*/ 0 w 722"/>
                <a:gd name="T1" fmla="*/ 67 h 576"/>
                <a:gd name="T2" fmla="*/ 147 w 722"/>
                <a:gd name="T3" fmla="*/ 0 h 576"/>
                <a:gd name="T4" fmla="*/ 95 w 722"/>
                <a:gd name="T5" fmla="*/ 118 h 576"/>
                <a:gd name="T6" fmla="*/ 0 60000 65536"/>
                <a:gd name="T7" fmla="*/ 0 60000 65536"/>
                <a:gd name="T8" fmla="*/ 0 60000 65536"/>
                <a:gd name="T9" fmla="*/ 0 w 722"/>
                <a:gd name="T10" fmla="*/ 0 h 576"/>
                <a:gd name="T11" fmla="*/ 722 w 72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576">
                  <a:moveTo>
                    <a:pt x="0" y="331"/>
                  </a:moveTo>
                  <a:lnTo>
                    <a:pt x="722" y="0"/>
                  </a:lnTo>
                  <a:lnTo>
                    <a:pt x="465" y="57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5"/>
            <p:cNvSpPr>
              <a:spLocks/>
            </p:cNvSpPr>
            <p:nvPr/>
          </p:nvSpPr>
          <p:spPr bwMode="auto">
            <a:xfrm rot="-370211">
              <a:off x="1705" y="1904"/>
              <a:ext cx="346" cy="326"/>
            </a:xfrm>
            <a:custGeom>
              <a:avLst/>
              <a:gdLst>
                <a:gd name="T0" fmla="*/ 0 w 516"/>
                <a:gd name="T1" fmla="*/ 0 h 486"/>
                <a:gd name="T2" fmla="*/ 105 w 516"/>
                <a:gd name="T3" fmla="*/ 99 h 486"/>
                <a:gd name="T4" fmla="*/ 0 60000 65536"/>
                <a:gd name="T5" fmla="*/ 0 60000 65536"/>
                <a:gd name="T6" fmla="*/ 0 w 516"/>
                <a:gd name="T7" fmla="*/ 0 h 486"/>
                <a:gd name="T8" fmla="*/ 516 w 516"/>
                <a:gd name="T9" fmla="*/ 486 h 4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6" h="486">
                  <a:moveTo>
                    <a:pt x="0" y="0"/>
                  </a:moveTo>
                  <a:cubicBezTo>
                    <a:pt x="0" y="0"/>
                    <a:pt x="258" y="243"/>
                    <a:pt x="516" y="4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6"/>
            <p:cNvSpPr>
              <a:spLocks noChangeShapeType="1"/>
            </p:cNvSpPr>
            <p:nvPr/>
          </p:nvSpPr>
          <p:spPr bwMode="auto">
            <a:xfrm rot="21229789" flipH="1">
              <a:off x="1326" y="1936"/>
              <a:ext cx="359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7"/>
            <p:cNvSpPr>
              <a:spLocks noChangeShapeType="1"/>
            </p:cNvSpPr>
            <p:nvPr/>
          </p:nvSpPr>
          <p:spPr bwMode="auto">
            <a:xfrm rot="-370211">
              <a:off x="1693" y="1898"/>
              <a:ext cx="403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8"/>
            <p:cNvSpPr>
              <a:spLocks/>
            </p:cNvSpPr>
            <p:nvPr/>
          </p:nvSpPr>
          <p:spPr bwMode="auto">
            <a:xfrm>
              <a:off x="1197" y="1965"/>
              <a:ext cx="909" cy="355"/>
            </a:xfrm>
            <a:custGeom>
              <a:avLst/>
              <a:gdLst>
                <a:gd name="T0" fmla="*/ 42 w 1353"/>
                <a:gd name="T1" fmla="*/ 0 h 528"/>
                <a:gd name="T2" fmla="*/ 0 w 1353"/>
                <a:gd name="T3" fmla="*/ 55 h 528"/>
                <a:gd name="T4" fmla="*/ 94 w 1353"/>
                <a:gd name="T5" fmla="*/ 108 h 528"/>
                <a:gd name="T6" fmla="*/ 264 w 1353"/>
                <a:gd name="T7" fmla="*/ 75 h 528"/>
                <a:gd name="T8" fmla="*/ 275 w 1353"/>
                <a:gd name="T9" fmla="*/ 11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528"/>
                <a:gd name="T17" fmla="*/ 1353 w 1353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528">
                  <a:moveTo>
                    <a:pt x="206" y="0"/>
                  </a:moveTo>
                  <a:lnTo>
                    <a:pt x="0" y="270"/>
                  </a:lnTo>
                  <a:lnTo>
                    <a:pt x="461" y="528"/>
                  </a:lnTo>
                  <a:lnTo>
                    <a:pt x="1295" y="365"/>
                  </a:lnTo>
                  <a:lnTo>
                    <a:pt x="1353" y="5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Oval 9"/>
            <p:cNvSpPr>
              <a:spLocks noChangeArrowheads="1"/>
            </p:cNvSpPr>
            <p:nvPr/>
          </p:nvSpPr>
          <p:spPr bwMode="auto">
            <a:xfrm>
              <a:off x="1656" y="1902"/>
              <a:ext cx="57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0" name="Oval 10"/>
            <p:cNvSpPr>
              <a:spLocks noChangeArrowheads="1"/>
            </p:cNvSpPr>
            <p:nvPr/>
          </p:nvSpPr>
          <p:spPr bwMode="auto">
            <a:xfrm>
              <a:off x="1651" y="2054"/>
              <a:ext cx="57" cy="5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 flipH="1" flipV="1">
              <a:off x="1246" y="1966"/>
              <a:ext cx="76" cy="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Oval 12"/>
            <p:cNvSpPr>
              <a:spLocks noChangeArrowheads="1"/>
            </p:cNvSpPr>
            <p:nvPr/>
          </p:nvSpPr>
          <p:spPr bwMode="auto">
            <a:xfrm>
              <a:off x="1309" y="1946"/>
              <a:ext cx="56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 flipH="1" flipV="1">
              <a:off x="1129" y="2156"/>
              <a:ext cx="77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14"/>
            <p:cNvSpPr>
              <a:spLocks noChangeShapeType="1"/>
            </p:cNvSpPr>
            <p:nvPr/>
          </p:nvSpPr>
          <p:spPr bwMode="auto">
            <a:xfrm flipH="1">
              <a:off x="1177" y="2143"/>
              <a:ext cx="28" cy="9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15"/>
            <p:cNvSpPr>
              <a:spLocks noChangeShapeType="1"/>
            </p:cNvSpPr>
            <p:nvPr/>
          </p:nvSpPr>
          <p:spPr bwMode="auto">
            <a:xfrm>
              <a:off x="1523" y="2328"/>
              <a:ext cx="8" cy="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16"/>
            <p:cNvSpPr>
              <a:spLocks noChangeShapeType="1"/>
            </p:cNvSpPr>
            <p:nvPr/>
          </p:nvSpPr>
          <p:spPr bwMode="auto">
            <a:xfrm flipH="1">
              <a:off x="1443" y="2328"/>
              <a:ext cx="68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17"/>
            <p:cNvSpPr>
              <a:spLocks noChangeShapeType="1"/>
            </p:cNvSpPr>
            <p:nvPr/>
          </p:nvSpPr>
          <p:spPr bwMode="auto">
            <a:xfrm>
              <a:off x="2059" y="2216"/>
              <a:ext cx="52" cy="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18"/>
            <p:cNvSpPr>
              <a:spLocks noChangeShapeType="1"/>
            </p:cNvSpPr>
            <p:nvPr/>
          </p:nvSpPr>
          <p:spPr bwMode="auto">
            <a:xfrm>
              <a:off x="2120" y="2018"/>
              <a:ext cx="64" cy="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19"/>
            <p:cNvSpPr>
              <a:spLocks noChangeArrowheads="1"/>
            </p:cNvSpPr>
            <p:nvPr/>
          </p:nvSpPr>
          <p:spPr bwMode="auto">
            <a:xfrm>
              <a:off x="1490" y="2293"/>
              <a:ext cx="5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90" name="Oval 20"/>
            <p:cNvSpPr>
              <a:spLocks noChangeArrowheads="1"/>
            </p:cNvSpPr>
            <p:nvPr/>
          </p:nvSpPr>
          <p:spPr bwMode="auto">
            <a:xfrm>
              <a:off x="1176" y="212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91" name="Oval 21"/>
            <p:cNvSpPr>
              <a:spLocks noChangeArrowheads="1"/>
            </p:cNvSpPr>
            <p:nvPr/>
          </p:nvSpPr>
          <p:spPr bwMode="auto">
            <a:xfrm>
              <a:off x="2034" y="2184"/>
              <a:ext cx="5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92" name="Oval 22"/>
            <p:cNvSpPr>
              <a:spLocks noChangeArrowheads="1"/>
            </p:cNvSpPr>
            <p:nvPr/>
          </p:nvSpPr>
          <p:spPr bwMode="auto">
            <a:xfrm>
              <a:off x="2075" y="1983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93" name="Line 23"/>
            <p:cNvSpPr>
              <a:spLocks noChangeShapeType="1"/>
            </p:cNvSpPr>
            <p:nvPr/>
          </p:nvSpPr>
          <p:spPr bwMode="auto">
            <a:xfrm flipV="1">
              <a:off x="1680" y="1925"/>
              <a:ext cx="3" cy="1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1403350" y="5013325"/>
          <a:ext cx="2335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1238289" imgH="409643" progId="Equation.DSMT4">
                  <p:embed/>
                </p:oleObj>
              </mc:Choice>
              <mc:Fallback>
                <p:oleObj name="Equation" r:id="rId3" imgW="1238289" imgH="40964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2335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5292725" y="5100638"/>
          <a:ext cx="23590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5" imgW="1247744" imgH="438285" progId="Equation.DSMT4">
                  <p:embed/>
                </p:oleObj>
              </mc:Choice>
              <mc:Fallback>
                <p:oleObj name="Equation" r:id="rId5" imgW="1247744" imgH="4382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00638"/>
                        <a:ext cx="23590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2339975" y="5876925"/>
          <a:ext cx="44592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7" imgW="2381222" imgH="438285" progId="Equation.DSMT4">
                  <p:embed/>
                </p:oleObj>
              </mc:Choice>
              <mc:Fallback>
                <p:oleObj name="Equation" r:id="rId7" imgW="2381222" imgH="4382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76925"/>
                        <a:ext cx="44592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32"/>
          <p:cNvGrpSpPr>
            <a:grpSpLocks/>
          </p:cNvGrpSpPr>
          <p:nvPr/>
        </p:nvGrpSpPr>
        <p:grpSpPr bwMode="auto">
          <a:xfrm>
            <a:off x="5508625" y="3840163"/>
            <a:ext cx="1943100" cy="1244600"/>
            <a:chOff x="3312" y="1674"/>
            <a:chExt cx="1224" cy="784"/>
          </a:xfrm>
        </p:grpSpPr>
        <p:pic>
          <p:nvPicPr>
            <p:cNvPr id="15369" name="Picture 25" descr="surfa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722"/>
              <a:ext cx="1224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0" name="Oval 26"/>
            <p:cNvSpPr>
              <a:spLocks noChangeArrowheads="1"/>
            </p:cNvSpPr>
            <p:nvPr/>
          </p:nvSpPr>
          <p:spPr bwMode="auto">
            <a:xfrm>
              <a:off x="3930" y="1944"/>
              <a:ext cx="57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1" name="Freeform 27"/>
            <p:cNvSpPr>
              <a:spLocks/>
            </p:cNvSpPr>
            <p:nvPr/>
          </p:nvSpPr>
          <p:spPr bwMode="auto">
            <a:xfrm>
              <a:off x="3629" y="1859"/>
              <a:ext cx="744" cy="306"/>
            </a:xfrm>
            <a:custGeom>
              <a:avLst/>
              <a:gdLst>
                <a:gd name="T0" fmla="*/ 145 w 744"/>
                <a:gd name="T1" fmla="*/ 25 h 306"/>
                <a:gd name="T2" fmla="*/ 31 w 744"/>
                <a:gd name="T3" fmla="*/ 85 h 306"/>
                <a:gd name="T4" fmla="*/ 25 w 744"/>
                <a:gd name="T5" fmla="*/ 193 h 306"/>
                <a:gd name="T6" fmla="*/ 181 w 744"/>
                <a:gd name="T7" fmla="*/ 253 h 306"/>
                <a:gd name="T8" fmla="*/ 439 w 744"/>
                <a:gd name="T9" fmla="*/ 295 h 306"/>
                <a:gd name="T10" fmla="*/ 703 w 744"/>
                <a:gd name="T11" fmla="*/ 187 h 306"/>
                <a:gd name="T12" fmla="*/ 685 w 744"/>
                <a:gd name="T13" fmla="*/ 79 h 306"/>
                <a:gd name="T14" fmla="*/ 499 w 744"/>
                <a:gd name="T15" fmla="*/ 13 h 306"/>
                <a:gd name="T16" fmla="*/ 385 w 744"/>
                <a:gd name="T17" fmla="*/ 1 h 306"/>
                <a:gd name="T18" fmla="*/ 145 w 744"/>
                <a:gd name="T19" fmla="*/ 25 h 3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4"/>
                <a:gd name="T31" fmla="*/ 0 h 306"/>
                <a:gd name="T32" fmla="*/ 744 w 744"/>
                <a:gd name="T33" fmla="*/ 306 h 3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4" h="306">
                  <a:moveTo>
                    <a:pt x="145" y="25"/>
                  </a:moveTo>
                  <a:cubicBezTo>
                    <a:pt x="86" y="39"/>
                    <a:pt x="51" y="57"/>
                    <a:pt x="31" y="85"/>
                  </a:cubicBezTo>
                  <a:cubicBezTo>
                    <a:pt x="11" y="113"/>
                    <a:pt x="0" y="165"/>
                    <a:pt x="25" y="193"/>
                  </a:cubicBezTo>
                  <a:cubicBezTo>
                    <a:pt x="50" y="221"/>
                    <a:pt x="112" y="236"/>
                    <a:pt x="181" y="253"/>
                  </a:cubicBezTo>
                  <a:cubicBezTo>
                    <a:pt x="250" y="270"/>
                    <a:pt x="352" y="306"/>
                    <a:pt x="439" y="295"/>
                  </a:cubicBezTo>
                  <a:cubicBezTo>
                    <a:pt x="526" y="284"/>
                    <a:pt x="662" y="223"/>
                    <a:pt x="703" y="187"/>
                  </a:cubicBezTo>
                  <a:cubicBezTo>
                    <a:pt x="744" y="151"/>
                    <a:pt x="719" y="108"/>
                    <a:pt x="685" y="79"/>
                  </a:cubicBezTo>
                  <a:cubicBezTo>
                    <a:pt x="651" y="50"/>
                    <a:pt x="549" y="26"/>
                    <a:pt x="499" y="13"/>
                  </a:cubicBezTo>
                  <a:cubicBezTo>
                    <a:pt x="449" y="0"/>
                    <a:pt x="441" y="0"/>
                    <a:pt x="385" y="1"/>
                  </a:cubicBezTo>
                  <a:cubicBezTo>
                    <a:pt x="329" y="2"/>
                    <a:pt x="204" y="11"/>
                    <a:pt x="145" y="25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28"/>
            <p:cNvSpPr>
              <a:spLocks noChangeShapeType="1"/>
            </p:cNvSpPr>
            <p:nvPr/>
          </p:nvSpPr>
          <p:spPr bwMode="auto">
            <a:xfrm flipV="1">
              <a:off x="3960" y="1674"/>
              <a:ext cx="6" cy="2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Text Box 31"/>
            <p:cNvSpPr txBox="1">
              <a:spLocks noChangeArrowheads="1"/>
            </p:cNvSpPr>
            <p:nvPr/>
          </p:nvSpPr>
          <p:spPr bwMode="auto">
            <a:xfrm>
              <a:off x="4070" y="2063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" panose="02020603050405020304" pitchFamily="18" charset="0"/>
                  <a:sym typeface="Symbol" panose="05050102010706020507" pitchFamily="18" charset="2"/>
                </a:rPr>
                <a:t></a:t>
              </a:r>
              <a:endParaRPr lang="en-US" altLang="zh-CN" sz="2400">
                <a:latin typeface="Times" panose="02020603050405020304" pitchFamily="18" charset="0"/>
              </a:endParaRPr>
            </a:p>
          </p:txBody>
        </p:sp>
      </p:grpSp>
      <p:sp>
        <p:nvSpPr>
          <p:cNvPr id="15368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827088" y="1916113"/>
            <a:ext cx="7921625" cy="20875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DCs represent the </a:t>
            </a:r>
            <a:r>
              <a:rPr lang="en-US" altLang="zh-CN" b="1" smtClean="0"/>
              <a:t>local</a:t>
            </a:r>
            <a:r>
              <a:rPr lang="en-US" altLang="zh-CN" smtClean="0"/>
              <a:t> detail / local shape description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The direction approximates the normal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The size approximates the mean curvature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极小曲面</a:t>
            </a:r>
            <a:r>
              <a:rPr lang="en-US" altLang="zh-CN" smtClean="0"/>
              <a:t>(minimal surface)</a:t>
            </a:r>
            <a:endParaRPr lang="zh-C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平均曲率处处为</a:t>
            </a:r>
            <a:r>
              <a:rPr lang="en-US" altLang="zh-CN" smtClean="0"/>
              <a:t>0</a:t>
            </a:r>
            <a:endParaRPr lang="zh-CN" altLang="en-US" smtClean="0"/>
          </a:p>
        </p:txBody>
      </p:sp>
      <p:grpSp>
        <p:nvGrpSpPr>
          <p:cNvPr id="16388" name="Group 34"/>
          <p:cNvGrpSpPr>
            <a:grpSpLocks/>
          </p:cNvGrpSpPr>
          <p:nvPr/>
        </p:nvGrpSpPr>
        <p:grpSpPr bwMode="auto">
          <a:xfrm>
            <a:off x="1835150" y="4292600"/>
            <a:ext cx="1674813" cy="836613"/>
            <a:chOff x="1129" y="1898"/>
            <a:chExt cx="1055" cy="527"/>
          </a:xfrm>
        </p:grpSpPr>
        <p:sp>
          <p:nvSpPr>
            <p:cNvPr id="16399" name="Freeform 4"/>
            <p:cNvSpPr>
              <a:spLocks/>
            </p:cNvSpPr>
            <p:nvPr/>
          </p:nvSpPr>
          <p:spPr bwMode="auto">
            <a:xfrm>
              <a:off x="1199" y="1925"/>
              <a:ext cx="485" cy="387"/>
            </a:xfrm>
            <a:custGeom>
              <a:avLst/>
              <a:gdLst>
                <a:gd name="T0" fmla="*/ 0 w 722"/>
                <a:gd name="T1" fmla="*/ 67 h 576"/>
                <a:gd name="T2" fmla="*/ 147 w 722"/>
                <a:gd name="T3" fmla="*/ 0 h 576"/>
                <a:gd name="T4" fmla="*/ 95 w 722"/>
                <a:gd name="T5" fmla="*/ 118 h 576"/>
                <a:gd name="T6" fmla="*/ 0 60000 65536"/>
                <a:gd name="T7" fmla="*/ 0 60000 65536"/>
                <a:gd name="T8" fmla="*/ 0 60000 65536"/>
                <a:gd name="T9" fmla="*/ 0 w 722"/>
                <a:gd name="T10" fmla="*/ 0 h 576"/>
                <a:gd name="T11" fmla="*/ 722 w 72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576">
                  <a:moveTo>
                    <a:pt x="0" y="331"/>
                  </a:moveTo>
                  <a:lnTo>
                    <a:pt x="722" y="0"/>
                  </a:lnTo>
                  <a:lnTo>
                    <a:pt x="465" y="57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5"/>
            <p:cNvSpPr>
              <a:spLocks/>
            </p:cNvSpPr>
            <p:nvPr/>
          </p:nvSpPr>
          <p:spPr bwMode="auto">
            <a:xfrm rot="-370211">
              <a:off x="1705" y="1904"/>
              <a:ext cx="346" cy="326"/>
            </a:xfrm>
            <a:custGeom>
              <a:avLst/>
              <a:gdLst>
                <a:gd name="T0" fmla="*/ 0 w 516"/>
                <a:gd name="T1" fmla="*/ 0 h 486"/>
                <a:gd name="T2" fmla="*/ 105 w 516"/>
                <a:gd name="T3" fmla="*/ 99 h 486"/>
                <a:gd name="T4" fmla="*/ 0 60000 65536"/>
                <a:gd name="T5" fmla="*/ 0 60000 65536"/>
                <a:gd name="T6" fmla="*/ 0 w 516"/>
                <a:gd name="T7" fmla="*/ 0 h 486"/>
                <a:gd name="T8" fmla="*/ 516 w 516"/>
                <a:gd name="T9" fmla="*/ 486 h 4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6" h="486">
                  <a:moveTo>
                    <a:pt x="0" y="0"/>
                  </a:moveTo>
                  <a:cubicBezTo>
                    <a:pt x="0" y="0"/>
                    <a:pt x="258" y="243"/>
                    <a:pt x="516" y="48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 rot="21229789" flipH="1">
              <a:off x="1326" y="1936"/>
              <a:ext cx="359" cy="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 rot="-370211">
              <a:off x="1693" y="1898"/>
              <a:ext cx="403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8"/>
            <p:cNvSpPr>
              <a:spLocks/>
            </p:cNvSpPr>
            <p:nvPr/>
          </p:nvSpPr>
          <p:spPr bwMode="auto">
            <a:xfrm>
              <a:off x="1197" y="1965"/>
              <a:ext cx="909" cy="355"/>
            </a:xfrm>
            <a:custGeom>
              <a:avLst/>
              <a:gdLst>
                <a:gd name="T0" fmla="*/ 42 w 1353"/>
                <a:gd name="T1" fmla="*/ 0 h 528"/>
                <a:gd name="T2" fmla="*/ 0 w 1353"/>
                <a:gd name="T3" fmla="*/ 55 h 528"/>
                <a:gd name="T4" fmla="*/ 94 w 1353"/>
                <a:gd name="T5" fmla="*/ 108 h 528"/>
                <a:gd name="T6" fmla="*/ 264 w 1353"/>
                <a:gd name="T7" fmla="*/ 75 h 528"/>
                <a:gd name="T8" fmla="*/ 275 w 1353"/>
                <a:gd name="T9" fmla="*/ 11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528"/>
                <a:gd name="T17" fmla="*/ 1353 w 1353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528">
                  <a:moveTo>
                    <a:pt x="206" y="0"/>
                  </a:moveTo>
                  <a:lnTo>
                    <a:pt x="0" y="270"/>
                  </a:lnTo>
                  <a:lnTo>
                    <a:pt x="461" y="528"/>
                  </a:lnTo>
                  <a:lnTo>
                    <a:pt x="1295" y="365"/>
                  </a:lnTo>
                  <a:lnTo>
                    <a:pt x="1353" y="5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Oval 9"/>
            <p:cNvSpPr>
              <a:spLocks noChangeArrowheads="1"/>
            </p:cNvSpPr>
            <p:nvPr/>
          </p:nvSpPr>
          <p:spPr bwMode="auto">
            <a:xfrm>
              <a:off x="1656" y="1902"/>
              <a:ext cx="57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5" name="Oval 10"/>
            <p:cNvSpPr>
              <a:spLocks noChangeArrowheads="1"/>
            </p:cNvSpPr>
            <p:nvPr/>
          </p:nvSpPr>
          <p:spPr bwMode="auto">
            <a:xfrm>
              <a:off x="1651" y="2054"/>
              <a:ext cx="57" cy="5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6" name="Line 11"/>
            <p:cNvSpPr>
              <a:spLocks noChangeShapeType="1"/>
            </p:cNvSpPr>
            <p:nvPr/>
          </p:nvSpPr>
          <p:spPr bwMode="auto">
            <a:xfrm flipH="1" flipV="1">
              <a:off x="1246" y="1966"/>
              <a:ext cx="76" cy="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Oval 12"/>
            <p:cNvSpPr>
              <a:spLocks noChangeArrowheads="1"/>
            </p:cNvSpPr>
            <p:nvPr/>
          </p:nvSpPr>
          <p:spPr bwMode="auto">
            <a:xfrm>
              <a:off x="1309" y="1946"/>
              <a:ext cx="56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08" name="Line 13"/>
            <p:cNvSpPr>
              <a:spLocks noChangeShapeType="1"/>
            </p:cNvSpPr>
            <p:nvPr/>
          </p:nvSpPr>
          <p:spPr bwMode="auto">
            <a:xfrm flipH="1" flipV="1">
              <a:off x="1129" y="2156"/>
              <a:ext cx="77" cy="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4"/>
            <p:cNvSpPr>
              <a:spLocks noChangeShapeType="1"/>
            </p:cNvSpPr>
            <p:nvPr/>
          </p:nvSpPr>
          <p:spPr bwMode="auto">
            <a:xfrm flipH="1">
              <a:off x="1177" y="2143"/>
              <a:ext cx="28" cy="9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5"/>
            <p:cNvSpPr>
              <a:spLocks noChangeShapeType="1"/>
            </p:cNvSpPr>
            <p:nvPr/>
          </p:nvSpPr>
          <p:spPr bwMode="auto">
            <a:xfrm>
              <a:off x="1523" y="2328"/>
              <a:ext cx="8" cy="9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6"/>
            <p:cNvSpPr>
              <a:spLocks noChangeShapeType="1"/>
            </p:cNvSpPr>
            <p:nvPr/>
          </p:nvSpPr>
          <p:spPr bwMode="auto">
            <a:xfrm flipH="1">
              <a:off x="1443" y="2328"/>
              <a:ext cx="68" cy="4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17"/>
            <p:cNvSpPr>
              <a:spLocks noChangeShapeType="1"/>
            </p:cNvSpPr>
            <p:nvPr/>
          </p:nvSpPr>
          <p:spPr bwMode="auto">
            <a:xfrm>
              <a:off x="2059" y="2216"/>
              <a:ext cx="52" cy="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18"/>
            <p:cNvSpPr>
              <a:spLocks noChangeShapeType="1"/>
            </p:cNvSpPr>
            <p:nvPr/>
          </p:nvSpPr>
          <p:spPr bwMode="auto">
            <a:xfrm>
              <a:off x="2120" y="2018"/>
              <a:ext cx="64" cy="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19"/>
            <p:cNvSpPr>
              <a:spLocks noChangeArrowheads="1"/>
            </p:cNvSpPr>
            <p:nvPr/>
          </p:nvSpPr>
          <p:spPr bwMode="auto">
            <a:xfrm>
              <a:off x="1490" y="2293"/>
              <a:ext cx="5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5" name="Oval 20"/>
            <p:cNvSpPr>
              <a:spLocks noChangeArrowheads="1"/>
            </p:cNvSpPr>
            <p:nvPr/>
          </p:nvSpPr>
          <p:spPr bwMode="auto">
            <a:xfrm>
              <a:off x="1176" y="212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6" name="Oval 21"/>
            <p:cNvSpPr>
              <a:spLocks noChangeArrowheads="1"/>
            </p:cNvSpPr>
            <p:nvPr/>
          </p:nvSpPr>
          <p:spPr bwMode="auto">
            <a:xfrm>
              <a:off x="2034" y="2184"/>
              <a:ext cx="57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7" name="Oval 22"/>
            <p:cNvSpPr>
              <a:spLocks noChangeArrowheads="1"/>
            </p:cNvSpPr>
            <p:nvPr/>
          </p:nvSpPr>
          <p:spPr bwMode="auto">
            <a:xfrm>
              <a:off x="2075" y="1983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18" name="Line 23"/>
            <p:cNvSpPr>
              <a:spLocks noChangeShapeType="1"/>
            </p:cNvSpPr>
            <p:nvPr/>
          </p:nvSpPr>
          <p:spPr bwMode="auto">
            <a:xfrm flipV="1">
              <a:off x="1680" y="1925"/>
              <a:ext cx="3" cy="15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1403350" y="5013325"/>
          <a:ext cx="23352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3" imgW="1238289" imgH="409643" progId="Equation.DSMT4">
                  <p:embed/>
                </p:oleObj>
              </mc:Choice>
              <mc:Fallback>
                <p:oleObj name="Equation" r:id="rId3" imgW="1238289" imgH="40964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23352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5292725" y="5100638"/>
          <a:ext cx="23590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5" imgW="1247744" imgH="438285" progId="Equation.DSMT4">
                  <p:embed/>
                </p:oleObj>
              </mc:Choice>
              <mc:Fallback>
                <p:oleObj name="Equation" r:id="rId5" imgW="1247744" imgH="4382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00638"/>
                        <a:ext cx="23590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2339975" y="5876925"/>
          <a:ext cx="44592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7" imgW="2381222" imgH="438285" progId="Equation.DSMT4">
                  <p:embed/>
                </p:oleObj>
              </mc:Choice>
              <mc:Fallback>
                <p:oleObj name="Equation" r:id="rId7" imgW="2381222" imgH="4382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76925"/>
                        <a:ext cx="44592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32"/>
          <p:cNvGrpSpPr>
            <a:grpSpLocks/>
          </p:cNvGrpSpPr>
          <p:nvPr/>
        </p:nvGrpSpPr>
        <p:grpSpPr bwMode="auto">
          <a:xfrm>
            <a:off x="5508625" y="3840163"/>
            <a:ext cx="1943100" cy="1244600"/>
            <a:chOff x="3312" y="1674"/>
            <a:chExt cx="1224" cy="784"/>
          </a:xfrm>
        </p:grpSpPr>
        <p:pic>
          <p:nvPicPr>
            <p:cNvPr id="16394" name="Picture 25" descr="surface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722"/>
              <a:ext cx="1224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5" name="Oval 26"/>
            <p:cNvSpPr>
              <a:spLocks noChangeArrowheads="1"/>
            </p:cNvSpPr>
            <p:nvPr/>
          </p:nvSpPr>
          <p:spPr bwMode="auto">
            <a:xfrm>
              <a:off x="3930" y="1944"/>
              <a:ext cx="57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96" name="Freeform 27"/>
            <p:cNvSpPr>
              <a:spLocks/>
            </p:cNvSpPr>
            <p:nvPr/>
          </p:nvSpPr>
          <p:spPr bwMode="auto">
            <a:xfrm>
              <a:off x="3629" y="1859"/>
              <a:ext cx="744" cy="306"/>
            </a:xfrm>
            <a:custGeom>
              <a:avLst/>
              <a:gdLst>
                <a:gd name="T0" fmla="*/ 145 w 744"/>
                <a:gd name="T1" fmla="*/ 25 h 306"/>
                <a:gd name="T2" fmla="*/ 31 w 744"/>
                <a:gd name="T3" fmla="*/ 85 h 306"/>
                <a:gd name="T4" fmla="*/ 25 w 744"/>
                <a:gd name="T5" fmla="*/ 193 h 306"/>
                <a:gd name="T6" fmla="*/ 181 w 744"/>
                <a:gd name="T7" fmla="*/ 253 h 306"/>
                <a:gd name="T8" fmla="*/ 439 w 744"/>
                <a:gd name="T9" fmla="*/ 295 h 306"/>
                <a:gd name="T10" fmla="*/ 703 w 744"/>
                <a:gd name="T11" fmla="*/ 187 h 306"/>
                <a:gd name="T12" fmla="*/ 685 w 744"/>
                <a:gd name="T13" fmla="*/ 79 h 306"/>
                <a:gd name="T14" fmla="*/ 499 w 744"/>
                <a:gd name="T15" fmla="*/ 13 h 306"/>
                <a:gd name="T16" fmla="*/ 385 w 744"/>
                <a:gd name="T17" fmla="*/ 1 h 306"/>
                <a:gd name="T18" fmla="*/ 145 w 744"/>
                <a:gd name="T19" fmla="*/ 25 h 3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44"/>
                <a:gd name="T31" fmla="*/ 0 h 306"/>
                <a:gd name="T32" fmla="*/ 744 w 744"/>
                <a:gd name="T33" fmla="*/ 306 h 3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44" h="306">
                  <a:moveTo>
                    <a:pt x="145" y="25"/>
                  </a:moveTo>
                  <a:cubicBezTo>
                    <a:pt x="86" y="39"/>
                    <a:pt x="51" y="57"/>
                    <a:pt x="31" y="85"/>
                  </a:cubicBezTo>
                  <a:cubicBezTo>
                    <a:pt x="11" y="113"/>
                    <a:pt x="0" y="165"/>
                    <a:pt x="25" y="193"/>
                  </a:cubicBezTo>
                  <a:cubicBezTo>
                    <a:pt x="50" y="221"/>
                    <a:pt x="112" y="236"/>
                    <a:pt x="181" y="253"/>
                  </a:cubicBezTo>
                  <a:cubicBezTo>
                    <a:pt x="250" y="270"/>
                    <a:pt x="352" y="306"/>
                    <a:pt x="439" y="295"/>
                  </a:cubicBezTo>
                  <a:cubicBezTo>
                    <a:pt x="526" y="284"/>
                    <a:pt x="662" y="223"/>
                    <a:pt x="703" y="187"/>
                  </a:cubicBezTo>
                  <a:cubicBezTo>
                    <a:pt x="744" y="151"/>
                    <a:pt x="719" y="108"/>
                    <a:pt x="685" y="79"/>
                  </a:cubicBezTo>
                  <a:cubicBezTo>
                    <a:pt x="651" y="50"/>
                    <a:pt x="549" y="26"/>
                    <a:pt x="499" y="13"/>
                  </a:cubicBezTo>
                  <a:cubicBezTo>
                    <a:pt x="449" y="0"/>
                    <a:pt x="441" y="0"/>
                    <a:pt x="385" y="1"/>
                  </a:cubicBezTo>
                  <a:cubicBezTo>
                    <a:pt x="329" y="2"/>
                    <a:pt x="204" y="11"/>
                    <a:pt x="145" y="25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8"/>
            <p:cNvSpPr>
              <a:spLocks noChangeShapeType="1"/>
            </p:cNvSpPr>
            <p:nvPr/>
          </p:nvSpPr>
          <p:spPr bwMode="auto">
            <a:xfrm flipV="1">
              <a:off x="3960" y="1674"/>
              <a:ext cx="6" cy="29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Text Box 31"/>
            <p:cNvSpPr txBox="1">
              <a:spLocks noChangeArrowheads="1"/>
            </p:cNvSpPr>
            <p:nvPr/>
          </p:nvSpPr>
          <p:spPr bwMode="auto">
            <a:xfrm>
              <a:off x="4070" y="2063"/>
              <a:ext cx="1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" panose="02020603050405020304" pitchFamily="18" charset="0"/>
                  <a:sym typeface="Symbol" panose="05050102010706020507" pitchFamily="18" charset="2"/>
                </a:rPr>
                <a:t></a:t>
              </a:r>
              <a:endParaRPr lang="en-US" altLang="zh-CN" sz="2400">
                <a:latin typeface="Times" panose="02020603050405020304" pitchFamily="18" charset="0"/>
              </a:endParaRPr>
            </a:p>
          </p:txBody>
        </p:sp>
      </p:grpSp>
      <p:graphicFrame>
        <p:nvGraphicFramePr>
          <p:cNvPr id="16393" name="Object 33"/>
          <p:cNvGraphicFramePr>
            <a:graphicFrameLocks noChangeAspect="1"/>
          </p:cNvGraphicFramePr>
          <p:nvPr/>
        </p:nvGraphicFramePr>
        <p:xfrm>
          <a:off x="2071688" y="2492375"/>
          <a:ext cx="47926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0" imgW="1095389" imgH="219143" progId="Equation.DSMT4">
                  <p:embed/>
                </p:oleObj>
              </mc:Choice>
              <mc:Fallback>
                <p:oleObj name="Equation" r:id="rId10" imgW="1095389" imgH="219143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4792662" cy="1011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smtClean="0"/>
              <a:t>如何生成给定边界的极小曲面？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局部方法：迭代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找到边界点</a:t>
            </a:r>
            <a:endParaRPr lang="en-US" altLang="zh-CN" dirty="0" smtClean="0"/>
          </a:p>
          <a:p>
            <a:r>
              <a:rPr lang="zh-CN" altLang="en-US" smtClean="0"/>
              <a:t>固定边界点不动</a:t>
            </a:r>
            <a:endParaRPr lang="en-US" altLang="zh-CN" dirty="0" smtClean="0"/>
          </a:p>
          <a:p>
            <a:r>
              <a:rPr lang="zh-CN" altLang="en-US" dirty="0" smtClean="0"/>
              <a:t>对内部顶点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找顶点邻域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对某个顶点，更新其坐标（移动距离小一点）</a:t>
            </a:r>
            <a:endParaRPr lang="en-US" altLang="zh-CN" dirty="0" smtClean="0"/>
          </a:p>
          <a:p>
            <a:r>
              <a:rPr lang="zh-CN" altLang="en-US" dirty="0"/>
              <a:t>不断</a:t>
            </a:r>
            <a:r>
              <a:rPr lang="zh-CN" altLang="en-US" dirty="0" smtClean="0"/>
              <a:t>迭代更新所有顶点坐标，直至所有顶点不能再改变</a:t>
            </a:r>
          </a:p>
        </p:txBody>
      </p:sp>
    </p:spTree>
    <p:extLst>
      <p:ext uri="{BB962C8B-B14F-4D97-AF65-F5344CB8AC3E}">
        <p14:creationId xmlns:p14="http://schemas.microsoft.com/office/powerpoint/2010/main" val="33296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全局方法：求解整体的方程组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75113"/>
            <a:ext cx="371951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341438"/>
            <a:ext cx="31242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098550"/>
            <a:ext cx="24479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00475" y="2406650"/>
            <a:ext cx="1152525" cy="141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0248" name="Object 1"/>
          <p:cNvGraphicFramePr>
            <a:graphicFrameLocks noChangeAspect="1"/>
          </p:cNvGraphicFramePr>
          <p:nvPr/>
        </p:nvGraphicFramePr>
        <p:xfrm>
          <a:off x="1390650" y="5054600"/>
          <a:ext cx="2276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6" imgW="1147660" imgH="366553" progId="Equation.DSMT4">
                  <p:embed/>
                </p:oleObj>
              </mc:Choice>
              <mc:Fallback>
                <p:oleObj name="Equation" r:id="rId6" imgW="1147660" imgH="3665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054600"/>
                        <a:ext cx="22764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2"/>
          <p:cNvSpPr txBox="1">
            <a:spLocks noChangeArrowheads="1"/>
          </p:cNvSpPr>
          <p:nvPr/>
        </p:nvSpPr>
        <p:spPr bwMode="auto">
          <a:xfrm>
            <a:off x="250825" y="6007100"/>
            <a:ext cx="4554538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将所有顶点的方程联立一起求解</a:t>
            </a:r>
          </a:p>
        </p:txBody>
      </p:sp>
    </p:spTree>
    <p:extLst>
      <p:ext uri="{BB962C8B-B14F-4D97-AF65-F5344CB8AC3E}">
        <p14:creationId xmlns:p14="http://schemas.microsoft.com/office/powerpoint/2010/main" val="11614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全局方法的过程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将每个顶点和其</a:t>
            </a:r>
            <a:r>
              <a:rPr lang="en-US" altLang="zh-CN" dirty="0"/>
              <a:t>1-</a:t>
            </a:r>
            <a:r>
              <a:rPr lang="zh-CN" altLang="zh-CN" dirty="0"/>
              <a:t>邻域的顶点的方程（平均曲率</a:t>
            </a:r>
            <a:r>
              <a:rPr lang="en-US" altLang="zh-CN" dirty="0"/>
              <a:t>=0</a:t>
            </a:r>
            <a:r>
              <a:rPr lang="zh-CN" altLang="zh-CN" dirty="0"/>
              <a:t>）全部进行联立，边界顶点固定，构成一个大型的稀疏线性系统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求解方程组即可得到内部的点坐标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54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极小曲面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平均曲率处处为</a:t>
            </a:r>
            <a:r>
              <a:rPr lang="en-US" altLang="zh-CN" smtClean="0"/>
              <a:t>0</a:t>
            </a:r>
            <a:r>
              <a:rPr lang="zh-CN" altLang="en-US" smtClean="0"/>
              <a:t>的曲面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5513"/>
            <a:ext cx="5113338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03438"/>
            <a:ext cx="4500562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5341938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6678613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862263"/>
            <a:ext cx="4021138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极小曲面在建筑中的应用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5256212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3868738"/>
            <a:ext cx="4583112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网格数据：</a:t>
            </a:r>
            <a:r>
              <a:rPr lang="en-US" altLang="zh-CN" dirty="0" smtClean="0"/>
              <a:t>2D</a:t>
            </a:r>
            <a:r>
              <a:rPr lang="zh-CN" altLang="en-US" dirty="0" smtClean="0"/>
              <a:t>图在</a:t>
            </a:r>
            <a:r>
              <a:rPr lang="en-US" altLang="zh-CN" dirty="0" smtClean="0"/>
              <a:t>3D</a:t>
            </a:r>
            <a:r>
              <a:rPr lang="zh-CN" altLang="en-US" dirty="0" smtClean="0"/>
              <a:t>的嵌入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4882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三角网格数据</a:t>
            </a:r>
            <a:r>
              <a:rPr lang="zh-CN" altLang="zh-CN" dirty="0" smtClean="0"/>
              <a:t>结构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 smtClean="0"/>
                  <a:t>网格数据结构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顶点列表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三角形列表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8512" y="3247421"/>
                <a:ext cx="2665281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2" y="3247421"/>
                <a:ext cx="2665281" cy="11269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8388" y="4556958"/>
                <a:ext cx="3019353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8" y="4556958"/>
                <a:ext cx="3019353" cy="11269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40" y="1600200"/>
            <a:ext cx="4008396" cy="4243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08604" y="5889688"/>
                <a:ext cx="1851982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04" y="5889688"/>
                <a:ext cx="1851982" cy="688394"/>
              </a:xfrm>
              <a:prstGeom prst="rect">
                <a:avLst/>
              </a:prstGeom>
              <a:blipFill rotWithShape="0">
                <a:blip r:embed="rId6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899185" y="4221088"/>
            <a:ext cx="137160" cy="137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35837" y="4005064"/>
                <a:ext cx="446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37" y="4005064"/>
                <a:ext cx="44621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sosceles Triangle 7"/>
          <p:cNvSpPr/>
          <p:nvPr/>
        </p:nvSpPr>
        <p:spPr>
          <a:xfrm>
            <a:off x="5913232" y="3160643"/>
            <a:ext cx="1022605" cy="589121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41148 w 1101852"/>
              <a:gd name="connsiteY0" fmla="*/ 914400 h 914400"/>
              <a:gd name="connsiteX1" fmla="*/ 0 w 1101852"/>
              <a:gd name="connsiteY1" fmla="*/ 0 h 914400"/>
              <a:gd name="connsiteX2" fmla="*/ 1101852 w 1101852"/>
              <a:gd name="connsiteY2" fmla="*/ 914400 h 914400"/>
              <a:gd name="connsiteX3" fmla="*/ 41148 w 1101852"/>
              <a:gd name="connsiteY3" fmla="*/ 914400 h 914400"/>
              <a:gd name="connsiteX0" fmla="*/ 0 w 1883664"/>
              <a:gd name="connsiteY0" fmla="*/ 609600 h 914400"/>
              <a:gd name="connsiteX1" fmla="*/ 781812 w 1883664"/>
              <a:gd name="connsiteY1" fmla="*/ 0 h 914400"/>
              <a:gd name="connsiteX2" fmla="*/ 1883664 w 1883664"/>
              <a:gd name="connsiteY2" fmla="*/ 914400 h 914400"/>
              <a:gd name="connsiteX3" fmla="*/ 0 w 1883664"/>
              <a:gd name="connsiteY3" fmla="*/ 609600 h 914400"/>
              <a:gd name="connsiteX0" fmla="*/ 0 w 839724"/>
              <a:gd name="connsiteY0" fmla="*/ 609600 h 609600"/>
              <a:gd name="connsiteX1" fmla="*/ 781812 w 839724"/>
              <a:gd name="connsiteY1" fmla="*/ 0 h 609600"/>
              <a:gd name="connsiteX2" fmla="*/ 839724 w 839724"/>
              <a:gd name="connsiteY2" fmla="*/ 449580 h 609600"/>
              <a:gd name="connsiteX3" fmla="*/ 0 w 839724"/>
              <a:gd name="connsiteY3" fmla="*/ 609600 h 609600"/>
              <a:gd name="connsiteX0" fmla="*/ 0 w 1037844"/>
              <a:gd name="connsiteY0" fmla="*/ 609600 h 609600"/>
              <a:gd name="connsiteX1" fmla="*/ 781812 w 1037844"/>
              <a:gd name="connsiteY1" fmla="*/ 0 h 609600"/>
              <a:gd name="connsiteX2" fmla="*/ 1037844 w 1037844"/>
              <a:gd name="connsiteY2" fmla="*/ 502920 h 609600"/>
              <a:gd name="connsiteX3" fmla="*/ 0 w 1037844"/>
              <a:gd name="connsiteY3" fmla="*/ 609600 h 609600"/>
              <a:gd name="connsiteX0" fmla="*/ 0 w 1022604"/>
              <a:gd name="connsiteY0" fmla="*/ 609600 h 609600"/>
              <a:gd name="connsiteX1" fmla="*/ 781812 w 1022604"/>
              <a:gd name="connsiteY1" fmla="*/ 0 h 609600"/>
              <a:gd name="connsiteX2" fmla="*/ 1022604 w 1022604"/>
              <a:gd name="connsiteY2" fmla="*/ 502920 h 609600"/>
              <a:gd name="connsiteX3" fmla="*/ 0 w 1022604"/>
              <a:gd name="connsiteY3" fmla="*/ 609600 h 609600"/>
              <a:gd name="connsiteX0" fmla="*/ 0 w 1022604"/>
              <a:gd name="connsiteY0" fmla="*/ 609600 h 609600"/>
              <a:gd name="connsiteX1" fmla="*/ 781812 w 1022604"/>
              <a:gd name="connsiteY1" fmla="*/ 0 h 609600"/>
              <a:gd name="connsiteX2" fmla="*/ 1022604 w 1022604"/>
              <a:gd name="connsiteY2" fmla="*/ 514826 h 609600"/>
              <a:gd name="connsiteX3" fmla="*/ 0 w 1022604"/>
              <a:gd name="connsiteY3" fmla="*/ 609600 h 609600"/>
              <a:gd name="connsiteX0" fmla="*/ 0 w 1022604"/>
              <a:gd name="connsiteY0" fmla="*/ 609600 h 609600"/>
              <a:gd name="connsiteX1" fmla="*/ 781812 w 1022604"/>
              <a:gd name="connsiteY1" fmla="*/ 0 h 609600"/>
              <a:gd name="connsiteX2" fmla="*/ 1022604 w 1022604"/>
              <a:gd name="connsiteY2" fmla="*/ 507683 h 609600"/>
              <a:gd name="connsiteX3" fmla="*/ 0 w 1022604"/>
              <a:gd name="connsiteY3" fmla="*/ 609600 h 609600"/>
              <a:gd name="connsiteX0" fmla="*/ 0 w 1029748"/>
              <a:gd name="connsiteY0" fmla="*/ 609600 h 609600"/>
              <a:gd name="connsiteX1" fmla="*/ 788956 w 1029748"/>
              <a:gd name="connsiteY1" fmla="*/ 0 h 609600"/>
              <a:gd name="connsiteX2" fmla="*/ 1029748 w 1029748"/>
              <a:gd name="connsiteY2" fmla="*/ 507683 h 609600"/>
              <a:gd name="connsiteX3" fmla="*/ 0 w 1029748"/>
              <a:gd name="connsiteY3" fmla="*/ 609600 h 609600"/>
              <a:gd name="connsiteX0" fmla="*/ 0 w 1022605"/>
              <a:gd name="connsiteY0" fmla="*/ 611981 h 611981"/>
              <a:gd name="connsiteX1" fmla="*/ 781813 w 1022605"/>
              <a:gd name="connsiteY1" fmla="*/ 0 h 611981"/>
              <a:gd name="connsiteX2" fmla="*/ 1022605 w 1022605"/>
              <a:gd name="connsiteY2" fmla="*/ 507683 h 611981"/>
              <a:gd name="connsiteX3" fmla="*/ 0 w 1022605"/>
              <a:gd name="connsiteY3" fmla="*/ 611981 h 611981"/>
              <a:gd name="connsiteX0" fmla="*/ 0 w 1022605"/>
              <a:gd name="connsiteY0" fmla="*/ 589121 h 589121"/>
              <a:gd name="connsiteX1" fmla="*/ 781813 w 1022605"/>
              <a:gd name="connsiteY1" fmla="*/ 0 h 589121"/>
              <a:gd name="connsiteX2" fmla="*/ 1022605 w 1022605"/>
              <a:gd name="connsiteY2" fmla="*/ 484823 h 589121"/>
              <a:gd name="connsiteX3" fmla="*/ 0 w 1022605"/>
              <a:gd name="connsiteY3" fmla="*/ 589121 h 58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605" h="589121">
                <a:moveTo>
                  <a:pt x="0" y="589121"/>
                </a:moveTo>
                <a:lnTo>
                  <a:pt x="781813" y="0"/>
                </a:lnTo>
                <a:lnTo>
                  <a:pt x="1022605" y="484823"/>
                </a:lnTo>
                <a:lnTo>
                  <a:pt x="0" y="58912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6126" y="3305185"/>
                <a:ext cx="4101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26" y="3305185"/>
                <a:ext cx="410112" cy="391646"/>
              </a:xfrm>
              <a:prstGeom prst="rect">
                <a:avLst/>
              </a:prstGeom>
              <a:blipFill rotWithShape="0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82383" y="5977946"/>
                <a:ext cx="4176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Manifold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边界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三角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边界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顶点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83" y="5977946"/>
                <a:ext cx="417614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6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7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Differential Coordinates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3932237"/>
          </a:xfrm>
        </p:spPr>
        <p:txBody>
          <a:bodyPr/>
          <a:lstStyle/>
          <a:p>
            <a:r>
              <a:rPr lang="en-US" altLang="zh-CN" smtClean="0"/>
              <a:t>Represent local detail at each surface point</a:t>
            </a:r>
          </a:p>
          <a:p>
            <a:pPr lvl="1"/>
            <a:r>
              <a:rPr lang="en-US" altLang="zh-CN" smtClean="0"/>
              <a:t>better describe the shape</a:t>
            </a:r>
          </a:p>
          <a:p>
            <a:r>
              <a:rPr lang="en-US" altLang="zh-CN" smtClean="0"/>
              <a:t>Linear transition from global to differential</a:t>
            </a:r>
          </a:p>
          <a:p>
            <a:r>
              <a:rPr lang="en-US" altLang="zh-CN" smtClean="0"/>
              <a:t>Useful for operations on surfaces where </a:t>
            </a:r>
            <a:r>
              <a:rPr lang="en-US" altLang="zh-CN" smtClean="0">
                <a:solidFill>
                  <a:schemeClr val="hlink"/>
                </a:solidFill>
              </a:rPr>
              <a:t>surface details</a:t>
            </a:r>
            <a:r>
              <a:rPr lang="en-US" altLang="zh-CN" smtClean="0"/>
              <a:t> are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r>
              <a:rPr lang="en-US" altLang="zh-CN" smtClean="0">
                <a:latin typeface="Arial" panose="020B0604020202020204" pitchFamily="34" charset="0"/>
              </a:rPr>
              <a:t>’</a:t>
            </a:r>
            <a:r>
              <a:rPr lang="en-US" altLang="zh-CN" smtClean="0"/>
              <a:t>s are Details?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Detail = surface </a:t>
            </a:r>
            <a:r>
              <a:rPr lang="en-US" altLang="zh-CN" smtClean="0">
                <a:latin typeface="Arial" panose="020B0604020202020204" pitchFamily="34" charset="0"/>
              </a:rPr>
              <a:t>–</a:t>
            </a:r>
            <a:r>
              <a:rPr lang="en-US" altLang="zh-CN" smtClean="0"/>
              <a:t> smooth (surface)</a:t>
            </a:r>
          </a:p>
          <a:p>
            <a:r>
              <a:rPr lang="en-US" altLang="zh-CN" smtClean="0"/>
              <a:t>Smoothing = averaging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3403600" y="4052888"/>
            <a:ext cx="1120775" cy="895350"/>
          </a:xfrm>
          <a:custGeom>
            <a:avLst/>
            <a:gdLst>
              <a:gd name="T0" fmla="*/ 0 w 722"/>
              <a:gd name="T1" fmla="*/ 2147483646 h 576"/>
              <a:gd name="T2" fmla="*/ 2147483646 w 722"/>
              <a:gd name="T3" fmla="*/ 0 h 576"/>
              <a:gd name="T4" fmla="*/ 2147483646 w 722"/>
              <a:gd name="T5" fmla="*/ 2147483646 h 576"/>
              <a:gd name="T6" fmla="*/ 0 60000 65536"/>
              <a:gd name="T7" fmla="*/ 0 60000 65536"/>
              <a:gd name="T8" fmla="*/ 0 60000 65536"/>
              <a:gd name="T9" fmla="*/ 0 w 722"/>
              <a:gd name="T10" fmla="*/ 0 h 576"/>
              <a:gd name="T11" fmla="*/ 722 w 72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2" h="576">
                <a:moveTo>
                  <a:pt x="0" y="331"/>
                </a:moveTo>
                <a:lnTo>
                  <a:pt x="722" y="0"/>
                </a:lnTo>
                <a:lnTo>
                  <a:pt x="465" y="576"/>
                </a:lnTo>
              </a:path>
            </a:pathLst>
          </a:custGeom>
          <a:noFill/>
          <a:ln w="38100" cmpd="sng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 rot="-370211">
            <a:off x="4572000" y="4005263"/>
            <a:ext cx="798513" cy="752475"/>
          </a:xfrm>
          <a:custGeom>
            <a:avLst/>
            <a:gdLst>
              <a:gd name="T0" fmla="*/ 0 w 516"/>
              <a:gd name="T1" fmla="*/ 0 h 486"/>
              <a:gd name="T2" fmla="*/ 2147483646 w 516"/>
              <a:gd name="T3" fmla="*/ 2147483646 h 486"/>
              <a:gd name="T4" fmla="*/ 0 60000 65536"/>
              <a:gd name="T5" fmla="*/ 0 60000 65536"/>
              <a:gd name="T6" fmla="*/ 0 w 516"/>
              <a:gd name="T7" fmla="*/ 0 h 486"/>
              <a:gd name="T8" fmla="*/ 516 w 516"/>
              <a:gd name="T9" fmla="*/ 486 h 4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6" h="486">
                <a:moveTo>
                  <a:pt x="0" y="0"/>
                </a:moveTo>
                <a:cubicBezTo>
                  <a:pt x="0" y="0"/>
                  <a:pt x="258" y="243"/>
                  <a:pt x="516" y="486"/>
                </a:cubicBezTo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rot="21229789" flipH="1">
            <a:off x="3697288" y="4078288"/>
            <a:ext cx="828675" cy="46037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rot="-370211">
            <a:off x="4545013" y="3990975"/>
            <a:ext cx="930275" cy="288925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3398838" y="4146550"/>
            <a:ext cx="2100262" cy="819150"/>
          </a:xfrm>
          <a:custGeom>
            <a:avLst/>
            <a:gdLst>
              <a:gd name="T0" fmla="*/ 2147483646 w 1353"/>
              <a:gd name="T1" fmla="*/ 0 h 528"/>
              <a:gd name="T2" fmla="*/ 0 w 1353"/>
              <a:gd name="T3" fmla="*/ 2147483646 h 528"/>
              <a:gd name="T4" fmla="*/ 2147483646 w 1353"/>
              <a:gd name="T5" fmla="*/ 2147483646 h 528"/>
              <a:gd name="T6" fmla="*/ 2147483646 w 1353"/>
              <a:gd name="T7" fmla="*/ 2147483646 h 528"/>
              <a:gd name="T8" fmla="*/ 2147483646 w 1353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3"/>
              <a:gd name="T16" fmla="*/ 0 h 528"/>
              <a:gd name="T17" fmla="*/ 1353 w 1353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3" h="528">
                <a:moveTo>
                  <a:pt x="206" y="0"/>
                </a:moveTo>
                <a:lnTo>
                  <a:pt x="0" y="270"/>
                </a:lnTo>
                <a:lnTo>
                  <a:pt x="461" y="528"/>
                </a:lnTo>
                <a:lnTo>
                  <a:pt x="1295" y="365"/>
                </a:lnTo>
                <a:lnTo>
                  <a:pt x="1353" y="58"/>
                </a:lnTo>
              </a:path>
            </a:pathLst>
          </a:custGeom>
          <a:noFill/>
          <a:ln w="38100" cap="flat" cmpd="sng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4459288" y="4000500"/>
            <a:ext cx="131762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446588" y="4351338"/>
            <a:ext cx="131762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3511550" y="4148138"/>
            <a:ext cx="176213" cy="11112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657600" y="4102100"/>
            <a:ext cx="128588" cy="131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3241675" y="4586288"/>
            <a:ext cx="177800" cy="9525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352800" y="4557713"/>
            <a:ext cx="65088" cy="214312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151313" y="4984750"/>
            <a:ext cx="19050" cy="223838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3967163" y="4984750"/>
            <a:ext cx="157162" cy="93663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389563" y="4725988"/>
            <a:ext cx="120650" cy="18415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530850" y="4268788"/>
            <a:ext cx="147638" cy="26987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4075113" y="4903788"/>
            <a:ext cx="131762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3349625" y="4513263"/>
            <a:ext cx="130175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332413" y="4651375"/>
            <a:ext cx="131762" cy="130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426075" y="4187825"/>
            <a:ext cx="130175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 flipV="1">
            <a:off x="4514850" y="4052888"/>
            <a:ext cx="6350" cy="3603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283</Words>
  <Application>Microsoft Office PowerPoint</Application>
  <PresentationFormat>全屏显示(4:3)</PresentationFormat>
  <Paragraphs>60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Cambria Math</vt:lpstr>
      <vt:lpstr>Symbol</vt:lpstr>
      <vt:lpstr>Times</vt:lpstr>
      <vt:lpstr>Office 主题</vt:lpstr>
      <vt:lpstr>Equation</vt:lpstr>
      <vt:lpstr>Matlab 练习3： 极小曲面</vt:lpstr>
      <vt:lpstr>极小曲面</vt:lpstr>
      <vt:lpstr>PowerPoint 演示文稿</vt:lpstr>
      <vt:lpstr>PowerPoint 演示文稿</vt:lpstr>
      <vt:lpstr>极小曲面在建筑中的应用</vt:lpstr>
      <vt:lpstr>网格数据：2D图在3D的嵌入</vt:lpstr>
      <vt:lpstr>三角网格数据结构</vt:lpstr>
      <vt:lpstr>Differential Coordinates</vt:lpstr>
      <vt:lpstr>What’s are Details?</vt:lpstr>
      <vt:lpstr>Differential Coordinates</vt:lpstr>
      <vt:lpstr>What’s the Difference?</vt:lpstr>
      <vt:lpstr>Weighting Schemes</vt:lpstr>
      <vt:lpstr>Geometric Meaning</vt:lpstr>
      <vt:lpstr>极小曲面(minimal surface)</vt:lpstr>
      <vt:lpstr>如何生成给定边界的极小曲面？</vt:lpstr>
      <vt:lpstr>局部方法：迭代</vt:lpstr>
      <vt:lpstr>全局方法：求解整体的方程组 </vt:lpstr>
      <vt:lpstr>全局方法的过程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Geometry Processing</dc:title>
  <dc:creator>chen</dc:creator>
  <cp:lastModifiedBy>Ligang Liu</cp:lastModifiedBy>
  <cp:revision>168</cp:revision>
  <dcterms:modified xsi:type="dcterms:W3CDTF">2017-06-07T15:17:31Z</dcterms:modified>
</cp:coreProperties>
</file>