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70" r:id="rId4"/>
    <p:sldId id="272" r:id="rId5"/>
    <p:sldId id="271" r:id="rId6"/>
    <p:sldId id="273" r:id="rId7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b651793-7273-4fdc-9e0c-56def73f2862}">
          <p14:sldIdLst>
            <p14:sldId id="256"/>
            <p14:sldId id="270"/>
            <p14:sldId id="272"/>
            <p14:sldId id="271"/>
            <p14:sldId id="273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314950" y="3648075"/>
            <a:ext cx="1562100" cy="1538288"/>
          </a:xfrm>
          <a:prstGeom prst="ellipse">
            <a:avLst/>
          </a:prstGeom>
          <a:solidFill>
            <a:srgbClr val="FF7C8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96000" y="2081213"/>
            <a:ext cx="5400000" cy="93980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ctr">
              <a:buFont typeface="Arial" pitchFamily="34" charset="0"/>
              <a:buNone/>
              <a:defRPr sz="3200">
                <a:solidFill>
                  <a:schemeClr val="bg1"/>
                </a:solidFill>
                <a:latin typeface="+mj-ea"/>
                <a:ea typeface="+mj-ea"/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</a:t>
            </a:r>
            <a:r>
              <a:rPr lang="zh-CN" altLang="zh-CN" noProof="0" dirty="0" smtClean="0">
                <a:sym typeface="Arial" pitchFamily="34" charset="0"/>
              </a:rPr>
              <a:t>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96001" y="3022600"/>
            <a:ext cx="5400000" cy="48577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rmAutofit/>
          </a:bodyPr>
          <a:lstStyle>
            <a:lvl1pPr marL="0" indent="0" algn="ctr">
              <a:spcBef>
                <a:spcPct val="0"/>
              </a:spcBef>
              <a:buFont typeface="Arial" pitchFamily="34" charset="0"/>
              <a:buNone/>
              <a:defRPr sz="2000">
                <a:solidFill>
                  <a:schemeClr val="bg1"/>
                </a:solidFill>
                <a:ea typeface="宋体" pitchFamily="2" charset="-122"/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396000" y="3508375"/>
            <a:ext cx="5400000" cy="1588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98943" y="3590315"/>
            <a:ext cx="2391996" cy="15382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201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6000" y="3637400"/>
            <a:ext cx="5582400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60" y="2783840"/>
            <a:ext cx="5079240" cy="82308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372834" y="3413880"/>
            <a:ext cx="5796566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249400" y="2575560"/>
            <a:ext cx="4920000" cy="80784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9200" y="304800"/>
            <a:ext cx="5066360" cy="959400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09080" y="289560"/>
            <a:ext cx="4185920" cy="627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9200" y="1661160"/>
            <a:ext cx="5061268" cy="49072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13805"/>
            <a:ext cx="2844800" cy="476250"/>
          </a:xfrm>
        </p:spPr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13805"/>
            <a:ext cx="38608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13805"/>
            <a:ext cx="2844800" cy="476250"/>
          </a:xfrm>
        </p:spPr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5742" y="274639"/>
            <a:ext cx="1556657" cy="585152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9252857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FF7C80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707005" y="2081530"/>
            <a:ext cx="6681470" cy="93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b" anchorCtr="0" compatLnSpc="1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zh-CN" sz="5400" dirty="0">
                <a:latin typeface="+mj-lt"/>
              </a:rPr>
              <a:t>易居网站平台系统</a:t>
            </a:r>
            <a:endParaRPr lang="zh-CN" altLang="zh-CN" sz="5400" dirty="0">
              <a:latin typeface="+mj-lt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396001" y="3022600"/>
            <a:ext cx="5400000" cy="485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ea"/>
                <a:ea typeface="宋体" pitchFamily="2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dirty="0">
                <a:latin typeface="+mn-lt"/>
                <a:ea typeface="+mn-ea"/>
              </a:rPr>
              <a:t>二手房电子商务交易平台</a:t>
            </a:r>
            <a:endParaRPr lang="zh-CN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 smtClean="0"/>
              <a:t>项目团队</a:t>
            </a:r>
            <a:endParaRPr lang="zh-CN" altLang="zh-CN" dirty="0" smtClean="0"/>
          </a:p>
        </p:txBody>
      </p:sp>
      <p:sp>
        <p:nvSpPr>
          <p:cNvPr id="10" name="文本占位符 12"/>
          <p:cNvSpPr txBox="1"/>
          <p:nvPr>
            <p:custDataLst>
              <p:tags r:id="rId2"/>
            </p:custDataLst>
          </p:nvPr>
        </p:nvSpPr>
        <p:spPr>
          <a:xfrm>
            <a:off x="2593975" y="1521460"/>
            <a:ext cx="7419975" cy="933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 algn="l"/>
            <a:r>
              <a:rPr lang="zh-CN" altLang="en-US" dirty="0" smtClean="0"/>
              <a:t>项目负责人：卢琦云</a:t>
            </a:r>
            <a:endParaRPr lang="zh-CN" altLang="en-US" dirty="0" smtClean="0"/>
          </a:p>
        </p:txBody>
      </p:sp>
      <p:sp>
        <p:nvSpPr>
          <p:cNvPr id="2" name="文本占位符 14"/>
          <p:cNvSpPr txBox="1"/>
          <p:nvPr>
            <p:custDataLst>
              <p:tags r:id="rId3"/>
            </p:custDataLst>
          </p:nvPr>
        </p:nvSpPr>
        <p:spPr>
          <a:xfrm>
            <a:off x="2593340" y="2651760"/>
            <a:ext cx="7419975" cy="3653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pPr algn="l"/>
            <a:r>
              <a:rPr lang="zh-CN" altLang="en-US" dirty="0" smtClean="0"/>
              <a:t>团队成员：夏远超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		</a:t>
            </a:r>
            <a:r>
              <a:rPr lang="zh-CN" altLang="en-US" dirty="0" smtClean="0"/>
              <a:t>马泉嘉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		</a:t>
            </a:r>
            <a:r>
              <a:rPr lang="zh-CN" altLang="en-US" dirty="0" smtClean="0"/>
              <a:t>袁松涛</a:t>
            </a:r>
            <a:endParaRPr lang="zh-CN" altLang="en-US" dirty="0" smtClean="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4893"/>
            <a:ext cx="10515600" cy="982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n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项目理念</a:t>
            </a:r>
            <a:endParaRPr lang="zh-CN" altLang="en-US" dirty="0" smtClean="0">
              <a:ln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占位符 6"/>
          <p:cNvSpPr txBox="1"/>
          <p:nvPr>
            <p:custDataLst>
              <p:tags r:id="rId2"/>
            </p:custDataLst>
          </p:nvPr>
        </p:nvSpPr>
        <p:spPr>
          <a:xfrm>
            <a:off x="1207662" y="1638869"/>
            <a:ext cx="4747475" cy="2098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z="440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安全</a:t>
            </a:r>
            <a:endParaRPr lang="zh-CN" altLang="en-US" sz="4400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文本占位符 8"/>
          <p:cNvSpPr txBox="1"/>
          <p:nvPr>
            <p:custDataLst>
              <p:tags r:id="rId3"/>
            </p:custDataLst>
          </p:nvPr>
        </p:nvSpPr>
        <p:spPr>
          <a:xfrm>
            <a:off x="6237391" y="1638869"/>
            <a:ext cx="4748400" cy="2098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z="440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诚信</a:t>
            </a:r>
            <a:endParaRPr lang="zh-CN" altLang="en-US" sz="4400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文本占位符 10"/>
          <p:cNvSpPr txBox="1"/>
          <p:nvPr>
            <p:custDataLst>
              <p:tags r:id="rId4"/>
            </p:custDataLst>
          </p:nvPr>
        </p:nvSpPr>
        <p:spPr>
          <a:xfrm>
            <a:off x="1206737" y="3935154"/>
            <a:ext cx="4748400" cy="2098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z="440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快捷</a:t>
            </a:r>
            <a:endParaRPr lang="zh-CN" altLang="en-US" sz="4400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文本占位符 7"/>
          <p:cNvSpPr txBox="1"/>
          <p:nvPr>
            <p:custDataLst>
              <p:tags r:id="rId5"/>
            </p:custDataLst>
          </p:nvPr>
        </p:nvSpPr>
        <p:spPr>
          <a:xfrm>
            <a:off x="6237391" y="3935154"/>
            <a:ext cx="4747475" cy="2098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z="4400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专业</a:t>
            </a:r>
            <a:endParaRPr lang="zh-CN" altLang="en-US" sz="4400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6438"/>
            <a:ext cx="10972800" cy="1143000"/>
          </a:xfrm>
        </p:spPr>
        <p:txBody>
          <a:bodyPr/>
          <a:p>
            <a:r>
              <a:rPr lang="zh-CN" altLang="en-US"/>
              <a:t>项目特色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651760"/>
            <a:ext cx="10972800" cy="3474720"/>
          </a:xfrm>
        </p:spPr>
        <p:txBody>
          <a:bodyPr/>
          <a:p>
            <a:r>
              <a:rPr lang="zh-CN" altLang="en-US"/>
              <a:t>易居网站平台系统是凭借地产行业的强大资源，通过超前的战略构想、创新的运营模式、完善的风险控制体系、严密的管理机制，组建一支标准化、专业化的职业经纪团队，致力于为广大客户提供高效的房地产居间服务。</a:t>
            </a:r>
            <a:endParaRPr lang="zh-CN" altLang="en-US"/>
          </a:p>
          <a:p>
            <a:r>
              <a:rPr lang="zh-CN" altLang="en-US"/>
              <a:t>易居业务内容涵盖房屋买卖、租赁、按揭贷款办理、顾问咨询以及营销代理，倡导安全、诚信、快捷、专业的一站式服务。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系统核心功能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 sz="3600"/>
              <a:t>居间业务管理</a:t>
            </a:r>
            <a:endParaRPr lang="zh-CN" altLang="en-US" sz="3600"/>
          </a:p>
          <a:p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网站采用了多个动态模块，企业能够自主、独立的完成网站中相关内容的更新，各模块的设置体现公司以人为本的服务理念，使我公司的业务、服务等为更多的客户所瞩目。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管理员能够快速地进行权限分配、撤销、更改等操作，实现管理现代化。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3600"/>
              <a:t>房产资讯</a:t>
            </a:r>
            <a:endParaRPr lang="zh-CN" altLang="en-US" sz="3600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手房展示页面主要面向浏览本网站寻找二手房信息的用户，主要使用组合查询来查找其需要的房源信息，浏览查询结果，然后挑选对其有吸引力的房源信息进入详细房源查看页面，仔细查看各种房源属性。若果客户有此房源有意向或意见，则会通过电话、在线沟通、在线留言、投诉等方式与易居发生联系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461994" y="2405270"/>
            <a:ext cx="73735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148757" y="1947519"/>
            <a:ext cx="0" cy="9155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461994" y="2405270"/>
            <a:ext cx="0" cy="457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9835520" y="2405270"/>
            <a:ext cx="0" cy="457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6"/>
          <p:cNvSpPr txBox="1"/>
          <p:nvPr>
            <p:custDataLst>
              <p:tags r:id="rId5"/>
            </p:custDataLst>
          </p:nvPr>
        </p:nvSpPr>
        <p:spPr>
          <a:xfrm>
            <a:off x="2809071" y="576333"/>
            <a:ext cx="6679372" cy="13711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</a:rPr>
              <a:t>项目难点</a:t>
            </a:r>
            <a:endParaRPr lang="zh-CN" altLang="en-US" sz="4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文本占位符 8"/>
          <p:cNvSpPr txBox="1"/>
          <p:nvPr>
            <p:custDataLst>
              <p:tags r:id="rId6"/>
            </p:custDataLst>
          </p:nvPr>
        </p:nvSpPr>
        <p:spPr>
          <a:xfrm>
            <a:off x="1093994" y="2863022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 smtClean="0"/>
              <a:t>数据库交互与文件、图片上传</a:t>
            </a:r>
            <a:endParaRPr lang="zh-CN" altLang="en-US" dirty="0" smtClean="0"/>
          </a:p>
        </p:txBody>
      </p:sp>
      <p:sp>
        <p:nvSpPr>
          <p:cNvPr id="12" name="文本占位符 10"/>
          <p:cNvSpPr txBox="1"/>
          <p:nvPr>
            <p:custDataLst>
              <p:tags r:id="rId7"/>
            </p:custDataLst>
          </p:nvPr>
        </p:nvSpPr>
        <p:spPr>
          <a:xfrm>
            <a:off x="4780757" y="2863021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 smtClean="0"/>
              <a:t>多网页设计与新闻倒序排版</a:t>
            </a:r>
            <a:endParaRPr lang="zh-CN" altLang="en-US" dirty="0" smtClean="0"/>
          </a:p>
        </p:txBody>
      </p:sp>
      <p:sp>
        <p:nvSpPr>
          <p:cNvPr id="13" name="文本占位符 12"/>
          <p:cNvSpPr txBox="1"/>
          <p:nvPr>
            <p:custDataLst>
              <p:tags r:id="rId8"/>
            </p:custDataLst>
          </p:nvPr>
        </p:nvSpPr>
        <p:spPr>
          <a:xfrm>
            <a:off x="8467520" y="2863021"/>
            <a:ext cx="2736000" cy="34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多条件查询</a:t>
            </a:r>
            <a:endParaRPr lang="zh-CN" altLang="en-US" dirty="0" smtClean="0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口号：易居，让生活“白居易”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custom"/>
  <p:tag name="KSO_WM_TEMPLATE_INDEX" val="73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</p:tagLst>
</file>

<file path=ppt/tags/tag12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29*l_h_f*1_1_1"/>
  <p:tag name="KSO_WM_UNIT_CLEAR" val="1"/>
  <p:tag name="KSO_WM_UNIT_LAYERLEVEL" val="1_1_1"/>
  <p:tag name="KSO_WM_UNIT_VALUE" val="60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29*l_h_f*1_2_1"/>
  <p:tag name="KSO_WM_UNIT_CLEAR" val="1"/>
  <p:tag name="KSO_WM_UNIT_LAYERLEVEL" val="1_1_1"/>
  <p:tag name="KSO_WM_UNIT_VALUE" val="60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29*l_h_f*1_3_1"/>
  <p:tag name="KSO_WM_UNIT_CLEAR" val="1"/>
  <p:tag name="KSO_WM_UNIT_LAYERLEVEL" val="1_1_1"/>
  <p:tag name="KSO_WM_UNIT_VALUE" val="60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4_1"/>
  <p:tag name="KSO_WM_UNIT_ID" val="150995229*l_h_f*1_4_1"/>
  <p:tag name="KSO_WM_UNIT_CLEAR" val="1"/>
  <p:tag name="KSO_WM_UNIT_LAYERLEVEL" val="1_1_1"/>
  <p:tag name="KSO_WM_UNIT_VALUE" val="60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18.xml><?xml version="1.0" encoding="utf-8"?>
<p:tagLst xmlns:p="http://schemas.openxmlformats.org/presentationml/2006/main">
  <p:tag name="KSO_WM_SLIDE_ID" val="150995229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95*129"/>
  <p:tag name="KSO_WM_SLIDE_SIZE" val="770*346"/>
  <p:tag name="KSO_WM_TEMPLATE_CATEGORY" val="preset"/>
  <p:tag name="KSO_WM_TEMPLATE_INDEX" val="1"/>
  <p:tag name="KSO_WM_TAG_VERSION" val="1.0"/>
  <p:tag name="KSO_WM_DIAGRAM_GROUP_CODE" val="第一组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1"/>
  <p:tag name="KSO_WM_UNIT_ID" val="150995289*p_i*1_1"/>
  <p:tag name="KSO_WM_UNIT_CLEAR" val="1"/>
  <p:tag name="KSO_WM_UNIT_LAYERLEVEL" val="1_1"/>
  <p:tag name="KSO_WM_BEAUTIFY_FLAG" val="#wm#"/>
  <p:tag name="KSO_WM_DIAGRAM_GROUP_CODE" val="第十四组"/>
</p:tagLst>
</file>

<file path=ppt/tags/tag2.xml><?xml version="1.0" encoding="utf-8"?>
<p:tagLst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2"/>
  <p:tag name="KSO_WM_UNIT_ID" val="150995289*p_i*1_2"/>
  <p:tag name="KSO_WM_UNIT_CLEAR" val="1"/>
  <p:tag name="KSO_WM_UNIT_LAYERLEVEL" val="1_1"/>
  <p:tag name="KSO_WM_BEAUTIFY_FLAG" val="#wm#"/>
  <p:tag name="KSO_WM_DIAGRAM_GROUP_CODE" val="第十四组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3"/>
  <p:tag name="KSO_WM_UNIT_ID" val="150995289*p_i*1_3"/>
  <p:tag name="KSO_WM_UNIT_CLEAR" val="1"/>
  <p:tag name="KSO_WM_UNIT_LAYERLEVEL" val="1_1"/>
  <p:tag name="KSO_WM_BEAUTIFY_FLAG" val="#wm#"/>
  <p:tag name="KSO_WM_DIAGRAM_GROUP_CODE" val="第十四组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i"/>
  <p:tag name="KSO_WM_UNIT_INDEX" val="1_4"/>
  <p:tag name="KSO_WM_UNIT_ID" val="150995289*p_i*1_4"/>
  <p:tag name="KSO_WM_UNIT_CLEAR" val="1"/>
  <p:tag name="KSO_WM_UNIT_LAYERLEVEL" val="1_1"/>
  <p:tag name="KSO_WM_BEAUTIFY_FLAG" val="#wm#"/>
  <p:tag name="KSO_WM_DIAGRAM_GROUP_CODE" val="第十四组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1_1"/>
  <p:tag name="KSO_WM_UNIT_ID" val="150995289*p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1"/>
  <p:tag name="KSO_WM_UNIT_ID" val="150995289*p_h_f*1_2_1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2"/>
  <p:tag name="KSO_WM_UNIT_ID" val="150995289*p_h_f*1_2_2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p_h_f"/>
  <p:tag name="KSO_WM_UNIT_INDEX" val="1_2_3"/>
  <p:tag name="KSO_WM_UNIT_ID" val="150995289*p_h_f*1_2_3"/>
  <p:tag name="KSO_WM_UNIT_CLEAR" val="1"/>
  <p:tag name="KSO_WM_UNIT_LAYERLEVEL" val="1_1_1"/>
  <p:tag name="KSO_WM_UNIT_VALUE" val="56"/>
  <p:tag name="KSO_WM_UNIT_HIGHLIGHT" val="0"/>
  <p:tag name="KSO_WM_UNIT_COMPATIBLE" val="0"/>
  <p:tag name="KSO_WM_UNIT_PRESET_TEXT" val="请在此处添加文本"/>
  <p:tag name="KSO_WM_BEAUTIFY_FLAG" val="#wm#"/>
  <p:tag name="KSO_WM_DIAGRAM_GROUP_CODE" val="第十四组"/>
</p:tagLst>
</file>

<file path=ppt/tags/tag27.xml><?xml version="1.0" encoding="utf-8"?>
<p:tagLst xmlns:p="http://schemas.openxmlformats.org/presentationml/2006/main">
  <p:tag name="KSO_WM_SLIDE_ID" val="150995289"/>
  <p:tag name="KSO_WM_SLIDE_INDEX" val="16"/>
  <p:tag name="KSO_WM_SLIDE_ITEM_CNT" val="4"/>
  <p:tag name="KSO_WM_SLIDE_LAYOUT" val="p"/>
  <p:tag name="KSO_WM_SLIDE_LAYOUT_CNT" val="1"/>
  <p:tag name="KSO_WM_SLIDE_TYPE" val="text"/>
  <p:tag name="KSO_WM_BEAUTIFY_FLAG" val="#wm#"/>
  <p:tag name="KSO_WM_SLIDE_POSITION" val="86*45"/>
  <p:tag name="KSO_WM_SLIDE_SIZE" val="796*449"/>
  <p:tag name="KSO_WM_TEMPLATE_CATEGORY" val="preset"/>
  <p:tag name="KSO_WM_TEMPLATE_INDEX" val="1"/>
  <p:tag name="KSO_WM_TAG_VERSION" val="1.0"/>
  <p:tag name="KSO_WM_DIAGRAM_GROUP_CODE" val="第十四组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4.xml><?xml version="1.0" encoding="utf-8"?>
<p:tagLst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a*1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b*1"/>
  <p:tag name="KSO_WM_UNIT_TYPE" val="b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8.xml><?xml version="1.0" encoding="utf-8"?>
<p:tagLst xmlns:p="http://schemas.openxmlformats.org/presentationml/2006/main">
  <p:tag name="KSO_WM_TEMPLATE_THUMBS_INDEX" val="1、8、11、13、19、20、23、29、32、36、41、43、44"/>
  <p:tag name="KSO_WM_SLIDE_ID" val="custom16007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自定义 11">
      <a:dk1>
        <a:srgbClr val="000000"/>
      </a:dk1>
      <a:lt1>
        <a:srgbClr val="FFFFFF"/>
      </a:lt1>
      <a:dk2>
        <a:srgbClr val="FF7C80"/>
      </a:dk2>
      <a:lt2>
        <a:srgbClr val="808080"/>
      </a:lt2>
      <a:accent1>
        <a:srgbClr val="009999"/>
      </a:accent1>
      <a:accent2>
        <a:srgbClr val="00FFCC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49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</cp:revision>
  <dcterms:created xsi:type="dcterms:W3CDTF">2015-05-05T08:02:00Z</dcterms:created>
  <dcterms:modified xsi:type="dcterms:W3CDTF">2016-06-13T12:47:17Z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