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1428817-0C82-4C2D-B8BE-9F2BC90218C9}" type="datetimeFigureOut">
              <a:rPr lang="en-US" smtClean="0"/>
              <a:t>12/7/2018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6B140C6-2177-4DCC-AAD4-0B5B1CC3701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584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428817-0C82-4C2D-B8BE-9F2BC90218C9}"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140C6-2177-4DCC-AAD4-0B5B1CC3701A}" type="slidenum">
              <a:rPr lang="en-US" smtClean="0"/>
              <a:t>‹#›</a:t>
            </a:fld>
            <a:endParaRPr lang="en-US"/>
          </a:p>
        </p:txBody>
      </p:sp>
    </p:spTree>
    <p:extLst>
      <p:ext uri="{BB962C8B-B14F-4D97-AF65-F5344CB8AC3E}">
        <p14:creationId xmlns:p14="http://schemas.microsoft.com/office/powerpoint/2010/main" val="324231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428817-0C82-4C2D-B8BE-9F2BC90218C9}"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140C6-2177-4DCC-AAD4-0B5B1CC3701A}" type="slidenum">
              <a:rPr lang="en-US" smtClean="0"/>
              <a:t>‹#›</a:t>
            </a:fld>
            <a:endParaRPr lang="en-US"/>
          </a:p>
        </p:txBody>
      </p:sp>
    </p:spTree>
    <p:extLst>
      <p:ext uri="{BB962C8B-B14F-4D97-AF65-F5344CB8AC3E}">
        <p14:creationId xmlns:p14="http://schemas.microsoft.com/office/powerpoint/2010/main" val="729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428817-0C82-4C2D-B8BE-9F2BC90218C9}"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140C6-2177-4DCC-AAD4-0B5B1CC3701A}" type="slidenum">
              <a:rPr lang="en-US" smtClean="0"/>
              <a:t>‹#›</a:t>
            </a:fld>
            <a:endParaRPr lang="en-US"/>
          </a:p>
        </p:txBody>
      </p:sp>
    </p:spTree>
    <p:extLst>
      <p:ext uri="{BB962C8B-B14F-4D97-AF65-F5344CB8AC3E}">
        <p14:creationId xmlns:p14="http://schemas.microsoft.com/office/powerpoint/2010/main" val="230996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1428817-0C82-4C2D-B8BE-9F2BC90218C9}" type="datetimeFigureOut">
              <a:rPr lang="en-US" smtClean="0"/>
              <a:t>12/7/2018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6B140C6-2177-4DCC-AAD4-0B5B1CC3701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463418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428817-0C82-4C2D-B8BE-9F2BC90218C9}"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140C6-2177-4DCC-AAD4-0B5B1CC3701A}" type="slidenum">
              <a:rPr lang="en-US" smtClean="0"/>
              <a:t>‹#›</a:t>
            </a:fld>
            <a:endParaRPr lang="en-US"/>
          </a:p>
        </p:txBody>
      </p:sp>
    </p:spTree>
    <p:extLst>
      <p:ext uri="{BB962C8B-B14F-4D97-AF65-F5344CB8AC3E}">
        <p14:creationId xmlns:p14="http://schemas.microsoft.com/office/powerpoint/2010/main" val="302910356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428817-0C82-4C2D-B8BE-9F2BC90218C9}"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B140C6-2177-4DCC-AAD4-0B5B1CC3701A}" type="slidenum">
              <a:rPr lang="en-US" smtClean="0"/>
              <a:t>‹#›</a:t>
            </a:fld>
            <a:endParaRPr lang="en-US"/>
          </a:p>
        </p:txBody>
      </p:sp>
    </p:spTree>
    <p:extLst>
      <p:ext uri="{BB962C8B-B14F-4D97-AF65-F5344CB8AC3E}">
        <p14:creationId xmlns:p14="http://schemas.microsoft.com/office/powerpoint/2010/main" val="24470854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428817-0C82-4C2D-B8BE-9F2BC90218C9}"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B140C6-2177-4DCC-AAD4-0B5B1CC3701A}" type="slidenum">
              <a:rPr lang="en-US" smtClean="0"/>
              <a:t>‹#›</a:t>
            </a:fld>
            <a:endParaRPr lang="en-US"/>
          </a:p>
        </p:txBody>
      </p:sp>
    </p:spTree>
    <p:extLst>
      <p:ext uri="{BB962C8B-B14F-4D97-AF65-F5344CB8AC3E}">
        <p14:creationId xmlns:p14="http://schemas.microsoft.com/office/powerpoint/2010/main" val="1727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28817-0C82-4C2D-B8BE-9F2BC90218C9}"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B140C6-2177-4DCC-AAD4-0B5B1CC3701A}" type="slidenum">
              <a:rPr lang="en-US" smtClean="0"/>
              <a:t>‹#›</a:t>
            </a:fld>
            <a:endParaRPr lang="en-US"/>
          </a:p>
        </p:txBody>
      </p:sp>
    </p:spTree>
    <p:extLst>
      <p:ext uri="{BB962C8B-B14F-4D97-AF65-F5344CB8AC3E}">
        <p14:creationId xmlns:p14="http://schemas.microsoft.com/office/powerpoint/2010/main" val="175719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65051" y="6375679"/>
            <a:ext cx="1233355" cy="348462"/>
          </a:xfrm>
        </p:spPr>
        <p:txBody>
          <a:bodyPr/>
          <a:lstStyle/>
          <a:p>
            <a:fld id="{21428817-0C82-4C2D-B8BE-9F2BC90218C9}" type="datetimeFigureOut">
              <a:rPr lang="en-US" smtClean="0"/>
              <a:t>12/7/2018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6B140C6-2177-4DCC-AAD4-0B5B1CC3701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245691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65950" y="6375679"/>
            <a:ext cx="1232456" cy="348462"/>
          </a:xfrm>
        </p:spPr>
        <p:txBody>
          <a:bodyPr/>
          <a:lstStyle/>
          <a:p>
            <a:fld id="{21428817-0C82-4C2D-B8BE-9F2BC90218C9}" type="datetimeFigureOut">
              <a:rPr lang="en-US" smtClean="0"/>
              <a:t>12/7/2018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6B140C6-2177-4DCC-AAD4-0B5B1CC3701A}" type="slidenum">
              <a:rPr lang="en-US" smtClean="0"/>
              <a:t>‹#›</a:t>
            </a:fld>
            <a:endParaRPr lang="en-US"/>
          </a:p>
        </p:txBody>
      </p:sp>
    </p:spTree>
    <p:extLst>
      <p:ext uri="{BB962C8B-B14F-4D97-AF65-F5344CB8AC3E}">
        <p14:creationId xmlns:p14="http://schemas.microsoft.com/office/powerpoint/2010/main" val="84551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1428817-0C82-4C2D-B8BE-9F2BC90218C9}" type="datetimeFigureOut">
              <a:rPr lang="en-US" smtClean="0"/>
              <a:t>12/7/2018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6B140C6-2177-4DCC-AAD4-0B5B1CC3701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9527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21D15-C929-47F0-ACD8-DF34870BE5C2}"/>
              </a:ext>
            </a:extLst>
          </p:cNvPr>
          <p:cNvSpPr>
            <a:spLocks noGrp="1"/>
          </p:cNvSpPr>
          <p:nvPr>
            <p:ph type="ctrTitle"/>
          </p:nvPr>
        </p:nvSpPr>
        <p:spPr/>
        <p:txBody>
          <a:bodyPr/>
          <a:lstStyle/>
          <a:p>
            <a:r>
              <a:rPr lang="en-US" cap="none" spc="0" dirty="0">
                <a:ln w="0"/>
                <a:solidFill>
                  <a:schemeClr val="tx1"/>
                </a:solidFill>
                <a:effectLst>
                  <a:outerShdw blurRad="38100" dist="19050" dir="2700000" algn="tl" rotWithShape="0">
                    <a:schemeClr val="dk1">
                      <a:alpha val="40000"/>
                    </a:schemeClr>
                  </a:outerShdw>
                </a:effectLst>
              </a:rPr>
              <a:t>EMF Query Processing Engine</a:t>
            </a:r>
          </a:p>
        </p:txBody>
      </p:sp>
      <p:sp>
        <p:nvSpPr>
          <p:cNvPr id="3" name="副标题 2">
            <a:extLst>
              <a:ext uri="{FF2B5EF4-FFF2-40B4-BE49-F238E27FC236}">
                <a16:creationId xmlns:a16="http://schemas.microsoft.com/office/drawing/2014/main" id="{30677C5C-61B7-4F1F-BDC1-C3CA0EB595E1}"/>
              </a:ext>
            </a:extLst>
          </p:cNvPr>
          <p:cNvSpPr>
            <a:spLocks noGrp="1"/>
          </p:cNvSpPr>
          <p:nvPr>
            <p:ph type="subTitle" idx="1"/>
          </p:nvPr>
        </p:nvSpPr>
        <p:spPr/>
        <p:txBody>
          <a:bodyPr/>
          <a:lstStyle/>
          <a:p>
            <a:r>
              <a:rPr lang="en-US" b="0" cap="none" spc="0" dirty="0">
                <a:ln w="0"/>
                <a:solidFill>
                  <a:schemeClr val="tx1"/>
                </a:solidFill>
                <a:effectLst>
                  <a:outerShdw blurRad="38100" dist="19050" dir="2700000" algn="tl" rotWithShape="0">
                    <a:schemeClr val="dk1">
                      <a:alpha val="40000"/>
                    </a:schemeClr>
                  </a:outerShdw>
                </a:effectLst>
              </a:rPr>
              <a:t>Qiyun Lu</a:t>
            </a:r>
          </a:p>
        </p:txBody>
      </p:sp>
    </p:spTree>
    <p:extLst>
      <p:ext uri="{BB962C8B-B14F-4D97-AF65-F5344CB8AC3E}">
        <p14:creationId xmlns:p14="http://schemas.microsoft.com/office/powerpoint/2010/main" val="337892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9E4BE-4F77-493D-96A4-16353E06B257}"/>
              </a:ext>
            </a:extLst>
          </p:cNvPr>
          <p:cNvSpPr>
            <a:spLocks noGrp="1"/>
          </p:cNvSpPr>
          <p:nvPr>
            <p:ph type="title"/>
          </p:nvPr>
        </p:nvSpPr>
        <p:spPr/>
        <p:txBody>
          <a:bodyPr/>
          <a:lstStyle/>
          <a:p>
            <a:r>
              <a:rPr lang="en-US" cap="none" spc="0" dirty="0">
                <a:ln w="0"/>
                <a:solidFill>
                  <a:schemeClr val="tx1"/>
                </a:solidFill>
                <a:effectLst>
                  <a:outerShdw blurRad="38100" dist="19050" dir="2700000" algn="tl" rotWithShape="0">
                    <a:schemeClr val="dk1">
                      <a:alpha val="40000"/>
                    </a:schemeClr>
                  </a:outerShdw>
                </a:effectLst>
              </a:rPr>
              <a:t>What’s my project for?</a:t>
            </a:r>
          </a:p>
        </p:txBody>
      </p:sp>
      <p:sp>
        <p:nvSpPr>
          <p:cNvPr id="3" name="内容占位符 2">
            <a:extLst>
              <a:ext uri="{FF2B5EF4-FFF2-40B4-BE49-F238E27FC236}">
                <a16:creationId xmlns:a16="http://schemas.microsoft.com/office/drawing/2014/main" id="{A769623E-536F-4504-A1BE-742F52A5544B}"/>
              </a:ext>
            </a:extLst>
          </p:cNvPr>
          <p:cNvSpPr>
            <a:spLocks noGrp="1"/>
          </p:cNvSpPr>
          <p:nvPr>
            <p:ph idx="1"/>
          </p:nvPr>
        </p:nvSpPr>
        <p:spPr/>
        <p:txBody>
          <a:bodyPr/>
          <a:lstStyle/>
          <a:p>
            <a:r>
              <a:rPr lang="en-US" dirty="0"/>
              <a:t>Standard SQL performs poorly on simple Ad-hoc OLAP queries involving multiple groupings and aggregations.</a:t>
            </a:r>
          </a:p>
          <a:p>
            <a:r>
              <a:rPr lang="en-US" dirty="0"/>
              <a:t>Two frameworks called multi-feature queries (MF queries) and extended multi-feature queries (EMF queries) are proposed by </a:t>
            </a:r>
            <a:r>
              <a:rPr lang="en-US" dirty="0" err="1"/>
              <a:t>Damianos</a:t>
            </a:r>
            <a:r>
              <a:rPr lang="en-US" dirty="0"/>
              <a:t> </a:t>
            </a:r>
            <a:r>
              <a:rPr lang="en-US" dirty="0" err="1"/>
              <a:t>Chatziantoniou</a:t>
            </a:r>
            <a:r>
              <a:rPr lang="en-US" dirty="0"/>
              <a:t> to solve the problem mentioned above.</a:t>
            </a:r>
          </a:p>
          <a:p>
            <a:r>
              <a:rPr lang="en-US" dirty="0"/>
              <a:t>My java project builds a query processing engine for Ad-Hoc OLAP queries based on the EMF framework. It reads in a query in the specified format, then generates a file called “Query.java”. By compiling and running “Query.java”, the result of Ad-Hoc OLAP query is presented.</a:t>
            </a:r>
          </a:p>
        </p:txBody>
      </p:sp>
    </p:spTree>
    <p:extLst>
      <p:ext uri="{BB962C8B-B14F-4D97-AF65-F5344CB8AC3E}">
        <p14:creationId xmlns:p14="http://schemas.microsoft.com/office/powerpoint/2010/main" val="134817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09075-F9A0-419B-BFCE-0128BEF8DFFC}"/>
              </a:ext>
            </a:extLst>
          </p:cNvPr>
          <p:cNvSpPr>
            <a:spLocks noGrp="1"/>
          </p:cNvSpPr>
          <p:nvPr>
            <p:ph type="title"/>
          </p:nvPr>
        </p:nvSpPr>
        <p:spPr/>
        <p:txBody>
          <a:bodyPr/>
          <a:lstStyle/>
          <a:p>
            <a:r>
              <a:rPr lang="en-US" cap="none" spc="0" dirty="0">
                <a:ln w="0"/>
                <a:solidFill>
                  <a:schemeClr val="tx1"/>
                </a:solidFill>
                <a:effectLst>
                  <a:outerShdw blurRad="38100" dist="19050" dir="2700000" algn="tl" rotWithShape="0">
                    <a:schemeClr val="dk1">
                      <a:alpha val="40000"/>
                    </a:schemeClr>
                  </a:outerShdw>
                </a:effectLst>
              </a:rPr>
              <a:t>The items I will cover</a:t>
            </a:r>
          </a:p>
        </p:txBody>
      </p:sp>
      <p:sp>
        <p:nvSpPr>
          <p:cNvPr id="3" name="内容占位符 2">
            <a:extLst>
              <a:ext uri="{FF2B5EF4-FFF2-40B4-BE49-F238E27FC236}">
                <a16:creationId xmlns:a16="http://schemas.microsoft.com/office/drawing/2014/main" id="{6346984F-88C2-42E2-9771-2D68EA1EA18E}"/>
              </a:ext>
            </a:extLst>
          </p:cNvPr>
          <p:cNvSpPr>
            <a:spLocks noGrp="1"/>
          </p:cNvSpPr>
          <p:nvPr>
            <p:ph idx="1"/>
          </p:nvPr>
        </p:nvSpPr>
        <p:spPr/>
        <p:txBody>
          <a:bodyPr/>
          <a:lstStyle/>
          <a:p>
            <a:r>
              <a:rPr lang="en-US" dirty="0"/>
              <a:t>Source code in the folder “</a:t>
            </a:r>
            <a:r>
              <a:rPr lang="en-US" dirty="0" err="1"/>
              <a:t>src</a:t>
            </a:r>
            <a:r>
              <a:rPr lang="en-US" dirty="0"/>
              <a:t>”</a:t>
            </a:r>
          </a:p>
          <a:p>
            <a:endParaRPr lang="en-US" dirty="0"/>
          </a:p>
          <a:p>
            <a:endParaRPr lang="en-US" dirty="0"/>
          </a:p>
          <a:p>
            <a:endParaRPr lang="en-US" dirty="0"/>
          </a:p>
          <a:p>
            <a:endParaRPr lang="en-US" dirty="0"/>
          </a:p>
          <a:p>
            <a:r>
              <a:rPr lang="en-US" dirty="0"/>
              <a:t>Library in the folder “lib”</a:t>
            </a:r>
          </a:p>
        </p:txBody>
      </p:sp>
      <p:pic>
        <p:nvPicPr>
          <p:cNvPr id="4" name="图片 3">
            <a:extLst>
              <a:ext uri="{FF2B5EF4-FFF2-40B4-BE49-F238E27FC236}">
                <a16:creationId xmlns:a16="http://schemas.microsoft.com/office/drawing/2014/main" id="{5567BD4A-3330-457A-8E7C-6136FDC112AD}"/>
              </a:ext>
            </a:extLst>
          </p:cNvPr>
          <p:cNvPicPr>
            <a:picLocks noChangeAspect="1"/>
          </p:cNvPicPr>
          <p:nvPr/>
        </p:nvPicPr>
        <p:blipFill>
          <a:blip r:embed="rId2"/>
          <a:stretch>
            <a:fillRect/>
          </a:stretch>
        </p:blipFill>
        <p:spPr>
          <a:xfrm>
            <a:off x="5459886" y="2286001"/>
            <a:ext cx="1761905" cy="1428571"/>
          </a:xfrm>
          <a:prstGeom prst="rect">
            <a:avLst/>
          </a:prstGeom>
        </p:spPr>
      </p:pic>
      <p:pic>
        <p:nvPicPr>
          <p:cNvPr id="5" name="图片 4">
            <a:extLst>
              <a:ext uri="{FF2B5EF4-FFF2-40B4-BE49-F238E27FC236}">
                <a16:creationId xmlns:a16="http://schemas.microsoft.com/office/drawing/2014/main" id="{5E529513-DCC4-4790-A956-9EFB758828B1}"/>
              </a:ext>
            </a:extLst>
          </p:cNvPr>
          <p:cNvPicPr>
            <a:picLocks noChangeAspect="1"/>
          </p:cNvPicPr>
          <p:nvPr/>
        </p:nvPicPr>
        <p:blipFill>
          <a:blip r:embed="rId3"/>
          <a:stretch>
            <a:fillRect/>
          </a:stretch>
        </p:blipFill>
        <p:spPr>
          <a:xfrm>
            <a:off x="5096000" y="4458987"/>
            <a:ext cx="2000000" cy="676190"/>
          </a:xfrm>
          <a:prstGeom prst="rect">
            <a:avLst/>
          </a:prstGeom>
        </p:spPr>
      </p:pic>
    </p:spTree>
    <p:extLst>
      <p:ext uri="{BB962C8B-B14F-4D97-AF65-F5344CB8AC3E}">
        <p14:creationId xmlns:p14="http://schemas.microsoft.com/office/powerpoint/2010/main" val="203517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FCEF7-2009-4D66-BDA6-4653BCF6C4C1}"/>
              </a:ext>
            </a:extLst>
          </p:cNvPr>
          <p:cNvSpPr>
            <a:spLocks noGrp="1"/>
          </p:cNvSpPr>
          <p:nvPr>
            <p:ph type="title"/>
          </p:nvPr>
        </p:nvSpPr>
        <p:spPr/>
        <p:txBody>
          <a:bodyPr/>
          <a:lstStyle/>
          <a:p>
            <a:r>
              <a:rPr lang="en-US" cap="none" spc="0" dirty="0">
                <a:ln w="0"/>
                <a:solidFill>
                  <a:schemeClr val="tx1"/>
                </a:solidFill>
                <a:effectLst>
                  <a:outerShdw blurRad="38100" dist="19050" dir="2700000" algn="tl" rotWithShape="0">
                    <a:schemeClr val="dk1">
                      <a:alpha val="40000"/>
                    </a:schemeClr>
                  </a:outerShdw>
                </a:effectLst>
              </a:rPr>
              <a:t>The high-level architecture of the project</a:t>
            </a:r>
          </a:p>
        </p:txBody>
      </p:sp>
      <p:sp>
        <p:nvSpPr>
          <p:cNvPr id="3" name="内容占位符 2">
            <a:extLst>
              <a:ext uri="{FF2B5EF4-FFF2-40B4-BE49-F238E27FC236}">
                <a16:creationId xmlns:a16="http://schemas.microsoft.com/office/drawing/2014/main" id="{7C1E664B-2E22-4601-9096-BA3699843E3F}"/>
              </a:ext>
            </a:extLst>
          </p:cNvPr>
          <p:cNvSpPr>
            <a:spLocks noGrp="1"/>
          </p:cNvSpPr>
          <p:nvPr>
            <p:ph idx="1"/>
          </p:nvPr>
        </p:nvSpPr>
        <p:spPr>
          <a:xfrm>
            <a:off x="1251678" y="2050742"/>
            <a:ext cx="6285464" cy="4678532"/>
          </a:xfrm>
        </p:spPr>
        <p:txBody>
          <a:bodyPr>
            <a:normAutofit fontScale="92500" lnSpcReduction="10000"/>
          </a:bodyPr>
          <a:lstStyle/>
          <a:p>
            <a:pPr marL="0" indent="0">
              <a:buNone/>
            </a:pPr>
            <a:r>
              <a:rPr lang="en-US" b="1" dirty="0"/>
              <a:t>Kernel</a:t>
            </a:r>
          </a:p>
          <a:p>
            <a:r>
              <a:rPr lang="en-US" dirty="0"/>
              <a:t>Read database information from file “database”. Then connect to the database and get the column names and data types. Translate SQL data types to Java data types and store them in the variables (</a:t>
            </a:r>
            <a:r>
              <a:rPr lang="en-US" dirty="0" err="1"/>
              <a:t>tableStruct</a:t>
            </a:r>
            <a:r>
              <a:rPr lang="en-US" dirty="0"/>
              <a:t>, TAT).</a:t>
            </a:r>
          </a:p>
          <a:p>
            <a:r>
              <a:rPr lang="en-US" dirty="0"/>
              <a:t>Read 6 operands from file “input” and store them in 6 variables (SA, NGV, GA, FV, SCV, HC). Replace avg aggregation with sum and count aggregations (FV, SCV, HC). Translate SQL such that clauses to Java conditions (SCV). Translate SQL having clause also to Java condition (HC).</a:t>
            </a:r>
          </a:p>
          <a:p>
            <a:r>
              <a:rPr lang="en-US" dirty="0"/>
              <a:t>In the memory, properly embed the parameters (data types and variables) in the model of file “Query.java”.</a:t>
            </a:r>
          </a:p>
          <a:p>
            <a:r>
              <a:rPr lang="en-US" dirty="0"/>
              <a:t>Create file “Query.java” in the current folder and write the model into it.</a:t>
            </a:r>
          </a:p>
        </p:txBody>
      </p:sp>
      <p:pic>
        <p:nvPicPr>
          <p:cNvPr id="4" name="图片 3">
            <a:extLst>
              <a:ext uri="{FF2B5EF4-FFF2-40B4-BE49-F238E27FC236}">
                <a16:creationId xmlns:a16="http://schemas.microsoft.com/office/drawing/2014/main" id="{BAFA012A-73A3-4183-AE84-0DFEF8661116}"/>
              </a:ext>
            </a:extLst>
          </p:cNvPr>
          <p:cNvPicPr>
            <a:picLocks noChangeAspect="1"/>
          </p:cNvPicPr>
          <p:nvPr/>
        </p:nvPicPr>
        <p:blipFill>
          <a:blip r:embed="rId2"/>
          <a:stretch>
            <a:fillRect/>
          </a:stretch>
        </p:blipFill>
        <p:spPr>
          <a:xfrm>
            <a:off x="7823415" y="1138840"/>
            <a:ext cx="4368585" cy="5590434"/>
          </a:xfrm>
          <a:prstGeom prst="rect">
            <a:avLst/>
          </a:prstGeom>
        </p:spPr>
      </p:pic>
    </p:spTree>
    <p:extLst>
      <p:ext uri="{BB962C8B-B14F-4D97-AF65-F5344CB8AC3E}">
        <p14:creationId xmlns:p14="http://schemas.microsoft.com/office/powerpoint/2010/main" val="139552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F93FBA-10BC-4162-BDD1-13352821942C}"/>
              </a:ext>
            </a:extLst>
          </p:cNvPr>
          <p:cNvSpPr>
            <a:spLocks noGrp="1"/>
          </p:cNvSpPr>
          <p:nvPr>
            <p:ph idx="1"/>
          </p:nvPr>
        </p:nvSpPr>
        <p:spPr>
          <a:xfrm>
            <a:off x="1006839" y="315158"/>
            <a:ext cx="10178322" cy="3593591"/>
          </a:xfrm>
        </p:spPr>
        <p:txBody>
          <a:bodyPr/>
          <a:lstStyle/>
          <a:p>
            <a:pPr marL="0" indent="0">
              <a:buNone/>
            </a:pPr>
            <a:r>
              <a:rPr lang="en-US" b="1" dirty="0"/>
              <a:t>Model</a:t>
            </a:r>
          </a:p>
          <a:p>
            <a:endParaRPr lang="en-US" dirty="0"/>
          </a:p>
          <a:p>
            <a:endParaRPr lang="en-US" dirty="0"/>
          </a:p>
          <a:p>
            <a:endParaRPr lang="en-US" dirty="0"/>
          </a:p>
          <a:p>
            <a:endParaRPr lang="en-US" dirty="0"/>
          </a:p>
        </p:txBody>
      </p:sp>
      <p:pic>
        <p:nvPicPr>
          <p:cNvPr id="6" name="图片 5">
            <a:extLst>
              <a:ext uri="{FF2B5EF4-FFF2-40B4-BE49-F238E27FC236}">
                <a16:creationId xmlns:a16="http://schemas.microsoft.com/office/drawing/2014/main" id="{92FBBF45-733A-4C42-8B57-3B735637421D}"/>
              </a:ext>
            </a:extLst>
          </p:cNvPr>
          <p:cNvPicPr>
            <a:picLocks noChangeAspect="1"/>
          </p:cNvPicPr>
          <p:nvPr/>
        </p:nvPicPr>
        <p:blipFill>
          <a:blip r:embed="rId2"/>
          <a:stretch>
            <a:fillRect/>
          </a:stretch>
        </p:blipFill>
        <p:spPr>
          <a:xfrm>
            <a:off x="2501900" y="0"/>
            <a:ext cx="7188199" cy="6858000"/>
          </a:xfrm>
          <a:prstGeom prst="rect">
            <a:avLst/>
          </a:prstGeom>
        </p:spPr>
      </p:pic>
    </p:spTree>
    <p:extLst>
      <p:ext uri="{BB962C8B-B14F-4D97-AF65-F5344CB8AC3E}">
        <p14:creationId xmlns:p14="http://schemas.microsoft.com/office/powerpoint/2010/main" val="362314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C9D0B-15F4-45DA-927A-6BFFC361C5CC}"/>
              </a:ext>
            </a:extLst>
          </p:cNvPr>
          <p:cNvSpPr>
            <a:spLocks noGrp="1"/>
          </p:cNvSpPr>
          <p:nvPr>
            <p:ph type="title"/>
          </p:nvPr>
        </p:nvSpPr>
        <p:spPr>
          <a:xfrm>
            <a:off x="1251677" y="382385"/>
            <a:ext cx="10320365" cy="1492132"/>
          </a:xfrm>
        </p:spPr>
        <p:txBody>
          <a:bodyPr>
            <a:normAutofit/>
          </a:bodyPr>
          <a:lstStyle/>
          <a:p>
            <a:r>
              <a:rPr lang="en-US" cap="none" spc="0" dirty="0">
                <a:ln w="0"/>
                <a:solidFill>
                  <a:schemeClr val="tx1"/>
                </a:solidFill>
                <a:effectLst>
                  <a:outerShdw blurRad="38100" dist="19050" dir="2700000" algn="tl" rotWithShape="0">
                    <a:schemeClr val="dk1">
                      <a:alpha val="40000"/>
                    </a:schemeClr>
                  </a:outerShdw>
                </a:effectLst>
              </a:rPr>
              <a:t>The description of the query structure</a:t>
            </a:r>
          </a:p>
        </p:txBody>
      </p:sp>
      <p:sp>
        <p:nvSpPr>
          <p:cNvPr id="3" name="内容占位符 2">
            <a:extLst>
              <a:ext uri="{FF2B5EF4-FFF2-40B4-BE49-F238E27FC236}">
                <a16:creationId xmlns:a16="http://schemas.microsoft.com/office/drawing/2014/main" id="{02F0927B-BB09-460E-B906-3CFBC8FB51A9}"/>
              </a:ext>
            </a:extLst>
          </p:cNvPr>
          <p:cNvSpPr>
            <a:spLocks noGrp="1"/>
          </p:cNvSpPr>
          <p:nvPr>
            <p:ph idx="1"/>
          </p:nvPr>
        </p:nvSpPr>
        <p:spPr>
          <a:xfrm>
            <a:off x="1393721" y="1491449"/>
            <a:ext cx="10178322" cy="4893647"/>
          </a:xfrm>
          <a:ln>
            <a:solidFill>
              <a:srgbClr val="FF0000"/>
            </a:solidFill>
          </a:ln>
        </p:spPr>
        <p:txBody>
          <a:bodyPr>
            <a:normAutofit fontScale="92500" lnSpcReduction="10000"/>
          </a:bodyPr>
          <a:lstStyle/>
          <a:p>
            <a:pPr marL="0" indent="0">
              <a:buNone/>
            </a:pPr>
            <a:r>
              <a:rPr lang="en-US" dirty="0"/>
              <a:t>// SELECT ATTRIBUTE(S):</a:t>
            </a:r>
          </a:p>
          <a:p>
            <a:pPr marL="0" indent="0">
              <a:buNone/>
            </a:pPr>
            <a:r>
              <a:rPr lang="en-US" dirty="0"/>
              <a:t>prod, month, count_3_quant</a:t>
            </a:r>
          </a:p>
          <a:p>
            <a:pPr marL="0" indent="0">
              <a:buNone/>
            </a:pPr>
            <a:r>
              <a:rPr lang="en-US" dirty="0"/>
              <a:t>// NUMBER OF GROUPING VARIABLES(n):</a:t>
            </a:r>
          </a:p>
          <a:p>
            <a:pPr marL="0" indent="0">
              <a:buNone/>
            </a:pPr>
            <a:r>
              <a:rPr lang="en-US" dirty="0"/>
              <a:t>3</a:t>
            </a:r>
          </a:p>
          <a:p>
            <a:pPr marL="0" indent="0">
              <a:buNone/>
            </a:pPr>
            <a:r>
              <a:rPr lang="en-US" dirty="0"/>
              <a:t>// GROUPING ATTRIBUTES(V):</a:t>
            </a:r>
          </a:p>
          <a:p>
            <a:pPr marL="0" indent="0">
              <a:buNone/>
            </a:pPr>
            <a:r>
              <a:rPr lang="en-US" dirty="0"/>
              <a:t>prod, month</a:t>
            </a:r>
          </a:p>
          <a:p>
            <a:pPr marL="0" indent="0">
              <a:buNone/>
            </a:pPr>
            <a:r>
              <a:rPr lang="en-US" dirty="0"/>
              <a:t>// F-VECT([F]):</a:t>
            </a:r>
          </a:p>
          <a:p>
            <a:pPr marL="0" indent="0">
              <a:buNone/>
            </a:pPr>
            <a:r>
              <a:rPr lang="en-US" dirty="0"/>
              <a:t> ; avg_1_quant; avg_2_quant; count_3_quant</a:t>
            </a:r>
          </a:p>
          <a:p>
            <a:pPr marL="0" indent="0">
              <a:buNone/>
            </a:pPr>
            <a:r>
              <a:rPr lang="en-US" dirty="0"/>
              <a:t>// SELECT CONDITION-VECT([Sigma]):</a:t>
            </a:r>
          </a:p>
          <a:p>
            <a:pPr marL="0" indent="0">
              <a:buNone/>
            </a:pPr>
            <a:r>
              <a:rPr lang="en-US" dirty="0"/>
              <a:t> ; 1.prod = prod and 1.month = month - 1; 2.prod = prod and 2.month = month + 1; 3.prod = prod and 3.month = month and 3.quant &gt; avg_1_quant and 3.quant &lt; avg_2_quant</a:t>
            </a:r>
          </a:p>
          <a:p>
            <a:pPr marL="0" indent="0">
              <a:buNone/>
            </a:pPr>
            <a:r>
              <a:rPr lang="en-US" dirty="0"/>
              <a:t>// HAVING CONDITION(G):</a:t>
            </a:r>
          </a:p>
          <a:p>
            <a:pPr marL="0" indent="0">
              <a:buNone/>
            </a:pPr>
            <a:r>
              <a:rPr lang="en-US" dirty="0"/>
              <a:t> </a:t>
            </a:r>
          </a:p>
        </p:txBody>
      </p:sp>
      <p:sp>
        <p:nvSpPr>
          <p:cNvPr id="4" name="文本框 3">
            <a:extLst>
              <a:ext uri="{FF2B5EF4-FFF2-40B4-BE49-F238E27FC236}">
                <a16:creationId xmlns:a16="http://schemas.microsoft.com/office/drawing/2014/main" id="{CC54157D-7040-4EA8-8E2D-41BA23E3A0E8}"/>
              </a:ext>
            </a:extLst>
          </p:cNvPr>
          <p:cNvSpPr txBox="1"/>
          <p:nvPr/>
        </p:nvSpPr>
        <p:spPr>
          <a:xfrm>
            <a:off x="861134" y="1491449"/>
            <a:ext cx="532587" cy="4893647"/>
          </a:xfrm>
          <a:prstGeom prst="rect">
            <a:avLst/>
          </a:prstGeom>
          <a:noFill/>
        </p:spPr>
        <p:txBody>
          <a:bodyPr wrap="square" rtlCol="0">
            <a:spAutoFit/>
          </a:bodyPr>
          <a:lstStyle/>
          <a:p>
            <a:pPr algn="ctr"/>
            <a:r>
              <a:rPr lang="en-US" sz="2400" dirty="0">
                <a:solidFill>
                  <a:srgbClr val="FF0000"/>
                </a:solidFill>
              </a:rPr>
              <a:t>1</a:t>
            </a:r>
          </a:p>
          <a:p>
            <a:pPr algn="ctr"/>
            <a:r>
              <a:rPr lang="en-US" sz="2400" dirty="0">
                <a:solidFill>
                  <a:srgbClr val="FF0000"/>
                </a:solidFill>
              </a:rPr>
              <a:t>2</a:t>
            </a:r>
          </a:p>
          <a:p>
            <a:pPr algn="ctr"/>
            <a:r>
              <a:rPr lang="en-US" sz="2400" dirty="0">
                <a:solidFill>
                  <a:srgbClr val="FF0000"/>
                </a:solidFill>
              </a:rPr>
              <a:t>3</a:t>
            </a:r>
          </a:p>
          <a:p>
            <a:pPr algn="ctr"/>
            <a:r>
              <a:rPr lang="en-US" sz="2400" dirty="0">
                <a:solidFill>
                  <a:srgbClr val="FF0000"/>
                </a:solidFill>
              </a:rPr>
              <a:t>4</a:t>
            </a:r>
          </a:p>
          <a:p>
            <a:pPr algn="ctr"/>
            <a:r>
              <a:rPr lang="en-US" sz="2400" dirty="0">
                <a:solidFill>
                  <a:srgbClr val="FF0000"/>
                </a:solidFill>
              </a:rPr>
              <a:t>5</a:t>
            </a:r>
          </a:p>
          <a:p>
            <a:pPr algn="ctr"/>
            <a:r>
              <a:rPr lang="en-US" sz="2400" dirty="0">
                <a:solidFill>
                  <a:srgbClr val="FF0000"/>
                </a:solidFill>
              </a:rPr>
              <a:t>6</a:t>
            </a:r>
          </a:p>
          <a:p>
            <a:pPr algn="ctr"/>
            <a:r>
              <a:rPr lang="en-US" sz="2400" dirty="0">
                <a:solidFill>
                  <a:srgbClr val="FF0000"/>
                </a:solidFill>
              </a:rPr>
              <a:t>7</a:t>
            </a:r>
          </a:p>
          <a:p>
            <a:pPr algn="ctr"/>
            <a:r>
              <a:rPr lang="en-US" sz="2400" dirty="0">
                <a:solidFill>
                  <a:srgbClr val="FF0000"/>
                </a:solidFill>
              </a:rPr>
              <a:t>8</a:t>
            </a:r>
          </a:p>
          <a:p>
            <a:pPr algn="ctr"/>
            <a:r>
              <a:rPr lang="en-US" sz="2400" dirty="0">
                <a:solidFill>
                  <a:srgbClr val="FF0000"/>
                </a:solidFill>
              </a:rPr>
              <a:t>9</a:t>
            </a:r>
          </a:p>
          <a:p>
            <a:pPr algn="ctr"/>
            <a:r>
              <a:rPr lang="en-US" sz="2400" dirty="0">
                <a:solidFill>
                  <a:srgbClr val="FF0000"/>
                </a:solidFill>
              </a:rPr>
              <a:t>10</a:t>
            </a:r>
          </a:p>
          <a:p>
            <a:pPr algn="ctr"/>
            <a:endParaRPr lang="en-US" sz="2400" dirty="0">
              <a:solidFill>
                <a:srgbClr val="FF0000"/>
              </a:solidFill>
            </a:endParaRPr>
          </a:p>
          <a:p>
            <a:pPr algn="ctr"/>
            <a:r>
              <a:rPr lang="en-US" sz="2400" dirty="0">
                <a:solidFill>
                  <a:srgbClr val="FF0000"/>
                </a:solidFill>
              </a:rPr>
              <a:t>11</a:t>
            </a:r>
          </a:p>
          <a:p>
            <a:pPr algn="ctr"/>
            <a:r>
              <a:rPr lang="en-US" sz="2400" dirty="0">
                <a:solidFill>
                  <a:srgbClr val="FF0000"/>
                </a:solidFill>
              </a:rPr>
              <a:t>12</a:t>
            </a:r>
          </a:p>
        </p:txBody>
      </p:sp>
    </p:spTree>
    <p:extLst>
      <p:ext uri="{BB962C8B-B14F-4D97-AF65-F5344CB8AC3E}">
        <p14:creationId xmlns:p14="http://schemas.microsoft.com/office/powerpoint/2010/main" val="40936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31222-08E0-4A32-B9C2-B97E8EDD95DC}"/>
              </a:ext>
            </a:extLst>
          </p:cNvPr>
          <p:cNvSpPr>
            <a:spLocks noGrp="1"/>
          </p:cNvSpPr>
          <p:nvPr>
            <p:ph type="title"/>
          </p:nvPr>
        </p:nvSpPr>
        <p:spPr/>
        <p:txBody>
          <a:bodyPr>
            <a:normAutofit/>
          </a:bodyPr>
          <a:lstStyle/>
          <a:p>
            <a:r>
              <a:rPr lang="en-US" cap="none" spc="0" dirty="0">
                <a:ln w="0"/>
                <a:solidFill>
                  <a:schemeClr val="tx1"/>
                </a:solidFill>
                <a:effectLst>
                  <a:outerShdw blurRad="38100" dist="19050" dir="2700000" algn="tl" rotWithShape="0">
                    <a:schemeClr val="dk1">
                      <a:alpha val="40000"/>
                    </a:schemeClr>
                  </a:outerShdw>
                </a:effectLst>
              </a:rPr>
              <a:t>The description of the technology</a:t>
            </a:r>
          </a:p>
        </p:txBody>
      </p:sp>
      <p:sp>
        <p:nvSpPr>
          <p:cNvPr id="3" name="内容占位符 2">
            <a:extLst>
              <a:ext uri="{FF2B5EF4-FFF2-40B4-BE49-F238E27FC236}">
                <a16:creationId xmlns:a16="http://schemas.microsoft.com/office/drawing/2014/main" id="{0CFB104F-E5C1-42A4-9F08-0A0B65ACAD0D}"/>
              </a:ext>
            </a:extLst>
          </p:cNvPr>
          <p:cNvSpPr>
            <a:spLocks noGrp="1"/>
          </p:cNvSpPr>
          <p:nvPr>
            <p:ph idx="1"/>
          </p:nvPr>
        </p:nvSpPr>
        <p:spPr/>
        <p:txBody>
          <a:bodyPr/>
          <a:lstStyle/>
          <a:p>
            <a:r>
              <a:rPr lang="en-US" dirty="0"/>
              <a:t>Windows 10 Pro, 64-bit Operating System, x64-based processor</a:t>
            </a:r>
          </a:p>
          <a:p>
            <a:r>
              <a:rPr lang="en-US" dirty="0"/>
              <a:t>Java(TM) SE Runtime Environment (build 1.8.0_161-b12)</a:t>
            </a:r>
          </a:p>
          <a:p>
            <a:r>
              <a:rPr lang="en-US" dirty="0"/>
              <a:t>PostgreSQL 10.5, compiled by Visual C++ build 1800, 64-bit</a:t>
            </a:r>
          </a:p>
          <a:p>
            <a:r>
              <a:rPr lang="en-US" dirty="0"/>
              <a:t>JDBC Driver Version 42.2.5</a:t>
            </a:r>
          </a:p>
          <a:p>
            <a:r>
              <a:rPr lang="en-US" dirty="0"/>
              <a:t>Except for JDBC library, all functions and data structures used in this project are native in Java.</a:t>
            </a:r>
          </a:p>
          <a:p>
            <a:endParaRPr lang="en-US" dirty="0"/>
          </a:p>
        </p:txBody>
      </p:sp>
    </p:spTree>
    <p:extLst>
      <p:ext uri="{BB962C8B-B14F-4D97-AF65-F5344CB8AC3E}">
        <p14:creationId xmlns:p14="http://schemas.microsoft.com/office/powerpoint/2010/main" val="100463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35A32-92B6-4CC6-BE58-B6C9664F5A9B}"/>
              </a:ext>
            </a:extLst>
          </p:cNvPr>
          <p:cNvSpPr>
            <a:spLocks noGrp="1"/>
          </p:cNvSpPr>
          <p:nvPr>
            <p:ph type="title"/>
          </p:nvPr>
        </p:nvSpPr>
        <p:spPr/>
        <p:txBody>
          <a:bodyPr/>
          <a:lstStyle/>
          <a:p>
            <a:r>
              <a:rPr lang="en-US" cap="none" spc="0" dirty="0">
                <a:ln w="0"/>
                <a:solidFill>
                  <a:schemeClr val="tx1"/>
                </a:solidFill>
                <a:effectLst>
                  <a:outerShdw blurRad="38100" dist="19050" dir="2700000" algn="tl" rotWithShape="0">
                    <a:schemeClr val="dk1">
                      <a:alpha val="40000"/>
                    </a:schemeClr>
                  </a:outerShdw>
                </a:effectLst>
              </a:rPr>
              <a:t>Technical limitations</a:t>
            </a:r>
          </a:p>
        </p:txBody>
      </p:sp>
      <p:sp>
        <p:nvSpPr>
          <p:cNvPr id="3" name="内容占位符 2">
            <a:extLst>
              <a:ext uri="{FF2B5EF4-FFF2-40B4-BE49-F238E27FC236}">
                <a16:creationId xmlns:a16="http://schemas.microsoft.com/office/drawing/2014/main" id="{A4A9D06E-7DE8-44CF-956A-ADBEBBE195A3}"/>
              </a:ext>
            </a:extLst>
          </p:cNvPr>
          <p:cNvSpPr>
            <a:spLocks noGrp="1"/>
          </p:cNvSpPr>
          <p:nvPr>
            <p:ph idx="1"/>
          </p:nvPr>
        </p:nvSpPr>
        <p:spPr/>
        <p:txBody>
          <a:bodyPr/>
          <a:lstStyle/>
          <a:p>
            <a:r>
              <a:rPr lang="en-US" dirty="0"/>
              <a:t>Multi-table query is not supported.</a:t>
            </a:r>
          </a:p>
          <a:p>
            <a:r>
              <a:rPr lang="en-US" dirty="0"/>
              <a:t>Where clause is not supported.</a:t>
            </a:r>
          </a:p>
          <a:p>
            <a:r>
              <a:rPr lang="en-US" dirty="0"/>
              <a:t>Standard SQL input is not supported.</a:t>
            </a:r>
          </a:p>
          <a:p>
            <a:r>
              <a:rPr lang="en-US" dirty="0"/>
              <a:t>No optimization.</a:t>
            </a:r>
          </a:p>
          <a:p>
            <a:r>
              <a:rPr lang="en-US" dirty="0"/>
              <a:t>Results are not sorted.</a:t>
            </a:r>
          </a:p>
          <a:p>
            <a:r>
              <a:rPr lang="en-US" dirty="0"/>
              <a:t>Null values cannot be omitted when displayed.</a:t>
            </a:r>
          </a:p>
          <a:p>
            <a:endParaRPr lang="en-US" dirty="0"/>
          </a:p>
        </p:txBody>
      </p:sp>
    </p:spTree>
    <p:extLst>
      <p:ext uri="{BB962C8B-B14F-4D97-AF65-F5344CB8AC3E}">
        <p14:creationId xmlns:p14="http://schemas.microsoft.com/office/powerpoint/2010/main" val="150040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A17F7-5393-4449-97F4-98EEFE187DBC}"/>
              </a:ext>
            </a:extLst>
          </p:cNvPr>
          <p:cNvSpPr>
            <a:spLocks noGrp="1"/>
          </p:cNvSpPr>
          <p:nvPr>
            <p:ph type="title"/>
          </p:nvPr>
        </p:nvSpPr>
        <p:spPr/>
        <p:txBody>
          <a:bodyPr/>
          <a:lstStyle/>
          <a:p>
            <a:r>
              <a:rPr lang="en-US" cap="none" spc="0" dirty="0">
                <a:ln w="0"/>
                <a:solidFill>
                  <a:schemeClr val="tx1"/>
                </a:solidFill>
                <a:effectLst>
                  <a:outerShdw blurRad="38100" dist="19050" dir="2700000" algn="tl" rotWithShape="0">
                    <a:schemeClr val="dk1">
                      <a:alpha val="40000"/>
                    </a:schemeClr>
                  </a:outerShdw>
                </a:effectLst>
              </a:rPr>
              <a:t>Summary</a:t>
            </a:r>
          </a:p>
        </p:txBody>
      </p:sp>
      <p:sp>
        <p:nvSpPr>
          <p:cNvPr id="3" name="内容占位符 2">
            <a:extLst>
              <a:ext uri="{FF2B5EF4-FFF2-40B4-BE49-F238E27FC236}">
                <a16:creationId xmlns:a16="http://schemas.microsoft.com/office/drawing/2014/main" id="{9922F4AF-D7B1-400E-8092-97CEECC6867C}"/>
              </a:ext>
            </a:extLst>
          </p:cNvPr>
          <p:cNvSpPr>
            <a:spLocks noGrp="1"/>
          </p:cNvSpPr>
          <p:nvPr>
            <p:ph idx="1"/>
          </p:nvPr>
        </p:nvSpPr>
        <p:spPr>
          <a:xfrm>
            <a:off x="1251678" y="1874517"/>
            <a:ext cx="10178322" cy="4005075"/>
          </a:xfrm>
        </p:spPr>
        <p:txBody>
          <a:bodyPr/>
          <a:lstStyle/>
          <a:p>
            <a:pPr marL="0" indent="0">
              <a:buNone/>
            </a:pPr>
            <a:r>
              <a:rPr lang="en-US" dirty="0"/>
              <a:t>To express complex OLAP queries in Standard SQL, a high degree of redundancy (multiple self-joins, correlated subqueries, and repeated group-</a:t>
            </a:r>
            <a:r>
              <a:rPr lang="en-US" dirty="0" err="1"/>
              <a:t>bys</a:t>
            </a:r>
            <a:r>
              <a:rPr lang="en-US" dirty="0"/>
              <a:t>) is required. This leads to complicated queries, difficult to write, understand and optimize. This leads to severe speed drop, memory occupancy, and disk I/O.</a:t>
            </a:r>
          </a:p>
          <a:p>
            <a:endParaRPr lang="en-US" dirty="0"/>
          </a:p>
          <a:p>
            <a:r>
              <a:rPr lang="en-US" dirty="0"/>
              <a:t>Use my project. Make queries to be expressed in a compact, intuitive and simple manner.</a:t>
            </a:r>
          </a:p>
          <a:p>
            <a:r>
              <a:rPr lang="en-US" dirty="0"/>
              <a:t>Use my project. Run queries faster by using efficient algorithms with less memory cost and disk I/O.</a:t>
            </a:r>
          </a:p>
          <a:p>
            <a:r>
              <a:rPr lang="en-US" dirty="0"/>
              <a:t>Use my project. Save money, time and your own ass.</a:t>
            </a:r>
          </a:p>
        </p:txBody>
      </p:sp>
    </p:spTree>
    <p:extLst>
      <p:ext uri="{BB962C8B-B14F-4D97-AF65-F5344CB8AC3E}">
        <p14:creationId xmlns:p14="http://schemas.microsoft.com/office/powerpoint/2010/main" val="2778298298"/>
      </p:ext>
    </p:extLst>
  </p:cSld>
  <p:clrMapOvr>
    <a:masterClrMapping/>
  </p:clrMapOvr>
</p:sld>
</file>

<file path=ppt/theme/theme1.xml><?xml version="1.0" encoding="utf-8"?>
<a:theme xmlns:a="http://schemas.openxmlformats.org/drawingml/2006/main" name="徽章">
  <a:themeElements>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徽章">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徽章</Template>
  <TotalTime>622</TotalTime>
  <Words>644</Words>
  <Application>Microsoft Office PowerPoint</Application>
  <PresentationFormat>宽屏</PresentationFormat>
  <Paragraphs>67</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Gill Sans MT</vt:lpstr>
      <vt:lpstr>Impact</vt:lpstr>
      <vt:lpstr>徽章</vt:lpstr>
      <vt:lpstr>EMF Query Processing Engine</vt:lpstr>
      <vt:lpstr>What’s my project for?</vt:lpstr>
      <vt:lpstr>The items I will cover</vt:lpstr>
      <vt:lpstr>The high-level architecture of the project</vt:lpstr>
      <vt:lpstr>PowerPoint 演示文稿</vt:lpstr>
      <vt:lpstr>The description of the query structure</vt:lpstr>
      <vt:lpstr>The description of the technology</vt:lpstr>
      <vt:lpstr>Technical limitations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琦云 卢</dc:creator>
  <cp:lastModifiedBy>琦云 卢</cp:lastModifiedBy>
  <cp:revision>53</cp:revision>
  <dcterms:created xsi:type="dcterms:W3CDTF">2018-12-05T16:30:11Z</dcterms:created>
  <dcterms:modified xsi:type="dcterms:W3CDTF">2018-12-07T15:25:36Z</dcterms:modified>
</cp:coreProperties>
</file>