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Lst>
  <p:sldIdLst>
    <p:sldId id="256" r:id="rId2"/>
    <p:sldId id="265" r:id="rId3"/>
    <p:sldId id="269" r:id="rId4"/>
    <p:sldId id="257" r:id="rId5"/>
    <p:sldId id="258" r:id="rId6"/>
    <p:sldId id="270" r:id="rId7"/>
    <p:sldId id="266" r:id="rId8"/>
    <p:sldId id="271" r:id="rId9"/>
    <p:sldId id="272" r:id="rId10"/>
    <p:sldId id="259" r:id="rId11"/>
    <p:sldId id="267" r:id="rId12"/>
    <p:sldId id="273" r:id="rId13"/>
    <p:sldId id="276" r:id="rId14"/>
    <p:sldId id="274" r:id="rId15"/>
    <p:sldId id="262"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6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CDDF04-390F-416E-B97D-2838E8C48D51}">
          <p14:sldIdLst>
            <p14:sldId id="256"/>
            <p14:sldId id="265"/>
            <p14:sldId id="269"/>
            <p14:sldId id="257"/>
            <p14:sldId id="258"/>
            <p14:sldId id="270"/>
            <p14:sldId id="266"/>
            <p14:sldId id="271"/>
            <p14:sldId id="272"/>
            <p14:sldId id="259"/>
            <p14:sldId id="267"/>
            <p14:sldId id="273"/>
            <p14:sldId id="276"/>
            <p14:sldId id="274"/>
            <p14:sldId id="262"/>
            <p14:sldId id="277"/>
            <p14:sldId id="278"/>
            <p14:sldId id="279"/>
            <p14:sldId id="280"/>
            <p14:sldId id="281"/>
            <p14:sldId id="282"/>
            <p14:sldId id="283"/>
            <p14:sldId id="284"/>
            <p14:sldId id="285"/>
            <p14:sldId id="286"/>
            <p14:sldId id="287"/>
            <p14:sldId id="288"/>
            <p14:sldId id="289"/>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12278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21040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86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3768671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274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359669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61047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209842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93386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42044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96134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134876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70720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39024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202140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083CB49-0FE6-4359-832F-69044890E9B7}" type="datetimeFigureOut">
              <a:rPr lang="zh-CN" altLang="en-US" smtClean="0"/>
              <a:t>2017/6/4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167577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83CB49-0FE6-4359-832F-69044890E9B7}" type="datetimeFigureOut">
              <a:rPr lang="zh-CN" altLang="en-US" smtClean="0"/>
              <a:t>2017/6/4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F66B49-A8F9-4595-8F1E-F17FBD78F66B}" type="slidenum">
              <a:rPr lang="zh-CN" altLang="en-US" smtClean="0"/>
              <a:t>‹#›</a:t>
            </a:fld>
            <a:endParaRPr lang="zh-CN" altLang="en-US"/>
          </a:p>
        </p:txBody>
      </p:sp>
    </p:spTree>
    <p:extLst>
      <p:ext uri="{BB962C8B-B14F-4D97-AF65-F5344CB8AC3E}">
        <p14:creationId xmlns:p14="http://schemas.microsoft.com/office/powerpoint/2010/main" val="1519500548"/>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90600" y="1003300"/>
            <a:ext cx="8799512" cy="2311400"/>
          </a:xfrm>
        </p:spPr>
        <p:txBody>
          <a:bodyPr>
            <a:noAutofit/>
          </a:bodyPr>
          <a:lstStyle/>
          <a:p>
            <a:pPr algn="ctr"/>
            <a:r>
              <a:rPr lang="zh-CN" altLang="en-US" sz="6000" dirty="0"/>
              <a:t>基于国产密码算法的文件授权保护软件</a:t>
            </a:r>
          </a:p>
        </p:txBody>
      </p:sp>
      <p:sp>
        <p:nvSpPr>
          <p:cNvPr id="3" name="副标题 2"/>
          <p:cNvSpPr>
            <a:spLocks noGrp="1"/>
          </p:cNvSpPr>
          <p:nvPr>
            <p:ph type="subTitle" idx="1"/>
          </p:nvPr>
        </p:nvSpPr>
        <p:spPr>
          <a:xfrm>
            <a:off x="3479800" y="4155079"/>
            <a:ext cx="6310312" cy="1126283"/>
          </a:xfrm>
        </p:spPr>
        <p:txBody>
          <a:bodyPr>
            <a:normAutofit/>
          </a:bodyPr>
          <a:lstStyle/>
          <a:p>
            <a:pPr algn="r"/>
            <a:r>
              <a:rPr lang="zh-CN" altLang="en-US" sz="3600" dirty="0" smtClean="0"/>
              <a:t>答辩人：卢琦云</a:t>
            </a:r>
            <a:endParaRPr lang="zh-CN" altLang="en-US" sz="3600" dirty="0"/>
          </a:p>
        </p:txBody>
      </p:sp>
    </p:spTree>
    <p:extLst>
      <p:ext uri="{BB962C8B-B14F-4D97-AF65-F5344CB8AC3E}">
        <p14:creationId xmlns:p14="http://schemas.microsoft.com/office/powerpoint/2010/main" val="2124356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899" y="520700"/>
            <a:ext cx="9340607" cy="990600"/>
          </a:xfrm>
        </p:spPr>
        <p:txBody>
          <a:bodyPr>
            <a:normAutofit/>
          </a:bodyPr>
          <a:lstStyle/>
          <a:p>
            <a:r>
              <a:rPr lang="zh-CN" altLang="en-US" sz="4800" dirty="0" smtClean="0"/>
              <a:t>结构组成</a:t>
            </a:r>
            <a:endParaRPr lang="zh-CN" altLang="en-US" sz="4800" dirty="0"/>
          </a:p>
        </p:txBody>
      </p:sp>
      <p:sp>
        <p:nvSpPr>
          <p:cNvPr id="3" name="内容占位符 2"/>
          <p:cNvSpPr>
            <a:spLocks noGrp="1"/>
          </p:cNvSpPr>
          <p:nvPr>
            <p:ph idx="1"/>
          </p:nvPr>
        </p:nvSpPr>
        <p:spPr>
          <a:xfrm>
            <a:off x="355599" y="1905000"/>
            <a:ext cx="9835908" cy="4368800"/>
          </a:xfrm>
        </p:spPr>
        <p:txBody>
          <a:bodyPr>
            <a:normAutofit/>
          </a:bodyPr>
          <a:lstStyle/>
          <a:p>
            <a:r>
              <a:rPr lang="zh-CN" altLang="en-US" sz="2400" dirty="0" smtClean="0"/>
              <a:t>本项目由两个系统组成：</a:t>
            </a:r>
            <a:endParaRPr lang="en-US" altLang="zh-CN" sz="2400" dirty="0" smtClean="0"/>
          </a:p>
          <a:p>
            <a:r>
              <a:rPr lang="zh-CN" altLang="en-US" sz="2400" dirty="0" smtClean="0"/>
              <a:t>网站系统：网站系统运行在企业搭建的服务器上。企业用户登录网站后可以浏览和下载符合自身权限的文件；而企业管理员登录网站后不仅可以浏览下载文件，还可以进入后台管理用户与文件。该系统</a:t>
            </a:r>
            <a:r>
              <a:rPr lang="zh-CN" altLang="en-US" sz="2400" dirty="0" smtClean="0"/>
              <a:t>主要体现了文件的“授权”</a:t>
            </a:r>
            <a:r>
              <a:rPr lang="zh-CN" altLang="en-US" sz="2400" dirty="0" smtClean="0"/>
              <a:t>。</a:t>
            </a:r>
            <a:endParaRPr lang="en-US" altLang="zh-CN" sz="2400" dirty="0" smtClean="0"/>
          </a:p>
          <a:p>
            <a:r>
              <a:rPr lang="zh-CN" altLang="en-US" sz="2400" dirty="0" smtClean="0"/>
              <a:t>文档系统：文档系统是用户在网站下载下来的文件，该文件为一个在</a:t>
            </a:r>
            <a:r>
              <a:rPr lang="en-US" altLang="zh-CN" sz="2400" dirty="0" smtClean="0"/>
              <a:t>windows</a:t>
            </a:r>
            <a:r>
              <a:rPr lang="zh-CN" altLang="en-US" sz="2400" dirty="0" smtClean="0"/>
              <a:t>平台上的可执行文件。合法用户能够通过执行该文件知晓文件内容；而非法用户即使获取该文件，也无法通过运行获得文件内容。该系统</a:t>
            </a:r>
            <a:r>
              <a:rPr lang="zh-CN" altLang="en-US" sz="2400" dirty="0" smtClean="0"/>
              <a:t>主要体现了文件的“保护”</a:t>
            </a:r>
            <a:r>
              <a:rPr lang="zh-CN" altLang="en-US" sz="2400" dirty="0" smtClean="0"/>
              <a:t>。</a:t>
            </a:r>
            <a:endParaRPr lang="zh-CN" altLang="en-US" sz="2400" dirty="0"/>
          </a:p>
        </p:txBody>
      </p:sp>
    </p:spTree>
    <p:extLst>
      <p:ext uri="{BB962C8B-B14F-4D97-AF65-F5344CB8AC3E}">
        <p14:creationId xmlns:p14="http://schemas.microsoft.com/office/powerpoint/2010/main" val="87382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a:grpSpLocks/>
          </p:cNvGrpSpPr>
          <p:nvPr/>
        </p:nvGrpSpPr>
        <p:grpSpPr bwMode="auto">
          <a:xfrm>
            <a:off x="1517991" y="484468"/>
            <a:ext cx="3329846" cy="6068732"/>
            <a:chOff x="3179561" y="1194708"/>
            <a:chExt cx="2956560" cy="4838700"/>
          </a:xfrm>
        </p:grpSpPr>
        <p:grpSp>
          <p:nvGrpSpPr>
            <p:cNvPr id="12" name="组合 19"/>
            <p:cNvGrpSpPr>
              <a:grpSpLocks/>
            </p:cNvGrpSpPr>
            <p:nvPr/>
          </p:nvGrpSpPr>
          <p:grpSpPr bwMode="auto">
            <a:xfrm>
              <a:off x="3179561" y="1194708"/>
              <a:ext cx="2956560" cy="4838700"/>
              <a:chOff x="3179561" y="1194708"/>
              <a:chExt cx="2956560" cy="4838700"/>
            </a:xfrm>
          </p:grpSpPr>
          <p:grpSp>
            <p:nvGrpSpPr>
              <p:cNvPr id="14" name="组合 27"/>
              <p:cNvGrpSpPr>
                <a:grpSpLocks/>
              </p:cNvGrpSpPr>
              <p:nvPr/>
            </p:nvGrpSpPr>
            <p:grpSpPr bwMode="auto">
              <a:xfrm>
                <a:off x="3179561" y="1194708"/>
                <a:ext cx="2956560" cy="4838700"/>
                <a:chOff x="304800" y="1466850"/>
                <a:chExt cx="2705100" cy="4838700"/>
              </a:xfrm>
            </p:grpSpPr>
            <p:sp>
              <p:nvSpPr>
                <p:cNvPr id="16" name="矩形 15"/>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smtClean="0">
                      <a:solidFill>
                        <a:srgbClr val="0070C0"/>
                      </a:solidFill>
                    </a:rPr>
                    <a:t>注册</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smtClean="0">
                      <a:solidFill>
                        <a:srgbClr val="0070C0"/>
                      </a:solidFill>
                    </a:rPr>
                    <a:t>登录</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a:solidFill>
                        <a:srgbClr val="0070C0"/>
                      </a:solidFill>
                    </a:rPr>
                    <a:t>文件</a:t>
                  </a:r>
                  <a:r>
                    <a:rPr lang="zh-CN" altLang="en-US" sz="2400" dirty="0" smtClean="0">
                      <a:solidFill>
                        <a:srgbClr val="0070C0"/>
                      </a:solidFill>
                    </a:rPr>
                    <a:t>列表</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a:solidFill>
                        <a:srgbClr val="0070C0"/>
                      </a:solidFill>
                    </a:rPr>
                    <a:t>文档</a:t>
                  </a:r>
                  <a:r>
                    <a:rPr lang="zh-CN" altLang="en-US" sz="2400" dirty="0" smtClean="0">
                      <a:solidFill>
                        <a:srgbClr val="0070C0"/>
                      </a:solidFill>
                    </a:rPr>
                    <a:t>下载</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a:solidFill>
                        <a:srgbClr val="0070C0"/>
                      </a:solidFill>
                    </a:rPr>
                    <a:t>下载</a:t>
                  </a:r>
                  <a:r>
                    <a:rPr lang="zh-CN" altLang="en-US" sz="2400" dirty="0" smtClean="0">
                      <a:solidFill>
                        <a:srgbClr val="0070C0"/>
                      </a:solidFill>
                    </a:rPr>
                    <a:t>历史</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smtClean="0">
                      <a:solidFill>
                        <a:srgbClr val="0070C0"/>
                      </a:solidFill>
                    </a:rPr>
                    <a:t>加密</a:t>
                  </a:r>
                  <a:endParaRPr lang="en-US" altLang="zh-CN" sz="2400" dirty="0" smtClean="0">
                    <a:solidFill>
                      <a:srgbClr val="0070C0"/>
                    </a:solidFill>
                  </a:endParaRPr>
                </a:p>
                <a:p>
                  <a:pPr algn="ctr">
                    <a:defRPr/>
                  </a:pPr>
                  <a:r>
                    <a:rPr lang="zh-CN" altLang="en-US" sz="2400" dirty="0" smtClean="0">
                      <a:solidFill>
                        <a:srgbClr val="0070C0"/>
                      </a:solidFill>
                    </a:rPr>
                    <a:t>修改</a:t>
                  </a:r>
                  <a:r>
                    <a:rPr lang="zh-CN" altLang="en-US" sz="2400" dirty="0">
                      <a:solidFill>
                        <a:srgbClr val="0070C0"/>
                      </a:solidFill>
                    </a:rPr>
                    <a:t>用户</a:t>
                  </a:r>
                  <a:r>
                    <a:rPr lang="zh-CN" altLang="en-US" sz="2400" dirty="0" smtClean="0">
                      <a:solidFill>
                        <a:srgbClr val="0070C0"/>
                      </a:solidFill>
                    </a:rPr>
                    <a:t>信息</a:t>
                  </a:r>
                  <a:endParaRPr lang="en-US" altLang="zh-CN" sz="2400" dirty="0" smtClean="0">
                    <a:solidFill>
                      <a:srgbClr val="0070C0"/>
                    </a:solidFill>
                  </a:endParaRPr>
                </a:p>
                <a:p>
                  <a:pPr algn="ctr" eaLnBrk="1" fontAlgn="auto" hangingPunct="1">
                    <a:spcBef>
                      <a:spcPts val="0"/>
                    </a:spcBef>
                    <a:spcAft>
                      <a:spcPts val="0"/>
                    </a:spcAft>
                    <a:defRPr/>
                  </a:pPr>
                  <a:r>
                    <a:rPr lang="zh-CN" altLang="en-US" sz="2400" dirty="0" smtClean="0">
                      <a:solidFill>
                        <a:srgbClr val="FF0000"/>
                      </a:solidFill>
                    </a:rPr>
                    <a:t>管理用户</a:t>
                  </a:r>
                  <a:endParaRPr lang="en-US" altLang="zh-CN" sz="2400" dirty="0" smtClean="0">
                    <a:solidFill>
                      <a:srgbClr val="FF0000"/>
                    </a:solidFill>
                  </a:endParaRPr>
                </a:p>
                <a:p>
                  <a:pPr algn="ctr" eaLnBrk="1" fontAlgn="auto" hangingPunct="1">
                    <a:spcBef>
                      <a:spcPts val="0"/>
                    </a:spcBef>
                    <a:spcAft>
                      <a:spcPts val="0"/>
                    </a:spcAft>
                    <a:defRPr/>
                  </a:pPr>
                  <a:r>
                    <a:rPr lang="zh-CN" altLang="en-US" sz="2400" dirty="0">
                      <a:solidFill>
                        <a:srgbClr val="FF0000"/>
                      </a:solidFill>
                    </a:rPr>
                    <a:t>处理注册</a:t>
                  </a:r>
                  <a:r>
                    <a:rPr lang="zh-CN" altLang="en-US" sz="2400" dirty="0" smtClean="0">
                      <a:solidFill>
                        <a:srgbClr val="FF0000"/>
                      </a:solidFill>
                    </a:rPr>
                    <a:t>申请</a:t>
                  </a:r>
                  <a:endParaRPr lang="en-US" altLang="zh-CN" sz="2400" dirty="0" smtClean="0">
                    <a:solidFill>
                      <a:srgbClr val="FF0000"/>
                    </a:solidFill>
                  </a:endParaRPr>
                </a:p>
                <a:p>
                  <a:pPr algn="ctr" eaLnBrk="1" fontAlgn="auto" hangingPunct="1">
                    <a:spcBef>
                      <a:spcPts val="0"/>
                    </a:spcBef>
                    <a:spcAft>
                      <a:spcPts val="0"/>
                    </a:spcAft>
                    <a:defRPr/>
                  </a:pPr>
                  <a:r>
                    <a:rPr lang="zh-CN" altLang="en-US" sz="2400" dirty="0">
                      <a:solidFill>
                        <a:srgbClr val="FF0000"/>
                      </a:solidFill>
                    </a:rPr>
                    <a:t>管理</a:t>
                  </a:r>
                  <a:r>
                    <a:rPr lang="zh-CN" altLang="en-US" sz="2400" dirty="0" smtClean="0">
                      <a:solidFill>
                        <a:srgbClr val="FF0000"/>
                      </a:solidFill>
                    </a:rPr>
                    <a:t>文档</a:t>
                  </a:r>
                  <a:endParaRPr lang="en-US" altLang="zh-CN" sz="2400" dirty="0" smtClean="0">
                    <a:solidFill>
                      <a:srgbClr val="FF0000"/>
                    </a:solidFill>
                  </a:endParaRPr>
                </a:p>
                <a:p>
                  <a:pPr algn="ctr" eaLnBrk="1" fontAlgn="auto" hangingPunct="1">
                    <a:spcBef>
                      <a:spcPts val="0"/>
                    </a:spcBef>
                    <a:spcAft>
                      <a:spcPts val="0"/>
                    </a:spcAft>
                    <a:defRPr/>
                  </a:pPr>
                  <a:r>
                    <a:rPr lang="zh-CN" altLang="en-US" sz="2400" dirty="0">
                      <a:solidFill>
                        <a:srgbClr val="FF0000"/>
                      </a:solidFill>
                    </a:rPr>
                    <a:t>上传文档</a:t>
                  </a:r>
                </a:p>
              </p:txBody>
            </p:sp>
          </p:grpSp>
          <p:sp>
            <p:nvSpPr>
              <p:cNvPr id="15" name="矩形 14"/>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 name="文本框 25"/>
            <p:cNvSpPr txBox="1">
              <a:spLocks noChangeArrowheads="1"/>
            </p:cNvSpPr>
            <p:nvPr/>
          </p:nvSpPr>
          <p:spPr bwMode="auto">
            <a:xfrm>
              <a:off x="3305291" y="1316300"/>
              <a:ext cx="2705100" cy="85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smtClean="0">
                  <a:solidFill>
                    <a:schemeClr val="bg1"/>
                  </a:solidFill>
                </a:rPr>
                <a:t>网站系统功能</a:t>
              </a:r>
              <a:r>
                <a:rPr lang="zh-CN" altLang="en-US" dirty="0">
                  <a:solidFill>
                    <a:schemeClr val="bg1"/>
                  </a:solidFill>
                </a:rPr>
                <a:t>需求</a:t>
              </a:r>
            </a:p>
          </p:txBody>
        </p:sp>
      </p:grpSp>
      <p:grpSp>
        <p:nvGrpSpPr>
          <p:cNvPr id="18" name="组合 17"/>
          <p:cNvGrpSpPr>
            <a:grpSpLocks/>
          </p:cNvGrpSpPr>
          <p:nvPr/>
        </p:nvGrpSpPr>
        <p:grpSpPr bwMode="auto">
          <a:xfrm>
            <a:off x="8394701" y="484468"/>
            <a:ext cx="3314699" cy="6068732"/>
            <a:chOff x="3179561" y="1194708"/>
            <a:chExt cx="2956560" cy="4838700"/>
          </a:xfrm>
        </p:grpSpPr>
        <p:grpSp>
          <p:nvGrpSpPr>
            <p:cNvPr id="19" name="组合 19"/>
            <p:cNvGrpSpPr>
              <a:grpSpLocks/>
            </p:cNvGrpSpPr>
            <p:nvPr/>
          </p:nvGrpSpPr>
          <p:grpSpPr bwMode="auto">
            <a:xfrm>
              <a:off x="3179561" y="1194708"/>
              <a:ext cx="2956560" cy="4838700"/>
              <a:chOff x="3179561" y="1194708"/>
              <a:chExt cx="2956560" cy="4838700"/>
            </a:xfrm>
          </p:grpSpPr>
          <p:grpSp>
            <p:nvGrpSpPr>
              <p:cNvPr id="21" name="组合 27"/>
              <p:cNvGrpSpPr>
                <a:grpSpLocks/>
              </p:cNvGrpSpPr>
              <p:nvPr/>
            </p:nvGrpSpPr>
            <p:grpSpPr bwMode="auto">
              <a:xfrm>
                <a:off x="3179561" y="1194708"/>
                <a:ext cx="2956560" cy="4838700"/>
                <a:chOff x="304800" y="1466850"/>
                <a:chExt cx="2705100" cy="4838700"/>
              </a:xfrm>
            </p:grpSpPr>
            <p:sp>
              <p:nvSpPr>
                <p:cNvPr id="23" name="矩形 22"/>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smtClean="0">
                      <a:solidFill>
                        <a:schemeClr val="tx1"/>
                      </a:solidFill>
                    </a:rPr>
                    <a:t>用户认证</a:t>
                  </a:r>
                  <a:endParaRPr lang="en-US" altLang="zh-CN" sz="2400" dirty="0" smtClean="0">
                    <a:solidFill>
                      <a:schemeClr val="tx1"/>
                    </a:solidFill>
                  </a:endParaRPr>
                </a:p>
                <a:p>
                  <a:pPr algn="ctr" eaLnBrk="1" fontAlgn="auto" hangingPunct="1">
                    <a:spcBef>
                      <a:spcPts val="0"/>
                    </a:spcBef>
                    <a:spcAft>
                      <a:spcPts val="0"/>
                    </a:spcAft>
                    <a:defRPr/>
                  </a:pPr>
                  <a:r>
                    <a:rPr lang="zh-CN" altLang="en-US" sz="2400" dirty="0">
                      <a:solidFill>
                        <a:schemeClr val="tx1"/>
                      </a:solidFill>
                    </a:rPr>
                    <a:t>解密</a:t>
                  </a:r>
                </a:p>
              </p:txBody>
            </p:sp>
          </p:grpSp>
          <p:sp>
            <p:nvSpPr>
              <p:cNvPr id="22" name="矩形 21"/>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 name="文本框 25"/>
            <p:cNvSpPr txBox="1">
              <a:spLocks noChangeArrowheads="1"/>
            </p:cNvSpPr>
            <p:nvPr/>
          </p:nvSpPr>
          <p:spPr bwMode="auto">
            <a:xfrm>
              <a:off x="3305291" y="1316300"/>
              <a:ext cx="2705100" cy="85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chemeClr val="bg1"/>
                  </a:solidFill>
                </a:rPr>
                <a:t>文档</a:t>
              </a:r>
              <a:r>
                <a:rPr lang="zh-CN" altLang="en-US" dirty="0" smtClean="0">
                  <a:solidFill>
                    <a:schemeClr val="bg1"/>
                  </a:solidFill>
                </a:rPr>
                <a:t>系统功能</a:t>
              </a:r>
              <a:r>
                <a:rPr lang="zh-CN" altLang="en-US" dirty="0">
                  <a:solidFill>
                    <a:schemeClr val="bg1"/>
                  </a:solidFill>
                </a:rPr>
                <a:t>需求</a:t>
              </a:r>
            </a:p>
          </p:txBody>
        </p:sp>
      </p:grpSp>
      <p:pic>
        <p:nvPicPr>
          <p:cNvPr id="27" name="图片 26"/>
          <p:cNvPicPr>
            <a:picLocks noChangeAspect="1"/>
          </p:cNvPicPr>
          <p:nvPr/>
        </p:nvPicPr>
        <p:blipFill>
          <a:blip r:embed="rId2"/>
          <a:stretch>
            <a:fillRect/>
          </a:stretch>
        </p:blipFill>
        <p:spPr>
          <a:xfrm>
            <a:off x="5914774" y="1542186"/>
            <a:ext cx="1222879" cy="1562682"/>
          </a:xfrm>
          <a:prstGeom prst="rect">
            <a:avLst/>
          </a:prstGeom>
        </p:spPr>
      </p:pic>
      <p:pic>
        <p:nvPicPr>
          <p:cNvPr id="28" name="图片 27"/>
          <p:cNvPicPr>
            <a:picLocks noChangeAspect="1"/>
          </p:cNvPicPr>
          <p:nvPr/>
        </p:nvPicPr>
        <p:blipFill>
          <a:blip r:embed="rId3"/>
          <a:stretch>
            <a:fillRect/>
          </a:stretch>
        </p:blipFill>
        <p:spPr>
          <a:xfrm>
            <a:off x="6010662" y="3508519"/>
            <a:ext cx="1031101" cy="1562682"/>
          </a:xfrm>
          <a:prstGeom prst="rect">
            <a:avLst/>
          </a:prstGeom>
        </p:spPr>
      </p:pic>
      <p:cxnSp>
        <p:nvCxnSpPr>
          <p:cNvPr id="30" name="直接箭头连接符 29"/>
          <p:cNvCxnSpPr>
            <a:stCxn id="27" idx="1"/>
          </p:cNvCxnSpPr>
          <p:nvPr/>
        </p:nvCxnSpPr>
        <p:spPr>
          <a:xfrm flipH="1" flipV="1">
            <a:off x="4212294" y="2119546"/>
            <a:ext cx="1702480" cy="20398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1"/>
          </p:cNvCxnSpPr>
          <p:nvPr/>
        </p:nvCxnSpPr>
        <p:spPr>
          <a:xfrm flipH="1">
            <a:off x="4212294" y="2323527"/>
            <a:ext cx="1702480" cy="1604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1"/>
          </p:cNvCxnSpPr>
          <p:nvPr/>
        </p:nvCxnSpPr>
        <p:spPr>
          <a:xfrm flipH="1">
            <a:off x="4212294" y="2323527"/>
            <a:ext cx="1702480" cy="50943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7" idx="1"/>
          </p:cNvCxnSpPr>
          <p:nvPr/>
        </p:nvCxnSpPr>
        <p:spPr>
          <a:xfrm flipH="1">
            <a:off x="4212294" y="2323527"/>
            <a:ext cx="1702480" cy="87422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7" idx="1"/>
          </p:cNvCxnSpPr>
          <p:nvPr/>
        </p:nvCxnSpPr>
        <p:spPr>
          <a:xfrm flipH="1">
            <a:off x="4212294" y="2323527"/>
            <a:ext cx="1702480" cy="126567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1"/>
          </p:cNvCxnSpPr>
          <p:nvPr/>
        </p:nvCxnSpPr>
        <p:spPr>
          <a:xfrm flipH="1">
            <a:off x="4222583" y="2323527"/>
            <a:ext cx="1692191" cy="160512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7" idx="1"/>
          </p:cNvCxnSpPr>
          <p:nvPr/>
        </p:nvCxnSpPr>
        <p:spPr>
          <a:xfrm flipH="1">
            <a:off x="4252611" y="2323527"/>
            <a:ext cx="1662163" cy="196633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7" idx="3"/>
          </p:cNvCxnSpPr>
          <p:nvPr/>
        </p:nvCxnSpPr>
        <p:spPr>
          <a:xfrm>
            <a:off x="7137653" y="2323527"/>
            <a:ext cx="1853947" cy="1435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7" idx="3"/>
          </p:cNvCxnSpPr>
          <p:nvPr/>
        </p:nvCxnSpPr>
        <p:spPr>
          <a:xfrm>
            <a:off x="7137653" y="2323527"/>
            <a:ext cx="1853947" cy="1865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8" idx="3"/>
          </p:cNvCxnSpPr>
          <p:nvPr/>
        </p:nvCxnSpPr>
        <p:spPr>
          <a:xfrm flipV="1">
            <a:off x="7041763" y="3815141"/>
            <a:ext cx="1949837" cy="47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8" idx="3"/>
          </p:cNvCxnSpPr>
          <p:nvPr/>
        </p:nvCxnSpPr>
        <p:spPr>
          <a:xfrm flipV="1">
            <a:off x="7041763" y="4222427"/>
            <a:ext cx="1949837" cy="67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1"/>
          </p:cNvCxnSpPr>
          <p:nvPr/>
        </p:nvCxnSpPr>
        <p:spPr>
          <a:xfrm flipH="1" flipV="1">
            <a:off x="4212295" y="2159789"/>
            <a:ext cx="1798367" cy="213007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1"/>
          </p:cNvCxnSpPr>
          <p:nvPr/>
        </p:nvCxnSpPr>
        <p:spPr>
          <a:xfrm flipH="1" flipV="1">
            <a:off x="4212295" y="2504273"/>
            <a:ext cx="1798367" cy="17855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flipV="1">
            <a:off x="4222584" y="2855713"/>
            <a:ext cx="1788079" cy="143414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flipV="1">
            <a:off x="4212296" y="3228614"/>
            <a:ext cx="1798368" cy="106124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flipV="1">
            <a:off x="4222586" y="3632983"/>
            <a:ext cx="1788077" cy="65687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flipV="1">
            <a:off x="4222585" y="3979087"/>
            <a:ext cx="1788079" cy="31077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H="1">
            <a:off x="4252611" y="4289862"/>
            <a:ext cx="1758053" cy="11703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28" idx="1"/>
          </p:cNvCxnSpPr>
          <p:nvPr/>
        </p:nvCxnSpPr>
        <p:spPr>
          <a:xfrm flipH="1">
            <a:off x="4252611" y="4289860"/>
            <a:ext cx="1758051" cy="4287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8" idx="1"/>
          </p:cNvCxnSpPr>
          <p:nvPr/>
        </p:nvCxnSpPr>
        <p:spPr>
          <a:xfrm flipH="1">
            <a:off x="4252611" y="4289860"/>
            <a:ext cx="1758051" cy="781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28" idx="1"/>
          </p:cNvCxnSpPr>
          <p:nvPr/>
        </p:nvCxnSpPr>
        <p:spPr>
          <a:xfrm flipH="1">
            <a:off x="4252611" y="4289860"/>
            <a:ext cx="1758051" cy="11516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28" idx="1"/>
          </p:cNvCxnSpPr>
          <p:nvPr/>
        </p:nvCxnSpPr>
        <p:spPr>
          <a:xfrm flipH="1">
            <a:off x="4252611" y="4289860"/>
            <a:ext cx="1758051" cy="15128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标题 1"/>
          <p:cNvSpPr>
            <a:spLocks noGrp="1"/>
          </p:cNvSpPr>
          <p:nvPr>
            <p:ph type="title"/>
          </p:nvPr>
        </p:nvSpPr>
        <p:spPr>
          <a:xfrm>
            <a:off x="234066" y="254797"/>
            <a:ext cx="891175" cy="4315260"/>
          </a:xfrm>
        </p:spPr>
        <p:txBody>
          <a:bodyPr>
            <a:normAutofit/>
          </a:bodyPr>
          <a:lstStyle/>
          <a:p>
            <a:r>
              <a:rPr lang="zh-CN" altLang="en-US" sz="4800" dirty="0"/>
              <a:t>需求分析</a:t>
            </a:r>
          </a:p>
        </p:txBody>
      </p:sp>
    </p:spTree>
    <p:extLst>
      <p:ext uri="{BB962C8B-B14F-4D97-AF65-F5344CB8AC3E}">
        <p14:creationId xmlns:p14="http://schemas.microsoft.com/office/powerpoint/2010/main" val="4181647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08000"/>
            <a:ext cx="824895" cy="5095966"/>
          </a:xfrm>
        </p:spPr>
        <p:txBody>
          <a:bodyPr>
            <a:normAutofit fontScale="90000"/>
          </a:bodyPr>
          <a:lstStyle/>
          <a:p>
            <a:r>
              <a:rPr lang="zh-CN" altLang="en-US" sz="4800" dirty="0" smtClean="0"/>
              <a:t>网站登录流程图</a:t>
            </a:r>
            <a:endParaRPr lang="zh-CN" altLang="en-US" sz="4800" dirty="0"/>
          </a:p>
        </p:txBody>
      </p:sp>
      <p:sp>
        <p:nvSpPr>
          <p:cNvPr id="6" name="Rectangle 4"/>
          <p:cNvSpPr>
            <a:spLocks noChangeArrowheads="1"/>
          </p:cNvSpPr>
          <p:nvPr/>
        </p:nvSpPr>
        <p:spPr bwMode="auto">
          <a:xfrm>
            <a:off x="4902200" y="190499"/>
            <a:ext cx="135317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6306486"/>
              </p:ext>
            </p:extLst>
          </p:nvPr>
        </p:nvGraphicFramePr>
        <p:xfrm>
          <a:off x="3500847" y="104503"/>
          <a:ext cx="4141708" cy="6753497"/>
        </p:xfrm>
        <a:graphic>
          <a:graphicData uri="http://schemas.openxmlformats.org/presentationml/2006/ole">
            <mc:AlternateContent xmlns:mc="http://schemas.openxmlformats.org/markup-compatibility/2006">
              <mc:Choice xmlns:v="urn:schemas-microsoft-com:vml" Requires="v">
                <p:oleObj spid="_x0000_s2105" name="Visio" r:id="rId3" imgW="3609965" imgH="5886634" progId="Visio.Drawing.15">
                  <p:embed/>
                </p:oleObj>
              </mc:Choice>
              <mc:Fallback>
                <p:oleObj name="Visio" r:id="rId3" imgW="3609965" imgH="5886634"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847" y="104503"/>
                        <a:ext cx="4141708" cy="6753497"/>
                      </a:xfrm>
                      <a:prstGeom prst="rect">
                        <a:avLst/>
                      </a:prstGeom>
                      <a:noFill/>
                    </p:spPr>
                  </p:pic>
                </p:oleObj>
              </mc:Fallback>
            </mc:AlternateContent>
          </a:graphicData>
        </a:graphic>
      </p:graphicFrame>
    </p:spTree>
    <p:extLst>
      <p:ext uri="{BB962C8B-B14F-4D97-AF65-F5344CB8AC3E}">
        <p14:creationId xmlns:p14="http://schemas.microsoft.com/office/powerpoint/2010/main" val="750799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44500"/>
            <a:ext cx="8596668" cy="1320800"/>
          </a:xfrm>
        </p:spPr>
        <p:txBody>
          <a:bodyPr>
            <a:normAutofit/>
          </a:bodyPr>
          <a:lstStyle/>
          <a:p>
            <a:r>
              <a:rPr lang="zh-CN" altLang="en-US" sz="4800" dirty="0" smtClean="0"/>
              <a:t>数据库设计</a:t>
            </a:r>
            <a:endParaRPr lang="zh-CN" altLang="en-US" sz="4800" dirty="0"/>
          </a:p>
        </p:txBody>
      </p:sp>
      <p:pic>
        <p:nvPicPr>
          <p:cNvPr id="4" name="图片 3"/>
          <p:cNvPicPr>
            <a:picLocks noChangeAspect="1"/>
          </p:cNvPicPr>
          <p:nvPr/>
        </p:nvPicPr>
        <p:blipFill>
          <a:blip r:embed="rId2"/>
          <a:stretch>
            <a:fillRect/>
          </a:stretch>
        </p:blipFill>
        <p:spPr>
          <a:xfrm>
            <a:off x="3170739" y="1765300"/>
            <a:ext cx="3609857" cy="4047417"/>
          </a:xfrm>
          <a:prstGeom prst="rect">
            <a:avLst/>
          </a:prstGeom>
        </p:spPr>
      </p:pic>
    </p:spTree>
    <p:extLst>
      <p:ext uri="{BB962C8B-B14F-4D97-AF65-F5344CB8AC3E}">
        <p14:creationId xmlns:p14="http://schemas.microsoft.com/office/powerpoint/2010/main" val="60212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07999"/>
            <a:ext cx="821266" cy="6154057"/>
          </a:xfrm>
        </p:spPr>
        <p:txBody>
          <a:bodyPr>
            <a:normAutofit/>
          </a:bodyPr>
          <a:lstStyle/>
          <a:p>
            <a:r>
              <a:rPr lang="zh-CN" altLang="en-US" sz="4800" dirty="0" smtClean="0"/>
              <a:t>文档系统设计</a:t>
            </a:r>
            <a:endParaRPr lang="zh-CN" altLang="en-US" sz="4800" dirty="0"/>
          </a:p>
        </p:txBody>
      </p:sp>
      <p:sp>
        <p:nvSpPr>
          <p:cNvPr id="4" name="Rectangle 2"/>
          <p:cNvSpPr>
            <a:spLocks noChangeArrowheads="1"/>
          </p:cNvSpPr>
          <p:nvPr/>
        </p:nvSpPr>
        <p:spPr bwMode="auto">
          <a:xfrm>
            <a:off x="3804555" y="78378"/>
            <a:ext cx="132626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71767560"/>
              </p:ext>
            </p:extLst>
          </p:nvPr>
        </p:nvGraphicFramePr>
        <p:xfrm>
          <a:off x="3882932" y="52253"/>
          <a:ext cx="3079572" cy="6804496"/>
        </p:xfrm>
        <a:graphic>
          <a:graphicData uri="http://schemas.openxmlformats.org/presentationml/2006/ole">
            <mc:AlternateContent xmlns:mc="http://schemas.openxmlformats.org/markup-compatibility/2006">
              <mc:Choice xmlns:v="urn:schemas-microsoft-com:vml" Requires="v">
                <p:oleObj spid="_x0000_s3125" name="Visio" r:id="rId3" imgW="2590898" imgH="5724354" progId="Visio.Drawing.15">
                  <p:embed/>
                </p:oleObj>
              </mc:Choice>
              <mc:Fallback>
                <p:oleObj name="Visio" r:id="rId3" imgW="2590898" imgH="572435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2932" y="52253"/>
                        <a:ext cx="3079572" cy="6804496"/>
                      </a:xfrm>
                      <a:prstGeom prst="rect">
                        <a:avLst/>
                      </a:prstGeom>
                      <a:noFill/>
                    </p:spPr>
                  </p:pic>
                </p:oleObj>
              </mc:Fallback>
            </mc:AlternateContent>
          </a:graphicData>
        </a:graphic>
      </p:graphicFrame>
    </p:spTree>
    <p:extLst>
      <p:ext uri="{BB962C8B-B14F-4D97-AF65-F5344CB8AC3E}">
        <p14:creationId xmlns:p14="http://schemas.microsoft.com/office/powerpoint/2010/main" val="1591463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301" y="2679700"/>
            <a:ext cx="10396882" cy="2387600"/>
          </a:xfrm>
        </p:spPr>
        <p:txBody>
          <a:bodyPr>
            <a:normAutofit/>
          </a:bodyPr>
          <a:lstStyle/>
          <a:p>
            <a:pPr algn="ctr"/>
            <a:r>
              <a:rPr lang="zh-CN" altLang="en-US" sz="4800" dirty="0" smtClean="0"/>
              <a:t>第四部分 项目实现与成果展示</a:t>
            </a:r>
            <a:endParaRPr lang="zh-CN" altLang="en-US" sz="4800" dirty="0"/>
          </a:p>
        </p:txBody>
      </p:sp>
    </p:spTree>
    <p:extLst>
      <p:ext uri="{BB962C8B-B14F-4D97-AF65-F5344CB8AC3E}">
        <p14:creationId xmlns:p14="http://schemas.microsoft.com/office/powerpoint/2010/main" val="345502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17474" y="125730"/>
            <a:ext cx="11960226" cy="6630670"/>
          </a:xfrm>
          <a:prstGeom prst="rect">
            <a:avLst/>
          </a:prstGeom>
        </p:spPr>
      </p:pic>
    </p:spTree>
    <p:extLst>
      <p:ext uri="{BB962C8B-B14F-4D97-AF65-F5344CB8AC3E}">
        <p14:creationId xmlns:p14="http://schemas.microsoft.com/office/powerpoint/2010/main" val="2119835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57162" y="140017"/>
            <a:ext cx="11895138" cy="6590983"/>
          </a:xfrm>
          <a:prstGeom prst="rect">
            <a:avLst/>
          </a:prstGeom>
        </p:spPr>
      </p:pic>
    </p:spTree>
    <p:extLst>
      <p:ext uri="{BB962C8B-B14F-4D97-AF65-F5344CB8AC3E}">
        <p14:creationId xmlns:p14="http://schemas.microsoft.com/office/powerpoint/2010/main" val="1923389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52400" y="124460"/>
            <a:ext cx="11912600" cy="6631940"/>
          </a:xfrm>
          <a:prstGeom prst="rect">
            <a:avLst/>
          </a:prstGeom>
        </p:spPr>
      </p:pic>
    </p:spTree>
    <p:extLst>
      <p:ext uri="{BB962C8B-B14F-4D97-AF65-F5344CB8AC3E}">
        <p14:creationId xmlns:p14="http://schemas.microsoft.com/office/powerpoint/2010/main" val="2122215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23824" y="114300"/>
            <a:ext cx="11941175" cy="6629400"/>
          </a:xfrm>
          <a:prstGeom prst="rect">
            <a:avLst/>
          </a:prstGeom>
        </p:spPr>
      </p:pic>
    </p:spTree>
    <p:extLst>
      <p:ext uri="{BB962C8B-B14F-4D97-AF65-F5344CB8AC3E}">
        <p14:creationId xmlns:p14="http://schemas.microsoft.com/office/powerpoint/2010/main" val="791302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2700" y="635000"/>
            <a:ext cx="7086600" cy="1151965"/>
          </a:xfrm>
        </p:spPr>
        <p:txBody>
          <a:bodyPr>
            <a:normAutofit/>
          </a:bodyPr>
          <a:lstStyle/>
          <a:p>
            <a:pPr algn="ctr"/>
            <a:r>
              <a:rPr lang="zh-CN" altLang="en-US" sz="4800" dirty="0" smtClean="0"/>
              <a:t>目录</a:t>
            </a:r>
            <a:endParaRPr lang="zh-CN" altLang="en-US" sz="4800" dirty="0"/>
          </a:p>
        </p:txBody>
      </p:sp>
      <p:sp>
        <p:nvSpPr>
          <p:cNvPr id="3" name="内容占位符 2"/>
          <p:cNvSpPr>
            <a:spLocks noGrp="1"/>
          </p:cNvSpPr>
          <p:nvPr>
            <p:ph idx="1"/>
          </p:nvPr>
        </p:nvSpPr>
        <p:spPr>
          <a:xfrm>
            <a:off x="3454401" y="2460065"/>
            <a:ext cx="6057899" cy="3311189"/>
          </a:xfrm>
        </p:spPr>
        <p:txBody>
          <a:bodyPr>
            <a:normAutofit/>
          </a:bodyPr>
          <a:lstStyle/>
          <a:p>
            <a:r>
              <a:rPr lang="zh-CN" altLang="en-US" sz="3600" dirty="0"/>
              <a:t>一</a:t>
            </a:r>
            <a:r>
              <a:rPr lang="en-US" altLang="zh-CN" sz="3600" dirty="0" smtClean="0"/>
              <a:t>. </a:t>
            </a:r>
            <a:r>
              <a:rPr lang="zh-CN" altLang="en-US" sz="3600" dirty="0" smtClean="0"/>
              <a:t>项目背景与意义</a:t>
            </a:r>
            <a:endParaRPr lang="en-US" altLang="zh-CN" sz="3600" dirty="0" smtClean="0"/>
          </a:p>
          <a:p>
            <a:r>
              <a:rPr lang="zh-CN" altLang="en-US" sz="3600" dirty="0" smtClean="0"/>
              <a:t>二</a:t>
            </a:r>
            <a:r>
              <a:rPr lang="en-US" altLang="zh-CN" sz="3600" dirty="0" smtClean="0"/>
              <a:t>. </a:t>
            </a:r>
            <a:r>
              <a:rPr lang="zh-CN" altLang="en-US" sz="3600" dirty="0" smtClean="0"/>
              <a:t>相关技术介绍</a:t>
            </a:r>
            <a:endParaRPr lang="en-US" altLang="zh-CN" sz="3600" dirty="0" smtClean="0"/>
          </a:p>
          <a:p>
            <a:r>
              <a:rPr lang="zh-CN" altLang="en-US" sz="3600" dirty="0" smtClean="0"/>
              <a:t>三</a:t>
            </a:r>
            <a:r>
              <a:rPr lang="en-US" altLang="zh-CN" sz="3600" dirty="0" smtClean="0"/>
              <a:t>. </a:t>
            </a:r>
            <a:r>
              <a:rPr lang="zh-CN" altLang="en-US" sz="3600" dirty="0" smtClean="0"/>
              <a:t>项目需求、设计</a:t>
            </a:r>
            <a:endParaRPr lang="en-US" altLang="zh-CN" sz="3600" dirty="0" smtClean="0"/>
          </a:p>
          <a:p>
            <a:r>
              <a:rPr lang="zh-CN" altLang="en-US" sz="3600" dirty="0" smtClean="0"/>
              <a:t>四</a:t>
            </a:r>
            <a:r>
              <a:rPr lang="en-US" altLang="zh-CN" sz="3600" dirty="0" smtClean="0"/>
              <a:t>. </a:t>
            </a:r>
            <a:r>
              <a:rPr lang="zh-CN" altLang="en-US" sz="3600" dirty="0" smtClean="0"/>
              <a:t>项目实现与成果展示</a:t>
            </a:r>
            <a:endParaRPr lang="zh-CN" altLang="en-US" sz="3600" dirty="0"/>
          </a:p>
        </p:txBody>
      </p:sp>
    </p:spTree>
    <p:extLst>
      <p:ext uri="{BB962C8B-B14F-4D97-AF65-F5344CB8AC3E}">
        <p14:creationId xmlns:p14="http://schemas.microsoft.com/office/powerpoint/2010/main" val="1741859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33350" y="155574"/>
            <a:ext cx="11918950" cy="6575425"/>
          </a:xfrm>
          <a:prstGeom prst="rect">
            <a:avLst/>
          </a:prstGeom>
        </p:spPr>
      </p:pic>
    </p:spTree>
    <p:extLst>
      <p:ext uri="{BB962C8B-B14F-4D97-AF65-F5344CB8AC3E}">
        <p14:creationId xmlns:p14="http://schemas.microsoft.com/office/powerpoint/2010/main" val="2310913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511617" y="873442"/>
            <a:ext cx="6806883" cy="3698558"/>
          </a:xfrm>
          <a:prstGeom prst="rect">
            <a:avLst/>
          </a:prstGeom>
        </p:spPr>
      </p:pic>
    </p:spTree>
    <p:extLst>
      <p:ext uri="{BB962C8B-B14F-4D97-AF65-F5344CB8AC3E}">
        <p14:creationId xmlns:p14="http://schemas.microsoft.com/office/powerpoint/2010/main" val="3315729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03200" y="182244"/>
            <a:ext cx="11823700" cy="6536055"/>
          </a:xfrm>
          <a:prstGeom prst="rect">
            <a:avLst/>
          </a:prstGeom>
        </p:spPr>
      </p:pic>
    </p:spTree>
    <p:extLst>
      <p:ext uri="{BB962C8B-B14F-4D97-AF65-F5344CB8AC3E}">
        <p14:creationId xmlns:p14="http://schemas.microsoft.com/office/powerpoint/2010/main" val="2988837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80974" y="172084"/>
            <a:ext cx="11845925" cy="6571615"/>
          </a:xfrm>
          <a:prstGeom prst="rect">
            <a:avLst/>
          </a:prstGeom>
        </p:spPr>
      </p:pic>
    </p:spTree>
    <p:extLst>
      <p:ext uri="{BB962C8B-B14F-4D97-AF65-F5344CB8AC3E}">
        <p14:creationId xmlns:p14="http://schemas.microsoft.com/office/powerpoint/2010/main" val="613299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2877" y="163512"/>
            <a:ext cx="11876723" cy="6554788"/>
          </a:xfrm>
          <a:prstGeom prst="rect">
            <a:avLst/>
          </a:prstGeom>
        </p:spPr>
      </p:pic>
    </p:spTree>
    <p:extLst>
      <p:ext uri="{BB962C8B-B14F-4D97-AF65-F5344CB8AC3E}">
        <p14:creationId xmlns:p14="http://schemas.microsoft.com/office/powerpoint/2010/main" val="287140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8931" y="138384"/>
            <a:ext cx="11898086" cy="6592706"/>
          </a:xfrm>
          <a:prstGeom prst="rect">
            <a:avLst/>
          </a:prstGeom>
        </p:spPr>
      </p:pic>
    </p:spTree>
    <p:extLst>
      <p:ext uri="{BB962C8B-B14F-4D97-AF65-F5344CB8AC3E}">
        <p14:creationId xmlns:p14="http://schemas.microsoft.com/office/powerpoint/2010/main" val="472224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71450" y="168592"/>
            <a:ext cx="11817350" cy="6549708"/>
          </a:xfrm>
          <a:prstGeom prst="rect">
            <a:avLst/>
          </a:prstGeom>
        </p:spPr>
      </p:pic>
    </p:spTree>
    <p:extLst>
      <p:ext uri="{BB962C8B-B14F-4D97-AF65-F5344CB8AC3E}">
        <p14:creationId xmlns:p14="http://schemas.microsoft.com/office/powerpoint/2010/main" val="1254969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740852" y="334962"/>
            <a:ext cx="6539548" cy="5964238"/>
          </a:xfrm>
          <a:prstGeom prst="rect">
            <a:avLst/>
          </a:prstGeom>
        </p:spPr>
      </p:pic>
    </p:spTree>
    <p:extLst>
      <p:ext uri="{BB962C8B-B14F-4D97-AF65-F5344CB8AC3E}">
        <p14:creationId xmlns:p14="http://schemas.microsoft.com/office/powerpoint/2010/main" val="3786000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90687" y="254317"/>
            <a:ext cx="6996113" cy="6260783"/>
          </a:xfrm>
          <a:prstGeom prst="rect">
            <a:avLst/>
          </a:prstGeom>
        </p:spPr>
      </p:pic>
    </p:spTree>
    <p:extLst>
      <p:ext uri="{BB962C8B-B14F-4D97-AF65-F5344CB8AC3E}">
        <p14:creationId xmlns:p14="http://schemas.microsoft.com/office/powerpoint/2010/main" val="3444392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301" y="2717800"/>
            <a:ext cx="10396882" cy="2324100"/>
          </a:xfrm>
        </p:spPr>
        <p:txBody>
          <a:bodyPr>
            <a:normAutofit/>
          </a:bodyPr>
          <a:lstStyle/>
          <a:p>
            <a:pPr algn="ctr"/>
            <a:r>
              <a:rPr lang="zh-CN" altLang="en-US" sz="6000" dirty="0"/>
              <a:t>谢谢您</a:t>
            </a:r>
            <a:r>
              <a:rPr lang="zh-CN" altLang="en-US" sz="6000" dirty="0" smtClean="0"/>
              <a:t>的观看与聆听</a:t>
            </a:r>
            <a:endParaRPr lang="zh-CN" altLang="en-US" sz="6000" dirty="0"/>
          </a:p>
        </p:txBody>
      </p:sp>
    </p:spTree>
    <p:extLst>
      <p:ext uri="{BB962C8B-B14F-4D97-AF65-F5344CB8AC3E}">
        <p14:creationId xmlns:p14="http://schemas.microsoft.com/office/powerpoint/2010/main" val="1156023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3200"/>
            <a:ext cx="8420100" cy="2235200"/>
          </a:xfrm>
        </p:spPr>
        <p:txBody>
          <a:bodyPr>
            <a:normAutofit/>
          </a:bodyPr>
          <a:lstStyle/>
          <a:p>
            <a:pPr algn="ctr"/>
            <a:r>
              <a:rPr lang="zh-CN" altLang="en-US" sz="4800" dirty="0" smtClean="0"/>
              <a:t>第一部分 项目背景与意义</a:t>
            </a:r>
            <a:endParaRPr lang="zh-CN" altLang="en-US" sz="4800" dirty="0"/>
          </a:p>
        </p:txBody>
      </p:sp>
    </p:spTree>
    <p:extLst>
      <p:ext uri="{BB962C8B-B14F-4D97-AF65-F5344CB8AC3E}">
        <p14:creationId xmlns:p14="http://schemas.microsoft.com/office/powerpoint/2010/main" val="4125718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8900" y="546100"/>
            <a:ext cx="9723782" cy="1016000"/>
          </a:xfrm>
        </p:spPr>
        <p:txBody>
          <a:bodyPr>
            <a:normAutofit/>
          </a:bodyPr>
          <a:lstStyle/>
          <a:p>
            <a:r>
              <a:rPr lang="zh-CN" altLang="en-US" sz="4800" dirty="0" smtClean="0"/>
              <a:t>背景</a:t>
            </a:r>
            <a:endParaRPr lang="zh-CN" altLang="en-US" sz="4800" dirty="0"/>
          </a:p>
        </p:txBody>
      </p:sp>
      <p:sp>
        <p:nvSpPr>
          <p:cNvPr id="3" name="内容占位符 2"/>
          <p:cNvSpPr>
            <a:spLocks noGrp="1"/>
          </p:cNvSpPr>
          <p:nvPr>
            <p:ph idx="1"/>
          </p:nvPr>
        </p:nvSpPr>
        <p:spPr>
          <a:xfrm>
            <a:off x="266700" y="1892300"/>
            <a:ext cx="9842500" cy="4419600"/>
          </a:xfrm>
        </p:spPr>
        <p:txBody>
          <a:bodyPr>
            <a:noAutofit/>
          </a:bodyPr>
          <a:lstStyle/>
          <a:p>
            <a:r>
              <a:rPr lang="zh-CN" altLang="zh-CN" sz="2400" dirty="0"/>
              <a:t>随着信息技术和计算机网络的飞速发展，企业内部的信息安全问题越来越受到人们的重视</a:t>
            </a:r>
            <a:r>
              <a:rPr lang="zh-CN" altLang="zh-CN" sz="2400" dirty="0" smtClean="0"/>
              <a:t>，机密文件</a:t>
            </a:r>
            <a:r>
              <a:rPr lang="zh-CN" altLang="zh-CN" sz="2400" dirty="0"/>
              <a:t>的泄漏给企业带来了巨大的经济损失。因此，保护重要文件，</a:t>
            </a:r>
            <a:r>
              <a:rPr lang="zh-CN" altLang="zh-CN" sz="2400" dirty="0" smtClean="0"/>
              <a:t>成为</a:t>
            </a:r>
            <a:r>
              <a:rPr lang="zh-CN" altLang="en-US" sz="2400" dirty="0" smtClean="0"/>
              <a:t>急需</a:t>
            </a:r>
            <a:r>
              <a:rPr lang="zh-CN" altLang="zh-CN" sz="2400" dirty="0" smtClean="0"/>
              <a:t>解决</a:t>
            </a:r>
            <a:r>
              <a:rPr lang="zh-CN" altLang="zh-CN" sz="2400" dirty="0"/>
              <a:t>的问题。企业除了采取法律手段保护自身利益外，还应采取相应的技术手段保护自己</a:t>
            </a:r>
            <a:r>
              <a:rPr lang="zh-CN" altLang="zh-CN" sz="2400" dirty="0" smtClean="0"/>
              <a:t>的信息。</a:t>
            </a:r>
            <a:endParaRPr lang="en-US" altLang="zh-CN" sz="2400" dirty="0" smtClean="0"/>
          </a:p>
          <a:p>
            <a:r>
              <a:rPr lang="zh-CN" altLang="zh-CN" sz="2400" dirty="0"/>
              <a:t>数字文档由于其易复制、易修改、易删除、易于推广等特点，</a:t>
            </a:r>
            <a:r>
              <a:rPr lang="zh-CN" altLang="zh-CN" sz="2400" dirty="0" smtClean="0"/>
              <a:t>使</a:t>
            </a:r>
            <a:r>
              <a:rPr lang="zh-CN" altLang="en-US" sz="2400" dirty="0" smtClean="0"/>
              <a:t>企业</a:t>
            </a:r>
            <a:r>
              <a:rPr lang="zh-CN" altLang="zh-CN" sz="2400" dirty="0" smtClean="0"/>
              <a:t>文档面临</a:t>
            </a:r>
            <a:r>
              <a:rPr lang="zh-CN" altLang="zh-CN" sz="2400" dirty="0"/>
              <a:t>巨大的安全威胁。传统的信息安全领域主要关注的是外部入侵或外部的数据损失，</a:t>
            </a:r>
            <a:r>
              <a:rPr lang="zh-CN" altLang="zh-CN" sz="2400" dirty="0" smtClean="0"/>
              <a:t>企业通过</a:t>
            </a:r>
            <a:r>
              <a:rPr lang="zh-CN" altLang="zh-CN" sz="2400" dirty="0"/>
              <a:t>防火墙，入侵检测，防病毒软件等手段，使来自外部网络的攻击和入侵得到了有效的防御，但</a:t>
            </a:r>
            <a:r>
              <a:rPr lang="zh-CN" altLang="zh-CN" sz="2400" dirty="0" smtClean="0"/>
              <a:t>如果</a:t>
            </a:r>
            <a:r>
              <a:rPr lang="zh-CN" altLang="en-US" sz="2400" dirty="0" smtClean="0"/>
              <a:t>公司</a:t>
            </a:r>
            <a:r>
              <a:rPr lang="zh-CN" altLang="zh-CN" sz="2400" dirty="0" smtClean="0"/>
              <a:t>的</a:t>
            </a:r>
            <a:r>
              <a:rPr lang="zh-CN" altLang="zh-CN" sz="2400" dirty="0"/>
              <a:t>内部人员复制</a:t>
            </a:r>
            <a:r>
              <a:rPr lang="zh-CN" altLang="zh-CN" sz="2400" dirty="0" smtClean="0"/>
              <a:t>盗取</a:t>
            </a:r>
            <a:r>
              <a:rPr lang="zh-CN" altLang="en-US" sz="2400" dirty="0" smtClean="0"/>
              <a:t>机密</a:t>
            </a:r>
            <a:r>
              <a:rPr lang="zh-CN" altLang="zh-CN" sz="2400" dirty="0" smtClean="0"/>
              <a:t>文件</a:t>
            </a:r>
            <a:r>
              <a:rPr lang="zh-CN" altLang="zh-CN" sz="2400" dirty="0"/>
              <a:t>，那么强大的外部防御将毫无意义。在这种情况下，权限控制</a:t>
            </a:r>
            <a:r>
              <a:rPr lang="zh-CN" altLang="zh-CN" sz="2400" dirty="0" smtClean="0"/>
              <a:t>和</a:t>
            </a:r>
            <a:r>
              <a:rPr lang="zh-CN" altLang="en-US" sz="2400" dirty="0" smtClean="0"/>
              <a:t>文档保护</a:t>
            </a:r>
            <a:r>
              <a:rPr lang="zh-CN" altLang="zh-CN" sz="2400" dirty="0" smtClean="0"/>
              <a:t>是</a:t>
            </a:r>
            <a:r>
              <a:rPr lang="zh-CN" altLang="zh-CN" sz="2400" dirty="0"/>
              <a:t>必不可少的，授权管理系统能够确保文件</a:t>
            </a:r>
            <a:r>
              <a:rPr lang="zh-CN" altLang="zh-CN" sz="2400" dirty="0" smtClean="0"/>
              <a:t>资源的</a:t>
            </a:r>
            <a:r>
              <a:rPr lang="zh-CN" altLang="zh-CN" sz="2400" dirty="0"/>
              <a:t>安全性，消除安全风险。</a:t>
            </a:r>
          </a:p>
        </p:txBody>
      </p:sp>
    </p:spTree>
    <p:extLst>
      <p:ext uri="{BB962C8B-B14F-4D97-AF65-F5344CB8AC3E}">
        <p14:creationId xmlns:p14="http://schemas.microsoft.com/office/powerpoint/2010/main" val="4143072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4100" y="546100"/>
            <a:ext cx="10274299" cy="1003300"/>
          </a:xfrm>
        </p:spPr>
        <p:txBody>
          <a:bodyPr>
            <a:normAutofit/>
          </a:bodyPr>
          <a:lstStyle/>
          <a:p>
            <a:r>
              <a:rPr lang="zh-CN" altLang="en-US" sz="4800" dirty="0" smtClean="0"/>
              <a:t>意义</a:t>
            </a:r>
            <a:endParaRPr lang="zh-CN" altLang="en-US" sz="4800" dirty="0"/>
          </a:p>
        </p:txBody>
      </p:sp>
      <p:sp>
        <p:nvSpPr>
          <p:cNvPr id="3" name="内容占位符 2"/>
          <p:cNvSpPr>
            <a:spLocks noGrp="1"/>
          </p:cNvSpPr>
          <p:nvPr>
            <p:ph idx="1"/>
          </p:nvPr>
        </p:nvSpPr>
        <p:spPr>
          <a:xfrm>
            <a:off x="292100" y="1892300"/>
            <a:ext cx="9867900" cy="4229100"/>
          </a:xfrm>
        </p:spPr>
        <p:txBody>
          <a:bodyPr>
            <a:noAutofit/>
          </a:bodyPr>
          <a:lstStyle/>
          <a:p>
            <a:r>
              <a:rPr lang="zh-CN" altLang="zh-CN" sz="2400" dirty="0"/>
              <a:t>本项目为</a:t>
            </a:r>
            <a:r>
              <a:rPr lang="zh-CN" altLang="en-US" sz="2400" dirty="0"/>
              <a:t>中小型</a:t>
            </a:r>
            <a:r>
              <a:rPr lang="zh-CN" altLang="zh-CN" sz="2400" dirty="0"/>
              <a:t>企业</a:t>
            </a:r>
            <a:r>
              <a:rPr lang="zh-CN" altLang="en-US" sz="2400" dirty="0"/>
              <a:t>的</a:t>
            </a:r>
            <a:r>
              <a:rPr lang="zh-CN" altLang="zh-CN" sz="2400" dirty="0"/>
              <a:t>文档资源设计提供了一个合理</a:t>
            </a:r>
            <a:r>
              <a:rPr lang="zh-CN" altLang="zh-CN" sz="2400" dirty="0" smtClean="0"/>
              <a:t>的</a:t>
            </a:r>
            <a:r>
              <a:rPr lang="zh-CN" altLang="en-US" sz="2400" dirty="0"/>
              <a:t>授权</a:t>
            </a:r>
            <a:r>
              <a:rPr lang="zh-CN" altLang="zh-CN" sz="2400" dirty="0" smtClean="0"/>
              <a:t>和</a:t>
            </a:r>
            <a:r>
              <a:rPr lang="zh-CN" altLang="en-US" sz="2400" dirty="0"/>
              <a:t>保护</a:t>
            </a:r>
            <a:r>
              <a:rPr lang="zh-CN" altLang="en-US" sz="2400" dirty="0" smtClean="0"/>
              <a:t>方案</a:t>
            </a:r>
            <a:r>
              <a:rPr lang="zh-CN" altLang="zh-CN" sz="2400" dirty="0" smtClean="0"/>
              <a:t>，</a:t>
            </a:r>
            <a:r>
              <a:rPr lang="zh-CN" altLang="en-US" sz="2400" dirty="0" smtClean="0"/>
              <a:t>旨在</a:t>
            </a:r>
            <a:endParaRPr lang="en-US" altLang="zh-CN" sz="2400" dirty="0" smtClean="0"/>
          </a:p>
          <a:p>
            <a:r>
              <a:rPr lang="zh-CN" altLang="en-US" sz="2400" dirty="0" smtClean="0">
                <a:sym typeface="Wingdings" panose="05000000000000000000" pitchFamily="2" charset="2"/>
              </a:rPr>
              <a:t>（</a:t>
            </a:r>
            <a:r>
              <a:rPr lang="en-US" altLang="zh-CN" sz="2400" dirty="0">
                <a:sym typeface="Wingdings" panose="05000000000000000000" pitchFamily="2" charset="2"/>
              </a:rPr>
              <a:t>1</a:t>
            </a:r>
            <a:r>
              <a:rPr lang="zh-CN" altLang="en-US" sz="2400" dirty="0" smtClean="0">
                <a:sym typeface="Wingdings" panose="05000000000000000000" pitchFamily="2" charset="2"/>
              </a:rPr>
              <a:t>）</a:t>
            </a:r>
            <a:r>
              <a:rPr lang="zh-CN" altLang="en-US" sz="2400" dirty="0">
                <a:sym typeface="Wingdings" panose="05000000000000000000" pitchFamily="2" charset="2"/>
              </a:rPr>
              <a:t>权限管理</a:t>
            </a:r>
            <a:r>
              <a:rPr lang="zh-CN" altLang="en-US" sz="2400" dirty="0" smtClean="0">
                <a:sym typeface="Wingdings" panose="05000000000000000000" pitchFamily="2" charset="2"/>
              </a:rPr>
              <a:t>：管理和控制企业</a:t>
            </a:r>
            <a:r>
              <a:rPr lang="zh-CN" altLang="en-US" sz="2400" dirty="0">
                <a:sym typeface="Wingdings" panose="05000000000000000000" pitchFamily="2" charset="2"/>
              </a:rPr>
              <a:t>中不同权限等级的用户</a:t>
            </a:r>
            <a:r>
              <a:rPr lang="zh-CN" altLang="en-US" sz="2400" dirty="0" smtClean="0">
                <a:sym typeface="Wingdings" panose="05000000000000000000" pitchFamily="2" charset="2"/>
              </a:rPr>
              <a:t>对不同机密等级的文件</a:t>
            </a:r>
            <a:r>
              <a:rPr lang="zh-CN" altLang="en-US" sz="2400" dirty="0">
                <a:sym typeface="Wingdings" panose="05000000000000000000" pitchFamily="2" charset="2"/>
              </a:rPr>
              <a:t>的访问</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a:t>
            </a:r>
            <a:r>
              <a:rPr lang="en-US" altLang="zh-CN" sz="2400" dirty="0">
                <a:sym typeface="Wingdings" panose="05000000000000000000" pitchFamily="2" charset="2"/>
              </a:rPr>
              <a:t>2</a:t>
            </a:r>
            <a:r>
              <a:rPr lang="zh-CN" altLang="en-US" sz="2400" dirty="0" smtClean="0">
                <a:sym typeface="Wingdings" panose="05000000000000000000" pitchFamily="2" charset="2"/>
              </a:rPr>
              <a:t>）文档保护：用户下载文件后，</a:t>
            </a:r>
            <a:r>
              <a:rPr lang="zh-CN" altLang="en-US" sz="2400" dirty="0">
                <a:sym typeface="Wingdings" panose="05000000000000000000" pitchFamily="2" charset="2"/>
              </a:rPr>
              <a:t>不法分子</a:t>
            </a:r>
            <a:r>
              <a:rPr lang="zh-CN" altLang="en-US" sz="2400" dirty="0" smtClean="0">
                <a:sym typeface="Wingdings" panose="05000000000000000000" pitchFamily="2" charset="2"/>
              </a:rPr>
              <a:t>即使非法获得该文件，也无法解读文件内容</a:t>
            </a:r>
            <a:r>
              <a:rPr lang="zh-CN" altLang="en-US" sz="2400" dirty="0" smtClean="0"/>
              <a:t>。</a:t>
            </a:r>
            <a:endParaRPr lang="en-US" altLang="zh-CN" sz="2400" dirty="0" smtClean="0"/>
          </a:p>
          <a:p>
            <a:r>
              <a:rPr lang="zh-CN" altLang="zh-CN" sz="2400" dirty="0" smtClean="0"/>
              <a:t>数字</a:t>
            </a:r>
            <a:r>
              <a:rPr lang="zh-CN" altLang="en-US" sz="2400" dirty="0"/>
              <a:t>权限</a:t>
            </a:r>
            <a:r>
              <a:rPr lang="zh-CN" altLang="zh-CN" sz="2400" dirty="0" smtClean="0"/>
              <a:t>管理</a:t>
            </a:r>
            <a:r>
              <a:rPr lang="zh-CN" altLang="zh-CN" sz="2400" dirty="0"/>
              <a:t>技术</a:t>
            </a:r>
            <a:r>
              <a:rPr lang="zh-CN" altLang="zh-CN" sz="2400" dirty="0" smtClean="0"/>
              <a:t>结合</a:t>
            </a:r>
            <a:r>
              <a:rPr lang="zh-CN" altLang="zh-CN" sz="2400" dirty="0"/>
              <a:t>国产加密算法，实现了严格授权、高效易用的</a:t>
            </a:r>
            <a:r>
              <a:rPr lang="zh-CN" altLang="zh-CN" sz="2400" dirty="0" smtClean="0"/>
              <a:t>授权</a:t>
            </a:r>
            <a:r>
              <a:rPr lang="zh-CN" altLang="en-US" sz="2400" dirty="0"/>
              <a:t>保护</a:t>
            </a:r>
            <a:r>
              <a:rPr lang="zh-CN" altLang="zh-CN" sz="2400" dirty="0" smtClean="0"/>
              <a:t>系统</a:t>
            </a:r>
            <a:r>
              <a:rPr lang="zh-CN" altLang="zh-CN" sz="2400" dirty="0"/>
              <a:t>。为各种文件资源提供</a:t>
            </a:r>
            <a:r>
              <a:rPr lang="zh-CN" altLang="zh-CN" sz="2400" dirty="0" smtClean="0"/>
              <a:t>授权服务和</a:t>
            </a:r>
            <a:r>
              <a:rPr lang="zh-CN" altLang="en-US" sz="2400" dirty="0" smtClean="0"/>
              <a:t>保护</a:t>
            </a:r>
            <a:r>
              <a:rPr lang="zh-CN" altLang="zh-CN" sz="2400" dirty="0" smtClean="0"/>
              <a:t>手段，提高</a:t>
            </a:r>
            <a:r>
              <a:rPr lang="zh-CN" altLang="en-US" sz="2400" dirty="0" smtClean="0"/>
              <a:t>文件</a:t>
            </a:r>
            <a:r>
              <a:rPr lang="zh-CN" altLang="zh-CN" sz="2400" dirty="0" smtClean="0"/>
              <a:t>安全性。</a:t>
            </a:r>
            <a:endParaRPr lang="zh-CN" altLang="zh-CN" sz="2400" dirty="0"/>
          </a:p>
        </p:txBody>
      </p:sp>
    </p:spTree>
    <p:extLst>
      <p:ext uri="{BB962C8B-B14F-4D97-AF65-F5344CB8AC3E}">
        <p14:creationId xmlns:p14="http://schemas.microsoft.com/office/powerpoint/2010/main" val="3395854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199" y="2527300"/>
            <a:ext cx="10092083" cy="2095500"/>
          </a:xfrm>
        </p:spPr>
        <p:txBody>
          <a:bodyPr>
            <a:normAutofit/>
          </a:bodyPr>
          <a:lstStyle/>
          <a:p>
            <a:pPr algn="ctr"/>
            <a:r>
              <a:rPr lang="zh-CN" altLang="en-US" sz="4800" dirty="0" smtClean="0"/>
              <a:t>第二部分 相关技术介绍</a:t>
            </a:r>
            <a:endParaRPr lang="zh-CN" altLang="en-US" sz="4800" dirty="0"/>
          </a:p>
        </p:txBody>
      </p:sp>
    </p:spTree>
    <p:extLst>
      <p:ext uri="{BB962C8B-B14F-4D97-AF65-F5344CB8AC3E}">
        <p14:creationId xmlns:p14="http://schemas.microsoft.com/office/powerpoint/2010/main" val="3465466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326460" y="832298"/>
            <a:ext cx="10682306" cy="2674462"/>
            <a:chOff x="238407" y="801252"/>
            <a:chExt cx="5794213" cy="1769226"/>
          </a:xfrm>
        </p:grpSpPr>
        <p:grpSp>
          <p:nvGrpSpPr>
            <p:cNvPr id="5" name="组合 3"/>
            <p:cNvGrpSpPr>
              <a:grpSpLocks/>
            </p:cNvGrpSpPr>
            <p:nvPr/>
          </p:nvGrpSpPr>
          <p:grpSpPr bwMode="auto">
            <a:xfrm>
              <a:off x="238407" y="801252"/>
              <a:ext cx="5794213" cy="1769226"/>
              <a:chOff x="238407" y="801252"/>
              <a:chExt cx="5794213" cy="1769226"/>
            </a:xfrm>
          </p:grpSpPr>
          <p:sp>
            <p:nvSpPr>
              <p:cNvPr id="7" name="矩形 6"/>
              <p:cNvSpPr/>
              <p:nvPr/>
            </p:nvSpPr>
            <p:spPr>
              <a:xfrm>
                <a:off x="238407" y="997041"/>
                <a:ext cx="5712639" cy="1392827"/>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p:nvPr/>
            </p:nvSpPr>
            <p:spPr>
              <a:xfrm>
                <a:off x="365026" y="801252"/>
                <a:ext cx="1635440" cy="3868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eaLnBrk="1" fontAlgn="auto" hangingPunct="1">
                  <a:spcBef>
                    <a:spcPts val="0"/>
                  </a:spcBef>
                  <a:spcAft>
                    <a:spcPts val="0"/>
                  </a:spcAft>
                  <a:defRPr/>
                </a:pPr>
                <a:r>
                  <a:rPr lang="zh-CN" altLang="zh-CN" sz="2400" dirty="0" smtClean="0">
                    <a:latin typeface="Calibri" charset="0"/>
                    <a:ea typeface="宋体" charset="-122"/>
                  </a:rPr>
                  <a:t> </a:t>
                </a:r>
                <a:r>
                  <a:rPr lang="en-US" altLang="zh-CN" sz="3200" dirty="0" smtClean="0">
                    <a:latin typeface="Calibri" charset="0"/>
                    <a:ea typeface="宋体" charset="-122"/>
                  </a:rPr>
                  <a:t>Node.js</a:t>
                </a:r>
                <a:endParaRPr lang="zh-CN" altLang="en-US" sz="3200" dirty="0">
                  <a:solidFill>
                    <a:schemeClr val="bg2">
                      <a:lumMod val="25000"/>
                    </a:schemeClr>
                  </a:solidFill>
                </a:endParaRPr>
              </a:p>
            </p:txBody>
          </p:sp>
          <p:sp>
            <p:nvSpPr>
              <p:cNvPr id="9" name="矩形 8"/>
              <p:cNvSpPr/>
              <p:nvPr/>
            </p:nvSpPr>
            <p:spPr>
              <a:xfrm>
                <a:off x="466494" y="808208"/>
                <a:ext cx="171427" cy="38684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bwMode="auto">
              <a:xfrm>
                <a:off x="5634242" y="2212682"/>
                <a:ext cx="398378" cy="35779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文本框 79"/>
            <p:cNvSpPr txBox="1">
              <a:spLocks noChangeArrowheads="1"/>
            </p:cNvSpPr>
            <p:nvPr/>
          </p:nvSpPr>
          <p:spPr bwMode="auto">
            <a:xfrm>
              <a:off x="5709808" y="2259468"/>
              <a:ext cx="261904" cy="26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dirty="0">
                  <a:solidFill>
                    <a:schemeClr val="bg1"/>
                  </a:solidFill>
                  <a:latin typeface="Impact" panose="020B0806030902050204" pitchFamily="34" charset="0"/>
                </a:rPr>
                <a:t>01</a:t>
              </a:r>
              <a:endParaRPr lang="zh-CN" altLang="en-US" sz="2000" dirty="0">
                <a:solidFill>
                  <a:schemeClr val="bg1"/>
                </a:solidFill>
                <a:latin typeface="Impact" panose="020B0806030902050204" pitchFamily="34" charset="0"/>
              </a:endParaRPr>
            </a:p>
          </p:txBody>
        </p:sp>
      </p:grpSp>
      <p:sp>
        <p:nvSpPr>
          <p:cNvPr id="31" name="文本框 30"/>
          <p:cNvSpPr txBox="1"/>
          <p:nvPr/>
        </p:nvSpPr>
        <p:spPr>
          <a:xfrm>
            <a:off x="1063009" y="1523244"/>
            <a:ext cx="9312517" cy="1569660"/>
          </a:xfrm>
          <a:prstGeom prst="rect">
            <a:avLst/>
          </a:prstGeom>
          <a:noFill/>
        </p:spPr>
        <p:txBody>
          <a:bodyPr wrap="square" rtlCol="0">
            <a:spAutoFit/>
          </a:bodyPr>
          <a:lstStyle/>
          <a:p>
            <a:r>
              <a:rPr lang="en-US" altLang="zh-CN" sz="2400" dirty="0"/>
              <a:t>Node.js </a:t>
            </a:r>
            <a:r>
              <a:rPr lang="zh-CN" altLang="en-US" sz="2400" dirty="0"/>
              <a:t>是一个基于 </a:t>
            </a:r>
            <a:r>
              <a:rPr lang="en-US" altLang="zh-CN" sz="2400" dirty="0"/>
              <a:t>Chrome V8 </a:t>
            </a:r>
            <a:r>
              <a:rPr lang="zh-CN" altLang="en-US" sz="2400" dirty="0"/>
              <a:t>引擎的 </a:t>
            </a:r>
            <a:r>
              <a:rPr lang="en-US" altLang="zh-CN" sz="2400" dirty="0"/>
              <a:t>JavaScript </a:t>
            </a:r>
            <a:r>
              <a:rPr lang="zh-CN" altLang="en-US" sz="2400" dirty="0"/>
              <a:t>运行</a:t>
            </a:r>
            <a:r>
              <a:rPr lang="zh-CN" altLang="en-US" sz="2400" dirty="0" smtClean="0"/>
              <a:t>环境</a:t>
            </a:r>
            <a:r>
              <a:rPr lang="zh-CN" altLang="zh-CN" sz="2400" dirty="0" smtClean="0"/>
              <a:t>，</a:t>
            </a:r>
            <a:r>
              <a:rPr lang="zh-CN" altLang="zh-CN" sz="2400" dirty="0"/>
              <a:t>可方便地构建快速、可扩展的网络应用程序。</a:t>
            </a:r>
            <a:r>
              <a:rPr lang="en-US" altLang="zh-CN" sz="2400" dirty="0" smtClean="0"/>
              <a:t>Node.js</a:t>
            </a:r>
            <a:r>
              <a:rPr lang="zh-CN" altLang="zh-CN" sz="2400" dirty="0"/>
              <a:t>采用的事件驱动、非阻塞</a:t>
            </a:r>
            <a:r>
              <a:rPr lang="en-US" altLang="zh-CN" sz="2400" dirty="0"/>
              <a:t>I/O</a:t>
            </a:r>
            <a:r>
              <a:rPr lang="zh-CN" altLang="zh-CN" sz="2400" dirty="0"/>
              <a:t>模型，使它既轻量又高效，并成为构建运行在分布式设备上的数据密集型实时程序的完美选择。</a:t>
            </a:r>
            <a:endParaRPr lang="zh-CN" altLang="en-US" sz="2400" dirty="0"/>
          </a:p>
        </p:txBody>
      </p:sp>
      <p:sp>
        <p:nvSpPr>
          <p:cNvPr id="33" name="文本框 32"/>
          <p:cNvSpPr txBox="1"/>
          <p:nvPr/>
        </p:nvSpPr>
        <p:spPr>
          <a:xfrm>
            <a:off x="1063009" y="4230758"/>
            <a:ext cx="9312517" cy="1569660"/>
          </a:xfrm>
          <a:prstGeom prst="rect">
            <a:avLst/>
          </a:prstGeom>
          <a:noFill/>
        </p:spPr>
        <p:txBody>
          <a:bodyPr wrap="square" rtlCol="0">
            <a:spAutoFit/>
          </a:bodyPr>
          <a:lstStyle/>
          <a:p>
            <a:r>
              <a:rPr lang="en-US" altLang="zh-CN" sz="2400" dirty="0"/>
              <a:t>Node-</a:t>
            </a:r>
            <a:r>
              <a:rPr lang="en-US" altLang="zh-CN" sz="2400" dirty="0" err="1"/>
              <a:t>Webkit</a:t>
            </a:r>
            <a:r>
              <a:rPr lang="zh-CN" altLang="zh-CN" sz="2400" dirty="0"/>
              <a:t>是一个</a:t>
            </a:r>
            <a:r>
              <a:rPr lang="en-US" altLang="zh-CN" sz="2400" dirty="0"/>
              <a:t>web</a:t>
            </a:r>
            <a:r>
              <a:rPr lang="zh-CN" altLang="zh-CN" sz="2400" dirty="0"/>
              <a:t>应用的运行平台，允许在浏览器</a:t>
            </a:r>
            <a:r>
              <a:rPr lang="en-US" altLang="zh-CN" sz="2400" dirty="0"/>
              <a:t>DOM</a:t>
            </a:r>
            <a:r>
              <a:rPr lang="zh-CN" altLang="zh-CN" sz="2400" dirty="0"/>
              <a:t>中直接访问</a:t>
            </a:r>
            <a:r>
              <a:rPr lang="en-US" altLang="zh-CN" sz="2400" dirty="0"/>
              <a:t>Node.js</a:t>
            </a:r>
            <a:r>
              <a:rPr lang="zh-CN" altLang="zh-CN" sz="2400" dirty="0"/>
              <a:t>模块，使开发者可以使用所有知名的</a:t>
            </a:r>
            <a:r>
              <a:rPr lang="en-US" altLang="zh-CN" sz="2400" dirty="0"/>
              <a:t>web</a:t>
            </a:r>
            <a:r>
              <a:rPr lang="zh-CN" altLang="zh-CN" sz="2400" dirty="0"/>
              <a:t>技术如</a:t>
            </a:r>
            <a:r>
              <a:rPr lang="en-US" altLang="zh-CN" sz="2400" dirty="0"/>
              <a:t>Node.js</a:t>
            </a:r>
            <a:r>
              <a:rPr lang="zh-CN" altLang="zh-CN" sz="2400" dirty="0"/>
              <a:t>，</a:t>
            </a:r>
            <a:r>
              <a:rPr lang="en-US" altLang="zh-CN" sz="2400" dirty="0"/>
              <a:t>HTML5</a:t>
            </a:r>
            <a:r>
              <a:rPr lang="zh-CN" altLang="zh-CN" sz="2400" dirty="0"/>
              <a:t>，</a:t>
            </a:r>
            <a:r>
              <a:rPr lang="en-US" altLang="zh-CN" sz="2400" dirty="0"/>
              <a:t>CSS3</a:t>
            </a:r>
            <a:r>
              <a:rPr lang="zh-CN" altLang="zh-CN" sz="2400" dirty="0"/>
              <a:t>构建运行在</a:t>
            </a:r>
            <a:r>
              <a:rPr lang="en-US" altLang="zh-CN" sz="2400" dirty="0"/>
              <a:t>Windows</a:t>
            </a:r>
            <a:r>
              <a:rPr lang="zh-CN" altLang="zh-CN" sz="2400" dirty="0"/>
              <a:t>、</a:t>
            </a:r>
            <a:r>
              <a:rPr lang="en-US" altLang="zh-CN" sz="2400" dirty="0"/>
              <a:t>Mac OS X</a:t>
            </a:r>
            <a:r>
              <a:rPr lang="zh-CN" altLang="zh-CN" sz="2400" dirty="0"/>
              <a:t>和</a:t>
            </a:r>
            <a:r>
              <a:rPr lang="en-US" altLang="zh-CN" sz="2400" dirty="0"/>
              <a:t>Linux</a:t>
            </a:r>
            <a:r>
              <a:rPr lang="zh-CN" altLang="zh-CN" sz="2400" dirty="0"/>
              <a:t>三种主流系统的桌面应用。</a:t>
            </a:r>
            <a:endParaRPr lang="zh-CN" altLang="en-US" sz="2400" dirty="0"/>
          </a:p>
        </p:txBody>
      </p:sp>
      <p:grpSp>
        <p:nvGrpSpPr>
          <p:cNvPr id="35" name="组合 3"/>
          <p:cNvGrpSpPr>
            <a:grpSpLocks/>
          </p:cNvGrpSpPr>
          <p:nvPr/>
        </p:nvGrpSpPr>
        <p:grpSpPr bwMode="auto">
          <a:xfrm>
            <a:off x="326460" y="3539759"/>
            <a:ext cx="10531914" cy="2391140"/>
            <a:chOff x="238407" y="801252"/>
            <a:chExt cx="5712639" cy="1581800"/>
          </a:xfrm>
        </p:grpSpPr>
        <p:sp>
          <p:nvSpPr>
            <p:cNvPr id="37" name="矩形 36"/>
            <p:cNvSpPr/>
            <p:nvPr/>
          </p:nvSpPr>
          <p:spPr>
            <a:xfrm>
              <a:off x="238407" y="997041"/>
              <a:ext cx="5712639" cy="138601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文本框 37"/>
            <p:cNvSpPr txBox="1"/>
            <p:nvPr/>
          </p:nvSpPr>
          <p:spPr>
            <a:xfrm>
              <a:off x="365026" y="801252"/>
              <a:ext cx="2189990" cy="3868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eaLnBrk="1" fontAlgn="auto" hangingPunct="1">
                <a:spcBef>
                  <a:spcPts val="0"/>
                </a:spcBef>
                <a:spcAft>
                  <a:spcPts val="0"/>
                </a:spcAft>
                <a:defRPr/>
              </a:pPr>
              <a:r>
                <a:rPr lang="zh-CN" altLang="zh-CN" sz="2400" dirty="0" smtClean="0">
                  <a:latin typeface="Calibri" charset="0"/>
                  <a:ea typeface="宋体" charset="-122"/>
                </a:rPr>
                <a:t> </a:t>
              </a:r>
              <a:r>
                <a:rPr lang="en-US" altLang="zh-CN" sz="3200" dirty="0" smtClean="0">
                  <a:latin typeface="Calibri" charset="0"/>
                  <a:ea typeface="宋体" charset="-122"/>
                </a:rPr>
                <a:t>Node-</a:t>
              </a:r>
              <a:r>
                <a:rPr lang="en-US" altLang="zh-CN" sz="3200" dirty="0" err="1" smtClean="0">
                  <a:latin typeface="Calibri" charset="0"/>
                  <a:ea typeface="宋体" charset="-122"/>
                </a:rPr>
                <a:t>Webkit</a:t>
              </a:r>
              <a:endParaRPr lang="zh-CN" altLang="en-US" sz="3200" dirty="0">
                <a:solidFill>
                  <a:schemeClr val="bg2">
                    <a:lumMod val="25000"/>
                  </a:schemeClr>
                </a:solidFill>
              </a:endParaRPr>
            </a:p>
          </p:txBody>
        </p:sp>
        <p:sp>
          <p:nvSpPr>
            <p:cNvPr id="39" name="矩形 38"/>
            <p:cNvSpPr/>
            <p:nvPr/>
          </p:nvSpPr>
          <p:spPr>
            <a:xfrm>
              <a:off x="466494" y="808207"/>
              <a:ext cx="171427" cy="37988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3" name="矩形 42"/>
          <p:cNvSpPr/>
          <p:nvPr/>
        </p:nvSpPr>
        <p:spPr bwMode="auto">
          <a:xfrm>
            <a:off x="10287010" y="5658304"/>
            <a:ext cx="734456" cy="54086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文本框 79"/>
          <p:cNvSpPr txBox="1">
            <a:spLocks noChangeArrowheads="1"/>
          </p:cNvSpPr>
          <p:nvPr/>
        </p:nvSpPr>
        <p:spPr bwMode="auto">
          <a:xfrm>
            <a:off x="10431669" y="5728681"/>
            <a:ext cx="4828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dirty="0" smtClean="0">
                <a:solidFill>
                  <a:schemeClr val="bg1"/>
                </a:solidFill>
                <a:latin typeface="Impact" panose="020B0806030902050204" pitchFamily="34" charset="0"/>
              </a:rPr>
              <a:t>02</a:t>
            </a:r>
            <a:endParaRPr lang="zh-CN" altLang="en-US" sz="20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21564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66032" y="1785222"/>
            <a:ext cx="9470168" cy="3416320"/>
          </a:xfrm>
          <a:prstGeom prst="rect">
            <a:avLst/>
          </a:prstGeom>
          <a:noFill/>
        </p:spPr>
        <p:txBody>
          <a:bodyPr wrap="square" rtlCol="0">
            <a:spAutoFit/>
          </a:bodyPr>
          <a:lstStyle/>
          <a:p>
            <a:r>
              <a:rPr lang="zh-CN" altLang="zh-CN" sz="2400" dirty="0"/>
              <a:t>椭圆曲线密码算法是</a:t>
            </a:r>
            <a:r>
              <a:rPr lang="en-US" altLang="zh-CN" sz="2400" dirty="0"/>
              <a:t>1985</a:t>
            </a:r>
            <a:r>
              <a:rPr lang="zh-CN" altLang="zh-CN" sz="2400" dirty="0"/>
              <a:t>年由</a:t>
            </a:r>
            <a:r>
              <a:rPr lang="en-US" altLang="zh-CN" sz="2400" dirty="0"/>
              <a:t>Neal </a:t>
            </a:r>
            <a:r>
              <a:rPr lang="en-US" altLang="zh-CN" sz="2400" dirty="0" err="1"/>
              <a:t>Koblit</a:t>
            </a:r>
            <a:r>
              <a:rPr lang="zh-CN" altLang="zh-CN" sz="2400" dirty="0"/>
              <a:t>和</a:t>
            </a:r>
            <a:r>
              <a:rPr lang="en-US" altLang="zh-CN" sz="2400" dirty="0"/>
              <a:t>Victor Miller</a:t>
            </a:r>
            <a:r>
              <a:rPr lang="zh-CN" altLang="zh-CN" sz="2400" dirty="0"/>
              <a:t>分别独立提出的一种公钥密码算法。它利用有限域上椭圆曲线的有限点群代替基于离散对数问题密码体制中的有限循环群，具有更高的安全性。相对于</a:t>
            </a:r>
            <a:r>
              <a:rPr lang="en-US" altLang="zh-CN" sz="2400" dirty="0"/>
              <a:t>RSA</a:t>
            </a:r>
            <a:r>
              <a:rPr lang="zh-CN" altLang="zh-CN" sz="2400" dirty="0"/>
              <a:t>等其他公钥密码体制，</a:t>
            </a:r>
            <a:r>
              <a:rPr lang="en-US" altLang="zh-CN" sz="2400" dirty="0"/>
              <a:t>ECC</a:t>
            </a:r>
            <a:r>
              <a:rPr lang="zh-CN" altLang="zh-CN" sz="2400" dirty="0"/>
              <a:t>以其密钥短、运算速度快、密钥存储空间小、对带宽要求低的优势在</a:t>
            </a:r>
            <a:r>
              <a:rPr lang="en-US" altLang="zh-CN" sz="2400" dirty="0"/>
              <a:t>IC</a:t>
            </a:r>
            <a:r>
              <a:rPr lang="zh-CN" altLang="zh-CN" sz="2400" dirty="0"/>
              <a:t>卡等资源受限的环境中被广泛应用</a:t>
            </a:r>
            <a:r>
              <a:rPr lang="zh-CN" altLang="zh-CN" sz="2400" dirty="0" smtClean="0"/>
              <a:t>。</a:t>
            </a:r>
            <a:endParaRPr lang="en-US" altLang="zh-CN" sz="2400" dirty="0" smtClean="0"/>
          </a:p>
          <a:p>
            <a:r>
              <a:rPr lang="en-US" altLang="zh-CN" sz="2400" dirty="0" smtClean="0"/>
              <a:t>2010</a:t>
            </a:r>
            <a:r>
              <a:rPr lang="zh-CN" altLang="zh-CN" sz="2400" dirty="0"/>
              <a:t>年，国家密码</a:t>
            </a:r>
            <a:r>
              <a:rPr lang="zh-CN" altLang="zh-CN" sz="2400" dirty="0" smtClean="0"/>
              <a:t>管</a:t>
            </a:r>
            <a:r>
              <a:rPr lang="zh-CN" altLang="en-US" sz="2400" dirty="0" smtClean="0"/>
              <a:t>理</a:t>
            </a:r>
            <a:r>
              <a:rPr lang="zh-CN" altLang="zh-CN" sz="2400" dirty="0" smtClean="0"/>
              <a:t>局</a:t>
            </a:r>
            <a:r>
              <a:rPr lang="zh-CN" altLang="zh-CN" sz="2400" dirty="0"/>
              <a:t>公布</a:t>
            </a:r>
            <a:r>
              <a:rPr lang="en-US" altLang="zh-CN" sz="2400" dirty="0"/>
              <a:t>SM2</a:t>
            </a:r>
            <a:r>
              <a:rPr lang="zh-CN" altLang="zh-CN" sz="2400" dirty="0"/>
              <a:t>椭圆曲线公钥密码算法以满足电子认证服务系统等应用需求。</a:t>
            </a:r>
            <a:r>
              <a:rPr lang="en-US" altLang="zh-CN" sz="2400" dirty="0"/>
              <a:t>SM2</a:t>
            </a:r>
            <a:r>
              <a:rPr lang="zh-CN" altLang="zh-CN" sz="2400" dirty="0"/>
              <a:t>公钥密码算法是对</a:t>
            </a:r>
            <a:r>
              <a:rPr lang="en-US" altLang="zh-CN" sz="2400" dirty="0"/>
              <a:t>ECC</a:t>
            </a:r>
            <a:r>
              <a:rPr lang="zh-CN" altLang="zh-CN" sz="2400" dirty="0"/>
              <a:t>的继承和发展，它简化了将明文转换到椭圆曲线上的方式、改进了密文的组成格式、消除了对明文长度限制。</a:t>
            </a:r>
            <a:endParaRPr lang="zh-CN" altLang="en-US" sz="2400" dirty="0"/>
          </a:p>
        </p:txBody>
      </p:sp>
      <p:grpSp>
        <p:nvGrpSpPr>
          <p:cNvPr id="10" name="组合 3"/>
          <p:cNvGrpSpPr>
            <a:grpSpLocks/>
          </p:cNvGrpSpPr>
          <p:nvPr/>
        </p:nvGrpSpPr>
        <p:grpSpPr bwMode="auto">
          <a:xfrm>
            <a:off x="326460" y="711192"/>
            <a:ext cx="10531914" cy="5219706"/>
            <a:chOff x="238407" y="915511"/>
            <a:chExt cx="5712639" cy="1467541"/>
          </a:xfrm>
        </p:grpSpPr>
        <p:sp>
          <p:nvSpPr>
            <p:cNvPr id="12" name="矩形 11"/>
            <p:cNvSpPr/>
            <p:nvPr/>
          </p:nvSpPr>
          <p:spPr>
            <a:xfrm>
              <a:off x="238407" y="997041"/>
              <a:ext cx="5712639" cy="138601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365026" y="915511"/>
              <a:ext cx="3498832" cy="1644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eaLnBrk="1" fontAlgn="auto" hangingPunct="1">
                <a:spcBef>
                  <a:spcPts val="0"/>
                </a:spcBef>
                <a:spcAft>
                  <a:spcPts val="0"/>
                </a:spcAft>
                <a:defRPr/>
              </a:pPr>
              <a:r>
                <a:rPr lang="zh-CN" altLang="zh-CN" sz="2400" dirty="0" smtClean="0">
                  <a:latin typeface="Calibri" charset="0"/>
                  <a:ea typeface="宋体" charset="-122"/>
                </a:rPr>
                <a:t> </a:t>
              </a:r>
              <a:r>
                <a:rPr lang="en-US" altLang="zh-CN" sz="3200" dirty="0" smtClean="0">
                  <a:latin typeface="Calibri" charset="0"/>
                  <a:ea typeface="宋体" charset="-122"/>
                </a:rPr>
                <a:t>SM2</a:t>
              </a:r>
              <a:r>
                <a:rPr lang="zh-CN" altLang="en-US" sz="3200" dirty="0" smtClean="0">
                  <a:latin typeface="Calibri" charset="0"/>
                  <a:ea typeface="宋体" charset="-122"/>
                </a:rPr>
                <a:t>椭圆曲线公钥密码算法</a:t>
              </a:r>
              <a:endParaRPr lang="zh-CN" altLang="en-US" sz="3200" dirty="0">
                <a:solidFill>
                  <a:schemeClr val="bg2">
                    <a:lumMod val="25000"/>
                  </a:schemeClr>
                </a:solidFill>
              </a:endParaRPr>
            </a:p>
          </p:txBody>
        </p:sp>
        <p:sp>
          <p:nvSpPr>
            <p:cNvPr id="15" name="矩形 14"/>
            <p:cNvSpPr/>
            <p:nvPr/>
          </p:nvSpPr>
          <p:spPr>
            <a:xfrm>
              <a:off x="466494" y="915511"/>
              <a:ext cx="171427" cy="16441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bwMode="auto">
          <a:xfrm>
            <a:off x="10287010" y="5658304"/>
            <a:ext cx="734456" cy="54086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79"/>
          <p:cNvSpPr txBox="1">
            <a:spLocks noChangeArrowheads="1"/>
          </p:cNvSpPr>
          <p:nvPr/>
        </p:nvSpPr>
        <p:spPr bwMode="auto">
          <a:xfrm>
            <a:off x="10431669" y="5728681"/>
            <a:ext cx="4828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dirty="0" smtClean="0">
                <a:solidFill>
                  <a:schemeClr val="bg1"/>
                </a:solidFill>
                <a:latin typeface="Impact" panose="020B0806030902050204" pitchFamily="34" charset="0"/>
              </a:rPr>
              <a:t>03</a:t>
            </a:r>
            <a:endParaRPr lang="zh-CN" altLang="en-US" sz="2000" dirty="0">
              <a:solidFill>
                <a:schemeClr val="bg1"/>
              </a:solidFill>
              <a:latin typeface="Impact" panose="020B0806030902050204" pitchFamily="34" charset="0"/>
            </a:endParaRPr>
          </a:p>
        </p:txBody>
      </p:sp>
    </p:spTree>
    <p:extLst>
      <p:ext uri="{BB962C8B-B14F-4D97-AF65-F5344CB8AC3E}">
        <p14:creationId xmlns:p14="http://schemas.microsoft.com/office/powerpoint/2010/main" val="590967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099" y="2692400"/>
            <a:ext cx="9965083" cy="1943100"/>
          </a:xfrm>
        </p:spPr>
        <p:txBody>
          <a:bodyPr>
            <a:normAutofit/>
          </a:bodyPr>
          <a:lstStyle/>
          <a:p>
            <a:pPr algn="ctr"/>
            <a:r>
              <a:rPr lang="zh-CN" altLang="en-US" sz="4800" dirty="0" smtClean="0"/>
              <a:t>第三部分 项目需求与设计</a:t>
            </a:r>
            <a:endParaRPr lang="zh-CN" altLang="en-US" sz="4800" dirty="0"/>
          </a:p>
        </p:txBody>
      </p:sp>
    </p:spTree>
    <p:extLst>
      <p:ext uri="{BB962C8B-B14F-4D97-AF65-F5344CB8AC3E}">
        <p14:creationId xmlns:p14="http://schemas.microsoft.com/office/powerpoint/2010/main" val="1792484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C7EDCC"/>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819</TotalTime>
  <Words>808</Words>
  <Application>Microsoft Office PowerPoint</Application>
  <PresentationFormat>宽屏</PresentationFormat>
  <Paragraphs>53</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方正姚体</vt:lpstr>
      <vt:lpstr>华文新魏</vt:lpstr>
      <vt:lpstr>宋体</vt:lpstr>
      <vt:lpstr>Arial</vt:lpstr>
      <vt:lpstr>Calibri</vt:lpstr>
      <vt:lpstr>Impact</vt:lpstr>
      <vt:lpstr>Trebuchet MS</vt:lpstr>
      <vt:lpstr>Wingdings</vt:lpstr>
      <vt:lpstr>Wingdings 3</vt:lpstr>
      <vt:lpstr>平面</vt:lpstr>
      <vt:lpstr>Visio</vt:lpstr>
      <vt:lpstr>基于国产密码算法的文件授权保护软件</vt:lpstr>
      <vt:lpstr>目录</vt:lpstr>
      <vt:lpstr>第一部分 项目背景与意义</vt:lpstr>
      <vt:lpstr>背景</vt:lpstr>
      <vt:lpstr>意义</vt:lpstr>
      <vt:lpstr>第二部分 相关技术介绍</vt:lpstr>
      <vt:lpstr>PowerPoint 演示文稿</vt:lpstr>
      <vt:lpstr>PowerPoint 演示文稿</vt:lpstr>
      <vt:lpstr>第三部分 项目需求与设计</vt:lpstr>
      <vt:lpstr>结构组成</vt:lpstr>
      <vt:lpstr>需求分析</vt:lpstr>
      <vt:lpstr>网站登录流程图</vt:lpstr>
      <vt:lpstr>数据库设计</vt:lpstr>
      <vt:lpstr>文档系统设计</vt:lpstr>
      <vt:lpstr>第四部分 项目实现与成果展示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谢谢您的观看与聆听</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基于国产密码算法的文件授权保护软件</dc:title>
  <dc:creator>Saint John</dc:creator>
  <cp:lastModifiedBy>Saint John</cp:lastModifiedBy>
  <cp:revision>143</cp:revision>
  <dcterms:created xsi:type="dcterms:W3CDTF">2017-05-25T06:33:35Z</dcterms:created>
  <dcterms:modified xsi:type="dcterms:W3CDTF">2017-06-04T08:30:25Z</dcterms:modified>
</cp:coreProperties>
</file>