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24"/>
  </p:notesMasterIdLst>
  <p:sldIdLst>
    <p:sldId id="261" r:id="rId4"/>
    <p:sldId id="263" r:id="rId5"/>
    <p:sldId id="265" r:id="rId6"/>
    <p:sldId id="266" r:id="rId7"/>
    <p:sldId id="267" r:id="rId8"/>
    <p:sldId id="276" r:id="rId9"/>
    <p:sldId id="277" r:id="rId10"/>
    <p:sldId id="280" r:id="rId11"/>
    <p:sldId id="281" r:id="rId12"/>
    <p:sldId id="268" r:id="rId13"/>
    <p:sldId id="269" r:id="rId14"/>
    <p:sldId id="282" r:id="rId15"/>
    <p:sldId id="283" r:id="rId16"/>
    <p:sldId id="285" r:id="rId17"/>
    <p:sldId id="288" r:id="rId18"/>
    <p:sldId id="290" r:id="rId19"/>
    <p:sldId id="291" r:id="rId20"/>
    <p:sldId id="292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97FD3"/>
    <a:srgbClr val="3366FF"/>
    <a:srgbClr val="5FCDB0"/>
    <a:srgbClr val="FF9900"/>
    <a:srgbClr val="FF9933"/>
    <a:srgbClr val="84D69F"/>
    <a:srgbClr val="97E07A"/>
    <a:srgbClr val="573A0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 autoAdjust="0"/>
    <p:restoredTop sz="96618" autoAdjust="0"/>
  </p:normalViewPr>
  <p:slideViewPr>
    <p:cSldViewPr snapToGrid="0" snapToObjects="1">
      <p:cViewPr>
        <p:scale>
          <a:sx n="101" d="100"/>
          <a:sy n="101" d="100"/>
        </p:scale>
        <p:origin x="-90" y="-2784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ACD25-FEA5-47DC-87CE-9E7C233BA8F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68A6-EC9B-4BC7-B05F-D6E0E101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8A2D3-C495-45E7-8A15-2EAA3132F0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1557867"/>
            <a:ext cx="5418667" cy="2235200"/>
          </a:xfrm>
        </p:spPr>
        <p:txBody>
          <a:bodyPr/>
          <a:lstStyle/>
          <a:p>
            <a:r>
              <a:rPr lang="en-US" altLang="zh-CN" sz="3000" dirty="0" smtClean="0">
                <a:solidFill>
                  <a:srgbClr val="573A01"/>
                </a:solidFill>
                <a:effectLst>
                  <a:outerShdw blurRad="63500" dist="50800" dir="3600000" algn="ctr" rotWithShape="0">
                    <a:srgbClr val="FFC000">
                      <a:alpha val="50000"/>
                    </a:srgbClr>
                  </a:outerShdw>
                </a:effectLst>
              </a:rPr>
              <a:t>Designing minimum-cost </a:t>
            </a:r>
            <a:br>
              <a:rPr lang="en-US" altLang="zh-CN" sz="3000" dirty="0" smtClean="0">
                <a:solidFill>
                  <a:srgbClr val="573A01"/>
                </a:solidFill>
                <a:effectLst>
                  <a:outerShdw blurRad="63500" dist="50800" dir="3600000" algn="ctr" rotWithShape="0">
                    <a:srgbClr val="FFC000">
                      <a:alpha val="50000"/>
                    </a:srgbClr>
                  </a:outerShdw>
                </a:effectLst>
              </a:rPr>
            </a:br>
            <a:r>
              <a:rPr lang="en-US" altLang="zh-CN" sz="3000" dirty="0" smtClean="0">
                <a:solidFill>
                  <a:srgbClr val="573A01"/>
                </a:solidFill>
                <a:effectLst>
                  <a:outerShdw blurRad="63500" dist="50800" dir="3600000" algn="ctr" rotWithShape="0">
                    <a:srgbClr val="FFC000">
                      <a:alpha val="50000"/>
                    </a:srgbClr>
                  </a:outerShdw>
                </a:effectLst>
              </a:rPr>
              <a:t>transportation network</a:t>
            </a:r>
            <a:endParaRPr lang="en-US" sz="3000" dirty="0">
              <a:solidFill>
                <a:srgbClr val="573A01"/>
              </a:solidFill>
              <a:effectLst>
                <a:outerShdw blurRad="63500" dist="50800" dir="3600000" algn="ctr" rotWithShape="0">
                  <a:srgbClr val="FFC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924" y="4256617"/>
            <a:ext cx="5183717" cy="1202267"/>
          </a:xfrm>
        </p:spPr>
        <p:txBody>
          <a:bodyPr/>
          <a:lstStyle/>
          <a:p>
            <a:pPr algn="r">
              <a:lnSpc>
                <a:spcPct val="200000"/>
              </a:lnSpc>
            </a:pPr>
            <a:r>
              <a:rPr lang="en-US" sz="2400" spc="50" dirty="0" smtClean="0"/>
              <a:t>2016 Fall CSE 6010 Course Project</a:t>
            </a:r>
            <a:endParaRPr lang="en-US" sz="2400" spc="50" dirty="0"/>
          </a:p>
        </p:txBody>
      </p:sp>
      <p:sp>
        <p:nvSpPr>
          <p:cNvPr id="7" name="Rectangle 6"/>
          <p:cNvSpPr/>
          <p:nvPr/>
        </p:nvSpPr>
        <p:spPr>
          <a:xfrm>
            <a:off x="6648450" y="5477935"/>
            <a:ext cx="2173817" cy="2751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15767" y="5045214"/>
            <a:ext cx="1285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5FCDB0"/>
                </a:solidFill>
                <a:latin typeface="+mj-lt"/>
              </a:rPr>
              <a:t>Qi Zheng</a:t>
            </a:r>
          </a:p>
          <a:p>
            <a:pPr algn="r"/>
            <a:r>
              <a:rPr lang="en-US" sz="2000" b="1" dirty="0" smtClean="0">
                <a:solidFill>
                  <a:srgbClr val="5FCDB0"/>
                </a:solidFill>
                <a:latin typeface="+mj-lt"/>
              </a:rPr>
              <a:t>Xun Cao</a:t>
            </a:r>
            <a:endParaRPr lang="en-US" sz="2000" b="1" dirty="0">
              <a:solidFill>
                <a:srgbClr val="5FCDB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4482" y="5202769"/>
            <a:ext cx="134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5FCDB0"/>
                </a:solidFill>
              </a:rPr>
              <a:t>GROUP 2</a:t>
            </a:r>
            <a:endParaRPr lang="en-US" sz="2400" b="1" dirty="0">
              <a:solidFill>
                <a:srgbClr val="5FCD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/>
              <a:t>InPUT</a:t>
            </a:r>
            <a:r>
              <a:rPr lang="en-US" sz="2800" b="1" dirty="0" smtClean="0"/>
              <a:t> </a:t>
            </a:r>
            <a:r>
              <a:rPr lang="en-US" sz="2800" b="1" dirty="0"/>
              <a:t>FILE and graph assembly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914" y="2585398"/>
            <a:ext cx="6315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ile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format: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Line 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: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= number of vertices, E = number 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edges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Line 2: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Every subsequent line contains three integers: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u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one vertex of the edge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other vertex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edge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= weight of edge between u 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166281" y="2585398"/>
            <a:ext cx="2934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We tested 12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input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graphs. They are all RMAT graphs, which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are synthetic graphs with power-law degree distributions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small-world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characteristics.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To represent that there might be multiple dirt roads between two villages,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hese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graphs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have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multiple arcs between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some pair of vertices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, with each of them having an associated weight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(i.e. the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graphs are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multigraphs)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49" y="1025761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INPUT </a:t>
            </a:r>
            <a:r>
              <a:rPr lang="en-US" sz="2400" dirty="0">
                <a:solidFill>
                  <a:srgbClr val="FFC000"/>
                </a:solidFill>
              </a:rPr>
              <a:t>FILE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914" y="1502785"/>
            <a:ext cx="5578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Multigraphs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multiple arcs between same pair of vertices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67976" y="991352"/>
            <a:ext cx="153543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(V,  E) </a:t>
            </a:r>
            <a:endParaRPr lang="en-US" sz="2000" dirty="0" smtClean="0">
              <a:solidFill>
                <a:srgbClr val="397FD3"/>
              </a:solidFill>
            </a:endParaRPr>
          </a:p>
          <a:p>
            <a:r>
              <a:rPr lang="en-US" dirty="0" smtClean="0">
                <a:solidFill>
                  <a:srgbClr val="397FD3"/>
                </a:solidFill>
              </a:rPr>
              <a:t>16  64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altLang="zh-CN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</a:t>
            </a:r>
            <a:r>
              <a:rPr lang="en-US" altLang="zh-CN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CN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w)</a:t>
            </a:r>
            <a:endParaRPr lang="en-US" dirty="0" smtClean="0">
              <a:solidFill>
                <a:srgbClr val="397FD3"/>
              </a:solidFill>
            </a:endParaRPr>
          </a:p>
          <a:p>
            <a:r>
              <a:rPr lang="en-US" dirty="0" smtClean="0">
                <a:solidFill>
                  <a:srgbClr val="397FD3"/>
                </a:solidFill>
              </a:rPr>
              <a:t>0   1   10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>
                <a:solidFill>
                  <a:srgbClr val="397FD3"/>
                </a:solidFill>
              </a:rPr>
              <a:t>0 </a:t>
            </a:r>
            <a:r>
              <a:rPr lang="en-US" dirty="0" smtClean="0">
                <a:solidFill>
                  <a:srgbClr val="397FD3"/>
                </a:solidFill>
              </a:rPr>
              <a:t>  1   31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 smtClean="0">
                <a:solidFill>
                  <a:srgbClr val="397FD3"/>
                </a:solidFill>
              </a:rPr>
              <a:t>0   1   11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 smtClean="0">
                <a:solidFill>
                  <a:srgbClr val="397FD3"/>
                </a:solidFill>
              </a:rPr>
              <a:t>0   1   70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 smtClean="0">
                <a:solidFill>
                  <a:srgbClr val="397FD3"/>
                </a:solidFill>
              </a:rPr>
              <a:t>0   1   </a:t>
            </a:r>
            <a:r>
              <a:rPr lang="en-US" dirty="0">
                <a:solidFill>
                  <a:srgbClr val="397FD3"/>
                </a:solidFill>
              </a:rPr>
              <a:t>57</a:t>
            </a:r>
          </a:p>
          <a:p>
            <a:r>
              <a:rPr lang="en-US" dirty="0">
                <a:solidFill>
                  <a:srgbClr val="397FD3"/>
                </a:solidFill>
              </a:rPr>
              <a:t>0 </a:t>
            </a:r>
            <a:r>
              <a:rPr lang="en-US" dirty="0" smtClean="0">
                <a:solidFill>
                  <a:srgbClr val="397FD3"/>
                </a:solidFill>
              </a:rPr>
              <a:t>  1   26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>
                <a:solidFill>
                  <a:srgbClr val="397FD3"/>
                </a:solidFill>
              </a:rPr>
              <a:t>0 </a:t>
            </a:r>
            <a:r>
              <a:rPr lang="en-US" dirty="0" smtClean="0">
                <a:solidFill>
                  <a:srgbClr val="397FD3"/>
                </a:solidFill>
              </a:rPr>
              <a:t>  2   33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altLang="zh-CN" dirty="0" smtClean="0">
                <a:solidFill>
                  <a:srgbClr val="397FD3"/>
                </a:solidFill>
              </a:rPr>
              <a:t>…</a:t>
            </a:r>
          </a:p>
          <a:p>
            <a:r>
              <a:rPr lang="en-US" altLang="zh-CN" dirty="0" smtClean="0">
                <a:solidFill>
                  <a:srgbClr val="397FD3"/>
                </a:solidFill>
              </a:rPr>
              <a:t>…</a:t>
            </a:r>
          </a:p>
          <a:p>
            <a:r>
              <a:rPr lang="en-US" altLang="zh-CN" dirty="0" smtClean="0">
                <a:solidFill>
                  <a:srgbClr val="397FD3"/>
                </a:solidFill>
              </a:rPr>
              <a:t>…</a:t>
            </a:r>
          </a:p>
          <a:p>
            <a:r>
              <a:rPr lang="en-US" dirty="0" smtClean="0">
                <a:solidFill>
                  <a:srgbClr val="397FD3"/>
                </a:solidFill>
              </a:rPr>
              <a:t>1   </a:t>
            </a:r>
            <a:r>
              <a:rPr lang="en-US" dirty="0">
                <a:solidFill>
                  <a:srgbClr val="397FD3"/>
                </a:solidFill>
              </a:rPr>
              <a:t>2 </a:t>
            </a:r>
            <a:r>
              <a:rPr lang="en-US" dirty="0" smtClean="0">
                <a:solidFill>
                  <a:srgbClr val="397FD3"/>
                </a:solidFill>
              </a:rPr>
              <a:t>  16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>
                <a:solidFill>
                  <a:srgbClr val="397FD3"/>
                </a:solidFill>
              </a:rPr>
              <a:t>1 </a:t>
            </a:r>
            <a:r>
              <a:rPr lang="en-US" dirty="0" smtClean="0">
                <a:solidFill>
                  <a:srgbClr val="397FD3"/>
                </a:solidFill>
              </a:rPr>
              <a:t>  3   11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>
                <a:solidFill>
                  <a:srgbClr val="397FD3"/>
                </a:solidFill>
              </a:rPr>
              <a:t>1 </a:t>
            </a:r>
            <a:r>
              <a:rPr lang="en-US" dirty="0" smtClean="0">
                <a:solidFill>
                  <a:srgbClr val="397FD3"/>
                </a:solidFill>
              </a:rPr>
              <a:t>  3   90</a:t>
            </a:r>
            <a:endParaRPr lang="en-US" dirty="0">
              <a:solidFill>
                <a:srgbClr val="397FD3"/>
              </a:solidFill>
            </a:endParaRPr>
          </a:p>
          <a:p>
            <a:r>
              <a:rPr lang="en-US" dirty="0">
                <a:solidFill>
                  <a:srgbClr val="397FD3"/>
                </a:solidFill>
              </a:rPr>
              <a:t>1 </a:t>
            </a:r>
            <a:r>
              <a:rPr lang="en-US" dirty="0" smtClean="0">
                <a:solidFill>
                  <a:srgbClr val="397FD3"/>
                </a:solidFill>
              </a:rPr>
              <a:t>  3   </a:t>
            </a:r>
            <a:r>
              <a:rPr lang="en-US" dirty="0">
                <a:solidFill>
                  <a:srgbClr val="397FD3"/>
                </a:solidFill>
              </a:rPr>
              <a:t>29</a:t>
            </a:r>
          </a:p>
          <a:p>
            <a:r>
              <a:rPr lang="en-US" dirty="0">
                <a:solidFill>
                  <a:srgbClr val="397FD3"/>
                </a:solidFill>
              </a:rPr>
              <a:t>1 </a:t>
            </a:r>
            <a:r>
              <a:rPr lang="en-US" dirty="0" smtClean="0">
                <a:solidFill>
                  <a:srgbClr val="397FD3"/>
                </a:solidFill>
              </a:rPr>
              <a:t>  3   46</a:t>
            </a:r>
          </a:p>
          <a:p>
            <a:r>
              <a:rPr lang="en-US" dirty="0" smtClean="0">
                <a:solidFill>
                  <a:srgbClr val="397FD3"/>
                </a:solidFill>
              </a:rPr>
              <a:t>…</a:t>
            </a:r>
            <a:endParaRPr lang="en-US" dirty="0">
              <a:solidFill>
                <a:srgbClr val="397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236" y="1083516"/>
            <a:ext cx="220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Graph Assembly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388" y="1730173"/>
            <a:ext cx="26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An array of linked l</a:t>
            </a:r>
            <a:r>
              <a:rPr lang="en-US" altLang="zh-CN" b="1" dirty="0" smtClean="0">
                <a:solidFill>
                  <a:srgbClr val="00B050"/>
                </a:solidFill>
                <a:latin typeface="+mj-lt"/>
              </a:rPr>
              <a:t>ist</a:t>
            </a:r>
            <a:endParaRPr 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52401" y="15240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800" kern="1200" cap="all" spc="150">
                <a:solidFill>
                  <a:srgbClr val="EEB211"/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IPUT FILE and graph assembly</a:t>
            </a:r>
            <a:endParaRPr lang="en-US" sz="28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758823" y="2099505"/>
            <a:ext cx="4143371" cy="3854256"/>
            <a:chOff x="2360047" y="1876277"/>
            <a:chExt cx="4143371" cy="3854256"/>
          </a:xfrm>
        </p:grpSpPr>
        <p:grpSp>
          <p:nvGrpSpPr>
            <p:cNvPr id="16" name="Group 15"/>
            <p:cNvGrpSpPr/>
            <p:nvPr/>
          </p:nvGrpSpPr>
          <p:grpSpPr>
            <a:xfrm>
              <a:off x="2360047" y="2659647"/>
              <a:ext cx="739800" cy="3070886"/>
              <a:chOff x="1552574" y="2031229"/>
              <a:chExt cx="624419" cy="259194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52574" y="2031229"/>
                <a:ext cx="523875" cy="43815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7030A0"/>
                    </a:solidFill>
                  </a:rPr>
                  <a:t>G[0]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52574" y="2469379"/>
                <a:ext cx="523875" cy="43815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7030A0"/>
                    </a:solidFill>
                  </a:rPr>
                  <a:t>G[1]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52574" y="4185027"/>
                <a:ext cx="523875" cy="43815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7030A0"/>
                    </a:solidFill>
                  </a:rPr>
                  <a:t>G[V-1]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52574" y="2907529"/>
                <a:ext cx="523875" cy="43815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7030A0"/>
                    </a:solidFill>
                  </a:rPr>
                  <a:t>G[2]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05488" y="3548567"/>
                <a:ext cx="571505" cy="32417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…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263772" y="2698744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</a:t>
              </a:r>
              <a:r>
                <a:rPr lang="en-US" altLang="zh-CN" sz="1200" b="1" spc="-50" dirty="0" err="1" smtClean="0">
                  <a:solidFill>
                    <a:srgbClr val="00B0F0"/>
                  </a:solidFill>
                </a:rPr>
                <a:t>i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31693" y="2695974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</a:t>
              </a:r>
              <a:r>
                <a:rPr lang="en-US" altLang="zh-CN" sz="1200" b="1" spc="-50" dirty="0" smtClean="0">
                  <a:solidFill>
                    <a:srgbClr val="00B0F0"/>
                  </a:solidFill>
                </a:rPr>
                <a:t>j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03343" y="2699920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</a:t>
              </a:r>
              <a:r>
                <a:rPr lang="en-US" altLang="zh-CN" sz="1200" b="1" spc="-50" dirty="0" smtClean="0">
                  <a:solidFill>
                    <a:srgbClr val="00B0F0"/>
                  </a:solidFill>
                </a:rPr>
                <a:t>k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64422" y="2607587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…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82820" y="5247749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l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83323" y="5148649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…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1768" y="5225414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f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32" name="Right Brace 31"/>
            <p:cNvSpPr/>
            <p:nvPr/>
          </p:nvSpPr>
          <p:spPr>
            <a:xfrm rot="16200000">
              <a:off x="4696135" y="828341"/>
              <a:ext cx="300037" cy="3249173"/>
            </a:xfrm>
            <a:prstGeom prst="rightBrace">
              <a:avLst>
                <a:gd name="adj1" fmla="val 89286"/>
                <a:gd name="adj2" fmla="val 50000"/>
              </a:avLst>
            </a:prstGeom>
            <a:ln w="285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62623" y="3231364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m 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30544" y="3228594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</a:t>
              </a:r>
              <a:r>
                <a:rPr lang="en-US" altLang="zh-CN" sz="1200" b="1" spc="-50" dirty="0" smtClean="0">
                  <a:solidFill>
                    <a:srgbClr val="00B0F0"/>
                  </a:solidFill>
                </a:rPr>
                <a:t>n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02194" y="3232540"/>
              <a:ext cx="600075" cy="4464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pc="-50" dirty="0" smtClean="0">
                  <a:solidFill>
                    <a:srgbClr val="00B0F0"/>
                  </a:solidFill>
                </a:rPr>
                <a:t>Edge </a:t>
              </a:r>
              <a:r>
                <a:rPr lang="en-US" altLang="zh-CN" sz="1200" b="1" spc="-50" dirty="0" smtClean="0">
                  <a:solidFill>
                    <a:srgbClr val="00B0F0"/>
                  </a:solidFill>
                </a:rPr>
                <a:t>p</a:t>
              </a:r>
              <a:endParaRPr lang="en-US" sz="1200" b="1" spc="-50" dirty="0">
                <a:solidFill>
                  <a:srgbClr val="00B0F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63273" y="3140207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…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84472" y="1876277"/>
              <a:ext cx="3123361" cy="4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pc="-50" dirty="0" smtClean="0">
                  <a:solidFill>
                    <a:srgbClr val="3366FF"/>
                  </a:solidFill>
                </a:rPr>
                <a:t>All edges with one node being v</a:t>
              </a:r>
              <a:r>
                <a:rPr lang="en-US" altLang="zh-CN" spc="-50" baseline="-25000" dirty="0" smtClean="0">
                  <a:solidFill>
                    <a:srgbClr val="3366FF"/>
                  </a:solidFill>
                </a:rPr>
                <a:t>0</a:t>
              </a:r>
              <a:endParaRPr lang="en-US" spc="-50" baseline="-25000" dirty="0">
                <a:solidFill>
                  <a:srgbClr val="3366FF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7" idx="3"/>
              <a:endCxn id="17" idx="1"/>
            </p:cNvCxnSpPr>
            <p:nvPr/>
          </p:nvCxnSpPr>
          <p:spPr>
            <a:xfrm>
              <a:off x="2980724" y="2919203"/>
              <a:ext cx="283048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882293" y="2930510"/>
              <a:ext cx="254473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648870" y="2929125"/>
              <a:ext cx="254473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980724" y="3443076"/>
              <a:ext cx="283048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882293" y="3454383"/>
              <a:ext cx="254473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648870" y="3452998"/>
              <a:ext cx="254473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80724" y="5461055"/>
              <a:ext cx="283048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490776" y="5470977"/>
              <a:ext cx="254473" cy="27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509809" y="2248566"/>
            <a:ext cx="23685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typedef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struct</a:t>
            </a:r>
            <a:r>
              <a:rPr lang="en-US" sz="1600" dirty="0">
                <a:solidFill>
                  <a:srgbClr val="00B050"/>
                </a:solidFill>
              </a:rPr>
              <a:t> EDGE </a:t>
            </a:r>
            <a:r>
              <a:rPr lang="en-US" sz="1600" dirty="0" err="1">
                <a:solidFill>
                  <a:srgbClr val="00B050"/>
                </a:solidFill>
              </a:rPr>
              <a:t>edge</a:t>
            </a:r>
            <a:r>
              <a:rPr lang="en-US" sz="1600" dirty="0">
                <a:solidFill>
                  <a:srgbClr val="00B050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struct</a:t>
            </a:r>
            <a:r>
              <a:rPr lang="en-US" sz="1600" dirty="0">
                <a:solidFill>
                  <a:srgbClr val="00B050"/>
                </a:solidFill>
              </a:rPr>
              <a:t> EDGE{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u;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v;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w;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edge* next;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99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49" y="2181389"/>
            <a:ext cx="76200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699D"/>
                </a:solidFill>
              </a:rPr>
              <a:t>Read in the values for </a:t>
            </a:r>
            <a:r>
              <a:rPr lang="en-US" dirty="0" smtClean="0">
                <a:solidFill>
                  <a:srgbClr val="01699D"/>
                </a:solidFill>
              </a:rPr>
              <a:t>V </a:t>
            </a:r>
            <a:r>
              <a:rPr lang="en-US" dirty="0">
                <a:solidFill>
                  <a:srgbClr val="01699D"/>
                </a:solidFill>
              </a:rPr>
              <a:t>and E</a:t>
            </a:r>
          </a:p>
          <a:p>
            <a:r>
              <a:rPr lang="en-US" dirty="0">
                <a:solidFill>
                  <a:srgbClr val="01699D"/>
                </a:solidFill>
              </a:rPr>
              <a:t>Read in the graph data and assemble the graph G[] in C</a:t>
            </a:r>
          </a:p>
          <a:p>
            <a:r>
              <a:rPr lang="en-US" dirty="0">
                <a:solidFill>
                  <a:srgbClr val="01699D"/>
                </a:solidFill>
              </a:rPr>
              <a:t>Dynamically allocate memories for: </a:t>
            </a:r>
          </a:p>
          <a:p>
            <a:r>
              <a:rPr lang="en-US" dirty="0">
                <a:solidFill>
                  <a:srgbClr val="01699D"/>
                </a:solidFill>
              </a:rPr>
              <a:t>	- MST[]			</a:t>
            </a:r>
            <a:r>
              <a:rPr lang="en-US" sz="1500" dirty="0">
                <a:solidFill>
                  <a:srgbClr val="92D050"/>
                </a:solidFill>
              </a:rPr>
              <a:t>//stores the selected edges for MST:	</a:t>
            </a:r>
            <a:r>
              <a:rPr lang="en-US" sz="1500" dirty="0" smtClean="0">
                <a:solidFill>
                  <a:srgbClr val="92D050"/>
                </a:solidFill>
              </a:rPr>
              <a:t>(V-1</a:t>
            </a:r>
            <a:r>
              <a:rPr lang="en-US" sz="1500" dirty="0">
                <a:solidFill>
                  <a:srgbClr val="92D050"/>
                </a:solidFill>
              </a:rPr>
              <a:t>)*</a:t>
            </a:r>
            <a:r>
              <a:rPr lang="en-US" sz="1500" dirty="0" err="1">
                <a:solidFill>
                  <a:srgbClr val="92D050"/>
                </a:solidFill>
              </a:rPr>
              <a:t>sizeof</a:t>
            </a:r>
            <a:r>
              <a:rPr lang="en-US" sz="1500" dirty="0">
                <a:solidFill>
                  <a:srgbClr val="92D050"/>
                </a:solidFill>
              </a:rPr>
              <a:t>(edge)</a:t>
            </a:r>
          </a:p>
          <a:p>
            <a:r>
              <a:rPr lang="en-US" dirty="0">
                <a:solidFill>
                  <a:srgbClr val="01699D"/>
                </a:solidFill>
              </a:rPr>
              <a:t>	- </a:t>
            </a:r>
            <a:r>
              <a:rPr lang="en-US" dirty="0" err="1">
                <a:solidFill>
                  <a:srgbClr val="01699D"/>
                </a:solidFill>
              </a:rPr>
              <a:t>heap_pq</a:t>
            </a:r>
            <a:r>
              <a:rPr lang="en-US" dirty="0">
                <a:solidFill>
                  <a:srgbClr val="01699D"/>
                </a:solidFill>
              </a:rPr>
              <a:t>[]		</a:t>
            </a:r>
            <a:r>
              <a:rPr lang="en-US" sz="1500" dirty="0">
                <a:solidFill>
                  <a:srgbClr val="92D050"/>
                </a:solidFill>
              </a:rPr>
              <a:t>// Heap prior queue:	2*E*</a:t>
            </a:r>
            <a:r>
              <a:rPr lang="en-US" sz="1500" dirty="0" err="1">
                <a:solidFill>
                  <a:srgbClr val="92D050"/>
                </a:solidFill>
              </a:rPr>
              <a:t>sizeof</a:t>
            </a:r>
            <a:r>
              <a:rPr lang="en-US" sz="1500" dirty="0">
                <a:solidFill>
                  <a:srgbClr val="92D050"/>
                </a:solidFill>
              </a:rPr>
              <a:t>(edge)</a:t>
            </a:r>
          </a:p>
          <a:p>
            <a:r>
              <a:rPr lang="en-US" dirty="0">
                <a:solidFill>
                  <a:srgbClr val="01699D"/>
                </a:solidFill>
              </a:rPr>
              <a:t>	- T[]				</a:t>
            </a:r>
            <a:r>
              <a:rPr lang="en-US" sz="1500" dirty="0">
                <a:solidFill>
                  <a:srgbClr val="92D050"/>
                </a:solidFill>
              </a:rPr>
              <a:t>// marks the nodes included in MST:	V*</a:t>
            </a:r>
            <a:r>
              <a:rPr lang="en-US" sz="1500" dirty="0" err="1">
                <a:solidFill>
                  <a:srgbClr val="92D050"/>
                </a:solidFill>
              </a:rPr>
              <a:t>sizeof</a:t>
            </a:r>
            <a:r>
              <a:rPr lang="en-US" sz="1500" dirty="0">
                <a:solidFill>
                  <a:srgbClr val="92D050"/>
                </a:solidFill>
              </a:rPr>
              <a:t>(</a:t>
            </a:r>
            <a:r>
              <a:rPr lang="en-US" sz="1500" dirty="0" err="1">
                <a:solidFill>
                  <a:srgbClr val="92D050"/>
                </a:solidFill>
              </a:rPr>
              <a:t>int</a:t>
            </a:r>
            <a:r>
              <a:rPr lang="en-US" sz="1500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</p:spPr>
        <p:txBody>
          <a:bodyPr/>
          <a:lstStyle/>
          <a:p>
            <a:r>
              <a:rPr lang="en-US" sz="2800" b="1" dirty="0"/>
              <a:t>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49" y="1411842"/>
            <a:ext cx="239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PRE-PROCESSING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2" y="962843"/>
            <a:ext cx="860107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primMst(G)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600" dirty="0">
                <a:solidFill>
                  <a:srgbClr val="01699D"/>
                </a:solidFill>
              </a:rPr>
              <a:t>	</a:t>
            </a:r>
            <a:r>
              <a:rPr lang="en-US" sz="1600" dirty="0" smtClean="0">
                <a:solidFill>
                  <a:srgbClr val="01699D"/>
                </a:solidFill>
              </a:rPr>
              <a:t>current = 0;		</a:t>
            </a:r>
            <a:r>
              <a:rPr lang="en-US" sz="1400" dirty="0">
                <a:solidFill>
                  <a:srgbClr val="6FD54B"/>
                </a:solidFill>
              </a:rPr>
              <a:t> // </a:t>
            </a:r>
            <a:r>
              <a:rPr lang="en-US" sz="1400" dirty="0" smtClean="0">
                <a:solidFill>
                  <a:srgbClr val="6FD54B"/>
                </a:solidFill>
              </a:rPr>
              <a:t>choose v</a:t>
            </a:r>
            <a:r>
              <a:rPr lang="en-US" sz="1400" baseline="-25000" dirty="0" smtClean="0">
                <a:solidFill>
                  <a:srgbClr val="6FD54B"/>
                </a:solidFill>
              </a:rPr>
              <a:t>0</a:t>
            </a:r>
            <a:r>
              <a:rPr lang="en-US" sz="1400" dirty="0" smtClean="0">
                <a:solidFill>
                  <a:srgbClr val="6FD54B"/>
                </a:solidFill>
              </a:rPr>
              <a:t> as the source node</a:t>
            </a:r>
          </a:p>
          <a:p>
            <a:r>
              <a:rPr lang="en-US" sz="1600" dirty="0" smtClean="0">
                <a:solidFill>
                  <a:srgbClr val="01699D"/>
                </a:solidFill>
              </a:rPr>
              <a:t>	T[current] = 1;		</a:t>
            </a:r>
            <a:r>
              <a:rPr lang="en-US" sz="1400" dirty="0" smtClean="0">
                <a:solidFill>
                  <a:srgbClr val="6FD54B"/>
                </a:solidFill>
              </a:rPr>
              <a:t>// mark the source node as visited</a:t>
            </a:r>
            <a:endParaRPr lang="en-US" sz="1400" dirty="0">
              <a:solidFill>
                <a:srgbClr val="6FD54B"/>
              </a:solidFill>
            </a:endParaRPr>
          </a:p>
          <a:p>
            <a:endParaRPr lang="en-US" sz="1600" dirty="0">
              <a:solidFill>
                <a:srgbClr val="01699D"/>
              </a:solidFill>
            </a:endParaRPr>
          </a:p>
          <a:p>
            <a:r>
              <a:rPr lang="en-US" sz="1600" dirty="0">
                <a:solidFill>
                  <a:srgbClr val="01699D"/>
                </a:solidFill>
              </a:rPr>
              <a:t>	for </a:t>
            </a:r>
            <a:r>
              <a:rPr lang="en-US" sz="1600" dirty="0" smtClean="0">
                <a:solidFill>
                  <a:srgbClr val="01699D"/>
                </a:solidFill>
              </a:rPr>
              <a:t>(</a:t>
            </a:r>
            <a:r>
              <a:rPr lang="en-US" sz="1600" dirty="0" err="1" smtClean="0">
                <a:solidFill>
                  <a:srgbClr val="01699D"/>
                </a:solidFill>
              </a:rPr>
              <a:t>i</a:t>
            </a:r>
            <a:r>
              <a:rPr lang="en-US" sz="1600" dirty="0" smtClean="0">
                <a:solidFill>
                  <a:srgbClr val="01699D"/>
                </a:solidFill>
              </a:rPr>
              <a:t>=0; </a:t>
            </a:r>
            <a:r>
              <a:rPr lang="en-US" sz="1600" dirty="0" err="1" smtClean="0">
                <a:solidFill>
                  <a:srgbClr val="01699D"/>
                </a:solidFill>
              </a:rPr>
              <a:t>i</a:t>
            </a:r>
            <a:r>
              <a:rPr lang="en-US" sz="1600" dirty="0" smtClean="0">
                <a:solidFill>
                  <a:srgbClr val="01699D"/>
                </a:solidFill>
              </a:rPr>
              <a:t>&lt;V-1; </a:t>
            </a:r>
            <a:r>
              <a:rPr lang="en-US" sz="1600" dirty="0" err="1" smtClean="0">
                <a:solidFill>
                  <a:srgbClr val="01699D"/>
                </a:solidFill>
              </a:rPr>
              <a:t>i</a:t>
            </a:r>
            <a:r>
              <a:rPr lang="en-US" sz="1600" dirty="0" smtClean="0">
                <a:solidFill>
                  <a:srgbClr val="01699D"/>
                </a:solidFill>
              </a:rPr>
              <a:t>++)	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rgbClr val="6FD54B"/>
                </a:solidFill>
              </a:rPr>
              <a:t>// find the (V-1) edges to compose the MST with V vertices</a:t>
            </a:r>
            <a:endParaRPr lang="en-US" sz="1400" dirty="0" smtClean="0">
              <a:solidFill>
                <a:srgbClr val="6FD54B"/>
              </a:solidFill>
            </a:endParaRPr>
          </a:p>
          <a:p>
            <a:r>
              <a:rPr lang="en-US" sz="1400" dirty="0">
                <a:solidFill>
                  <a:srgbClr val="01699D"/>
                </a:solidFill>
              </a:rPr>
              <a:t>	</a:t>
            </a:r>
            <a:r>
              <a:rPr lang="en-US" sz="1400" dirty="0" smtClean="0">
                <a:solidFill>
                  <a:srgbClr val="01699D"/>
                </a:solidFill>
              </a:rPr>
              <a:t>{</a:t>
            </a:r>
            <a:r>
              <a:rPr lang="en-US" sz="1400" dirty="0">
                <a:solidFill>
                  <a:srgbClr val="01699D"/>
                </a:solidFill>
              </a:rPr>
              <a:t>	</a:t>
            </a:r>
            <a:r>
              <a:rPr lang="en-US" sz="1600" dirty="0">
                <a:solidFill>
                  <a:srgbClr val="01699D"/>
                </a:solidFill>
              </a:rPr>
              <a:t>	</a:t>
            </a:r>
            <a:endParaRPr lang="en-US" sz="1600" dirty="0" smtClean="0">
              <a:solidFill>
                <a:srgbClr val="01699D"/>
              </a:solidFill>
            </a:endParaRPr>
          </a:p>
          <a:p>
            <a:r>
              <a:rPr lang="en-US" sz="1600" dirty="0">
                <a:solidFill>
                  <a:srgbClr val="01699D"/>
                </a:solidFill>
              </a:rPr>
              <a:t>	</a:t>
            </a:r>
            <a:r>
              <a:rPr lang="en-US" sz="1600" dirty="0" smtClean="0">
                <a:solidFill>
                  <a:srgbClr val="01699D"/>
                </a:solidFill>
              </a:rPr>
              <a:t>	for each edge e linked to G[current] 		</a:t>
            </a:r>
            <a:r>
              <a:rPr lang="en-US" sz="1400" dirty="0" smtClean="0">
                <a:solidFill>
                  <a:srgbClr val="6FD54B"/>
                </a:solidFill>
              </a:rPr>
              <a:t>// add all edges </a:t>
            </a:r>
            <a:r>
              <a:rPr lang="en-US" sz="1400" dirty="0" smtClean="0">
                <a:solidFill>
                  <a:srgbClr val="6FD54B"/>
                </a:solidFill>
              </a:rPr>
              <a:t>connected to the current node</a:t>
            </a:r>
            <a:endParaRPr lang="en-US" sz="1400" dirty="0" smtClean="0">
              <a:solidFill>
                <a:srgbClr val="6FD54B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01699D"/>
                </a:solidFill>
              </a:rPr>
              <a:t>			push e into </a:t>
            </a:r>
            <a:r>
              <a:rPr lang="en-US" sz="1600" dirty="0" err="1" smtClean="0">
                <a:solidFill>
                  <a:srgbClr val="01699D"/>
                </a:solidFill>
              </a:rPr>
              <a:t>heap_pq</a:t>
            </a:r>
            <a:r>
              <a:rPr lang="en-US" sz="1600" dirty="0" smtClean="0">
                <a:solidFill>
                  <a:srgbClr val="01699D"/>
                </a:solidFill>
              </a:rPr>
              <a:t>;				</a:t>
            </a:r>
            <a:r>
              <a:rPr lang="en-US" sz="1400" dirty="0">
                <a:solidFill>
                  <a:srgbClr val="6FD54B"/>
                </a:solidFill>
              </a:rPr>
              <a:t>// </a:t>
            </a:r>
            <a:r>
              <a:rPr lang="en-US" sz="1400" dirty="0" smtClean="0">
                <a:solidFill>
                  <a:srgbClr val="6FD54B"/>
                </a:solidFill>
              </a:rPr>
              <a:t>to the prior queue</a:t>
            </a:r>
            <a:endParaRPr lang="en-US" sz="1600" dirty="0" smtClean="0">
              <a:solidFill>
                <a:srgbClr val="01699D"/>
              </a:solidFill>
            </a:endParaRPr>
          </a:p>
          <a:p>
            <a:r>
              <a:rPr lang="en-US" sz="1600" dirty="0">
                <a:solidFill>
                  <a:srgbClr val="01699D"/>
                </a:solidFill>
              </a:rPr>
              <a:t>		while (1</a:t>
            </a:r>
            <a:r>
              <a:rPr lang="en-US" sz="1600" dirty="0" smtClean="0">
                <a:solidFill>
                  <a:srgbClr val="01699D"/>
                </a:solidFill>
              </a:rPr>
              <a:t>)</a:t>
            </a:r>
          </a:p>
          <a:p>
            <a:r>
              <a:rPr lang="en-US" sz="1400" dirty="0">
                <a:solidFill>
                  <a:srgbClr val="01699D"/>
                </a:solidFill>
              </a:rPr>
              <a:t>	</a:t>
            </a:r>
            <a:r>
              <a:rPr lang="en-US" sz="1400" dirty="0" smtClean="0">
                <a:solidFill>
                  <a:srgbClr val="01699D"/>
                </a:solidFill>
              </a:rPr>
              <a:t>	{</a:t>
            </a:r>
            <a:endParaRPr lang="en-US" sz="1400" dirty="0">
              <a:solidFill>
                <a:srgbClr val="01699D"/>
              </a:solidFill>
            </a:endParaRPr>
          </a:p>
          <a:p>
            <a:r>
              <a:rPr lang="en-US" sz="1600" dirty="0">
                <a:solidFill>
                  <a:srgbClr val="01699D"/>
                </a:solidFill>
              </a:rPr>
              <a:t>			</a:t>
            </a:r>
            <a:r>
              <a:rPr lang="en-US" sz="1600" dirty="0" err="1">
                <a:solidFill>
                  <a:srgbClr val="01699D"/>
                </a:solidFill>
              </a:rPr>
              <a:t>curr</a:t>
            </a:r>
            <a:r>
              <a:rPr lang="en-US" sz="1600" dirty="0">
                <a:solidFill>
                  <a:srgbClr val="01699D"/>
                </a:solidFill>
              </a:rPr>
              <a:t> </a:t>
            </a:r>
            <a:r>
              <a:rPr lang="en-US" sz="1600" dirty="0" smtClean="0">
                <a:solidFill>
                  <a:srgbClr val="01699D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srgbClr val="01699D"/>
                </a:solidFill>
              </a:rPr>
              <a:t> pop out an edge e from </a:t>
            </a:r>
            <a:r>
              <a:rPr lang="en-US" sz="1600" dirty="0" err="1" smtClean="0">
                <a:solidFill>
                  <a:srgbClr val="01699D"/>
                </a:solidFill>
              </a:rPr>
              <a:t>heap_pq</a:t>
            </a:r>
            <a:r>
              <a:rPr lang="en-US" sz="1600" dirty="0" smtClean="0">
                <a:solidFill>
                  <a:srgbClr val="01699D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1699D"/>
                </a:solidFill>
              </a:rPr>
              <a:t>			if </a:t>
            </a:r>
            <a:r>
              <a:rPr lang="en-US" sz="1600" dirty="0">
                <a:solidFill>
                  <a:srgbClr val="01699D"/>
                </a:solidFill>
              </a:rPr>
              <a:t>((</a:t>
            </a:r>
            <a:r>
              <a:rPr lang="en-US" sz="1600" dirty="0" err="1">
                <a:solidFill>
                  <a:srgbClr val="01699D"/>
                </a:solidFill>
              </a:rPr>
              <a:t>e.u</a:t>
            </a:r>
            <a:r>
              <a:rPr lang="en-US" sz="1600" dirty="0">
                <a:solidFill>
                  <a:srgbClr val="01699D"/>
                </a:solidFill>
              </a:rPr>
              <a:t> in MST &amp;&amp; </a:t>
            </a:r>
            <a:r>
              <a:rPr lang="en-US" sz="1600" dirty="0" err="1">
                <a:solidFill>
                  <a:srgbClr val="01699D"/>
                </a:solidFill>
              </a:rPr>
              <a:t>e.v</a:t>
            </a:r>
            <a:r>
              <a:rPr lang="en-US" sz="1600" dirty="0">
                <a:solidFill>
                  <a:srgbClr val="01699D"/>
                </a:solidFill>
              </a:rPr>
              <a:t> not in MST) || (</a:t>
            </a:r>
            <a:r>
              <a:rPr lang="en-US" sz="1600" dirty="0" err="1">
                <a:solidFill>
                  <a:srgbClr val="01699D"/>
                </a:solidFill>
              </a:rPr>
              <a:t>e.u</a:t>
            </a:r>
            <a:r>
              <a:rPr lang="en-US" sz="1600" dirty="0">
                <a:solidFill>
                  <a:srgbClr val="01699D"/>
                </a:solidFill>
              </a:rPr>
              <a:t> not in MST &amp;&amp; </a:t>
            </a:r>
            <a:r>
              <a:rPr lang="en-US" sz="1600" dirty="0" err="1">
                <a:solidFill>
                  <a:srgbClr val="01699D"/>
                </a:solidFill>
              </a:rPr>
              <a:t>e.v</a:t>
            </a:r>
            <a:r>
              <a:rPr lang="en-US" sz="1600" dirty="0">
                <a:solidFill>
                  <a:srgbClr val="01699D"/>
                </a:solidFill>
              </a:rPr>
              <a:t> in MST </a:t>
            </a:r>
            <a:r>
              <a:rPr lang="en-US" sz="1600" dirty="0" smtClean="0">
                <a:solidFill>
                  <a:srgbClr val="01699D"/>
                </a:solidFill>
              </a:rPr>
              <a:t>))</a:t>
            </a:r>
          </a:p>
          <a:p>
            <a:r>
              <a:rPr lang="en-US" sz="1400" dirty="0">
                <a:solidFill>
                  <a:srgbClr val="01699D"/>
                </a:solidFill>
              </a:rPr>
              <a:t>	</a:t>
            </a:r>
            <a:r>
              <a:rPr lang="en-US" sz="1400" dirty="0" smtClean="0">
                <a:solidFill>
                  <a:srgbClr val="01699D"/>
                </a:solidFill>
              </a:rPr>
              <a:t>		{</a:t>
            </a:r>
            <a:endParaRPr lang="en-US" sz="1400" dirty="0">
              <a:solidFill>
                <a:srgbClr val="01699D"/>
              </a:solidFill>
            </a:endParaRPr>
          </a:p>
          <a:p>
            <a:r>
              <a:rPr lang="en-US" sz="1600" dirty="0" smtClean="0">
                <a:solidFill>
                  <a:srgbClr val="01699D"/>
                </a:solidFill>
              </a:rPr>
              <a:t>				MST[</a:t>
            </a:r>
            <a:r>
              <a:rPr lang="en-US" sz="1600" dirty="0" err="1" smtClean="0">
                <a:solidFill>
                  <a:srgbClr val="01699D"/>
                </a:solidFill>
              </a:rPr>
              <a:t>i</a:t>
            </a:r>
            <a:r>
              <a:rPr lang="en-US" sz="1600" dirty="0" smtClean="0">
                <a:solidFill>
                  <a:srgbClr val="01699D"/>
                </a:solidFill>
              </a:rPr>
              <a:t>] </a:t>
            </a:r>
            <a:r>
              <a:rPr lang="en-US" sz="1600" dirty="0" smtClean="0">
                <a:solidFill>
                  <a:srgbClr val="01699D"/>
                </a:solidFill>
                <a:sym typeface="Wingdings" panose="05000000000000000000" pitchFamily="2" charset="2"/>
              </a:rPr>
              <a:t>e;				</a:t>
            </a:r>
            <a:r>
              <a:rPr lang="en-US" sz="1400" dirty="0" smtClean="0">
                <a:solidFill>
                  <a:srgbClr val="6FD54B"/>
                </a:solidFill>
                <a:sym typeface="Wingdings" panose="05000000000000000000" pitchFamily="2" charset="2"/>
              </a:rPr>
              <a:t>// add the edge to MST</a:t>
            </a:r>
            <a:endParaRPr lang="en-US" sz="1400" dirty="0" smtClean="0">
              <a:solidFill>
                <a:srgbClr val="6FD54B"/>
              </a:solidFill>
            </a:endParaRPr>
          </a:p>
          <a:p>
            <a:r>
              <a:rPr lang="en-US" sz="1600" dirty="0">
                <a:solidFill>
                  <a:srgbClr val="01699D"/>
                </a:solidFill>
              </a:rPr>
              <a:t>				current </a:t>
            </a:r>
            <a:r>
              <a:rPr lang="en-US" sz="1600" dirty="0">
                <a:solidFill>
                  <a:srgbClr val="01699D"/>
                </a:solidFill>
                <a:sym typeface="Wingdings" panose="05000000000000000000" pitchFamily="2" charset="2"/>
              </a:rPr>
              <a:t> the node outside of MST;	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rgbClr val="6FD54B"/>
                </a:solidFill>
              </a:rPr>
              <a:t>// move to the next vertex</a:t>
            </a:r>
          </a:p>
          <a:p>
            <a:r>
              <a:rPr lang="en-US" sz="1600" dirty="0" smtClean="0">
                <a:solidFill>
                  <a:srgbClr val="01699D"/>
                </a:solidFill>
              </a:rPr>
              <a:t>				break;</a:t>
            </a:r>
          </a:p>
          <a:p>
            <a:r>
              <a:rPr lang="en-US" sz="1400" dirty="0">
                <a:solidFill>
                  <a:srgbClr val="01699D"/>
                </a:solidFill>
              </a:rPr>
              <a:t>	</a:t>
            </a:r>
            <a:r>
              <a:rPr lang="en-US" sz="1400" dirty="0" smtClean="0">
                <a:solidFill>
                  <a:srgbClr val="01699D"/>
                </a:solidFill>
              </a:rPr>
              <a:t>		}</a:t>
            </a:r>
            <a:endParaRPr lang="en-US" sz="1400" dirty="0">
              <a:solidFill>
                <a:srgbClr val="01699D"/>
              </a:solidFill>
            </a:endParaRPr>
          </a:p>
          <a:p>
            <a:r>
              <a:rPr lang="en-US" sz="1400" dirty="0">
                <a:solidFill>
                  <a:srgbClr val="01699D"/>
                </a:solidFill>
              </a:rPr>
              <a:t>		</a:t>
            </a:r>
            <a:r>
              <a:rPr lang="en-US" sz="1400" dirty="0" smtClean="0">
                <a:solidFill>
                  <a:srgbClr val="01699D"/>
                </a:solidFill>
              </a:rPr>
              <a:t>}</a:t>
            </a:r>
            <a:endParaRPr lang="en-US" sz="1400" dirty="0">
              <a:solidFill>
                <a:srgbClr val="01699D"/>
              </a:solidFill>
            </a:endParaRPr>
          </a:p>
          <a:p>
            <a:r>
              <a:rPr lang="en-US" sz="1400" dirty="0">
                <a:solidFill>
                  <a:srgbClr val="01699D"/>
                </a:solidFill>
              </a:rPr>
              <a:t>	</a:t>
            </a:r>
            <a:r>
              <a:rPr lang="en-US" sz="1400" dirty="0" smtClean="0">
                <a:solidFill>
                  <a:srgbClr val="01699D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2" y="6067200"/>
            <a:ext cx="1806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1699D"/>
                </a:solidFill>
              </a:rPr>
              <a:t>free the memory</a:t>
            </a:r>
            <a:endParaRPr lang="en-US" sz="1400" dirty="0">
              <a:solidFill>
                <a:srgbClr val="6FD5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37965" y="1836579"/>
            <a:ext cx="4779854" cy="2769172"/>
            <a:chOff x="1185979" y="1909144"/>
            <a:chExt cx="5100833" cy="2955128"/>
          </a:xfrm>
        </p:grpSpPr>
        <p:cxnSp>
          <p:nvCxnSpPr>
            <p:cNvPr id="11" name="Curved Connector 10"/>
            <p:cNvCxnSpPr/>
            <p:nvPr/>
          </p:nvCxnSpPr>
          <p:spPr>
            <a:xfrm rot="5400000" flipH="1" flipV="1">
              <a:off x="3087553" y="1019981"/>
              <a:ext cx="3273" cy="2917721"/>
            </a:xfrm>
            <a:prstGeom prst="curvedConnector3">
              <a:avLst>
                <a:gd name="adj1" fmla="val 864802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rot="16200000" flipH="1" flipV="1">
              <a:off x="3050016" y="2954746"/>
              <a:ext cx="61749" cy="3005491"/>
            </a:xfrm>
            <a:prstGeom prst="curvedConnector3">
              <a:avLst>
                <a:gd name="adj1" fmla="val -51602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5400000" flipH="1" flipV="1">
              <a:off x="3070923" y="2999290"/>
              <a:ext cx="1" cy="3138767"/>
            </a:xfrm>
            <a:prstGeom prst="curvedConnector3">
              <a:avLst>
                <a:gd name="adj1" fmla="val -2286000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36"/>
            <p:cNvGrpSpPr/>
            <p:nvPr/>
          </p:nvGrpSpPr>
          <p:grpSpPr>
            <a:xfrm>
              <a:off x="1308572" y="2346484"/>
              <a:ext cx="3625726" cy="2276798"/>
              <a:chOff x="1238336" y="1120936"/>
              <a:chExt cx="4835755" cy="2909187"/>
            </a:xfrm>
          </p:grpSpPr>
          <p:sp>
            <p:nvSpPr>
              <p:cNvPr id="29" name="Oval 6"/>
              <p:cNvSpPr/>
              <p:nvPr/>
            </p:nvSpPr>
            <p:spPr>
              <a:xfrm>
                <a:off x="5561928" y="3558412"/>
                <a:ext cx="512163" cy="4717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Oval 9"/>
              <p:cNvSpPr/>
              <p:nvPr/>
            </p:nvSpPr>
            <p:spPr>
              <a:xfrm>
                <a:off x="5494918" y="1120936"/>
                <a:ext cx="494350" cy="4815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Oval 17"/>
              <p:cNvSpPr/>
              <p:nvPr/>
            </p:nvSpPr>
            <p:spPr>
              <a:xfrm>
                <a:off x="1238336" y="1120936"/>
                <a:ext cx="502768" cy="48150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Oval 18"/>
              <p:cNvSpPr/>
              <p:nvPr/>
            </p:nvSpPr>
            <p:spPr>
              <a:xfrm>
                <a:off x="1238337" y="3558413"/>
                <a:ext cx="467019" cy="47171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4"/>
              <p:cNvCxnSpPr>
                <a:stCxn id="31" idx="6"/>
                <a:endCxn id="30" idx="2"/>
              </p:cNvCxnSpPr>
              <p:nvPr/>
            </p:nvCxnSpPr>
            <p:spPr>
              <a:xfrm>
                <a:off x="1741104" y="1361690"/>
                <a:ext cx="3753814" cy="0"/>
              </a:xfrm>
              <a:prstGeom prst="line">
                <a:avLst/>
              </a:prstGeom>
              <a:ln w="28575"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68"/>
            <p:cNvCxnSpPr>
              <a:stCxn id="32" idx="6"/>
              <a:endCxn id="29" idx="2"/>
            </p:cNvCxnSpPr>
            <p:nvPr/>
          </p:nvCxnSpPr>
          <p:spPr>
            <a:xfrm flipV="1">
              <a:off x="1658732" y="4438695"/>
              <a:ext cx="2891559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71"/>
            <p:cNvCxnSpPr>
              <a:stCxn id="31" idx="4"/>
              <a:endCxn id="32" idx="0"/>
            </p:cNvCxnSpPr>
            <p:nvPr/>
          </p:nvCxnSpPr>
          <p:spPr>
            <a:xfrm flipH="1">
              <a:off x="1483653" y="2723324"/>
              <a:ext cx="13401" cy="1530787"/>
            </a:xfrm>
            <a:prstGeom prst="line">
              <a:avLst/>
            </a:prstGeom>
            <a:ln w="28575">
              <a:solidFill>
                <a:srgbClr val="3366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74"/>
            <p:cNvCxnSpPr>
              <a:stCxn id="31" idx="5"/>
              <a:endCxn id="29" idx="1"/>
            </p:cNvCxnSpPr>
            <p:nvPr/>
          </p:nvCxnSpPr>
          <p:spPr>
            <a:xfrm>
              <a:off x="1630330" y="2668137"/>
              <a:ext cx="2976198" cy="1640037"/>
            </a:xfrm>
            <a:prstGeom prst="line">
              <a:avLst/>
            </a:prstGeom>
            <a:ln w="28575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80"/>
            <p:cNvCxnSpPr>
              <a:stCxn id="30" idx="3"/>
              <a:endCxn id="32" idx="7"/>
            </p:cNvCxnSpPr>
            <p:nvPr/>
          </p:nvCxnSpPr>
          <p:spPr>
            <a:xfrm flipH="1">
              <a:off x="1607452" y="2668137"/>
              <a:ext cx="2946878" cy="16400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4"/>
            <p:cNvSpPr txBox="1"/>
            <p:nvPr/>
          </p:nvSpPr>
          <p:spPr>
            <a:xfrm>
              <a:off x="2850551" y="2267791"/>
              <a:ext cx="935776" cy="31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26"/>
            <p:cNvSpPr txBox="1"/>
            <p:nvPr/>
          </p:nvSpPr>
          <p:spPr>
            <a:xfrm>
              <a:off x="2930452" y="4171606"/>
              <a:ext cx="387987" cy="29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1" name="文本框 128"/>
            <p:cNvSpPr txBox="1"/>
            <p:nvPr/>
          </p:nvSpPr>
          <p:spPr>
            <a:xfrm rot="16200000">
              <a:off x="982333" y="3181173"/>
              <a:ext cx="722853" cy="31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20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2" name="文本框 131"/>
            <p:cNvSpPr txBox="1"/>
            <p:nvPr/>
          </p:nvSpPr>
          <p:spPr>
            <a:xfrm rot="1716339">
              <a:off x="2486343" y="2961550"/>
              <a:ext cx="575263" cy="29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15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3" name="文本框 132"/>
            <p:cNvSpPr txBox="1"/>
            <p:nvPr/>
          </p:nvSpPr>
          <p:spPr>
            <a:xfrm rot="19836624">
              <a:off x="3317082" y="2869655"/>
              <a:ext cx="673883" cy="29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40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文本框 136"/>
            <p:cNvSpPr txBox="1"/>
            <p:nvPr/>
          </p:nvSpPr>
          <p:spPr>
            <a:xfrm>
              <a:off x="1372162" y="2388801"/>
              <a:ext cx="28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文本框 137"/>
            <p:cNvSpPr txBox="1"/>
            <p:nvPr/>
          </p:nvSpPr>
          <p:spPr>
            <a:xfrm>
              <a:off x="4566163" y="2405929"/>
              <a:ext cx="240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文本框 124"/>
            <p:cNvSpPr txBox="1"/>
            <p:nvPr/>
          </p:nvSpPr>
          <p:spPr>
            <a:xfrm>
              <a:off x="2837416" y="1909144"/>
              <a:ext cx="935777" cy="31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22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文本框 124"/>
            <p:cNvSpPr txBox="1"/>
            <p:nvPr/>
          </p:nvSpPr>
          <p:spPr>
            <a:xfrm>
              <a:off x="2930453" y="4568672"/>
              <a:ext cx="374852" cy="29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36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文本框 124"/>
            <p:cNvSpPr txBox="1"/>
            <p:nvPr/>
          </p:nvSpPr>
          <p:spPr>
            <a:xfrm>
              <a:off x="2930452" y="3845650"/>
              <a:ext cx="475713" cy="29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24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Oval 6"/>
            <p:cNvSpPr/>
            <p:nvPr/>
          </p:nvSpPr>
          <p:spPr>
            <a:xfrm>
              <a:off x="5910762" y="4254111"/>
              <a:ext cx="376050" cy="37387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" name="直接连接符 68"/>
            <p:cNvCxnSpPr>
              <a:stCxn id="29" idx="6"/>
              <a:endCxn id="6" idx="2"/>
            </p:cNvCxnSpPr>
            <p:nvPr/>
          </p:nvCxnSpPr>
          <p:spPr>
            <a:xfrm>
              <a:off x="4934298" y="4438695"/>
              <a:ext cx="976464" cy="2356"/>
            </a:xfrm>
            <a:prstGeom prst="line">
              <a:avLst/>
            </a:prstGeom>
            <a:ln w="28575">
              <a:solidFill>
                <a:srgbClr val="3366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4"/>
            <p:cNvCxnSpPr>
              <a:stCxn id="30" idx="5"/>
              <a:endCxn id="6" idx="1"/>
            </p:cNvCxnSpPr>
            <p:nvPr/>
          </p:nvCxnSpPr>
          <p:spPr>
            <a:xfrm>
              <a:off x="4816419" y="2668137"/>
              <a:ext cx="1149414" cy="1640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124"/>
            <p:cNvSpPr txBox="1"/>
            <p:nvPr/>
          </p:nvSpPr>
          <p:spPr>
            <a:xfrm>
              <a:off x="5312565" y="4195127"/>
              <a:ext cx="382176" cy="31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文本框 124"/>
            <p:cNvSpPr txBox="1"/>
            <p:nvPr/>
          </p:nvSpPr>
          <p:spPr>
            <a:xfrm rot="3223577">
              <a:off x="5284031" y="3317610"/>
              <a:ext cx="439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文本框 138"/>
            <p:cNvSpPr txBox="1"/>
            <p:nvPr/>
          </p:nvSpPr>
          <p:spPr>
            <a:xfrm>
              <a:off x="1343818" y="4300586"/>
              <a:ext cx="245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文本框 139"/>
            <p:cNvSpPr txBox="1"/>
            <p:nvPr/>
          </p:nvSpPr>
          <p:spPr>
            <a:xfrm>
              <a:off x="4621007" y="4303943"/>
              <a:ext cx="980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文本框 139"/>
            <p:cNvSpPr txBox="1"/>
            <p:nvPr/>
          </p:nvSpPr>
          <p:spPr>
            <a:xfrm>
              <a:off x="5970806" y="4312027"/>
              <a:ext cx="3160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7056169" y="1929791"/>
            <a:ext cx="15240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1): 10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3): 15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4): 5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2):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cost: 50</a:t>
            </a:r>
          </a:p>
        </p:txBody>
      </p:sp>
      <p:sp>
        <p:nvSpPr>
          <p:cNvPr id="75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</p:spPr>
        <p:txBody>
          <a:bodyPr/>
          <a:lstStyle/>
          <a:p>
            <a:r>
              <a:rPr lang="en-US" sz="2800" b="1" dirty="0" smtClean="0"/>
              <a:t>Sample OUTPUT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5757852" y="1929791"/>
            <a:ext cx="120015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0 1 22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0 1 10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0 2 20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0 3 15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1 2 40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1 4 25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2 3 24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2 3 25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2 3 36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3 4 5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045" y="1234911"/>
            <a:ext cx="328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Time Complexity: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Elog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(E)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109" y="954123"/>
            <a:ext cx="6306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What if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new field survey finds additional dirt roads that have not been included in the initial data set? 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109" y="2196445"/>
            <a:ext cx="6598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Given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an MST, G = (V, E), and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new edge(s) e</a:t>
            </a:r>
            <a:r>
              <a:rPr lang="en-US" sz="2200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= (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200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, v</a:t>
            </a:r>
            <a:r>
              <a:rPr lang="en-US" sz="2200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, w</a:t>
            </a:r>
            <a:r>
              <a:rPr lang="en-US" sz="2200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), how would the MST change?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964728" y="1723564"/>
            <a:ext cx="292232" cy="472881"/>
          </a:xfrm>
          <a:prstGeom prst="downArrow">
            <a:avLst>
              <a:gd name="adj1" fmla="val 50000"/>
              <a:gd name="adj2" fmla="val 7167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109" y="3269679"/>
            <a:ext cx="7371761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74320" indent="-274320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Performing a DFS to find the path </a:t>
            </a:r>
            <a:r>
              <a:rPr lang="en-US" sz="24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on the MST from u to </a:t>
            </a:r>
            <a:r>
              <a:rPr lang="en-US" sz="2000" dirty="0" smtClean="0">
                <a:solidFill>
                  <a:schemeClr val="bg1"/>
                </a:solidFill>
              </a:rPr>
              <a:t>v</a:t>
            </a:r>
          </a:p>
          <a:p>
            <a:pPr marL="274320" indent="-27432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From all edges in </a:t>
            </a:r>
            <a:r>
              <a:rPr lang="en-US" sz="24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, find </a:t>
            </a: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solidFill>
                  <a:schemeClr val="bg1"/>
                </a:solidFill>
              </a:rPr>
              <a:t>max weight edge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000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2000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sz="2000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74320" indent="-27432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Keep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min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(u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v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w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(u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2000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sz="2000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in the MST, </a:t>
            </a:r>
            <a:r>
              <a:rPr lang="en-US" sz="2000" dirty="0" smtClean="0">
                <a:solidFill>
                  <a:schemeClr val="bg1"/>
                </a:solidFill>
              </a:rPr>
              <a:t>discard </a:t>
            </a:r>
            <a:r>
              <a:rPr lang="en-US" sz="2000" dirty="0" smtClean="0">
                <a:solidFill>
                  <a:schemeClr val="bg1"/>
                </a:solidFill>
              </a:rPr>
              <a:t>the larger one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109" y="5193997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Time Complexity:	O(V)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33254" y="1489435"/>
            <a:ext cx="6645897" cy="4194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69874" y="2232642"/>
            <a:ext cx="6334812" cy="3039097"/>
          </a:xfrm>
          <a:custGeom>
            <a:avLst/>
            <a:gdLst>
              <a:gd name="connsiteX0" fmla="*/ 148154 w 6567807"/>
              <a:gd name="connsiteY0" fmla="*/ 0 h 3733676"/>
              <a:gd name="connsiteX1" fmla="*/ 232995 w 6567807"/>
              <a:gd name="connsiteY1" fmla="*/ 1781666 h 3733676"/>
              <a:gd name="connsiteX2" fmla="*/ 2344599 w 6567807"/>
              <a:gd name="connsiteY2" fmla="*/ 2092751 h 3733676"/>
              <a:gd name="connsiteX3" fmla="*/ 2627403 w 6567807"/>
              <a:gd name="connsiteY3" fmla="*/ 3714161 h 3733676"/>
              <a:gd name="connsiteX4" fmla="*/ 4371362 w 6567807"/>
              <a:gd name="connsiteY4" fmla="*/ 848413 h 3733676"/>
              <a:gd name="connsiteX5" fmla="*/ 4371362 w 6567807"/>
              <a:gd name="connsiteY5" fmla="*/ 848413 h 3733676"/>
              <a:gd name="connsiteX6" fmla="*/ 4588178 w 6567807"/>
              <a:gd name="connsiteY6" fmla="*/ 1451728 h 3733676"/>
              <a:gd name="connsiteX7" fmla="*/ 6567807 w 6567807"/>
              <a:gd name="connsiteY7" fmla="*/ 1084083 h 3733676"/>
              <a:gd name="connsiteX8" fmla="*/ 6567807 w 6567807"/>
              <a:gd name="connsiteY8" fmla="*/ 1084083 h 3733676"/>
              <a:gd name="connsiteX9" fmla="*/ 6567807 w 6567807"/>
              <a:gd name="connsiteY9" fmla="*/ 1084083 h 3733676"/>
              <a:gd name="connsiteX0" fmla="*/ 0 w 6334812"/>
              <a:gd name="connsiteY0" fmla="*/ 933253 h 2885263"/>
              <a:gd name="connsiteX1" fmla="*/ 2111604 w 6334812"/>
              <a:gd name="connsiteY1" fmla="*/ 1244338 h 2885263"/>
              <a:gd name="connsiteX2" fmla="*/ 2394408 w 6334812"/>
              <a:gd name="connsiteY2" fmla="*/ 2865748 h 2885263"/>
              <a:gd name="connsiteX3" fmla="*/ 4138367 w 6334812"/>
              <a:gd name="connsiteY3" fmla="*/ 0 h 2885263"/>
              <a:gd name="connsiteX4" fmla="*/ 4138367 w 6334812"/>
              <a:gd name="connsiteY4" fmla="*/ 0 h 2885263"/>
              <a:gd name="connsiteX5" fmla="*/ 4355183 w 6334812"/>
              <a:gd name="connsiteY5" fmla="*/ 603315 h 2885263"/>
              <a:gd name="connsiteX6" fmla="*/ 6334812 w 6334812"/>
              <a:gd name="connsiteY6" fmla="*/ 235670 h 2885263"/>
              <a:gd name="connsiteX7" fmla="*/ 6334812 w 6334812"/>
              <a:gd name="connsiteY7" fmla="*/ 235670 h 2885263"/>
              <a:gd name="connsiteX8" fmla="*/ 6334812 w 6334812"/>
              <a:gd name="connsiteY8" fmla="*/ 235670 h 2885263"/>
              <a:gd name="connsiteX0" fmla="*/ 0 w 6334812"/>
              <a:gd name="connsiteY0" fmla="*/ 1195257 h 3147267"/>
              <a:gd name="connsiteX1" fmla="*/ 2111604 w 6334812"/>
              <a:gd name="connsiteY1" fmla="*/ 1506342 h 3147267"/>
              <a:gd name="connsiteX2" fmla="*/ 2394408 w 6334812"/>
              <a:gd name="connsiteY2" fmla="*/ 3127752 h 3147267"/>
              <a:gd name="connsiteX3" fmla="*/ 4138367 w 6334812"/>
              <a:gd name="connsiteY3" fmla="*/ 262004 h 3147267"/>
              <a:gd name="connsiteX4" fmla="*/ 4477732 w 6334812"/>
              <a:gd name="connsiteY4" fmla="*/ 92322 h 3147267"/>
              <a:gd name="connsiteX5" fmla="*/ 4355183 w 6334812"/>
              <a:gd name="connsiteY5" fmla="*/ 865319 h 3147267"/>
              <a:gd name="connsiteX6" fmla="*/ 6334812 w 6334812"/>
              <a:gd name="connsiteY6" fmla="*/ 497674 h 3147267"/>
              <a:gd name="connsiteX7" fmla="*/ 6334812 w 6334812"/>
              <a:gd name="connsiteY7" fmla="*/ 497674 h 3147267"/>
              <a:gd name="connsiteX8" fmla="*/ 6334812 w 6334812"/>
              <a:gd name="connsiteY8" fmla="*/ 497674 h 3147267"/>
              <a:gd name="connsiteX0" fmla="*/ 0 w 6334812"/>
              <a:gd name="connsiteY0" fmla="*/ 1254130 h 3206140"/>
              <a:gd name="connsiteX1" fmla="*/ 2111604 w 6334812"/>
              <a:gd name="connsiteY1" fmla="*/ 1565215 h 3206140"/>
              <a:gd name="connsiteX2" fmla="*/ 2394408 w 6334812"/>
              <a:gd name="connsiteY2" fmla="*/ 3186625 h 3206140"/>
              <a:gd name="connsiteX3" fmla="*/ 4138367 w 6334812"/>
              <a:gd name="connsiteY3" fmla="*/ 320877 h 3206140"/>
              <a:gd name="connsiteX4" fmla="*/ 4477732 w 6334812"/>
              <a:gd name="connsiteY4" fmla="*/ 151195 h 3206140"/>
              <a:gd name="connsiteX5" fmla="*/ 4355183 w 6334812"/>
              <a:gd name="connsiteY5" fmla="*/ 924192 h 3206140"/>
              <a:gd name="connsiteX6" fmla="*/ 6334812 w 6334812"/>
              <a:gd name="connsiteY6" fmla="*/ 556547 h 3206140"/>
              <a:gd name="connsiteX7" fmla="*/ 6334812 w 6334812"/>
              <a:gd name="connsiteY7" fmla="*/ 556547 h 3206140"/>
              <a:gd name="connsiteX8" fmla="*/ 6334812 w 6334812"/>
              <a:gd name="connsiteY8" fmla="*/ 556547 h 3206140"/>
              <a:gd name="connsiteX0" fmla="*/ 0 w 6334812"/>
              <a:gd name="connsiteY0" fmla="*/ 1102977 h 3040627"/>
              <a:gd name="connsiteX1" fmla="*/ 2111604 w 6334812"/>
              <a:gd name="connsiteY1" fmla="*/ 1414062 h 3040627"/>
              <a:gd name="connsiteX2" fmla="*/ 2394408 w 6334812"/>
              <a:gd name="connsiteY2" fmla="*/ 3035472 h 3040627"/>
              <a:gd name="connsiteX3" fmla="*/ 3836709 w 6334812"/>
              <a:gd name="connsiteY3" fmla="*/ 810746 h 3040627"/>
              <a:gd name="connsiteX4" fmla="*/ 4477732 w 6334812"/>
              <a:gd name="connsiteY4" fmla="*/ 42 h 3040627"/>
              <a:gd name="connsiteX5" fmla="*/ 4355183 w 6334812"/>
              <a:gd name="connsiteY5" fmla="*/ 773039 h 3040627"/>
              <a:gd name="connsiteX6" fmla="*/ 6334812 w 6334812"/>
              <a:gd name="connsiteY6" fmla="*/ 405394 h 3040627"/>
              <a:gd name="connsiteX7" fmla="*/ 6334812 w 6334812"/>
              <a:gd name="connsiteY7" fmla="*/ 405394 h 3040627"/>
              <a:gd name="connsiteX8" fmla="*/ 6334812 w 6334812"/>
              <a:gd name="connsiteY8" fmla="*/ 405394 h 3040627"/>
              <a:gd name="connsiteX0" fmla="*/ 0 w 6334812"/>
              <a:gd name="connsiteY0" fmla="*/ 1102946 h 3040596"/>
              <a:gd name="connsiteX1" fmla="*/ 2111604 w 6334812"/>
              <a:gd name="connsiteY1" fmla="*/ 1414031 h 3040596"/>
              <a:gd name="connsiteX2" fmla="*/ 2394408 w 6334812"/>
              <a:gd name="connsiteY2" fmla="*/ 3035441 h 3040596"/>
              <a:gd name="connsiteX3" fmla="*/ 3836709 w 6334812"/>
              <a:gd name="connsiteY3" fmla="*/ 810715 h 3040596"/>
              <a:gd name="connsiteX4" fmla="*/ 4477732 w 6334812"/>
              <a:gd name="connsiteY4" fmla="*/ 11 h 3040596"/>
              <a:gd name="connsiteX5" fmla="*/ 5392132 w 6334812"/>
              <a:gd name="connsiteY5" fmla="*/ 791861 h 3040596"/>
              <a:gd name="connsiteX6" fmla="*/ 6334812 w 6334812"/>
              <a:gd name="connsiteY6" fmla="*/ 405363 h 3040596"/>
              <a:gd name="connsiteX7" fmla="*/ 6334812 w 6334812"/>
              <a:gd name="connsiteY7" fmla="*/ 405363 h 3040596"/>
              <a:gd name="connsiteX8" fmla="*/ 6334812 w 6334812"/>
              <a:gd name="connsiteY8" fmla="*/ 405363 h 3040596"/>
              <a:gd name="connsiteX0" fmla="*/ 0 w 6334812"/>
              <a:gd name="connsiteY0" fmla="*/ 1102946 h 3040596"/>
              <a:gd name="connsiteX1" fmla="*/ 2111604 w 6334812"/>
              <a:gd name="connsiteY1" fmla="*/ 1414031 h 3040596"/>
              <a:gd name="connsiteX2" fmla="*/ 2394408 w 6334812"/>
              <a:gd name="connsiteY2" fmla="*/ 3035441 h 3040596"/>
              <a:gd name="connsiteX3" fmla="*/ 3836709 w 6334812"/>
              <a:gd name="connsiteY3" fmla="*/ 810715 h 3040596"/>
              <a:gd name="connsiteX4" fmla="*/ 4477732 w 6334812"/>
              <a:gd name="connsiteY4" fmla="*/ 11 h 3040596"/>
              <a:gd name="connsiteX5" fmla="*/ 5392132 w 6334812"/>
              <a:gd name="connsiteY5" fmla="*/ 791861 h 3040596"/>
              <a:gd name="connsiteX6" fmla="*/ 6334812 w 6334812"/>
              <a:gd name="connsiteY6" fmla="*/ 405363 h 3040596"/>
              <a:gd name="connsiteX7" fmla="*/ 6334812 w 6334812"/>
              <a:gd name="connsiteY7" fmla="*/ 405363 h 3040596"/>
              <a:gd name="connsiteX8" fmla="*/ 6334812 w 6334812"/>
              <a:gd name="connsiteY8" fmla="*/ 405363 h 3040596"/>
              <a:gd name="connsiteX0" fmla="*/ 0 w 6334812"/>
              <a:gd name="connsiteY0" fmla="*/ 1102946 h 3039097"/>
              <a:gd name="connsiteX1" fmla="*/ 2460396 w 6334812"/>
              <a:gd name="connsiteY1" fmla="*/ 1329189 h 3039097"/>
              <a:gd name="connsiteX2" fmla="*/ 2394408 w 6334812"/>
              <a:gd name="connsiteY2" fmla="*/ 3035441 h 3039097"/>
              <a:gd name="connsiteX3" fmla="*/ 3836709 w 6334812"/>
              <a:gd name="connsiteY3" fmla="*/ 810715 h 3039097"/>
              <a:gd name="connsiteX4" fmla="*/ 4477732 w 6334812"/>
              <a:gd name="connsiteY4" fmla="*/ 11 h 3039097"/>
              <a:gd name="connsiteX5" fmla="*/ 5392132 w 6334812"/>
              <a:gd name="connsiteY5" fmla="*/ 791861 h 3039097"/>
              <a:gd name="connsiteX6" fmla="*/ 6334812 w 6334812"/>
              <a:gd name="connsiteY6" fmla="*/ 405363 h 3039097"/>
              <a:gd name="connsiteX7" fmla="*/ 6334812 w 6334812"/>
              <a:gd name="connsiteY7" fmla="*/ 405363 h 3039097"/>
              <a:gd name="connsiteX8" fmla="*/ 6334812 w 6334812"/>
              <a:gd name="connsiteY8" fmla="*/ 405363 h 303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4812" h="3039097">
                <a:moveTo>
                  <a:pt x="0" y="1102946"/>
                </a:moveTo>
                <a:cubicBezTo>
                  <a:pt x="366074" y="1451738"/>
                  <a:pt x="2061328" y="1007107"/>
                  <a:pt x="2460396" y="1329189"/>
                </a:cubicBezTo>
                <a:cubicBezTo>
                  <a:pt x="2859464" y="1651272"/>
                  <a:pt x="2165023" y="3121853"/>
                  <a:pt x="2394408" y="3035441"/>
                </a:cubicBezTo>
                <a:cubicBezTo>
                  <a:pt x="2623793" y="2949029"/>
                  <a:pt x="3524980" y="1339229"/>
                  <a:pt x="3836709" y="810715"/>
                </a:cubicBezTo>
                <a:cubicBezTo>
                  <a:pt x="4146223" y="285956"/>
                  <a:pt x="4218495" y="3153"/>
                  <a:pt x="4477732" y="11"/>
                </a:cubicBezTo>
                <a:cubicBezTo>
                  <a:pt x="4736969" y="-3131"/>
                  <a:pt x="5082619" y="724302"/>
                  <a:pt x="5392132" y="791861"/>
                </a:cubicBezTo>
                <a:cubicBezTo>
                  <a:pt x="5701645" y="859420"/>
                  <a:pt x="6177699" y="469779"/>
                  <a:pt x="6334812" y="405363"/>
                </a:cubicBezTo>
                <a:lnTo>
                  <a:pt x="6334812" y="405363"/>
                </a:lnTo>
                <a:lnTo>
                  <a:pt x="6334812" y="405363"/>
                </a:lnTo>
              </a:path>
            </a:pathLst>
          </a:cu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97574" y="2555519"/>
            <a:ext cx="146115" cy="14611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50135" y="3492445"/>
            <a:ext cx="146115" cy="14611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56871" y="2159585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72366" y="5136551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05054" y="4839160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23192" y="4078607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62813" y="3060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80343" y="22923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</p:spPr>
        <p:txBody>
          <a:bodyPr/>
          <a:lstStyle/>
          <a:p>
            <a:r>
              <a:rPr lang="en-US" sz="2800" b="1" dirty="0" smtClean="0"/>
              <a:t>HOW IT WORKs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4672741" y="3663628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3254" y="1489435"/>
            <a:ext cx="6645897" cy="4194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8" idx="1"/>
            <a:endCxn id="20" idx="2"/>
          </p:cNvCxnSpPr>
          <p:nvPr/>
        </p:nvCxnSpPr>
        <p:spPr>
          <a:xfrm flipV="1">
            <a:off x="3530270" y="2628577"/>
            <a:ext cx="2367304" cy="933254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069874" y="2232642"/>
            <a:ext cx="6334812" cy="3039097"/>
          </a:xfrm>
          <a:custGeom>
            <a:avLst/>
            <a:gdLst>
              <a:gd name="connsiteX0" fmla="*/ 148154 w 6567807"/>
              <a:gd name="connsiteY0" fmla="*/ 0 h 3733676"/>
              <a:gd name="connsiteX1" fmla="*/ 232995 w 6567807"/>
              <a:gd name="connsiteY1" fmla="*/ 1781666 h 3733676"/>
              <a:gd name="connsiteX2" fmla="*/ 2344599 w 6567807"/>
              <a:gd name="connsiteY2" fmla="*/ 2092751 h 3733676"/>
              <a:gd name="connsiteX3" fmla="*/ 2627403 w 6567807"/>
              <a:gd name="connsiteY3" fmla="*/ 3714161 h 3733676"/>
              <a:gd name="connsiteX4" fmla="*/ 4371362 w 6567807"/>
              <a:gd name="connsiteY4" fmla="*/ 848413 h 3733676"/>
              <a:gd name="connsiteX5" fmla="*/ 4371362 w 6567807"/>
              <a:gd name="connsiteY5" fmla="*/ 848413 h 3733676"/>
              <a:gd name="connsiteX6" fmla="*/ 4588178 w 6567807"/>
              <a:gd name="connsiteY6" fmla="*/ 1451728 h 3733676"/>
              <a:gd name="connsiteX7" fmla="*/ 6567807 w 6567807"/>
              <a:gd name="connsiteY7" fmla="*/ 1084083 h 3733676"/>
              <a:gd name="connsiteX8" fmla="*/ 6567807 w 6567807"/>
              <a:gd name="connsiteY8" fmla="*/ 1084083 h 3733676"/>
              <a:gd name="connsiteX9" fmla="*/ 6567807 w 6567807"/>
              <a:gd name="connsiteY9" fmla="*/ 1084083 h 3733676"/>
              <a:gd name="connsiteX0" fmla="*/ 0 w 6334812"/>
              <a:gd name="connsiteY0" fmla="*/ 933253 h 2885263"/>
              <a:gd name="connsiteX1" fmla="*/ 2111604 w 6334812"/>
              <a:gd name="connsiteY1" fmla="*/ 1244338 h 2885263"/>
              <a:gd name="connsiteX2" fmla="*/ 2394408 w 6334812"/>
              <a:gd name="connsiteY2" fmla="*/ 2865748 h 2885263"/>
              <a:gd name="connsiteX3" fmla="*/ 4138367 w 6334812"/>
              <a:gd name="connsiteY3" fmla="*/ 0 h 2885263"/>
              <a:gd name="connsiteX4" fmla="*/ 4138367 w 6334812"/>
              <a:gd name="connsiteY4" fmla="*/ 0 h 2885263"/>
              <a:gd name="connsiteX5" fmla="*/ 4355183 w 6334812"/>
              <a:gd name="connsiteY5" fmla="*/ 603315 h 2885263"/>
              <a:gd name="connsiteX6" fmla="*/ 6334812 w 6334812"/>
              <a:gd name="connsiteY6" fmla="*/ 235670 h 2885263"/>
              <a:gd name="connsiteX7" fmla="*/ 6334812 w 6334812"/>
              <a:gd name="connsiteY7" fmla="*/ 235670 h 2885263"/>
              <a:gd name="connsiteX8" fmla="*/ 6334812 w 6334812"/>
              <a:gd name="connsiteY8" fmla="*/ 235670 h 2885263"/>
              <a:gd name="connsiteX0" fmla="*/ 0 w 6334812"/>
              <a:gd name="connsiteY0" fmla="*/ 1195257 h 3147267"/>
              <a:gd name="connsiteX1" fmla="*/ 2111604 w 6334812"/>
              <a:gd name="connsiteY1" fmla="*/ 1506342 h 3147267"/>
              <a:gd name="connsiteX2" fmla="*/ 2394408 w 6334812"/>
              <a:gd name="connsiteY2" fmla="*/ 3127752 h 3147267"/>
              <a:gd name="connsiteX3" fmla="*/ 4138367 w 6334812"/>
              <a:gd name="connsiteY3" fmla="*/ 262004 h 3147267"/>
              <a:gd name="connsiteX4" fmla="*/ 4477732 w 6334812"/>
              <a:gd name="connsiteY4" fmla="*/ 92322 h 3147267"/>
              <a:gd name="connsiteX5" fmla="*/ 4355183 w 6334812"/>
              <a:gd name="connsiteY5" fmla="*/ 865319 h 3147267"/>
              <a:gd name="connsiteX6" fmla="*/ 6334812 w 6334812"/>
              <a:gd name="connsiteY6" fmla="*/ 497674 h 3147267"/>
              <a:gd name="connsiteX7" fmla="*/ 6334812 w 6334812"/>
              <a:gd name="connsiteY7" fmla="*/ 497674 h 3147267"/>
              <a:gd name="connsiteX8" fmla="*/ 6334812 w 6334812"/>
              <a:gd name="connsiteY8" fmla="*/ 497674 h 3147267"/>
              <a:gd name="connsiteX0" fmla="*/ 0 w 6334812"/>
              <a:gd name="connsiteY0" fmla="*/ 1254130 h 3206140"/>
              <a:gd name="connsiteX1" fmla="*/ 2111604 w 6334812"/>
              <a:gd name="connsiteY1" fmla="*/ 1565215 h 3206140"/>
              <a:gd name="connsiteX2" fmla="*/ 2394408 w 6334812"/>
              <a:gd name="connsiteY2" fmla="*/ 3186625 h 3206140"/>
              <a:gd name="connsiteX3" fmla="*/ 4138367 w 6334812"/>
              <a:gd name="connsiteY3" fmla="*/ 320877 h 3206140"/>
              <a:gd name="connsiteX4" fmla="*/ 4477732 w 6334812"/>
              <a:gd name="connsiteY4" fmla="*/ 151195 h 3206140"/>
              <a:gd name="connsiteX5" fmla="*/ 4355183 w 6334812"/>
              <a:gd name="connsiteY5" fmla="*/ 924192 h 3206140"/>
              <a:gd name="connsiteX6" fmla="*/ 6334812 w 6334812"/>
              <a:gd name="connsiteY6" fmla="*/ 556547 h 3206140"/>
              <a:gd name="connsiteX7" fmla="*/ 6334812 w 6334812"/>
              <a:gd name="connsiteY7" fmla="*/ 556547 h 3206140"/>
              <a:gd name="connsiteX8" fmla="*/ 6334812 w 6334812"/>
              <a:gd name="connsiteY8" fmla="*/ 556547 h 3206140"/>
              <a:gd name="connsiteX0" fmla="*/ 0 w 6334812"/>
              <a:gd name="connsiteY0" fmla="*/ 1102977 h 3040627"/>
              <a:gd name="connsiteX1" fmla="*/ 2111604 w 6334812"/>
              <a:gd name="connsiteY1" fmla="*/ 1414062 h 3040627"/>
              <a:gd name="connsiteX2" fmla="*/ 2394408 w 6334812"/>
              <a:gd name="connsiteY2" fmla="*/ 3035472 h 3040627"/>
              <a:gd name="connsiteX3" fmla="*/ 3836709 w 6334812"/>
              <a:gd name="connsiteY3" fmla="*/ 810746 h 3040627"/>
              <a:gd name="connsiteX4" fmla="*/ 4477732 w 6334812"/>
              <a:gd name="connsiteY4" fmla="*/ 42 h 3040627"/>
              <a:gd name="connsiteX5" fmla="*/ 4355183 w 6334812"/>
              <a:gd name="connsiteY5" fmla="*/ 773039 h 3040627"/>
              <a:gd name="connsiteX6" fmla="*/ 6334812 w 6334812"/>
              <a:gd name="connsiteY6" fmla="*/ 405394 h 3040627"/>
              <a:gd name="connsiteX7" fmla="*/ 6334812 w 6334812"/>
              <a:gd name="connsiteY7" fmla="*/ 405394 h 3040627"/>
              <a:gd name="connsiteX8" fmla="*/ 6334812 w 6334812"/>
              <a:gd name="connsiteY8" fmla="*/ 405394 h 3040627"/>
              <a:gd name="connsiteX0" fmla="*/ 0 w 6334812"/>
              <a:gd name="connsiteY0" fmla="*/ 1102946 h 3040596"/>
              <a:gd name="connsiteX1" fmla="*/ 2111604 w 6334812"/>
              <a:gd name="connsiteY1" fmla="*/ 1414031 h 3040596"/>
              <a:gd name="connsiteX2" fmla="*/ 2394408 w 6334812"/>
              <a:gd name="connsiteY2" fmla="*/ 3035441 h 3040596"/>
              <a:gd name="connsiteX3" fmla="*/ 3836709 w 6334812"/>
              <a:gd name="connsiteY3" fmla="*/ 810715 h 3040596"/>
              <a:gd name="connsiteX4" fmla="*/ 4477732 w 6334812"/>
              <a:gd name="connsiteY4" fmla="*/ 11 h 3040596"/>
              <a:gd name="connsiteX5" fmla="*/ 5392132 w 6334812"/>
              <a:gd name="connsiteY5" fmla="*/ 791861 h 3040596"/>
              <a:gd name="connsiteX6" fmla="*/ 6334812 w 6334812"/>
              <a:gd name="connsiteY6" fmla="*/ 405363 h 3040596"/>
              <a:gd name="connsiteX7" fmla="*/ 6334812 w 6334812"/>
              <a:gd name="connsiteY7" fmla="*/ 405363 h 3040596"/>
              <a:gd name="connsiteX8" fmla="*/ 6334812 w 6334812"/>
              <a:gd name="connsiteY8" fmla="*/ 405363 h 3040596"/>
              <a:gd name="connsiteX0" fmla="*/ 0 w 6334812"/>
              <a:gd name="connsiteY0" fmla="*/ 1102946 h 3040596"/>
              <a:gd name="connsiteX1" fmla="*/ 2111604 w 6334812"/>
              <a:gd name="connsiteY1" fmla="*/ 1414031 h 3040596"/>
              <a:gd name="connsiteX2" fmla="*/ 2394408 w 6334812"/>
              <a:gd name="connsiteY2" fmla="*/ 3035441 h 3040596"/>
              <a:gd name="connsiteX3" fmla="*/ 3836709 w 6334812"/>
              <a:gd name="connsiteY3" fmla="*/ 810715 h 3040596"/>
              <a:gd name="connsiteX4" fmla="*/ 4477732 w 6334812"/>
              <a:gd name="connsiteY4" fmla="*/ 11 h 3040596"/>
              <a:gd name="connsiteX5" fmla="*/ 5392132 w 6334812"/>
              <a:gd name="connsiteY5" fmla="*/ 791861 h 3040596"/>
              <a:gd name="connsiteX6" fmla="*/ 6334812 w 6334812"/>
              <a:gd name="connsiteY6" fmla="*/ 405363 h 3040596"/>
              <a:gd name="connsiteX7" fmla="*/ 6334812 w 6334812"/>
              <a:gd name="connsiteY7" fmla="*/ 405363 h 3040596"/>
              <a:gd name="connsiteX8" fmla="*/ 6334812 w 6334812"/>
              <a:gd name="connsiteY8" fmla="*/ 405363 h 3040596"/>
              <a:gd name="connsiteX0" fmla="*/ 0 w 6334812"/>
              <a:gd name="connsiteY0" fmla="*/ 1102946 h 3039097"/>
              <a:gd name="connsiteX1" fmla="*/ 2460396 w 6334812"/>
              <a:gd name="connsiteY1" fmla="*/ 1329189 h 3039097"/>
              <a:gd name="connsiteX2" fmla="*/ 2394408 w 6334812"/>
              <a:gd name="connsiteY2" fmla="*/ 3035441 h 3039097"/>
              <a:gd name="connsiteX3" fmla="*/ 3836709 w 6334812"/>
              <a:gd name="connsiteY3" fmla="*/ 810715 h 3039097"/>
              <a:gd name="connsiteX4" fmla="*/ 4477732 w 6334812"/>
              <a:gd name="connsiteY4" fmla="*/ 11 h 3039097"/>
              <a:gd name="connsiteX5" fmla="*/ 5392132 w 6334812"/>
              <a:gd name="connsiteY5" fmla="*/ 791861 h 3039097"/>
              <a:gd name="connsiteX6" fmla="*/ 6334812 w 6334812"/>
              <a:gd name="connsiteY6" fmla="*/ 405363 h 3039097"/>
              <a:gd name="connsiteX7" fmla="*/ 6334812 w 6334812"/>
              <a:gd name="connsiteY7" fmla="*/ 405363 h 3039097"/>
              <a:gd name="connsiteX8" fmla="*/ 6334812 w 6334812"/>
              <a:gd name="connsiteY8" fmla="*/ 405363 h 303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4812" h="3039097">
                <a:moveTo>
                  <a:pt x="0" y="1102946"/>
                </a:moveTo>
                <a:cubicBezTo>
                  <a:pt x="366074" y="1451738"/>
                  <a:pt x="2061328" y="1007107"/>
                  <a:pt x="2460396" y="1329189"/>
                </a:cubicBezTo>
                <a:cubicBezTo>
                  <a:pt x="2859464" y="1651272"/>
                  <a:pt x="2165023" y="3121853"/>
                  <a:pt x="2394408" y="3035441"/>
                </a:cubicBezTo>
                <a:cubicBezTo>
                  <a:pt x="2623793" y="2949029"/>
                  <a:pt x="3524980" y="1339229"/>
                  <a:pt x="3836709" y="810715"/>
                </a:cubicBezTo>
                <a:cubicBezTo>
                  <a:pt x="4146223" y="285956"/>
                  <a:pt x="4218495" y="3153"/>
                  <a:pt x="4477732" y="11"/>
                </a:cubicBezTo>
                <a:cubicBezTo>
                  <a:pt x="4736969" y="-3131"/>
                  <a:pt x="5082619" y="724302"/>
                  <a:pt x="5392132" y="791861"/>
                </a:cubicBezTo>
                <a:cubicBezTo>
                  <a:pt x="5701645" y="859420"/>
                  <a:pt x="6177699" y="469779"/>
                  <a:pt x="6334812" y="405363"/>
                </a:cubicBezTo>
                <a:lnTo>
                  <a:pt x="6334812" y="405363"/>
                </a:lnTo>
                <a:lnTo>
                  <a:pt x="6334812" y="405363"/>
                </a:lnTo>
              </a:path>
            </a:pathLst>
          </a:cu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97574" y="2555519"/>
            <a:ext cx="146115" cy="14611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50135" y="3492445"/>
            <a:ext cx="146115" cy="14611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56871" y="2159585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72366" y="5136551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05054" y="4839160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23192" y="4078607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62813" y="3060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80343" y="22923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</p:spPr>
        <p:txBody>
          <a:bodyPr/>
          <a:lstStyle/>
          <a:p>
            <a:r>
              <a:rPr lang="en-US" sz="2800" b="1" dirty="0" smtClean="0"/>
              <a:t>HOW IT WORKs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672741" y="3663628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8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33254" y="1489435"/>
            <a:ext cx="6645897" cy="4194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069874" y="2232642"/>
            <a:ext cx="6334812" cy="3039097"/>
          </a:xfrm>
          <a:custGeom>
            <a:avLst/>
            <a:gdLst>
              <a:gd name="connsiteX0" fmla="*/ 148154 w 6567807"/>
              <a:gd name="connsiteY0" fmla="*/ 0 h 3733676"/>
              <a:gd name="connsiteX1" fmla="*/ 232995 w 6567807"/>
              <a:gd name="connsiteY1" fmla="*/ 1781666 h 3733676"/>
              <a:gd name="connsiteX2" fmla="*/ 2344599 w 6567807"/>
              <a:gd name="connsiteY2" fmla="*/ 2092751 h 3733676"/>
              <a:gd name="connsiteX3" fmla="*/ 2627403 w 6567807"/>
              <a:gd name="connsiteY3" fmla="*/ 3714161 h 3733676"/>
              <a:gd name="connsiteX4" fmla="*/ 4371362 w 6567807"/>
              <a:gd name="connsiteY4" fmla="*/ 848413 h 3733676"/>
              <a:gd name="connsiteX5" fmla="*/ 4371362 w 6567807"/>
              <a:gd name="connsiteY5" fmla="*/ 848413 h 3733676"/>
              <a:gd name="connsiteX6" fmla="*/ 4588178 w 6567807"/>
              <a:gd name="connsiteY6" fmla="*/ 1451728 h 3733676"/>
              <a:gd name="connsiteX7" fmla="*/ 6567807 w 6567807"/>
              <a:gd name="connsiteY7" fmla="*/ 1084083 h 3733676"/>
              <a:gd name="connsiteX8" fmla="*/ 6567807 w 6567807"/>
              <a:gd name="connsiteY8" fmla="*/ 1084083 h 3733676"/>
              <a:gd name="connsiteX9" fmla="*/ 6567807 w 6567807"/>
              <a:gd name="connsiteY9" fmla="*/ 1084083 h 3733676"/>
              <a:gd name="connsiteX0" fmla="*/ 0 w 6334812"/>
              <a:gd name="connsiteY0" fmla="*/ 933253 h 2885263"/>
              <a:gd name="connsiteX1" fmla="*/ 2111604 w 6334812"/>
              <a:gd name="connsiteY1" fmla="*/ 1244338 h 2885263"/>
              <a:gd name="connsiteX2" fmla="*/ 2394408 w 6334812"/>
              <a:gd name="connsiteY2" fmla="*/ 2865748 h 2885263"/>
              <a:gd name="connsiteX3" fmla="*/ 4138367 w 6334812"/>
              <a:gd name="connsiteY3" fmla="*/ 0 h 2885263"/>
              <a:gd name="connsiteX4" fmla="*/ 4138367 w 6334812"/>
              <a:gd name="connsiteY4" fmla="*/ 0 h 2885263"/>
              <a:gd name="connsiteX5" fmla="*/ 4355183 w 6334812"/>
              <a:gd name="connsiteY5" fmla="*/ 603315 h 2885263"/>
              <a:gd name="connsiteX6" fmla="*/ 6334812 w 6334812"/>
              <a:gd name="connsiteY6" fmla="*/ 235670 h 2885263"/>
              <a:gd name="connsiteX7" fmla="*/ 6334812 w 6334812"/>
              <a:gd name="connsiteY7" fmla="*/ 235670 h 2885263"/>
              <a:gd name="connsiteX8" fmla="*/ 6334812 w 6334812"/>
              <a:gd name="connsiteY8" fmla="*/ 235670 h 2885263"/>
              <a:gd name="connsiteX0" fmla="*/ 0 w 6334812"/>
              <a:gd name="connsiteY0" fmla="*/ 1195257 h 3147267"/>
              <a:gd name="connsiteX1" fmla="*/ 2111604 w 6334812"/>
              <a:gd name="connsiteY1" fmla="*/ 1506342 h 3147267"/>
              <a:gd name="connsiteX2" fmla="*/ 2394408 w 6334812"/>
              <a:gd name="connsiteY2" fmla="*/ 3127752 h 3147267"/>
              <a:gd name="connsiteX3" fmla="*/ 4138367 w 6334812"/>
              <a:gd name="connsiteY3" fmla="*/ 262004 h 3147267"/>
              <a:gd name="connsiteX4" fmla="*/ 4477732 w 6334812"/>
              <a:gd name="connsiteY4" fmla="*/ 92322 h 3147267"/>
              <a:gd name="connsiteX5" fmla="*/ 4355183 w 6334812"/>
              <a:gd name="connsiteY5" fmla="*/ 865319 h 3147267"/>
              <a:gd name="connsiteX6" fmla="*/ 6334812 w 6334812"/>
              <a:gd name="connsiteY6" fmla="*/ 497674 h 3147267"/>
              <a:gd name="connsiteX7" fmla="*/ 6334812 w 6334812"/>
              <a:gd name="connsiteY7" fmla="*/ 497674 h 3147267"/>
              <a:gd name="connsiteX8" fmla="*/ 6334812 w 6334812"/>
              <a:gd name="connsiteY8" fmla="*/ 497674 h 3147267"/>
              <a:gd name="connsiteX0" fmla="*/ 0 w 6334812"/>
              <a:gd name="connsiteY0" fmla="*/ 1254130 h 3206140"/>
              <a:gd name="connsiteX1" fmla="*/ 2111604 w 6334812"/>
              <a:gd name="connsiteY1" fmla="*/ 1565215 h 3206140"/>
              <a:gd name="connsiteX2" fmla="*/ 2394408 w 6334812"/>
              <a:gd name="connsiteY2" fmla="*/ 3186625 h 3206140"/>
              <a:gd name="connsiteX3" fmla="*/ 4138367 w 6334812"/>
              <a:gd name="connsiteY3" fmla="*/ 320877 h 3206140"/>
              <a:gd name="connsiteX4" fmla="*/ 4477732 w 6334812"/>
              <a:gd name="connsiteY4" fmla="*/ 151195 h 3206140"/>
              <a:gd name="connsiteX5" fmla="*/ 4355183 w 6334812"/>
              <a:gd name="connsiteY5" fmla="*/ 924192 h 3206140"/>
              <a:gd name="connsiteX6" fmla="*/ 6334812 w 6334812"/>
              <a:gd name="connsiteY6" fmla="*/ 556547 h 3206140"/>
              <a:gd name="connsiteX7" fmla="*/ 6334812 w 6334812"/>
              <a:gd name="connsiteY7" fmla="*/ 556547 h 3206140"/>
              <a:gd name="connsiteX8" fmla="*/ 6334812 w 6334812"/>
              <a:gd name="connsiteY8" fmla="*/ 556547 h 3206140"/>
              <a:gd name="connsiteX0" fmla="*/ 0 w 6334812"/>
              <a:gd name="connsiteY0" fmla="*/ 1102977 h 3040627"/>
              <a:gd name="connsiteX1" fmla="*/ 2111604 w 6334812"/>
              <a:gd name="connsiteY1" fmla="*/ 1414062 h 3040627"/>
              <a:gd name="connsiteX2" fmla="*/ 2394408 w 6334812"/>
              <a:gd name="connsiteY2" fmla="*/ 3035472 h 3040627"/>
              <a:gd name="connsiteX3" fmla="*/ 3836709 w 6334812"/>
              <a:gd name="connsiteY3" fmla="*/ 810746 h 3040627"/>
              <a:gd name="connsiteX4" fmla="*/ 4477732 w 6334812"/>
              <a:gd name="connsiteY4" fmla="*/ 42 h 3040627"/>
              <a:gd name="connsiteX5" fmla="*/ 4355183 w 6334812"/>
              <a:gd name="connsiteY5" fmla="*/ 773039 h 3040627"/>
              <a:gd name="connsiteX6" fmla="*/ 6334812 w 6334812"/>
              <a:gd name="connsiteY6" fmla="*/ 405394 h 3040627"/>
              <a:gd name="connsiteX7" fmla="*/ 6334812 w 6334812"/>
              <a:gd name="connsiteY7" fmla="*/ 405394 h 3040627"/>
              <a:gd name="connsiteX8" fmla="*/ 6334812 w 6334812"/>
              <a:gd name="connsiteY8" fmla="*/ 405394 h 3040627"/>
              <a:gd name="connsiteX0" fmla="*/ 0 w 6334812"/>
              <a:gd name="connsiteY0" fmla="*/ 1102946 h 3040596"/>
              <a:gd name="connsiteX1" fmla="*/ 2111604 w 6334812"/>
              <a:gd name="connsiteY1" fmla="*/ 1414031 h 3040596"/>
              <a:gd name="connsiteX2" fmla="*/ 2394408 w 6334812"/>
              <a:gd name="connsiteY2" fmla="*/ 3035441 h 3040596"/>
              <a:gd name="connsiteX3" fmla="*/ 3836709 w 6334812"/>
              <a:gd name="connsiteY3" fmla="*/ 810715 h 3040596"/>
              <a:gd name="connsiteX4" fmla="*/ 4477732 w 6334812"/>
              <a:gd name="connsiteY4" fmla="*/ 11 h 3040596"/>
              <a:gd name="connsiteX5" fmla="*/ 5392132 w 6334812"/>
              <a:gd name="connsiteY5" fmla="*/ 791861 h 3040596"/>
              <a:gd name="connsiteX6" fmla="*/ 6334812 w 6334812"/>
              <a:gd name="connsiteY6" fmla="*/ 405363 h 3040596"/>
              <a:gd name="connsiteX7" fmla="*/ 6334812 w 6334812"/>
              <a:gd name="connsiteY7" fmla="*/ 405363 h 3040596"/>
              <a:gd name="connsiteX8" fmla="*/ 6334812 w 6334812"/>
              <a:gd name="connsiteY8" fmla="*/ 405363 h 3040596"/>
              <a:gd name="connsiteX0" fmla="*/ 0 w 6334812"/>
              <a:gd name="connsiteY0" fmla="*/ 1102946 h 3040596"/>
              <a:gd name="connsiteX1" fmla="*/ 2111604 w 6334812"/>
              <a:gd name="connsiteY1" fmla="*/ 1414031 h 3040596"/>
              <a:gd name="connsiteX2" fmla="*/ 2394408 w 6334812"/>
              <a:gd name="connsiteY2" fmla="*/ 3035441 h 3040596"/>
              <a:gd name="connsiteX3" fmla="*/ 3836709 w 6334812"/>
              <a:gd name="connsiteY3" fmla="*/ 810715 h 3040596"/>
              <a:gd name="connsiteX4" fmla="*/ 4477732 w 6334812"/>
              <a:gd name="connsiteY4" fmla="*/ 11 h 3040596"/>
              <a:gd name="connsiteX5" fmla="*/ 5392132 w 6334812"/>
              <a:gd name="connsiteY5" fmla="*/ 791861 h 3040596"/>
              <a:gd name="connsiteX6" fmla="*/ 6334812 w 6334812"/>
              <a:gd name="connsiteY6" fmla="*/ 405363 h 3040596"/>
              <a:gd name="connsiteX7" fmla="*/ 6334812 w 6334812"/>
              <a:gd name="connsiteY7" fmla="*/ 405363 h 3040596"/>
              <a:gd name="connsiteX8" fmla="*/ 6334812 w 6334812"/>
              <a:gd name="connsiteY8" fmla="*/ 405363 h 3040596"/>
              <a:gd name="connsiteX0" fmla="*/ 0 w 6334812"/>
              <a:gd name="connsiteY0" fmla="*/ 1102946 h 3039097"/>
              <a:gd name="connsiteX1" fmla="*/ 2460396 w 6334812"/>
              <a:gd name="connsiteY1" fmla="*/ 1329189 h 3039097"/>
              <a:gd name="connsiteX2" fmla="*/ 2394408 w 6334812"/>
              <a:gd name="connsiteY2" fmla="*/ 3035441 h 3039097"/>
              <a:gd name="connsiteX3" fmla="*/ 3836709 w 6334812"/>
              <a:gd name="connsiteY3" fmla="*/ 810715 h 3039097"/>
              <a:gd name="connsiteX4" fmla="*/ 4477732 w 6334812"/>
              <a:gd name="connsiteY4" fmla="*/ 11 h 3039097"/>
              <a:gd name="connsiteX5" fmla="*/ 5392132 w 6334812"/>
              <a:gd name="connsiteY5" fmla="*/ 791861 h 3039097"/>
              <a:gd name="connsiteX6" fmla="*/ 6334812 w 6334812"/>
              <a:gd name="connsiteY6" fmla="*/ 405363 h 3039097"/>
              <a:gd name="connsiteX7" fmla="*/ 6334812 w 6334812"/>
              <a:gd name="connsiteY7" fmla="*/ 405363 h 3039097"/>
              <a:gd name="connsiteX8" fmla="*/ 6334812 w 6334812"/>
              <a:gd name="connsiteY8" fmla="*/ 405363 h 303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4812" h="3039097">
                <a:moveTo>
                  <a:pt x="0" y="1102946"/>
                </a:moveTo>
                <a:cubicBezTo>
                  <a:pt x="366074" y="1451738"/>
                  <a:pt x="2061328" y="1007107"/>
                  <a:pt x="2460396" y="1329189"/>
                </a:cubicBezTo>
                <a:cubicBezTo>
                  <a:pt x="2859464" y="1651272"/>
                  <a:pt x="2165023" y="3121853"/>
                  <a:pt x="2394408" y="3035441"/>
                </a:cubicBezTo>
                <a:cubicBezTo>
                  <a:pt x="2623793" y="2949029"/>
                  <a:pt x="3524980" y="1339229"/>
                  <a:pt x="3836709" y="810715"/>
                </a:cubicBezTo>
                <a:cubicBezTo>
                  <a:pt x="4146223" y="285956"/>
                  <a:pt x="4218495" y="3153"/>
                  <a:pt x="4477732" y="11"/>
                </a:cubicBezTo>
                <a:cubicBezTo>
                  <a:pt x="4736969" y="-3131"/>
                  <a:pt x="5082619" y="724302"/>
                  <a:pt x="5392132" y="791861"/>
                </a:cubicBezTo>
                <a:cubicBezTo>
                  <a:pt x="5701645" y="859420"/>
                  <a:pt x="6177699" y="469779"/>
                  <a:pt x="6334812" y="405363"/>
                </a:cubicBezTo>
                <a:lnTo>
                  <a:pt x="6334812" y="405363"/>
                </a:lnTo>
                <a:lnTo>
                  <a:pt x="6334812" y="405363"/>
                </a:lnTo>
              </a:path>
            </a:pathLst>
          </a:cu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56871" y="2159585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72366" y="5136551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05054" y="4839160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23192" y="4078607"/>
            <a:ext cx="146115" cy="146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62813" y="3060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80343" y="22923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</p:spPr>
        <p:txBody>
          <a:bodyPr/>
          <a:lstStyle/>
          <a:p>
            <a:r>
              <a:rPr lang="en-US" sz="2800" b="1" dirty="0" smtClean="0"/>
              <a:t>HOW IT WORKs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3806392" y="2223215"/>
            <a:ext cx="1639945" cy="26173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39697" y="2628577"/>
            <a:ext cx="2367304" cy="933254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97574" y="2555519"/>
            <a:ext cx="146115" cy="14611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50135" y="3492445"/>
            <a:ext cx="146115" cy="14611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2741" y="3663628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44" y="1599393"/>
            <a:ext cx="6138333" cy="565608"/>
          </a:xfrm>
        </p:spPr>
        <p:txBody>
          <a:bodyPr/>
          <a:lstStyle/>
          <a:p>
            <a:r>
              <a:rPr lang="en-US" sz="2400" b="1" dirty="0"/>
              <a:t>Reference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42900" y="2099013"/>
            <a:ext cx="84010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Chakrabarti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Deepayan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Yiping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Zhan, and Christos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Faloutsos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 "R-MAT: A Recursive Model for Graph Mining."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SDM. Vol. 4. 2004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 Kleinberg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, Jon, and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Éva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Tardos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 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Algorithm Design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 Boston: Pearson/Addison-Wesley, 2006. 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Cormen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, Thomas H. 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Introduction to algorithms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 MIT press, 2009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King, Kim N., and Kim King. 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C programming: a modern </a:t>
            </a:r>
            <a:r>
              <a:rPr lang="en-US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approach 2 edition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.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Norton,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2008.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26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725" y="1543284"/>
            <a:ext cx="8058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esign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paved roads among a number of scattered villages in a large rural area. </a:t>
            </a:r>
            <a:endParaRPr lang="en-US" sz="28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Given:  </a:t>
            </a:r>
          </a:p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	a set of villages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a set of existing natural roads  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cost of pavement on each road</a:t>
            </a:r>
          </a:p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Goal:</a:t>
            </a:r>
          </a:p>
          <a:p>
            <a:r>
              <a:rPr lang="en-US" altLang="zh-CN" sz="2800" i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</a:rPr>
              <a:t>Cover all villages in pavement network. </a:t>
            </a:r>
            <a:endParaRPr lang="en-US" altLang="zh-CN" sz="2800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	minimize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the total cost of paving the 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</a:rPr>
              <a:t>roads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725" y="742295"/>
            <a:ext cx="1951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Background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14325" y="0"/>
            <a:ext cx="5824009" cy="991352"/>
          </a:xfr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sz="2800" b="1" dirty="0" smtClean="0"/>
              <a:t>Overview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134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6517" y="2823227"/>
            <a:ext cx="2356700" cy="991352"/>
          </a:xfrm>
        </p:spPr>
        <p:txBody>
          <a:bodyPr/>
          <a:lstStyle/>
          <a:p>
            <a:r>
              <a:rPr lang="en-US" sz="6000" dirty="0" smtClean="0"/>
              <a:t>Q &amp; 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95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14325" y="0"/>
            <a:ext cx="5824009" cy="991352"/>
          </a:xfr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sz="2800" b="1" dirty="0"/>
              <a:t>Project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443" y="806902"/>
            <a:ext cx="3948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GRAPH REPRESENTATION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139496" y="1697579"/>
            <a:ext cx="2724291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Road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: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Edge</a:t>
            </a:r>
          </a:p>
          <a:p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Cost: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 Edge weight </a:t>
            </a: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(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distance,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topography)</a:t>
            </a:r>
          </a:p>
          <a:p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Village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node</a:t>
            </a:r>
          </a:p>
          <a:p>
            <a:endParaRPr lang="en-US" altLang="zh-CN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*Connected graph</a:t>
            </a:r>
          </a:p>
          <a:p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812290" y="1815949"/>
            <a:ext cx="6331709" cy="3878722"/>
            <a:chOff x="4000501" y="2428412"/>
            <a:chExt cx="4189575" cy="2283398"/>
          </a:xfrm>
        </p:grpSpPr>
        <p:grpSp>
          <p:nvGrpSpPr>
            <p:cNvPr id="93" name="Group 92"/>
            <p:cNvGrpSpPr/>
            <p:nvPr/>
          </p:nvGrpSpPr>
          <p:grpSpPr>
            <a:xfrm>
              <a:off x="4000501" y="2428412"/>
              <a:ext cx="3105149" cy="2283398"/>
              <a:chOff x="3935043" y="1368801"/>
              <a:chExt cx="4742915" cy="3487744"/>
            </a:xfrm>
          </p:grpSpPr>
          <p:cxnSp>
            <p:nvCxnSpPr>
              <p:cNvPr id="61" name="Curved Connector 60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36"/>
              <p:cNvGrpSpPr/>
              <p:nvPr/>
            </p:nvGrpSpPr>
            <p:grpSpPr>
              <a:xfrm>
                <a:off x="4268307" y="1906311"/>
                <a:ext cx="4016205" cy="2527131"/>
                <a:chOff x="1238336" y="1115022"/>
                <a:chExt cx="4835754" cy="2915100"/>
              </a:xfrm>
            </p:grpSpPr>
            <p:sp>
              <p:nvSpPr>
                <p:cNvPr id="11" name="Oval 6"/>
                <p:cNvSpPr/>
                <p:nvPr/>
              </p:nvSpPr>
              <p:spPr>
                <a:xfrm>
                  <a:off x="5561927" y="3526430"/>
                  <a:ext cx="512163" cy="50369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Oval 9"/>
                <p:cNvSpPr/>
                <p:nvPr/>
              </p:nvSpPr>
              <p:spPr>
                <a:xfrm>
                  <a:off x="5419914" y="1115022"/>
                  <a:ext cx="512165" cy="49333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" name="Oval 18"/>
                <p:cNvSpPr/>
                <p:nvPr/>
              </p:nvSpPr>
              <p:spPr>
                <a:xfrm>
                  <a:off x="1238336" y="3532446"/>
                  <a:ext cx="502768" cy="4976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5" name="Straight Connector 34"/>
                <p:cNvCxnSpPr>
                  <a:stCxn id="13" idx="6"/>
                  <a:endCxn id="12" idx="2"/>
                </p:cNvCxnSpPr>
                <p:nvPr/>
              </p:nvCxnSpPr>
              <p:spPr>
                <a:xfrm flipV="1">
                  <a:off x="1741104" y="1361690"/>
                  <a:ext cx="3678811" cy="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68"/>
              <p:cNvCxnSpPr>
                <a:stCxn id="14" idx="6"/>
                <a:endCxn id="11" idx="2"/>
              </p:cNvCxnSpPr>
              <p:nvPr/>
            </p:nvCxnSpPr>
            <p:spPr>
              <a:xfrm flipV="1">
                <a:off x="4685868" y="4215112"/>
                <a:ext cx="3173281" cy="26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71"/>
              <p:cNvCxnSpPr>
                <a:stCxn id="13" idx="4"/>
                <a:endCxn id="14" idx="0"/>
              </p:cNvCxnSpPr>
              <p:nvPr/>
            </p:nvCxnSpPr>
            <p:spPr>
              <a:xfrm>
                <a:off x="4477087" y="2328862"/>
                <a:ext cx="0" cy="1673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74"/>
              <p:cNvCxnSpPr>
                <a:stCxn id="13" idx="5"/>
                <a:endCxn id="11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80"/>
              <p:cNvCxnSpPr>
                <a:stCxn id="12" idx="3"/>
                <a:endCxn id="14" idx="7"/>
              </p:cNvCxnSpPr>
              <p:nvPr/>
            </p:nvCxnSpPr>
            <p:spPr>
              <a:xfrm flipH="1">
                <a:off x="4624717" y="2271357"/>
                <a:ext cx="3178780" cy="1793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24"/>
              <p:cNvSpPr txBox="1"/>
              <p:nvPr/>
            </p:nvSpPr>
            <p:spPr>
              <a:xfrm>
                <a:off x="5670827" y="1824270"/>
                <a:ext cx="103655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10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文本框 126"/>
              <p:cNvSpPr txBox="1"/>
              <p:nvPr/>
            </p:nvSpPr>
            <p:spPr>
              <a:xfrm>
                <a:off x="5686588" y="3918572"/>
                <a:ext cx="1103589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20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文本框 128"/>
              <p:cNvSpPr txBox="1"/>
              <p:nvPr/>
            </p:nvSpPr>
            <p:spPr>
              <a:xfrm rot="16200000">
                <a:off x="3794138" y="2803141"/>
                <a:ext cx="1000228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20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文本框 131"/>
              <p:cNvSpPr txBox="1"/>
              <p:nvPr/>
            </p:nvSpPr>
            <p:spPr>
              <a:xfrm rot="1716339">
                <a:off x="5240944" y="2521383"/>
                <a:ext cx="100022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15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文本框 132"/>
              <p:cNvSpPr txBox="1"/>
              <p:nvPr/>
            </p:nvSpPr>
            <p:spPr>
              <a:xfrm rot="19836624">
                <a:off x="6290065" y="2458507"/>
                <a:ext cx="100022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40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文本框 136"/>
              <p:cNvSpPr txBox="1"/>
              <p:nvPr/>
            </p:nvSpPr>
            <p:spPr>
              <a:xfrm>
                <a:off x="3935043" y="1525789"/>
                <a:ext cx="1189790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Village 1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文本框 137"/>
              <p:cNvSpPr txBox="1"/>
              <p:nvPr/>
            </p:nvSpPr>
            <p:spPr>
              <a:xfrm>
                <a:off x="7542071" y="1558064"/>
                <a:ext cx="113588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Village 2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文本框 138"/>
              <p:cNvSpPr txBox="1"/>
              <p:nvPr/>
            </p:nvSpPr>
            <p:spPr>
              <a:xfrm>
                <a:off x="3935045" y="4456953"/>
                <a:ext cx="118978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Village 3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文本框 139"/>
              <p:cNvSpPr txBox="1"/>
              <p:nvPr/>
            </p:nvSpPr>
            <p:spPr>
              <a:xfrm>
                <a:off x="7592269" y="4433443"/>
                <a:ext cx="108568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Village 4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0" name="Curved Connector 29"/>
              <p:cNvCxnSpPr>
                <a:stCxn id="13" idx="7"/>
                <a:endCxn id="12" idx="1"/>
              </p:cNvCxnSpPr>
              <p:nvPr/>
            </p:nvCxnSpPr>
            <p:spPr>
              <a:xfrm rot="5400000" flipH="1" flipV="1">
                <a:off x="6212295" y="381366"/>
                <a:ext cx="3625" cy="3178780"/>
              </a:xfrm>
              <a:prstGeom prst="curvedConnector3">
                <a:avLst>
                  <a:gd name="adj1" fmla="val 8133986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124"/>
              <p:cNvSpPr txBox="1"/>
              <p:nvPr/>
            </p:nvSpPr>
            <p:spPr>
              <a:xfrm>
                <a:off x="5670827" y="1368801"/>
                <a:ext cx="103655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22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文本框 124"/>
              <p:cNvSpPr txBox="1"/>
              <p:nvPr/>
            </p:nvSpPr>
            <p:spPr>
              <a:xfrm>
                <a:off x="5686588" y="4372953"/>
                <a:ext cx="1260059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36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文本框 124"/>
              <p:cNvSpPr txBox="1"/>
              <p:nvPr/>
            </p:nvSpPr>
            <p:spPr>
              <a:xfrm>
                <a:off x="5686588" y="3557511"/>
                <a:ext cx="1053892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Cost: 24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6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97" name="直接连接符 68"/>
            <p:cNvCxnSpPr>
              <a:stCxn id="11" idx="6"/>
              <a:endCxn id="96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74"/>
            <p:cNvCxnSpPr>
              <a:stCxn id="12" idx="5"/>
              <a:endCxn id="96" idx="1"/>
            </p:cNvCxnSpPr>
            <p:nvPr/>
          </p:nvCxnSpPr>
          <p:spPr>
            <a:xfrm>
              <a:off x="6730064" y="3019307"/>
              <a:ext cx="866918" cy="11749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24"/>
            <p:cNvSpPr txBox="1"/>
            <p:nvPr/>
          </p:nvSpPr>
          <p:spPr>
            <a:xfrm>
              <a:off x="6943725" y="4058265"/>
              <a:ext cx="729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chemeClr val="accent5">
                      <a:lumMod val="75000"/>
                    </a:schemeClr>
                  </a:solidFill>
                </a:rPr>
                <a:t>Cost: 5</a:t>
              </a:r>
              <a:endParaRPr lang="zh-CN" altLang="en-US" sz="1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" name="文本框 124"/>
            <p:cNvSpPr txBox="1"/>
            <p:nvPr/>
          </p:nvSpPr>
          <p:spPr>
            <a:xfrm rot="3223577">
              <a:off x="6879958" y="3315049"/>
              <a:ext cx="729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chemeClr val="accent5">
                      <a:lumMod val="75000"/>
                    </a:schemeClr>
                  </a:solidFill>
                </a:rPr>
                <a:t>Cost: 25</a:t>
              </a:r>
              <a:endParaRPr lang="zh-CN" altLang="en-US" sz="1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0" name="文本框 139"/>
            <p:cNvSpPr txBox="1"/>
            <p:nvPr/>
          </p:nvSpPr>
          <p:spPr>
            <a:xfrm>
              <a:off x="7479285" y="4434809"/>
              <a:ext cx="710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chemeClr val="accent5">
                      <a:lumMod val="75000"/>
                    </a:schemeClr>
                  </a:solidFill>
                </a:rPr>
                <a:t>Village 5</a:t>
              </a:r>
              <a:endParaRPr lang="zh-CN" altLang="en-US" sz="1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9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9"/>
          <p:cNvSpPr txBox="1"/>
          <p:nvPr/>
        </p:nvSpPr>
        <p:spPr>
          <a:xfrm>
            <a:off x="505246" y="2141969"/>
            <a:ext cx="382862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Find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minimum spanning tree(MST)</a:t>
            </a:r>
          </a:p>
          <a:p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MST: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 tree covers all nodes in graph with minimum sum of edge weights</a:t>
            </a:r>
          </a:p>
          <a:p>
            <a:pPr lvl="4"/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14325" y="0"/>
            <a:ext cx="5824009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800" kern="1200" cap="all" spc="150">
                <a:solidFill>
                  <a:srgbClr val="EEB211"/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Project Design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14349" y="1202354"/>
            <a:ext cx="2388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Algorithm Design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93361" y="1798599"/>
            <a:ext cx="4383834" cy="2542641"/>
            <a:chOff x="4104869" y="2466512"/>
            <a:chExt cx="4142357" cy="2218877"/>
          </a:xfrm>
        </p:grpSpPr>
        <p:grpSp>
          <p:nvGrpSpPr>
            <p:cNvPr id="11" name="Group 10"/>
            <p:cNvGrpSpPr/>
            <p:nvPr/>
          </p:nvGrpSpPr>
          <p:grpSpPr>
            <a:xfrm>
              <a:off x="4104869" y="2466512"/>
              <a:ext cx="3152886" cy="2218877"/>
              <a:chOff x="4094457" y="1426997"/>
              <a:chExt cx="4815830" cy="3389193"/>
            </a:xfrm>
          </p:grpSpPr>
          <p:cxnSp>
            <p:nvCxnSpPr>
              <p:cNvPr id="18" name="Curved Connector 17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36"/>
              <p:cNvGrpSpPr/>
              <p:nvPr/>
            </p:nvGrpSpPr>
            <p:grpSpPr>
              <a:xfrm>
                <a:off x="4268307" y="1906311"/>
                <a:ext cx="4016205" cy="2527131"/>
                <a:chOff x="1238336" y="1115022"/>
                <a:chExt cx="4835754" cy="2915100"/>
              </a:xfrm>
            </p:grpSpPr>
            <p:sp>
              <p:nvSpPr>
                <p:cNvPr id="38" name="Oval 6"/>
                <p:cNvSpPr/>
                <p:nvPr/>
              </p:nvSpPr>
              <p:spPr>
                <a:xfrm>
                  <a:off x="5561927" y="3526430"/>
                  <a:ext cx="512163" cy="50369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Oval 9"/>
                <p:cNvSpPr/>
                <p:nvPr/>
              </p:nvSpPr>
              <p:spPr>
                <a:xfrm>
                  <a:off x="5494918" y="1115022"/>
                  <a:ext cx="437160" cy="49333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0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" name="Oval 18"/>
                <p:cNvSpPr/>
                <p:nvPr/>
              </p:nvSpPr>
              <p:spPr>
                <a:xfrm>
                  <a:off x="1238336" y="3558413"/>
                  <a:ext cx="514175" cy="4717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42" name="Straight Connector 34"/>
                <p:cNvCxnSpPr>
                  <a:stCxn id="40" idx="6"/>
                  <a:endCxn id="39" idx="2"/>
                </p:cNvCxnSpPr>
                <p:nvPr/>
              </p:nvCxnSpPr>
              <p:spPr>
                <a:xfrm flipV="1">
                  <a:off x="1741105" y="1361691"/>
                  <a:ext cx="3753813" cy="2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连接符 68"/>
              <p:cNvCxnSpPr>
                <a:stCxn id="41" idx="6"/>
                <a:endCxn id="38" idx="2"/>
              </p:cNvCxnSpPr>
              <p:nvPr/>
            </p:nvCxnSpPr>
            <p:spPr>
              <a:xfrm flipV="1">
                <a:off x="4695341" y="4215115"/>
                <a:ext cx="3163808" cy="138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1"/>
              <p:cNvCxnSpPr>
                <a:stCxn id="40" idx="4"/>
                <a:endCxn id="41" idx="0"/>
              </p:cNvCxnSpPr>
              <p:nvPr/>
            </p:nvCxnSpPr>
            <p:spPr>
              <a:xfrm>
                <a:off x="4477087" y="2328865"/>
                <a:ext cx="4737" cy="1695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74"/>
              <p:cNvCxnSpPr>
                <a:stCxn id="40" idx="5"/>
                <a:endCxn id="38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80"/>
              <p:cNvCxnSpPr>
                <a:stCxn id="39" idx="3"/>
                <a:endCxn id="41" idx="7"/>
              </p:cNvCxnSpPr>
              <p:nvPr/>
            </p:nvCxnSpPr>
            <p:spPr>
              <a:xfrm flipH="1">
                <a:off x="4632803" y="2271355"/>
                <a:ext cx="3223863" cy="181304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124"/>
              <p:cNvSpPr txBox="1"/>
              <p:nvPr/>
            </p:nvSpPr>
            <p:spPr>
              <a:xfrm>
                <a:off x="5976352" y="1824270"/>
                <a:ext cx="103655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文本框 126"/>
              <p:cNvSpPr txBox="1"/>
              <p:nvPr/>
            </p:nvSpPr>
            <p:spPr>
              <a:xfrm>
                <a:off x="6064858" y="3933121"/>
                <a:ext cx="1103589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文本框 128"/>
              <p:cNvSpPr txBox="1"/>
              <p:nvPr/>
            </p:nvSpPr>
            <p:spPr>
              <a:xfrm rot="16200000">
                <a:off x="3893901" y="2703380"/>
                <a:ext cx="800703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文本框 131"/>
              <p:cNvSpPr txBox="1"/>
              <p:nvPr/>
            </p:nvSpPr>
            <p:spPr>
              <a:xfrm rot="1716339">
                <a:off x="5240944" y="2521383"/>
                <a:ext cx="100022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文本框 132"/>
              <p:cNvSpPr txBox="1"/>
              <p:nvPr/>
            </p:nvSpPr>
            <p:spPr>
              <a:xfrm rot="19836624">
                <a:off x="6290065" y="2458507"/>
                <a:ext cx="100022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40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文本框 136"/>
              <p:cNvSpPr txBox="1"/>
              <p:nvPr/>
            </p:nvSpPr>
            <p:spPr>
              <a:xfrm>
                <a:off x="4224657" y="1906310"/>
                <a:ext cx="1189790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V1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文本框 137"/>
              <p:cNvSpPr txBox="1"/>
              <p:nvPr/>
            </p:nvSpPr>
            <p:spPr>
              <a:xfrm>
                <a:off x="7755259" y="1906310"/>
                <a:ext cx="1135887" cy="399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文本框 138"/>
              <p:cNvSpPr txBox="1"/>
              <p:nvPr/>
            </p:nvSpPr>
            <p:spPr>
              <a:xfrm>
                <a:off x="4268307" y="4054890"/>
                <a:ext cx="118978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V3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文本框 139"/>
              <p:cNvSpPr txBox="1"/>
              <p:nvPr/>
            </p:nvSpPr>
            <p:spPr>
              <a:xfrm>
                <a:off x="7824600" y="4026396"/>
                <a:ext cx="108568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V4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4" name="Curved Connector 33"/>
              <p:cNvCxnSpPr/>
              <p:nvPr/>
            </p:nvCxnSpPr>
            <p:spPr>
              <a:xfrm rot="5400000" flipH="1" flipV="1">
                <a:off x="6238879" y="442074"/>
                <a:ext cx="3626" cy="3231950"/>
              </a:xfrm>
              <a:prstGeom prst="curvedConnector3">
                <a:avLst>
                  <a:gd name="adj1" fmla="val 864802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4"/>
              <p:cNvSpPr txBox="1"/>
              <p:nvPr/>
            </p:nvSpPr>
            <p:spPr>
              <a:xfrm>
                <a:off x="5961803" y="1426997"/>
                <a:ext cx="1036557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22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文本框 124"/>
              <p:cNvSpPr txBox="1"/>
              <p:nvPr/>
            </p:nvSpPr>
            <p:spPr>
              <a:xfrm>
                <a:off x="6064858" y="4416598"/>
                <a:ext cx="1260059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36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文本框 124"/>
              <p:cNvSpPr txBox="1"/>
              <p:nvPr/>
            </p:nvSpPr>
            <p:spPr>
              <a:xfrm>
                <a:off x="6064858" y="3572060"/>
                <a:ext cx="1053892" cy="39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24</a:t>
                </a:r>
                <a:endParaRPr lang="zh-CN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3" name="直接连接符 68"/>
            <p:cNvCxnSpPr>
              <a:stCxn id="38" idx="6"/>
              <a:endCxn id="12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74"/>
            <p:cNvCxnSpPr>
              <a:stCxn id="39" idx="5"/>
              <a:endCxn id="12" idx="1"/>
            </p:cNvCxnSpPr>
            <p:nvPr/>
          </p:nvCxnSpPr>
          <p:spPr>
            <a:xfrm>
              <a:off x="6736038" y="3019307"/>
              <a:ext cx="860944" cy="11749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4"/>
            <p:cNvSpPr txBox="1"/>
            <p:nvPr/>
          </p:nvSpPr>
          <p:spPr>
            <a:xfrm>
              <a:off x="7024946" y="4058265"/>
              <a:ext cx="27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文本框 124"/>
            <p:cNvSpPr txBox="1"/>
            <p:nvPr/>
          </p:nvSpPr>
          <p:spPr>
            <a:xfrm rot="3223577">
              <a:off x="6993592" y="3372607"/>
              <a:ext cx="586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1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39"/>
            <p:cNvSpPr txBox="1"/>
            <p:nvPr/>
          </p:nvSpPr>
          <p:spPr>
            <a:xfrm>
              <a:off x="7536435" y="4167086"/>
              <a:ext cx="710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</a:rPr>
                <a:t>V5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矩形 63"/>
          <p:cNvSpPr/>
          <p:nvPr/>
        </p:nvSpPr>
        <p:spPr>
          <a:xfrm>
            <a:off x="534840" y="3882381"/>
            <a:ext cx="519887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Prim’s 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Algorithm: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1. Start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from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 random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root node s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.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2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. Greedily “grow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” a tree </a:t>
            </a:r>
            <a:r>
              <a:rPr lang="en-US" altLang="zh-CN" sz="2000" b="1" i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from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 outward. At each step, add the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 weight edge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 to </a:t>
            </a:r>
            <a:r>
              <a:rPr lang="en-US" altLang="zh-CN" sz="2000" b="1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which has exactly one end point in </a:t>
            </a:r>
            <a:r>
              <a:rPr lang="en-US" altLang="zh-CN" sz="2000" b="1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.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99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0"/>
            <a:ext cx="5345230" cy="991352"/>
          </a:xfrm>
        </p:spPr>
        <p:txBody>
          <a:bodyPr/>
          <a:lstStyle/>
          <a:p>
            <a:r>
              <a:rPr lang="en-US" altLang="zh-CN" sz="2800" b="1" dirty="0"/>
              <a:t>Prim’s </a:t>
            </a:r>
            <a:r>
              <a:rPr lang="en-US" altLang="zh-CN" sz="2800" b="1" dirty="0" smtClean="0"/>
              <a:t>Algorithm for finding MST</a:t>
            </a:r>
            <a:endParaRPr lang="en-US" sz="28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2149869" y="2066925"/>
            <a:ext cx="5108789" cy="3014493"/>
            <a:chOff x="4129784" y="2466512"/>
            <a:chExt cx="3704897" cy="2186112"/>
          </a:xfrm>
        </p:grpSpPr>
        <p:grpSp>
          <p:nvGrpSpPr>
            <p:cNvPr id="71" name="Group 70"/>
            <p:cNvGrpSpPr/>
            <p:nvPr/>
          </p:nvGrpSpPr>
          <p:grpSpPr>
            <a:xfrm>
              <a:off x="4129784" y="2466512"/>
              <a:ext cx="3131179" cy="2186112"/>
              <a:chOff x="4132512" y="1426997"/>
              <a:chExt cx="4782673" cy="3339147"/>
            </a:xfrm>
          </p:grpSpPr>
          <p:cxnSp>
            <p:nvCxnSpPr>
              <p:cNvPr id="94" name="Curved Connector 93"/>
              <p:cNvCxnSpPr/>
              <p:nvPr/>
            </p:nvCxnSpPr>
            <p:spPr>
              <a:xfrm rot="5400000" flipH="1" flipV="1">
                <a:off x="6238879" y="442074"/>
                <a:ext cx="3626" cy="3231950"/>
              </a:xfrm>
              <a:prstGeom prst="curvedConnector3">
                <a:avLst>
                  <a:gd name="adj1" fmla="val 864802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36"/>
              <p:cNvGrpSpPr/>
              <p:nvPr/>
            </p:nvGrpSpPr>
            <p:grpSpPr>
              <a:xfrm>
                <a:off x="4268307" y="1900897"/>
                <a:ext cx="4016206" cy="2532545"/>
                <a:chOff x="1238336" y="1108777"/>
                <a:chExt cx="4835755" cy="2921345"/>
              </a:xfrm>
            </p:grpSpPr>
            <p:sp>
              <p:nvSpPr>
                <p:cNvPr id="98" name="Oval 6"/>
                <p:cNvSpPr/>
                <p:nvPr/>
              </p:nvSpPr>
              <p:spPr>
                <a:xfrm>
                  <a:off x="5561928" y="3526430"/>
                  <a:ext cx="512163" cy="50369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Oval 9"/>
                <p:cNvSpPr/>
                <p:nvPr/>
              </p:nvSpPr>
              <p:spPr>
                <a:xfrm>
                  <a:off x="5494918" y="1108777"/>
                  <a:ext cx="494350" cy="49957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Oval 18"/>
                <p:cNvSpPr/>
                <p:nvPr/>
              </p:nvSpPr>
              <p:spPr>
                <a:xfrm>
                  <a:off x="1238336" y="3558413"/>
                  <a:ext cx="514175" cy="4717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02" name="Straight Connector 34"/>
                <p:cNvCxnSpPr>
                  <a:stCxn id="100" idx="6"/>
                  <a:endCxn id="99" idx="2"/>
                </p:cNvCxnSpPr>
                <p:nvPr/>
              </p:nvCxnSpPr>
              <p:spPr>
                <a:xfrm flipV="1">
                  <a:off x="1741103" y="1358567"/>
                  <a:ext cx="3753814" cy="3124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68"/>
              <p:cNvCxnSpPr>
                <a:stCxn id="101" idx="6"/>
                <a:endCxn id="98" idx="2"/>
              </p:cNvCxnSpPr>
              <p:nvPr/>
            </p:nvCxnSpPr>
            <p:spPr>
              <a:xfrm flipV="1">
                <a:off x="4695341" y="4215115"/>
                <a:ext cx="3163808" cy="138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1"/>
              <p:cNvCxnSpPr>
                <a:stCxn id="100" idx="4"/>
                <a:endCxn id="101" idx="0"/>
              </p:cNvCxnSpPr>
              <p:nvPr/>
            </p:nvCxnSpPr>
            <p:spPr>
              <a:xfrm>
                <a:off x="4477087" y="2328865"/>
                <a:ext cx="4737" cy="1695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4"/>
              <p:cNvCxnSpPr>
                <a:stCxn id="100" idx="5"/>
                <a:endCxn id="98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0"/>
              <p:cNvCxnSpPr>
                <a:stCxn id="99" idx="3"/>
                <a:endCxn id="101" idx="7"/>
              </p:cNvCxnSpPr>
              <p:nvPr/>
            </p:nvCxnSpPr>
            <p:spPr>
              <a:xfrm flipH="1">
                <a:off x="4632804" y="2270563"/>
                <a:ext cx="3230818" cy="18138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124"/>
              <p:cNvSpPr txBox="1"/>
              <p:nvPr/>
            </p:nvSpPr>
            <p:spPr>
              <a:xfrm>
                <a:off x="5976352" y="1824270"/>
                <a:ext cx="1036556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文本框 126"/>
              <p:cNvSpPr txBox="1"/>
              <p:nvPr/>
            </p:nvSpPr>
            <p:spPr>
              <a:xfrm>
                <a:off x="6064858" y="3933121"/>
                <a:ext cx="1103588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文本框 128"/>
              <p:cNvSpPr txBox="1"/>
              <p:nvPr/>
            </p:nvSpPr>
            <p:spPr>
              <a:xfrm rot="16200000">
                <a:off x="3906933" y="2836021"/>
                <a:ext cx="800703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文本框 131"/>
              <p:cNvSpPr txBox="1"/>
              <p:nvPr/>
            </p:nvSpPr>
            <p:spPr>
              <a:xfrm rot="1716339">
                <a:off x="5240943" y="2567764"/>
                <a:ext cx="1000227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文本框 132"/>
              <p:cNvSpPr txBox="1"/>
              <p:nvPr/>
            </p:nvSpPr>
            <p:spPr>
              <a:xfrm rot="19836624">
                <a:off x="6290064" y="2483529"/>
                <a:ext cx="100022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文本框 136"/>
              <p:cNvSpPr txBox="1"/>
              <p:nvPr/>
            </p:nvSpPr>
            <p:spPr>
              <a:xfrm>
                <a:off x="4294254" y="1951948"/>
                <a:ext cx="118978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V1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文本框 137"/>
              <p:cNvSpPr txBox="1"/>
              <p:nvPr/>
            </p:nvSpPr>
            <p:spPr>
              <a:xfrm>
                <a:off x="7779298" y="1954388"/>
                <a:ext cx="11358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文本框 124"/>
              <p:cNvSpPr txBox="1"/>
              <p:nvPr/>
            </p:nvSpPr>
            <p:spPr>
              <a:xfrm>
                <a:off x="5961803" y="1426997"/>
                <a:ext cx="103655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22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文本框 124"/>
              <p:cNvSpPr txBox="1"/>
              <p:nvPr/>
            </p:nvSpPr>
            <p:spPr>
              <a:xfrm>
                <a:off x="6064858" y="4416598"/>
                <a:ext cx="126005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36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124"/>
              <p:cNvSpPr txBox="1"/>
              <p:nvPr/>
            </p:nvSpPr>
            <p:spPr>
              <a:xfrm>
                <a:off x="6064858" y="3572060"/>
                <a:ext cx="1053892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24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3" name="直接连接符 68"/>
            <p:cNvCxnSpPr>
              <a:stCxn id="98" idx="6"/>
              <a:endCxn id="72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4"/>
            <p:cNvCxnSpPr>
              <a:stCxn id="99" idx="5"/>
              <a:endCxn id="72" idx="1"/>
            </p:cNvCxnSpPr>
            <p:nvPr/>
          </p:nvCxnSpPr>
          <p:spPr>
            <a:xfrm>
              <a:off x="6762581" y="3018788"/>
              <a:ext cx="834401" cy="11754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124"/>
            <p:cNvSpPr txBox="1"/>
            <p:nvPr/>
          </p:nvSpPr>
          <p:spPr>
            <a:xfrm>
              <a:off x="7024946" y="4058265"/>
              <a:ext cx="277154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6" name="文本框 124"/>
            <p:cNvSpPr txBox="1"/>
            <p:nvPr/>
          </p:nvSpPr>
          <p:spPr>
            <a:xfrm rot="3223577">
              <a:off x="6993592" y="3388989"/>
              <a:ext cx="586502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5" name="文本框 138"/>
          <p:cNvSpPr txBox="1"/>
          <p:nvPr/>
        </p:nvSpPr>
        <p:spPr>
          <a:xfrm>
            <a:off x="2291512" y="4458367"/>
            <a:ext cx="1074109" cy="31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文本框 139"/>
          <p:cNvSpPr txBox="1"/>
          <p:nvPr/>
        </p:nvSpPr>
        <p:spPr>
          <a:xfrm>
            <a:off x="5527746" y="4461724"/>
            <a:ext cx="980130" cy="31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V4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文本框 139"/>
          <p:cNvSpPr txBox="1"/>
          <p:nvPr/>
        </p:nvSpPr>
        <p:spPr>
          <a:xfrm>
            <a:off x="6885502" y="4449995"/>
            <a:ext cx="980130" cy="31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V5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0"/>
            <a:ext cx="5345230" cy="991352"/>
          </a:xfrm>
        </p:spPr>
        <p:txBody>
          <a:bodyPr/>
          <a:lstStyle/>
          <a:p>
            <a:r>
              <a:rPr lang="en-US" altLang="zh-CN" sz="2800" b="1" dirty="0"/>
              <a:t>Prim’s </a:t>
            </a:r>
            <a:r>
              <a:rPr lang="en-US" altLang="zh-CN" sz="2800" b="1" dirty="0" smtClean="0"/>
              <a:t>Algorithm for finding MST</a:t>
            </a:r>
            <a:endParaRPr lang="en-US" sz="28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2149869" y="2066925"/>
            <a:ext cx="5108789" cy="3014493"/>
            <a:chOff x="4129784" y="2466512"/>
            <a:chExt cx="3704897" cy="2186112"/>
          </a:xfrm>
        </p:grpSpPr>
        <p:grpSp>
          <p:nvGrpSpPr>
            <p:cNvPr id="71" name="Group 70"/>
            <p:cNvGrpSpPr/>
            <p:nvPr/>
          </p:nvGrpSpPr>
          <p:grpSpPr>
            <a:xfrm>
              <a:off x="4129784" y="2466512"/>
              <a:ext cx="3131179" cy="2186112"/>
              <a:chOff x="4132512" y="1426997"/>
              <a:chExt cx="4782673" cy="3339147"/>
            </a:xfrm>
          </p:grpSpPr>
          <p:cxnSp>
            <p:nvCxnSpPr>
              <p:cNvPr id="94" name="Curved Connector 93"/>
              <p:cNvCxnSpPr/>
              <p:nvPr/>
            </p:nvCxnSpPr>
            <p:spPr>
              <a:xfrm rot="5400000" flipH="1" flipV="1">
                <a:off x="6238879" y="442074"/>
                <a:ext cx="3626" cy="3231950"/>
              </a:xfrm>
              <a:prstGeom prst="curvedConnector3">
                <a:avLst>
                  <a:gd name="adj1" fmla="val 864802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36"/>
              <p:cNvGrpSpPr/>
              <p:nvPr/>
            </p:nvGrpSpPr>
            <p:grpSpPr>
              <a:xfrm>
                <a:off x="4268307" y="1900897"/>
                <a:ext cx="4016205" cy="2532545"/>
                <a:chOff x="1238336" y="1108777"/>
                <a:chExt cx="4835754" cy="2921345"/>
              </a:xfrm>
            </p:grpSpPr>
            <p:sp>
              <p:nvSpPr>
                <p:cNvPr id="98" name="Oval 6"/>
                <p:cNvSpPr/>
                <p:nvPr/>
              </p:nvSpPr>
              <p:spPr>
                <a:xfrm>
                  <a:off x="5561927" y="3526430"/>
                  <a:ext cx="512163" cy="50369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Oval 9"/>
                <p:cNvSpPr/>
                <p:nvPr/>
              </p:nvSpPr>
              <p:spPr>
                <a:xfrm>
                  <a:off x="5494918" y="1108777"/>
                  <a:ext cx="494350" cy="49957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Oval 18"/>
                <p:cNvSpPr/>
                <p:nvPr/>
              </p:nvSpPr>
              <p:spPr>
                <a:xfrm>
                  <a:off x="1238336" y="3558413"/>
                  <a:ext cx="514175" cy="4717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02" name="Straight Connector 34"/>
                <p:cNvCxnSpPr>
                  <a:stCxn id="100" idx="6"/>
                  <a:endCxn id="99" idx="2"/>
                </p:cNvCxnSpPr>
                <p:nvPr/>
              </p:nvCxnSpPr>
              <p:spPr>
                <a:xfrm flipV="1">
                  <a:off x="1741103" y="1358567"/>
                  <a:ext cx="3753814" cy="31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68"/>
              <p:cNvCxnSpPr>
                <a:stCxn id="101" idx="6"/>
                <a:endCxn id="98" idx="2"/>
              </p:cNvCxnSpPr>
              <p:nvPr/>
            </p:nvCxnSpPr>
            <p:spPr>
              <a:xfrm flipV="1">
                <a:off x="4695341" y="4215115"/>
                <a:ext cx="3163808" cy="138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1"/>
              <p:cNvCxnSpPr>
                <a:stCxn id="100" idx="4"/>
                <a:endCxn id="101" idx="0"/>
              </p:cNvCxnSpPr>
              <p:nvPr/>
            </p:nvCxnSpPr>
            <p:spPr>
              <a:xfrm>
                <a:off x="4477087" y="2328865"/>
                <a:ext cx="4737" cy="1695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4"/>
              <p:cNvCxnSpPr>
                <a:stCxn id="100" idx="5"/>
                <a:endCxn id="98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0"/>
              <p:cNvCxnSpPr>
                <a:stCxn id="99" idx="3"/>
                <a:endCxn id="101" idx="7"/>
              </p:cNvCxnSpPr>
              <p:nvPr/>
            </p:nvCxnSpPr>
            <p:spPr>
              <a:xfrm flipH="1">
                <a:off x="4632804" y="2270563"/>
                <a:ext cx="3230818" cy="18138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124"/>
              <p:cNvSpPr txBox="1"/>
              <p:nvPr/>
            </p:nvSpPr>
            <p:spPr>
              <a:xfrm>
                <a:off x="5976352" y="1824270"/>
                <a:ext cx="1036556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文本框 126"/>
              <p:cNvSpPr txBox="1"/>
              <p:nvPr/>
            </p:nvSpPr>
            <p:spPr>
              <a:xfrm>
                <a:off x="6064858" y="3933121"/>
                <a:ext cx="1103588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文本框 128"/>
              <p:cNvSpPr txBox="1"/>
              <p:nvPr/>
            </p:nvSpPr>
            <p:spPr>
              <a:xfrm rot="16200000">
                <a:off x="3906933" y="2836021"/>
                <a:ext cx="800703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文本框 131"/>
              <p:cNvSpPr txBox="1"/>
              <p:nvPr/>
            </p:nvSpPr>
            <p:spPr>
              <a:xfrm rot="1716339">
                <a:off x="5240943" y="2567764"/>
                <a:ext cx="1000227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文本框 132"/>
              <p:cNvSpPr txBox="1"/>
              <p:nvPr/>
            </p:nvSpPr>
            <p:spPr>
              <a:xfrm rot="19836624">
                <a:off x="6290064" y="2483529"/>
                <a:ext cx="100022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文本框 136"/>
              <p:cNvSpPr txBox="1"/>
              <p:nvPr/>
            </p:nvSpPr>
            <p:spPr>
              <a:xfrm>
                <a:off x="4294254" y="1951948"/>
                <a:ext cx="118978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V1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文本框 137"/>
              <p:cNvSpPr txBox="1"/>
              <p:nvPr/>
            </p:nvSpPr>
            <p:spPr>
              <a:xfrm>
                <a:off x="7779298" y="1954388"/>
                <a:ext cx="11358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文本框 124"/>
              <p:cNvSpPr txBox="1"/>
              <p:nvPr/>
            </p:nvSpPr>
            <p:spPr>
              <a:xfrm>
                <a:off x="5961803" y="1426997"/>
                <a:ext cx="103655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22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文本框 124"/>
              <p:cNvSpPr txBox="1"/>
              <p:nvPr/>
            </p:nvSpPr>
            <p:spPr>
              <a:xfrm>
                <a:off x="6064858" y="4416598"/>
                <a:ext cx="126005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36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124"/>
              <p:cNvSpPr txBox="1"/>
              <p:nvPr/>
            </p:nvSpPr>
            <p:spPr>
              <a:xfrm>
                <a:off x="6064858" y="3572060"/>
                <a:ext cx="1053892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24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3" name="直接连接符 68"/>
            <p:cNvCxnSpPr>
              <a:stCxn id="98" idx="6"/>
              <a:endCxn id="72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4"/>
            <p:cNvCxnSpPr>
              <a:stCxn id="99" idx="5"/>
              <a:endCxn id="72" idx="1"/>
            </p:cNvCxnSpPr>
            <p:nvPr/>
          </p:nvCxnSpPr>
          <p:spPr>
            <a:xfrm>
              <a:off x="6762581" y="3018788"/>
              <a:ext cx="834401" cy="11754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124"/>
            <p:cNvSpPr txBox="1"/>
            <p:nvPr/>
          </p:nvSpPr>
          <p:spPr>
            <a:xfrm>
              <a:off x="7024946" y="4058265"/>
              <a:ext cx="277154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6" name="文本框 124"/>
            <p:cNvSpPr txBox="1"/>
            <p:nvPr/>
          </p:nvSpPr>
          <p:spPr>
            <a:xfrm rot="3223577">
              <a:off x="6993592" y="3388989"/>
              <a:ext cx="586502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文本框 138"/>
          <p:cNvSpPr txBox="1"/>
          <p:nvPr/>
        </p:nvSpPr>
        <p:spPr>
          <a:xfrm>
            <a:off x="2291512" y="4458367"/>
            <a:ext cx="1074109" cy="31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文本框 139"/>
          <p:cNvSpPr txBox="1"/>
          <p:nvPr/>
        </p:nvSpPr>
        <p:spPr>
          <a:xfrm>
            <a:off x="5527746" y="4461724"/>
            <a:ext cx="980130" cy="31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V4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本框 139"/>
          <p:cNvSpPr txBox="1"/>
          <p:nvPr/>
        </p:nvSpPr>
        <p:spPr>
          <a:xfrm>
            <a:off x="6885502" y="4449995"/>
            <a:ext cx="980130" cy="31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V5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0"/>
            <a:ext cx="5345230" cy="991352"/>
          </a:xfrm>
        </p:spPr>
        <p:txBody>
          <a:bodyPr/>
          <a:lstStyle/>
          <a:p>
            <a:r>
              <a:rPr lang="en-US" altLang="zh-CN" sz="2800" b="1" dirty="0"/>
              <a:t>Prim’s </a:t>
            </a:r>
            <a:r>
              <a:rPr lang="en-US" altLang="zh-CN" sz="2800" b="1" dirty="0" smtClean="0"/>
              <a:t>Algorithm for finding MST</a:t>
            </a:r>
            <a:endParaRPr lang="en-US" sz="28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2149869" y="2066925"/>
            <a:ext cx="5715763" cy="3014493"/>
            <a:chOff x="4129784" y="2466512"/>
            <a:chExt cx="4145074" cy="2186112"/>
          </a:xfrm>
        </p:grpSpPr>
        <p:grpSp>
          <p:nvGrpSpPr>
            <p:cNvPr id="71" name="Group 70"/>
            <p:cNvGrpSpPr/>
            <p:nvPr/>
          </p:nvGrpSpPr>
          <p:grpSpPr>
            <a:xfrm>
              <a:off x="4129784" y="2466512"/>
              <a:ext cx="3160429" cy="2186112"/>
              <a:chOff x="4132512" y="1426997"/>
              <a:chExt cx="4827349" cy="3339147"/>
            </a:xfrm>
          </p:grpSpPr>
          <p:cxnSp>
            <p:nvCxnSpPr>
              <p:cNvPr id="94" name="Curved Connector 93"/>
              <p:cNvCxnSpPr/>
              <p:nvPr/>
            </p:nvCxnSpPr>
            <p:spPr>
              <a:xfrm rot="5400000" flipH="1" flipV="1">
                <a:off x="6238879" y="442074"/>
                <a:ext cx="3626" cy="3231950"/>
              </a:xfrm>
              <a:prstGeom prst="curvedConnector3">
                <a:avLst>
                  <a:gd name="adj1" fmla="val 864802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36"/>
              <p:cNvGrpSpPr/>
              <p:nvPr/>
            </p:nvGrpSpPr>
            <p:grpSpPr>
              <a:xfrm>
                <a:off x="4268307" y="1900897"/>
                <a:ext cx="4016205" cy="2532545"/>
                <a:chOff x="1238336" y="1108777"/>
                <a:chExt cx="4835754" cy="2921345"/>
              </a:xfrm>
            </p:grpSpPr>
            <p:sp>
              <p:nvSpPr>
                <p:cNvPr id="98" name="Oval 6"/>
                <p:cNvSpPr/>
                <p:nvPr/>
              </p:nvSpPr>
              <p:spPr>
                <a:xfrm>
                  <a:off x="5561927" y="3526430"/>
                  <a:ext cx="512163" cy="503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Oval 9"/>
                <p:cNvSpPr/>
                <p:nvPr/>
              </p:nvSpPr>
              <p:spPr>
                <a:xfrm>
                  <a:off x="5494918" y="1108777"/>
                  <a:ext cx="494350" cy="49957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Oval 18"/>
                <p:cNvSpPr/>
                <p:nvPr/>
              </p:nvSpPr>
              <p:spPr>
                <a:xfrm>
                  <a:off x="1238336" y="3558413"/>
                  <a:ext cx="514175" cy="4717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02" name="Straight Connector 34"/>
                <p:cNvCxnSpPr>
                  <a:stCxn id="100" idx="6"/>
                  <a:endCxn id="99" idx="2"/>
                </p:cNvCxnSpPr>
                <p:nvPr/>
              </p:nvCxnSpPr>
              <p:spPr>
                <a:xfrm flipV="1">
                  <a:off x="1741103" y="1358567"/>
                  <a:ext cx="3753814" cy="31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68"/>
              <p:cNvCxnSpPr>
                <a:stCxn id="101" idx="6"/>
                <a:endCxn id="98" idx="2"/>
              </p:cNvCxnSpPr>
              <p:nvPr/>
            </p:nvCxnSpPr>
            <p:spPr>
              <a:xfrm flipV="1">
                <a:off x="4695341" y="4215115"/>
                <a:ext cx="3163808" cy="138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1"/>
              <p:cNvCxnSpPr>
                <a:stCxn id="100" idx="4"/>
                <a:endCxn id="101" idx="0"/>
              </p:cNvCxnSpPr>
              <p:nvPr/>
            </p:nvCxnSpPr>
            <p:spPr>
              <a:xfrm>
                <a:off x="4477087" y="2328865"/>
                <a:ext cx="4737" cy="1695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4"/>
              <p:cNvCxnSpPr>
                <a:stCxn id="100" idx="5"/>
                <a:endCxn id="98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0"/>
              <p:cNvCxnSpPr>
                <a:stCxn id="99" idx="3"/>
                <a:endCxn id="101" idx="7"/>
              </p:cNvCxnSpPr>
              <p:nvPr/>
            </p:nvCxnSpPr>
            <p:spPr>
              <a:xfrm flipH="1">
                <a:off x="4632804" y="2270563"/>
                <a:ext cx="3230818" cy="18138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124"/>
              <p:cNvSpPr txBox="1"/>
              <p:nvPr/>
            </p:nvSpPr>
            <p:spPr>
              <a:xfrm>
                <a:off x="5976352" y="1824270"/>
                <a:ext cx="1036556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文本框 126"/>
              <p:cNvSpPr txBox="1"/>
              <p:nvPr/>
            </p:nvSpPr>
            <p:spPr>
              <a:xfrm>
                <a:off x="6064857" y="3933121"/>
                <a:ext cx="1103589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文本框 128"/>
              <p:cNvSpPr txBox="1"/>
              <p:nvPr/>
            </p:nvSpPr>
            <p:spPr>
              <a:xfrm rot="16200000">
                <a:off x="3906933" y="2836021"/>
                <a:ext cx="800703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文本框 131"/>
              <p:cNvSpPr txBox="1"/>
              <p:nvPr/>
            </p:nvSpPr>
            <p:spPr>
              <a:xfrm rot="1716339">
                <a:off x="5240943" y="2567764"/>
                <a:ext cx="1000227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文本框 132"/>
              <p:cNvSpPr txBox="1"/>
              <p:nvPr/>
            </p:nvSpPr>
            <p:spPr>
              <a:xfrm rot="19836624">
                <a:off x="6290064" y="2483529"/>
                <a:ext cx="100022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文本框 136"/>
              <p:cNvSpPr txBox="1"/>
              <p:nvPr/>
            </p:nvSpPr>
            <p:spPr>
              <a:xfrm>
                <a:off x="4294254" y="1951948"/>
                <a:ext cx="118978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V1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文本框 137"/>
              <p:cNvSpPr txBox="1"/>
              <p:nvPr/>
            </p:nvSpPr>
            <p:spPr>
              <a:xfrm>
                <a:off x="7779298" y="1954388"/>
                <a:ext cx="11358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文本框 138"/>
              <p:cNvSpPr txBox="1"/>
              <p:nvPr/>
            </p:nvSpPr>
            <p:spPr>
              <a:xfrm>
                <a:off x="4289409" y="4075992"/>
                <a:ext cx="11897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V3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文本框 139"/>
              <p:cNvSpPr txBox="1"/>
              <p:nvPr/>
            </p:nvSpPr>
            <p:spPr>
              <a:xfrm>
                <a:off x="7874174" y="4079710"/>
                <a:ext cx="10856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V4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文本框 124"/>
              <p:cNvSpPr txBox="1"/>
              <p:nvPr/>
            </p:nvSpPr>
            <p:spPr>
              <a:xfrm>
                <a:off x="5961803" y="1426997"/>
                <a:ext cx="103655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22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文本框 124"/>
              <p:cNvSpPr txBox="1"/>
              <p:nvPr/>
            </p:nvSpPr>
            <p:spPr>
              <a:xfrm>
                <a:off x="6064858" y="4416598"/>
                <a:ext cx="126005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36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124"/>
              <p:cNvSpPr txBox="1"/>
              <p:nvPr/>
            </p:nvSpPr>
            <p:spPr>
              <a:xfrm>
                <a:off x="6064858" y="3572060"/>
                <a:ext cx="1053892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24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3" name="直接连接符 68"/>
            <p:cNvCxnSpPr>
              <a:stCxn id="98" idx="6"/>
              <a:endCxn id="72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4"/>
            <p:cNvCxnSpPr>
              <a:stCxn id="99" idx="5"/>
              <a:endCxn id="72" idx="1"/>
            </p:cNvCxnSpPr>
            <p:nvPr/>
          </p:nvCxnSpPr>
          <p:spPr>
            <a:xfrm>
              <a:off x="6762581" y="3018788"/>
              <a:ext cx="834401" cy="11754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124"/>
            <p:cNvSpPr txBox="1"/>
            <p:nvPr/>
          </p:nvSpPr>
          <p:spPr>
            <a:xfrm>
              <a:off x="7024946" y="4058265"/>
              <a:ext cx="277154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6" name="文本框 124"/>
            <p:cNvSpPr txBox="1"/>
            <p:nvPr/>
          </p:nvSpPr>
          <p:spPr>
            <a:xfrm rot="3223577">
              <a:off x="6993592" y="3388989"/>
              <a:ext cx="586502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7" name="文本框 139"/>
            <p:cNvSpPr txBox="1"/>
            <p:nvPr/>
          </p:nvSpPr>
          <p:spPr>
            <a:xfrm>
              <a:off x="7564067" y="4194716"/>
              <a:ext cx="710791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V5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2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0"/>
            <a:ext cx="5345230" cy="991352"/>
          </a:xfrm>
        </p:spPr>
        <p:txBody>
          <a:bodyPr/>
          <a:lstStyle/>
          <a:p>
            <a:r>
              <a:rPr lang="en-US" altLang="zh-CN" sz="2800" b="1" dirty="0"/>
              <a:t>Prim’s </a:t>
            </a:r>
            <a:r>
              <a:rPr lang="en-US" altLang="zh-CN" sz="2800" b="1" dirty="0" smtClean="0"/>
              <a:t>Algorithm for finding MST</a:t>
            </a:r>
            <a:endParaRPr lang="en-US" sz="28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2149869" y="2066925"/>
            <a:ext cx="5715763" cy="3014493"/>
            <a:chOff x="4129784" y="2466512"/>
            <a:chExt cx="4145074" cy="2186112"/>
          </a:xfrm>
        </p:grpSpPr>
        <p:grpSp>
          <p:nvGrpSpPr>
            <p:cNvPr id="71" name="Group 70"/>
            <p:cNvGrpSpPr/>
            <p:nvPr/>
          </p:nvGrpSpPr>
          <p:grpSpPr>
            <a:xfrm>
              <a:off x="4129784" y="2466512"/>
              <a:ext cx="3160429" cy="2186112"/>
              <a:chOff x="4132512" y="1426997"/>
              <a:chExt cx="4827349" cy="3339147"/>
            </a:xfrm>
          </p:grpSpPr>
          <p:cxnSp>
            <p:nvCxnSpPr>
              <p:cNvPr id="94" name="Curved Connector 93"/>
              <p:cNvCxnSpPr/>
              <p:nvPr/>
            </p:nvCxnSpPr>
            <p:spPr>
              <a:xfrm rot="5400000" flipH="1" flipV="1">
                <a:off x="6238879" y="442074"/>
                <a:ext cx="3626" cy="3231950"/>
              </a:xfrm>
              <a:prstGeom prst="curvedConnector3">
                <a:avLst>
                  <a:gd name="adj1" fmla="val 864802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36"/>
              <p:cNvGrpSpPr/>
              <p:nvPr/>
            </p:nvGrpSpPr>
            <p:grpSpPr>
              <a:xfrm>
                <a:off x="4268307" y="1900897"/>
                <a:ext cx="4016205" cy="2532545"/>
                <a:chOff x="1238336" y="1108777"/>
                <a:chExt cx="4835754" cy="2921345"/>
              </a:xfrm>
            </p:grpSpPr>
            <p:sp>
              <p:nvSpPr>
                <p:cNvPr id="98" name="Oval 6"/>
                <p:cNvSpPr/>
                <p:nvPr/>
              </p:nvSpPr>
              <p:spPr>
                <a:xfrm>
                  <a:off x="5561927" y="3526430"/>
                  <a:ext cx="512163" cy="503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Oval 9"/>
                <p:cNvSpPr/>
                <p:nvPr/>
              </p:nvSpPr>
              <p:spPr>
                <a:xfrm>
                  <a:off x="5494918" y="1108777"/>
                  <a:ext cx="494350" cy="49957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Oval 18"/>
                <p:cNvSpPr/>
                <p:nvPr/>
              </p:nvSpPr>
              <p:spPr>
                <a:xfrm>
                  <a:off x="1238336" y="3558413"/>
                  <a:ext cx="514175" cy="47170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02" name="Straight Connector 34"/>
                <p:cNvCxnSpPr>
                  <a:stCxn id="100" idx="6"/>
                  <a:endCxn id="99" idx="2"/>
                </p:cNvCxnSpPr>
                <p:nvPr/>
              </p:nvCxnSpPr>
              <p:spPr>
                <a:xfrm flipV="1">
                  <a:off x="1741103" y="1358567"/>
                  <a:ext cx="3753814" cy="31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68"/>
              <p:cNvCxnSpPr>
                <a:stCxn id="101" idx="6"/>
                <a:endCxn id="98" idx="2"/>
              </p:cNvCxnSpPr>
              <p:nvPr/>
            </p:nvCxnSpPr>
            <p:spPr>
              <a:xfrm flipV="1">
                <a:off x="4695341" y="4215115"/>
                <a:ext cx="3163808" cy="138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1"/>
              <p:cNvCxnSpPr>
                <a:stCxn id="100" idx="4"/>
                <a:endCxn id="101" idx="0"/>
              </p:cNvCxnSpPr>
              <p:nvPr/>
            </p:nvCxnSpPr>
            <p:spPr>
              <a:xfrm>
                <a:off x="4477087" y="2328865"/>
                <a:ext cx="4737" cy="1695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4"/>
              <p:cNvCxnSpPr>
                <a:stCxn id="100" idx="5"/>
                <a:endCxn id="98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0"/>
              <p:cNvCxnSpPr>
                <a:stCxn id="99" idx="3"/>
                <a:endCxn id="101" idx="7"/>
              </p:cNvCxnSpPr>
              <p:nvPr/>
            </p:nvCxnSpPr>
            <p:spPr>
              <a:xfrm flipH="1">
                <a:off x="4632804" y="2270563"/>
                <a:ext cx="3230818" cy="18138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124"/>
              <p:cNvSpPr txBox="1"/>
              <p:nvPr/>
            </p:nvSpPr>
            <p:spPr>
              <a:xfrm>
                <a:off x="5976352" y="1824270"/>
                <a:ext cx="1036556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文本框 126"/>
              <p:cNvSpPr txBox="1"/>
              <p:nvPr/>
            </p:nvSpPr>
            <p:spPr>
              <a:xfrm>
                <a:off x="6064857" y="3933121"/>
                <a:ext cx="1103589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文本框 128"/>
              <p:cNvSpPr txBox="1"/>
              <p:nvPr/>
            </p:nvSpPr>
            <p:spPr>
              <a:xfrm rot="16200000">
                <a:off x="3906933" y="2836021"/>
                <a:ext cx="800703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文本框 131"/>
              <p:cNvSpPr txBox="1"/>
              <p:nvPr/>
            </p:nvSpPr>
            <p:spPr>
              <a:xfrm rot="1716339">
                <a:off x="5240943" y="2567764"/>
                <a:ext cx="1000227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文本框 132"/>
              <p:cNvSpPr txBox="1"/>
              <p:nvPr/>
            </p:nvSpPr>
            <p:spPr>
              <a:xfrm rot="19836624">
                <a:off x="6290064" y="2483529"/>
                <a:ext cx="100022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文本框 136"/>
              <p:cNvSpPr txBox="1"/>
              <p:nvPr/>
            </p:nvSpPr>
            <p:spPr>
              <a:xfrm>
                <a:off x="4294254" y="1951948"/>
                <a:ext cx="118978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V1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文本框 137"/>
              <p:cNvSpPr txBox="1"/>
              <p:nvPr/>
            </p:nvSpPr>
            <p:spPr>
              <a:xfrm>
                <a:off x="7779298" y="1954388"/>
                <a:ext cx="11358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文本框 138"/>
              <p:cNvSpPr txBox="1"/>
              <p:nvPr/>
            </p:nvSpPr>
            <p:spPr>
              <a:xfrm>
                <a:off x="4289409" y="4075992"/>
                <a:ext cx="11897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V3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文本框 139"/>
              <p:cNvSpPr txBox="1"/>
              <p:nvPr/>
            </p:nvSpPr>
            <p:spPr>
              <a:xfrm>
                <a:off x="7874174" y="4079710"/>
                <a:ext cx="10856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V4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文本框 124"/>
              <p:cNvSpPr txBox="1"/>
              <p:nvPr/>
            </p:nvSpPr>
            <p:spPr>
              <a:xfrm>
                <a:off x="5961803" y="1426997"/>
                <a:ext cx="103655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22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文本框 124"/>
              <p:cNvSpPr txBox="1"/>
              <p:nvPr/>
            </p:nvSpPr>
            <p:spPr>
              <a:xfrm>
                <a:off x="6064858" y="4416598"/>
                <a:ext cx="126005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36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124"/>
              <p:cNvSpPr txBox="1"/>
              <p:nvPr/>
            </p:nvSpPr>
            <p:spPr>
              <a:xfrm>
                <a:off x="6064858" y="3572060"/>
                <a:ext cx="1053892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24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3" name="直接连接符 68"/>
            <p:cNvCxnSpPr>
              <a:stCxn id="98" idx="6"/>
              <a:endCxn id="72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4"/>
            <p:cNvCxnSpPr>
              <a:stCxn id="99" idx="5"/>
              <a:endCxn id="72" idx="1"/>
            </p:cNvCxnSpPr>
            <p:nvPr/>
          </p:nvCxnSpPr>
          <p:spPr>
            <a:xfrm>
              <a:off x="6762581" y="3018788"/>
              <a:ext cx="834401" cy="11754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124"/>
            <p:cNvSpPr txBox="1"/>
            <p:nvPr/>
          </p:nvSpPr>
          <p:spPr>
            <a:xfrm>
              <a:off x="7024946" y="4058265"/>
              <a:ext cx="277154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6" name="文本框 124"/>
            <p:cNvSpPr txBox="1"/>
            <p:nvPr/>
          </p:nvSpPr>
          <p:spPr>
            <a:xfrm rot="3223577">
              <a:off x="6993592" y="3388989"/>
              <a:ext cx="586502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7" name="文本框 139"/>
            <p:cNvSpPr txBox="1"/>
            <p:nvPr/>
          </p:nvSpPr>
          <p:spPr>
            <a:xfrm>
              <a:off x="7564067" y="4194716"/>
              <a:ext cx="710791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V5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0"/>
            <a:ext cx="5345230" cy="991352"/>
          </a:xfrm>
        </p:spPr>
        <p:txBody>
          <a:bodyPr/>
          <a:lstStyle/>
          <a:p>
            <a:r>
              <a:rPr lang="en-US" altLang="zh-CN" sz="2800" b="1" dirty="0"/>
              <a:t>Prim’s </a:t>
            </a:r>
            <a:r>
              <a:rPr lang="en-US" altLang="zh-CN" sz="2800" b="1" dirty="0" smtClean="0"/>
              <a:t>Algorithm for finding MST</a:t>
            </a:r>
            <a:endParaRPr lang="en-US" sz="28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2149869" y="2066925"/>
            <a:ext cx="5715763" cy="3014493"/>
            <a:chOff x="4129784" y="2466512"/>
            <a:chExt cx="4145074" cy="2186112"/>
          </a:xfrm>
        </p:grpSpPr>
        <p:grpSp>
          <p:nvGrpSpPr>
            <p:cNvPr id="71" name="Group 70"/>
            <p:cNvGrpSpPr/>
            <p:nvPr/>
          </p:nvGrpSpPr>
          <p:grpSpPr>
            <a:xfrm>
              <a:off x="4129784" y="2466512"/>
              <a:ext cx="3160429" cy="2186112"/>
              <a:chOff x="4132512" y="1426997"/>
              <a:chExt cx="4827349" cy="3339147"/>
            </a:xfrm>
          </p:grpSpPr>
          <p:cxnSp>
            <p:nvCxnSpPr>
              <p:cNvPr id="94" name="Curved Connector 93"/>
              <p:cNvCxnSpPr/>
              <p:nvPr/>
            </p:nvCxnSpPr>
            <p:spPr>
              <a:xfrm rot="5400000" flipH="1" flipV="1">
                <a:off x="6238879" y="442074"/>
                <a:ext cx="3626" cy="3231950"/>
              </a:xfrm>
              <a:prstGeom prst="curvedConnector3">
                <a:avLst>
                  <a:gd name="adj1" fmla="val 864802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 flipV="1">
                <a:off x="6179333" y="2609935"/>
                <a:ext cx="68399" cy="3329173"/>
              </a:xfrm>
              <a:prstGeom prst="curvedConnector3">
                <a:avLst>
                  <a:gd name="adj1" fmla="val -516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 flipH="1" flipV="1">
                <a:off x="6220457" y="2634551"/>
                <a:ext cx="1" cy="3476802"/>
              </a:xfrm>
              <a:prstGeom prst="curvedConnector3">
                <a:avLst>
                  <a:gd name="adj1" fmla="val -2286000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36"/>
              <p:cNvGrpSpPr/>
              <p:nvPr/>
            </p:nvGrpSpPr>
            <p:grpSpPr>
              <a:xfrm>
                <a:off x="4268307" y="1900897"/>
                <a:ext cx="4016205" cy="2532545"/>
                <a:chOff x="1238336" y="1108777"/>
                <a:chExt cx="4835754" cy="2921345"/>
              </a:xfrm>
            </p:grpSpPr>
            <p:sp>
              <p:nvSpPr>
                <p:cNvPr id="98" name="Oval 6"/>
                <p:cNvSpPr/>
                <p:nvPr/>
              </p:nvSpPr>
              <p:spPr>
                <a:xfrm>
                  <a:off x="5561927" y="3526430"/>
                  <a:ext cx="512163" cy="503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Oval 9"/>
                <p:cNvSpPr/>
                <p:nvPr/>
              </p:nvSpPr>
              <p:spPr>
                <a:xfrm>
                  <a:off x="5494918" y="1108777"/>
                  <a:ext cx="494350" cy="49957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Oval 17"/>
                <p:cNvSpPr/>
                <p:nvPr/>
              </p:nvSpPr>
              <p:spPr>
                <a:xfrm>
                  <a:off x="1238336" y="1120936"/>
                  <a:ext cx="502768" cy="4815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Oval 18"/>
                <p:cNvSpPr/>
                <p:nvPr/>
              </p:nvSpPr>
              <p:spPr>
                <a:xfrm>
                  <a:off x="1238336" y="3558413"/>
                  <a:ext cx="514175" cy="4717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02" name="Straight Connector 34"/>
                <p:cNvCxnSpPr>
                  <a:stCxn id="100" idx="6"/>
                  <a:endCxn id="99" idx="2"/>
                </p:cNvCxnSpPr>
                <p:nvPr/>
              </p:nvCxnSpPr>
              <p:spPr>
                <a:xfrm flipV="1">
                  <a:off x="1741103" y="1358567"/>
                  <a:ext cx="3753814" cy="31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68"/>
              <p:cNvCxnSpPr>
                <a:stCxn id="101" idx="6"/>
                <a:endCxn id="98" idx="2"/>
              </p:cNvCxnSpPr>
              <p:nvPr/>
            </p:nvCxnSpPr>
            <p:spPr>
              <a:xfrm flipV="1">
                <a:off x="4695341" y="4215115"/>
                <a:ext cx="3163808" cy="138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1"/>
              <p:cNvCxnSpPr>
                <a:stCxn id="100" idx="4"/>
                <a:endCxn id="101" idx="0"/>
              </p:cNvCxnSpPr>
              <p:nvPr/>
            </p:nvCxnSpPr>
            <p:spPr>
              <a:xfrm>
                <a:off x="4477087" y="2328865"/>
                <a:ext cx="4737" cy="169564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4"/>
              <p:cNvCxnSpPr>
                <a:stCxn id="100" idx="5"/>
                <a:endCxn id="98" idx="1"/>
              </p:cNvCxnSpPr>
              <p:nvPr/>
            </p:nvCxnSpPr>
            <p:spPr>
              <a:xfrm>
                <a:off x="4624717" y="2267732"/>
                <a:ext cx="3296725" cy="17929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0"/>
              <p:cNvCxnSpPr>
                <a:stCxn id="99" idx="3"/>
                <a:endCxn id="101" idx="7"/>
              </p:cNvCxnSpPr>
              <p:nvPr/>
            </p:nvCxnSpPr>
            <p:spPr>
              <a:xfrm flipH="1">
                <a:off x="4632804" y="2270563"/>
                <a:ext cx="3230818" cy="18138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124"/>
              <p:cNvSpPr txBox="1"/>
              <p:nvPr/>
            </p:nvSpPr>
            <p:spPr>
              <a:xfrm>
                <a:off x="5976352" y="1824270"/>
                <a:ext cx="1036556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文本框 126"/>
              <p:cNvSpPr txBox="1"/>
              <p:nvPr/>
            </p:nvSpPr>
            <p:spPr>
              <a:xfrm>
                <a:off x="6064857" y="3933121"/>
                <a:ext cx="1103589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文本框 128"/>
              <p:cNvSpPr txBox="1"/>
              <p:nvPr/>
            </p:nvSpPr>
            <p:spPr>
              <a:xfrm rot="16200000">
                <a:off x="3906933" y="2836021"/>
                <a:ext cx="800703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文本框 131"/>
              <p:cNvSpPr txBox="1"/>
              <p:nvPr/>
            </p:nvSpPr>
            <p:spPr>
              <a:xfrm rot="1716339">
                <a:off x="5240943" y="2567764"/>
                <a:ext cx="1000227" cy="3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文本框 132"/>
              <p:cNvSpPr txBox="1"/>
              <p:nvPr/>
            </p:nvSpPr>
            <p:spPr>
              <a:xfrm rot="19836624">
                <a:off x="6290064" y="2483529"/>
                <a:ext cx="100022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40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文本框 136"/>
              <p:cNvSpPr txBox="1"/>
              <p:nvPr/>
            </p:nvSpPr>
            <p:spPr>
              <a:xfrm>
                <a:off x="4294254" y="1951948"/>
                <a:ext cx="118978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V1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文本框 137"/>
              <p:cNvSpPr txBox="1"/>
              <p:nvPr/>
            </p:nvSpPr>
            <p:spPr>
              <a:xfrm>
                <a:off x="7779298" y="1954388"/>
                <a:ext cx="11358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文本框 138"/>
              <p:cNvSpPr txBox="1"/>
              <p:nvPr/>
            </p:nvSpPr>
            <p:spPr>
              <a:xfrm>
                <a:off x="4289409" y="4075992"/>
                <a:ext cx="11897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V3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文本框 139"/>
              <p:cNvSpPr txBox="1"/>
              <p:nvPr/>
            </p:nvSpPr>
            <p:spPr>
              <a:xfrm>
                <a:off x="7874174" y="4079710"/>
                <a:ext cx="108568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V4</a:t>
                </a:r>
                <a:endParaRPr lang="zh-CN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文本框 124"/>
              <p:cNvSpPr txBox="1"/>
              <p:nvPr/>
            </p:nvSpPr>
            <p:spPr>
              <a:xfrm>
                <a:off x="5961803" y="1426997"/>
                <a:ext cx="1036557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22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文本框 124"/>
              <p:cNvSpPr txBox="1"/>
              <p:nvPr/>
            </p:nvSpPr>
            <p:spPr>
              <a:xfrm>
                <a:off x="6064858" y="4416598"/>
                <a:ext cx="1260059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36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124"/>
              <p:cNvSpPr txBox="1"/>
              <p:nvPr/>
            </p:nvSpPr>
            <p:spPr>
              <a:xfrm>
                <a:off x="6064858" y="3572060"/>
                <a:ext cx="1053892" cy="3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24</a:t>
                </a:r>
                <a:endParaRPr lang="zh-CN" alt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" name="Oval 6"/>
            <p:cNvSpPr/>
            <p:nvPr/>
          </p:nvSpPr>
          <p:spPr>
            <a:xfrm>
              <a:off x="7556199" y="4152347"/>
              <a:ext cx="278482" cy="2858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3" name="直接连接符 68"/>
            <p:cNvCxnSpPr>
              <a:stCxn id="98" idx="6"/>
              <a:endCxn id="72" idx="2"/>
            </p:cNvCxnSpPr>
            <p:nvPr/>
          </p:nvCxnSpPr>
          <p:spPr>
            <a:xfrm>
              <a:off x="6848064" y="4291869"/>
              <a:ext cx="708135" cy="3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4"/>
            <p:cNvCxnSpPr>
              <a:stCxn id="99" idx="5"/>
              <a:endCxn id="72" idx="1"/>
            </p:cNvCxnSpPr>
            <p:nvPr/>
          </p:nvCxnSpPr>
          <p:spPr>
            <a:xfrm>
              <a:off x="6762581" y="3018788"/>
              <a:ext cx="834401" cy="11754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124"/>
            <p:cNvSpPr txBox="1"/>
            <p:nvPr/>
          </p:nvSpPr>
          <p:spPr>
            <a:xfrm>
              <a:off x="7024946" y="4058265"/>
              <a:ext cx="277154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6" name="文本框 124"/>
            <p:cNvSpPr txBox="1"/>
            <p:nvPr/>
          </p:nvSpPr>
          <p:spPr>
            <a:xfrm rot="3223577">
              <a:off x="6993592" y="3388989"/>
              <a:ext cx="586502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7" name="文本框 139"/>
            <p:cNvSpPr txBox="1"/>
            <p:nvPr/>
          </p:nvSpPr>
          <p:spPr>
            <a:xfrm>
              <a:off x="7564067" y="4194716"/>
              <a:ext cx="710791" cy="2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V5</a:t>
              </a:r>
              <a:endParaRPr lang="zh-CN" alt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71246" y="254083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Done!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563</TotalTime>
  <Words>819</Words>
  <Application>Microsoft Office PowerPoint</Application>
  <PresentationFormat>On-screen Show (4:3)</PresentationFormat>
  <Paragraphs>296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Custom Design</vt:lpstr>
      <vt:lpstr>Main</vt:lpstr>
      <vt:lpstr>White Main</vt:lpstr>
      <vt:lpstr>Designing minimum-cost  transportation network</vt:lpstr>
      <vt:lpstr>Overview</vt:lpstr>
      <vt:lpstr>Project Design</vt:lpstr>
      <vt:lpstr>PowerPoint Presentation</vt:lpstr>
      <vt:lpstr>Prim’s Algorithm for finding MST</vt:lpstr>
      <vt:lpstr>Prim’s Algorithm for finding MST</vt:lpstr>
      <vt:lpstr>Prim’s Algorithm for finding MST</vt:lpstr>
      <vt:lpstr>Prim’s Algorithm for finding MST</vt:lpstr>
      <vt:lpstr>Prim’s Algorithm for finding MST</vt:lpstr>
      <vt:lpstr>InPUT FILE and graph assembly</vt:lpstr>
      <vt:lpstr>PowerPoint Presentation</vt:lpstr>
      <vt:lpstr>Implementation</vt:lpstr>
      <vt:lpstr>Implementation</vt:lpstr>
      <vt:lpstr>Sample OUTPUT</vt:lpstr>
      <vt:lpstr>FUTURE WORK</vt:lpstr>
      <vt:lpstr>HOW IT WORKs</vt:lpstr>
      <vt:lpstr>HOW IT WORKs</vt:lpstr>
      <vt:lpstr>HOW IT WORKs</vt:lpstr>
      <vt:lpstr>Reference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Qi Zheng</cp:lastModifiedBy>
  <cp:revision>80</cp:revision>
  <dcterms:created xsi:type="dcterms:W3CDTF">2016-03-09T16:46:53Z</dcterms:created>
  <dcterms:modified xsi:type="dcterms:W3CDTF">2016-11-28T15:13:25Z</dcterms:modified>
</cp:coreProperties>
</file>