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c4e69517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c4e69517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4e695172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4e69517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c4e69517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c4e69517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c4e69517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c4e69517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c4e69517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c4e69517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c4e69517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c4e69517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c4e69517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c4e69517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c4e6951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c4e6951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c4e69517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c4e6951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c4e6951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c4e6951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c4e6951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c4e6951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c4e69517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c4e69517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c4e69517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c4e69517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c4e69517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c4e69517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c4e69517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c4e69517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geoffrey.boushey@ucsf.edu"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st.github.com/briandk/d9231ba1e2603eed0df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other code archiving and versioning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 git on your computer!</a:t>
            </a:r>
            <a:endParaRP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rPr>
              <a:t>git config --global user.name “Geoffrey Boushey”</a:t>
            </a:r>
            <a:endParaRPr sz="2500">
              <a:solidFill>
                <a:schemeClr val="dk1"/>
              </a:solidFill>
            </a:endParaRPr>
          </a:p>
          <a:p>
            <a:pPr marL="0" lvl="0" indent="0" algn="l" rtl="0">
              <a:spcBef>
                <a:spcPts val="0"/>
              </a:spcBef>
              <a:spcAft>
                <a:spcPts val="0"/>
              </a:spcAft>
              <a:buNone/>
            </a:pPr>
            <a:r>
              <a:rPr lang="en" sz="2500">
                <a:solidFill>
                  <a:schemeClr val="dk1"/>
                </a:solidFill>
              </a:rPr>
              <a:t>(no, this doesn’t need to match the github repo)</a:t>
            </a:r>
            <a:endParaRPr sz="2500">
              <a:solidFill>
                <a:schemeClr val="dk1"/>
              </a:solidFill>
            </a:endParaRPr>
          </a:p>
          <a:p>
            <a:pPr marL="0" lvl="0" indent="0" algn="l" rtl="0">
              <a:spcBef>
                <a:spcPts val="0"/>
              </a:spcBef>
              <a:spcAft>
                <a:spcPts val="0"/>
              </a:spcAft>
              <a:buClr>
                <a:schemeClr val="dk1"/>
              </a:buClr>
              <a:buSzPts val="1100"/>
              <a:buFont typeface="Arial"/>
              <a:buNone/>
            </a:pPr>
            <a:endParaRPr sz="2500">
              <a:solidFill>
                <a:schemeClr val="dk1"/>
              </a:solidFill>
            </a:endParaRPr>
          </a:p>
          <a:p>
            <a:pPr marL="0" lvl="0" indent="0" algn="l" rtl="0">
              <a:spcBef>
                <a:spcPts val="0"/>
              </a:spcBef>
              <a:spcAft>
                <a:spcPts val="0"/>
              </a:spcAft>
              <a:buNone/>
            </a:pPr>
            <a:r>
              <a:rPr lang="en" sz="2500">
                <a:solidFill>
                  <a:schemeClr val="dk1"/>
                </a:solidFill>
              </a:rPr>
              <a:t>git config --global user.email “</a:t>
            </a:r>
            <a:r>
              <a:rPr lang="en" sz="2500" u="sng">
                <a:solidFill>
                  <a:schemeClr val="hlink"/>
                </a:solidFill>
                <a:hlinkClick r:id="rId3"/>
              </a:rPr>
              <a:t>geoffrey.boushey@ucsf.edu</a:t>
            </a:r>
            <a:r>
              <a:rPr lang="en" sz="2500">
                <a:solidFill>
                  <a:schemeClr val="dk1"/>
                </a:solidFill>
              </a:rPr>
              <a:t>”</a:t>
            </a:r>
            <a:endParaRPr sz="2500">
              <a:solidFill>
                <a:schemeClr val="dk1"/>
              </a:solidFill>
            </a:endParaRPr>
          </a:p>
          <a:p>
            <a:pPr marL="0" lvl="0" indent="0" algn="l" rtl="0">
              <a:spcBef>
                <a:spcPts val="0"/>
              </a:spcBef>
              <a:spcAft>
                <a:spcPts val="0"/>
              </a:spcAft>
              <a:buClr>
                <a:schemeClr val="dk1"/>
              </a:buClr>
              <a:buSzPts val="1100"/>
              <a:buFont typeface="Arial"/>
              <a:buNone/>
            </a:pPr>
            <a:r>
              <a:rPr lang="en" sz="2500">
                <a:solidFill>
                  <a:schemeClr val="dk1"/>
                </a:solidFill>
              </a:rPr>
              <a:t>(yes, this does need to match the github repo email)</a:t>
            </a:r>
            <a:endParaRPr sz="2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Set up a Github Account</a:t>
            </a:r>
            <a:endParaRPr sz="3400"/>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400"/>
              <a:t>github.com</a:t>
            </a:r>
            <a:endParaRPr sz="3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The Git Round Trip</a:t>
            </a:r>
            <a:endParaRPr sz="3600"/>
          </a:p>
        </p:txBody>
      </p:sp>
      <p:sp>
        <p:nvSpPr>
          <p:cNvPr id="119" name="Google Shape;11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76250" algn="l" rtl="0">
              <a:spcBef>
                <a:spcPts val="0"/>
              </a:spcBef>
              <a:spcAft>
                <a:spcPts val="0"/>
              </a:spcAft>
              <a:buSzPts val="3900"/>
              <a:buAutoNum type="arabicParenR"/>
            </a:pPr>
            <a:r>
              <a:rPr lang="en" sz="3900"/>
              <a:t>git pull</a:t>
            </a:r>
            <a:endParaRPr sz="3900"/>
          </a:p>
          <a:p>
            <a:pPr marL="457200" lvl="0" indent="-476250" algn="l" rtl="0">
              <a:spcBef>
                <a:spcPts val="0"/>
              </a:spcBef>
              <a:spcAft>
                <a:spcPts val="0"/>
              </a:spcAft>
              <a:buSzPts val="3900"/>
              <a:buAutoNum type="arabicParenR"/>
            </a:pPr>
            <a:r>
              <a:rPr lang="en" sz="3900"/>
              <a:t>git add</a:t>
            </a:r>
            <a:endParaRPr sz="3900"/>
          </a:p>
          <a:p>
            <a:pPr marL="457200" lvl="0" indent="-476250" algn="l" rtl="0">
              <a:spcBef>
                <a:spcPts val="0"/>
              </a:spcBef>
              <a:spcAft>
                <a:spcPts val="0"/>
              </a:spcAft>
              <a:buSzPts val="3900"/>
              <a:buAutoNum type="arabicParenR"/>
            </a:pPr>
            <a:r>
              <a:rPr lang="en" sz="3900"/>
              <a:t>git commit</a:t>
            </a:r>
            <a:endParaRPr sz="3900"/>
          </a:p>
          <a:p>
            <a:pPr marL="457200" lvl="0" indent="-476250" algn="l" rtl="0">
              <a:spcBef>
                <a:spcPts val="0"/>
              </a:spcBef>
              <a:spcAft>
                <a:spcPts val="0"/>
              </a:spcAft>
              <a:buSzPts val="3900"/>
              <a:buAutoNum type="arabicParenR"/>
            </a:pPr>
            <a:r>
              <a:rPr lang="en" sz="3900"/>
              <a:t>git push</a:t>
            </a:r>
            <a:endParaRPr sz="3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	</a:t>
            </a:r>
            <a:endParaRPr sz="4200"/>
          </a:p>
        </p:txBody>
      </p:sp>
      <p:sp>
        <p:nvSpPr>
          <p:cNvPr id="125" name="Google Shape;125;p25"/>
          <p:cNvSpPr txBox="1">
            <a:spLocks noGrp="1"/>
          </p:cNvSpPr>
          <p:nvPr>
            <p:ph type="body" idx="1"/>
          </p:nvPr>
        </p:nvSpPr>
        <p:spPr>
          <a:xfrm>
            <a:off x="311700" y="232625"/>
            <a:ext cx="8520600" cy="433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4200" dirty="0"/>
          </a:p>
        </p:txBody>
      </p:sp>
      <p:pic>
        <p:nvPicPr>
          <p:cNvPr id="126" name="Google Shape;126;p25"/>
          <p:cNvPicPr preferRelativeResize="0"/>
          <p:nvPr/>
        </p:nvPicPr>
        <p:blipFill>
          <a:blip r:embed="rId3">
            <a:alphaModFix/>
          </a:blip>
          <a:stretch>
            <a:fillRect/>
          </a:stretch>
        </p:blipFill>
        <p:spPr>
          <a:xfrm>
            <a:off x="1453175" y="232625"/>
            <a:ext cx="6547827" cy="4717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Leave things out</a:t>
            </a:r>
            <a:endParaRPr sz="4500"/>
          </a:p>
        </p:txBody>
      </p:sp>
      <p:sp>
        <p:nvSpPr>
          <p:cNvPr id="132" name="Google Shape;13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800"/>
              <a:t>.gitignore</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Collaborate</a:t>
            </a:r>
            <a:endParaRPr sz="4600"/>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Collide</a:t>
            </a:r>
            <a:endParaRPr sz="4300"/>
          </a:p>
        </p:txBody>
      </p:sp>
      <p:sp>
        <p:nvSpPr>
          <p:cNvPr id="144" name="Google Shape;14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300"/>
              <a:t>git merge</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Developer Driven Version Control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rPr>
              <a:t>You join a tech startup and start writing specialized Python code for extracting and analyzing text from a large image databaase. </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The general development team integrates your code into the application. Their lead developer is getting nervous that the code isn’t archived and versioned, and asks if you’d start tagging your code to match their release dates.</a:t>
            </a:r>
            <a:endParaRPr sz="2500" b="1"/>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Sample Driven Version Control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1"/>
                </a:solidFill>
              </a:rPr>
              <a:t>You attend a software workshop, and a week later, you’re trying to remember the between “sep” and “collapse”. You type “what is the difference between sep and collapse?” into a search engine, and get this link: </a:t>
            </a:r>
            <a:endParaRPr sz="2300">
              <a:solidFill>
                <a:schemeClr val="dk1"/>
              </a:solidFill>
            </a:endParaRPr>
          </a:p>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Clr>
                <a:schemeClr val="dk1"/>
              </a:buClr>
              <a:buSzPts val="1100"/>
              <a:buFont typeface="Arial"/>
              <a:buNone/>
            </a:pPr>
            <a:r>
              <a:rPr lang="en" sz="2300" u="sng">
                <a:solidFill>
                  <a:srgbClr val="1155CC"/>
                </a:solidFill>
                <a:hlinkClick r:id="rId3"/>
              </a:rPr>
              <a:t>https://gist.github.com/briandk/d9231ba1e2603eed0df1</a:t>
            </a:r>
            <a:endParaRPr sz="2300" b="1">
              <a:solidFill>
                <a:schemeClr val="dk1"/>
              </a:solidFill>
            </a:endParaRPr>
          </a:p>
          <a:p>
            <a:pPr marL="0" lvl="0" indent="0" algn="l" rtl="0">
              <a:spcBef>
                <a:spcPts val="0"/>
              </a:spcBef>
              <a:spcAft>
                <a:spcPts val="1600"/>
              </a:spcAft>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Collaboration Driven Version Control</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rPr>
              <a:t>You attend a collaborative coding session for a natural language processing conference, and join a group of people experimenting with a library for word embeddings from Google Labs named “Bert”. Your group figures out a way to write code that may be promising for future research. How do you share, document, and archive the results? </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Clr>
                <a:schemeClr val="dk1"/>
              </a:buClr>
              <a:buSzPts val="1100"/>
              <a:buFont typeface="Arial"/>
              <a:buNone/>
            </a:pPr>
            <a:r>
              <a:rPr lang="en" sz="2200">
                <a:solidFill>
                  <a:schemeClr val="dk1"/>
                </a:solidFill>
              </a:rPr>
              <a:t>https://github.com/geoffswc/Bert-TextXD</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Collaboration Driven Version Control</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A week later, you find a bug in the code, discover a more efficient way to use a library, or work out a technical issue that you weren’t able to solve during the session. You want to modify the code base, but you want keep the previous version to be available to your group. How can you share these results?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Publication Driven Version Control</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You publish a paper (or tutorial, guide, how-to, on-line course) with text, code, graphics, and data, and you’d like to make it easier to reproduce. </a:t>
            </a:r>
            <a:endParaRPr sz="2400"/>
          </a:p>
          <a:p>
            <a:pPr marL="0" lvl="0" indent="0" algn="l" rtl="0">
              <a:spcBef>
                <a:spcPts val="1600"/>
              </a:spcBef>
              <a:spcAft>
                <a:spcPts val="0"/>
              </a:spcAft>
              <a:buNone/>
            </a:pPr>
            <a:r>
              <a:rPr lang="en" sz="2400"/>
              <a:t>https://www.theatlantic.com/science/archive/2018/04/the-scientific-paper-is-obsolete/556676/</a:t>
            </a:r>
            <a:endParaRPr sz="2400"/>
          </a:p>
          <a:p>
            <a:pPr marL="0" lvl="0" indent="0" algn="l" rtl="0">
              <a:spcBef>
                <a:spcPts val="1600"/>
              </a:spcBef>
              <a:spcAft>
                <a:spcPts val="1600"/>
              </a:spcAft>
              <a:buNone/>
            </a:pPr>
            <a:r>
              <a:rPr lang="en" sz="2300"/>
              <a:t>https://github.com/jupyter/jupyter/wiki/A-gallery-of-interesting-Jupyter-Notebooks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Evolution of Version Control</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Code archiving and versioning is used to:</a:t>
            </a:r>
            <a:endParaRPr sz="2500"/>
          </a:p>
          <a:p>
            <a:pPr marL="457200" lvl="0" indent="-387350" algn="l" rtl="0">
              <a:spcBef>
                <a:spcPts val="1600"/>
              </a:spcBef>
              <a:spcAft>
                <a:spcPts val="0"/>
              </a:spcAft>
              <a:buSzPts val="2500"/>
              <a:buChar char="●"/>
            </a:pPr>
            <a:r>
              <a:rPr lang="en" sz="2500"/>
              <a:t>discover code</a:t>
            </a:r>
            <a:endParaRPr sz="2500"/>
          </a:p>
          <a:p>
            <a:pPr marL="457200" lvl="0" indent="-387350" algn="l" rtl="0">
              <a:spcBef>
                <a:spcPts val="0"/>
              </a:spcBef>
              <a:spcAft>
                <a:spcPts val="0"/>
              </a:spcAft>
              <a:buSzPts val="2500"/>
              <a:buChar char="●"/>
            </a:pPr>
            <a:r>
              <a:rPr lang="en" sz="2500"/>
              <a:t>share code</a:t>
            </a:r>
            <a:endParaRPr sz="2500"/>
          </a:p>
          <a:p>
            <a:pPr marL="457200" lvl="0" indent="-387350" algn="l" rtl="0">
              <a:spcBef>
                <a:spcPts val="0"/>
              </a:spcBef>
              <a:spcAft>
                <a:spcPts val="0"/>
              </a:spcAft>
              <a:buSzPts val="2500"/>
              <a:buChar char="●"/>
            </a:pPr>
            <a:r>
              <a:rPr lang="en" sz="2500"/>
              <a:t>archive and backup code</a:t>
            </a:r>
            <a:endParaRPr sz="2500"/>
          </a:p>
          <a:p>
            <a:pPr marL="457200" lvl="0" indent="-387350" algn="l" rtl="0">
              <a:spcBef>
                <a:spcPts val="0"/>
              </a:spcBef>
              <a:spcAft>
                <a:spcPts val="0"/>
              </a:spcAft>
              <a:buSzPts val="2500"/>
              <a:buChar char="●"/>
            </a:pPr>
            <a:r>
              <a:rPr lang="en" sz="2500"/>
              <a:t>version code</a:t>
            </a:r>
            <a:endParaRPr sz="2500"/>
          </a:p>
          <a:p>
            <a:pPr marL="457200" lvl="0" indent="-387350" algn="l" rtl="0">
              <a:spcBef>
                <a:spcPts val="0"/>
              </a:spcBef>
              <a:spcAft>
                <a:spcPts val="0"/>
              </a:spcAft>
              <a:buSzPts val="2500"/>
              <a:buChar char="●"/>
            </a:pPr>
            <a:r>
              <a:rPr lang="en" sz="2500"/>
              <a:t>collaborate on code</a:t>
            </a:r>
            <a:endParaRPr sz="2500"/>
          </a:p>
          <a:p>
            <a:pPr marL="0" lvl="0" indent="0" algn="l" rtl="0">
              <a:spcBef>
                <a:spcPts val="1600"/>
              </a:spcBef>
              <a:spcAft>
                <a:spcPts val="16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and it doesn’t have to be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566496" y="171763"/>
            <a:ext cx="3609102" cy="479997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Words>
  <Application>Microsoft Macintosh PowerPoint</Application>
  <PresentationFormat>On-screen Show (16:9)</PresentationFormat>
  <Paragraphs>48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Git</vt:lpstr>
      <vt:lpstr>Developer Driven Version Control</vt:lpstr>
      <vt:lpstr>Code Sample Driven Version Control</vt:lpstr>
      <vt:lpstr>Collaboration Driven Version Control</vt:lpstr>
      <vt:lpstr>Collaboration Driven Version Control</vt:lpstr>
      <vt:lpstr>Publication Driven Version Control</vt:lpstr>
      <vt:lpstr>Evolution of Version Control</vt:lpstr>
      <vt:lpstr>and it doesn’t have to be code!</vt:lpstr>
      <vt:lpstr>PowerPoint Presentation</vt:lpstr>
      <vt:lpstr>Set up git on your computer!</vt:lpstr>
      <vt:lpstr>Set up a Github Account</vt:lpstr>
      <vt:lpstr>The Git Round Trip</vt:lpstr>
      <vt:lpstr> </vt:lpstr>
      <vt:lpstr>Leave things out</vt:lpstr>
      <vt:lpstr>Collaborate</vt:lpstr>
      <vt:lpstr>Collide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Microsoft Office User</cp:lastModifiedBy>
  <cp:revision>1</cp:revision>
  <dcterms:modified xsi:type="dcterms:W3CDTF">2020-05-21T16:07:24Z</dcterms:modified>
</cp:coreProperties>
</file>