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Trebuchet MS" panose="020B0703020202090204" pitchFamily="34" charset="0"/>
      <p:regular r:id="rId8"/>
      <p:bold r:id="rId9"/>
      <p: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000000"/>
          </p15:clr>
        </p15:guide>
        <p15:guide id="2" orient="horz" pos="288">
          <p15:clr>
            <a:srgbClr val="000000"/>
          </p15:clr>
        </p15:guide>
        <p15:guide id="3" orient="horz" pos="20160">
          <p15:clr>
            <a:srgbClr val="000000"/>
          </p15:clr>
        </p15:guide>
        <p15:guide id="4" orient="horz">
          <p15:clr>
            <a:srgbClr val="000000"/>
          </p15:clr>
        </p15:guide>
        <p15:guide id="5" pos="13768">
          <p15:clr>
            <a:srgbClr val="000000"/>
          </p15:clr>
        </p15:guide>
        <p15:guide id="6" pos="27069">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jWqw9Y+9pD6A5CzEEbOqxcgd29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nlingxi Xu"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4"/>
  </p:normalViewPr>
  <p:slideViewPr>
    <p:cSldViewPr snapToGrid="0">
      <p:cViewPr varScale="1">
        <p:scale>
          <a:sx n="31" d="100"/>
          <a:sy n="31" d="100"/>
        </p:scale>
        <p:origin x="1600" y="248"/>
      </p:cViewPr>
      <p:guideLst>
        <p:guide orient="horz" pos="3318"/>
        <p:guide orient="horz" pos="288"/>
        <p:guide orient="horz" pos="20160"/>
        <p:guide orient="horz"/>
        <p:guide pos="13768"/>
        <p:guide pos="2706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presProps" Target="pres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4-18T17:51:52.873" idx="1">
    <p:pos x="12497" y="14396"/>
    <p:text>higher resolution ones needed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MGsg_K0"/>
      </p:ext>
    </p:extLst>
  </p:cm>
  <p:cm authorId="0" dt="2024-04-18T17:51:45.575" idx="2">
    <p:pos x="12497" y="14396"/>
    <p:text>_Marked as resolved_
how are the response scores distributed? does it meet prerequisite?</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KxnTAnA"/>
      </p:ext>
    </p:extLst>
  </p:cm>
  <p:cm authorId="0" dt="2024-04-18T17:51:52.873" idx="3">
    <p:pos x="12497" y="14396"/>
    <p:text>_Re-opened_</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KxnTAn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2492f7694c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 name="Google Shape;38;g2492f7694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a:t>mpa slides: https://docs.google.com/presentation/d/17ASeSuCMX3GV8TyI8klEYpMpbS5JYYkn96dfPdZavco/edit#slide=id.g1eab84e68fc_0_26</a:t>
            </a:r>
            <a:endParaRPr sz="1400"/>
          </a:p>
        </p:txBody>
      </p:sp>
      <p:sp>
        <p:nvSpPr>
          <p:cNvPr id="39" name="Google Shape;39;g2492f7694c2_0_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12"/>
        <p:cNvGrpSpPr/>
        <p:nvPr/>
      </p:nvGrpSpPr>
      <p:grpSpPr>
        <a:xfrm>
          <a:off x="0" y="0"/>
          <a:ext cx="0" cy="0"/>
          <a:chOff x="0" y="0"/>
          <a:chExt cx="0" cy="0"/>
        </a:xfrm>
      </p:grpSpPr>
      <p:sp>
        <p:nvSpPr>
          <p:cNvPr id="13" name="Google Shape;13;p3"/>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922338" y="18240478"/>
            <a:ext cx="13592864"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5" name="Google Shape;15;p3"/>
          <p:cNvSpPr txBox="1">
            <a:spLocks noGrp="1"/>
          </p:cNvSpPr>
          <p:nvPr>
            <p:ph type="body" idx="3"/>
          </p:nvPr>
        </p:nvSpPr>
        <p:spPr>
          <a:xfrm>
            <a:off x="15154274" y="14969323"/>
            <a:ext cx="13571534"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6" name="Google Shape;16;p3"/>
          <p:cNvSpPr txBox="1">
            <a:spLocks noGrp="1"/>
          </p:cNvSpPr>
          <p:nvPr>
            <p:ph type="body" idx="4"/>
          </p:nvPr>
        </p:nvSpPr>
        <p:spPr>
          <a:xfrm>
            <a:off x="15162215" y="6295353"/>
            <a:ext cx="13571534"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7" name="Google Shape;17;p3"/>
          <p:cNvSpPr txBox="1">
            <a:spLocks noGrp="1"/>
          </p:cNvSpPr>
          <p:nvPr>
            <p:ph type="body" idx="5"/>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8" name="Google Shape;18;p3"/>
          <p:cNvSpPr txBox="1">
            <a:spLocks noGrp="1"/>
          </p:cNvSpPr>
          <p:nvPr>
            <p:ph type="body" idx="6"/>
          </p:nvPr>
        </p:nvSpPr>
        <p:spPr>
          <a:xfrm>
            <a:off x="29390710" y="18157350"/>
            <a:ext cx="13581061"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9" name="Google Shape;19;p3"/>
          <p:cNvSpPr txBox="1">
            <a:spLocks noGrp="1"/>
          </p:cNvSpPr>
          <p:nvPr>
            <p:ph type="body" idx="7"/>
          </p:nvPr>
        </p:nvSpPr>
        <p:spPr>
          <a:xfrm>
            <a:off x="29395742" y="26625887"/>
            <a:ext cx="13581061"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0" name="Google Shape;20;p3"/>
          <p:cNvSpPr txBox="1">
            <a:spLocks noGrp="1"/>
          </p:cNvSpPr>
          <p:nvPr>
            <p:ph type="body" idx="8"/>
          </p:nvPr>
        </p:nvSpPr>
        <p:spPr>
          <a:xfrm>
            <a:off x="5932593" y="3383947"/>
            <a:ext cx="31998968" cy="12801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3600"/>
              </a:spcBef>
              <a:spcAft>
                <a:spcPts val="0"/>
              </a:spcAft>
              <a:buClr>
                <a:schemeClr val="lt1"/>
              </a:buClr>
              <a:buSzPts val="6000"/>
              <a:buFont typeface="Calibri"/>
              <a:buNone/>
              <a:defRPr sz="6000">
                <a:solidFill>
                  <a:schemeClr val="lt1"/>
                </a:solidFill>
                <a:latin typeface="Calibri"/>
                <a:ea typeface="Calibri"/>
                <a:cs typeface="Calibri"/>
                <a:sym typeface="Calibri"/>
              </a:defRPr>
            </a:lvl1pPr>
            <a:lvl2pPr marL="914400" lvl="1" indent="-228600" algn="l">
              <a:lnSpc>
                <a:spcPct val="90000"/>
              </a:lnSpc>
              <a:spcBef>
                <a:spcPts val="1800"/>
              </a:spcBef>
              <a:spcAft>
                <a:spcPts val="0"/>
              </a:spcAft>
              <a:buClr>
                <a:schemeClr val="dk1"/>
              </a:buClr>
              <a:buSzPts val="7200"/>
              <a:buFont typeface="Calibri"/>
              <a:buNone/>
              <a:defRPr sz="7200"/>
            </a:lvl2pPr>
            <a:lvl3pPr marL="1371600" lvl="2" indent="-228600" algn="l">
              <a:lnSpc>
                <a:spcPct val="90000"/>
              </a:lnSpc>
              <a:spcBef>
                <a:spcPts val="1800"/>
              </a:spcBef>
              <a:spcAft>
                <a:spcPts val="0"/>
              </a:spcAft>
              <a:buClr>
                <a:schemeClr val="dk1"/>
              </a:buClr>
              <a:buSzPts val="7200"/>
              <a:buFont typeface="Calibri"/>
              <a:buNone/>
              <a:defRPr sz="7200"/>
            </a:lvl3pPr>
            <a:lvl4pPr marL="1828800" lvl="3" indent="-228600" algn="l">
              <a:lnSpc>
                <a:spcPct val="90000"/>
              </a:lnSpc>
              <a:spcBef>
                <a:spcPts val="1800"/>
              </a:spcBef>
              <a:spcAft>
                <a:spcPts val="0"/>
              </a:spcAft>
              <a:buClr>
                <a:schemeClr val="dk1"/>
              </a:buClr>
              <a:buSzPts val="7200"/>
              <a:buFont typeface="Calibri"/>
              <a:buNone/>
              <a:defRPr sz="7200"/>
            </a:lvl4pPr>
            <a:lvl5pPr marL="2286000" lvl="4" indent="-228600" algn="l">
              <a:lnSpc>
                <a:spcPct val="90000"/>
              </a:lnSpc>
              <a:spcBef>
                <a:spcPts val="1800"/>
              </a:spcBef>
              <a:spcAft>
                <a:spcPts val="0"/>
              </a:spcAft>
              <a:buClr>
                <a:schemeClr val="dk1"/>
              </a:buClr>
              <a:buSzPts val="7200"/>
              <a:buFont typeface="Calibri"/>
              <a:buNone/>
              <a:defRPr sz="7200"/>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1" name="Google Shape;21;p3"/>
          <p:cNvSpPr txBox="1">
            <a:spLocks noGrp="1"/>
          </p:cNvSpPr>
          <p:nvPr>
            <p:ph type="body" idx="9"/>
          </p:nvPr>
        </p:nvSpPr>
        <p:spPr>
          <a:xfrm>
            <a:off x="5932593" y="2103787"/>
            <a:ext cx="31998968" cy="1280160"/>
          </a:xfrm>
          <a:prstGeom prst="rect">
            <a:avLst/>
          </a:prstGeom>
          <a:noFill/>
          <a:ln>
            <a:noFill/>
          </a:ln>
        </p:spPr>
        <p:txBody>
          <a:bodyPr spcFirstLastPara="1" wrap="square" lIns="91425" tIns="45700" rIns="91425" bIns="45700" anchor="t" anchorCtr="1">
            <a:noAutofit/>
          </a:bodyPr>
          <a:lstStyle>
            <a:lvl1pPr marL="457200" lvl="0" indent="-228600" algn="ctr">
              <a:lnSpc>
                <a:spcPct val="90000"/>
              </a:lnSpc>
              <a:spcBef>
                <a:spcPts val="3600"/>
              </a:spcBef>
              <a:spcAft>
                <a:spcPts val="0"/>
              </a:spcAft>
              <a:buClr>
                <a:schemeClr val="lt1"/>
              </a:buClr>
              <a:buSzPts val="8800"/>
              <a:buFont typeface="Calibri"/>
              <a:buNone/>
              <a:defRPr sz="8800">
                <a:solidFill>
                  <a:schemeClr val="lt1"/>
                </a:solidFill>
                <a:latin typeface="Calibri"/>
                <a:ea typeface="Calibri"/>
                <a:cs typeface="Calibri"/>
                <a:sym typeface="Calibri"/>
              </a:defRPr>
            </a:lvl1pPr>
            <a:lvl2pPr marL="914400" lvl="1" indent="-228600" algn="l">
              <a:lnSpc>
                <a:spcPct val="90000"/>
              </a:lnSpc>
              <a:spcBef>
                <a:spcPts val="1800"/>
              </a:spcBef>
              <a:spcAft>
                <a:spcPts val="0"/>
              </a:spcAft>
              <a:buClr>
                <a:schemeClr val="dk1"/>
              </a:buClr>
              <a:buSzPts val="7200"/>
              <a:buFont typeface="Calibri"/>
              <a:buNone/>
              <a:defRPr sz="7200"/>
            </a:lvl2pPr>
            <a:lvl3pPr marL="1371600" lvl="2" indent="-228600" algn="l">
              <a:lnSpc>
                <a:spcPct val="90000"/>
              </a:lnSpc>
              <a:spcBef>
                <a:spcPts val="1800"/>
              </a:spcBef>
              <a:spcAft>
                <a:spcPts val="0"/>
              </a:spcAft>
              <a:buClr>
                <a:schemeClr val="dk1"/>
              </a:buClr>
              <a:buSzPts val="7200"/>
              <a:buFont typeface="Calibri"/>
              <a:buNone/>
              <a:defRPr sz="7200"/>
            </a:lvl3pPr>
            <a:lvl4pPr marL="1828800" lvl="3" indent="-228600" algn="l">
              <a:lnSpc>
                <a:spcPct val="90000"/>
              </a:lnSpc>
              <a:spcBef>
                <a:spcPts val="1800"/>
              </a:spcBef>
              <a:spcAft>
                <a:spcPts val="0"/>
              </a:spcAft>
              <a:buClr>
                <a:schemeClr val="dk1"/>
              </a:buClr>
              <a:buSzPts val="7200"/>
              <a:buFont typeface="Calibri"/>
              <a:buNone/>
              <a:defRPr sz="7200"/>
            </a:lvl4pPr>
            <a:lvl5pPr marL="2286000" lvl="4" indent="-228600" algn="l">
              <a:lnSpc>
                <a:spcPct val="90000"/>
              </a:lnSpc>
              <a:spcBef>
                <a:spcPts val="1800"/>
              </a:spcBef>
              <a:spcAft>
                <a:spcPts val="0"/>
              </a:spcAft>
              <a:buClr>
                <a:schemeClr val="dk1"/>
              </a:buClr>
              <a:buSzPts val="7200"/>
              <a:buFont typeface="Calibri"/>
              <a:buNone/>
              <a:defRPr sz="7200"/>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2" name="Google Shape;22;p3"/>
          <p:cNvSpPr txBox="1">
            <a:spLocks noGrp="1"/>
          </p:cNvSpPr>
          <p:nvPr>
            <p:ph type="body" idx="13"/>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lvl="0" indent="-228600" algn="ctr">
              <a:lnSpc>
                <a:spcPct val="90000"/>
              </a:lnSpc>
              <a:spcBef>
                <a:spcPts val="3600"/>
              </a:spcBef>
              <a:spcAft>
                <a:spcPts val="0"/>
              </a:spcAft>
              <a:buClr>
                <a:schemeClr val="lt1"/>
              </a:buClr>
              <a:buSzPts val="11500"/>
              <a:buFont typeface="Calibri"/>
              <a:buNone/>
              <a:defRPr sz="11500">
                <a:solidFill>
                  <a:schemeClr val="lt1"/>
                </a:solidFill>
                <a:latin typeface="Calibri"/>
                <a:ea typeface="Calibri"/>
                <a:cs typeface="Calibri"/>
                <a:sym typeface="Calibri"/>
              </a:defRPr>
            </a:lvl1pPr>
            <a:lvl2pPr marL="914400" lvl="1" indent="-228600" algn="l">
              <a:lnSpc>
                <a:spcPct val="90000"/>
              </a:lnSpc>
              <a:spcBef>
                <a:spcPts val="1800"/>
              </a:spcBef>
              <a:spcAft>
                <a:spcPts val="0"/>
              </a:spcAft>
              <a:buClr>
                <a:schemeClr val="dk1"/>
              </a:buClr>
              <a:buSzPts val="7200"/>
              <a:buFont typeface="Calibri"/>
              <a:buNone/>
              <a:defRPr sz="7200"/>
            </a:lvl2pPr>
            <a:lvl3pPr marL="1371600" lvl="2" indent="-228600" algn="l">
              <a:lnSpc>
                <a:spcPct val="90000"/>
              </a:lnSpc>
              <a:spcBef>
                <a:spcPts val="1800"/>
              </a:spcBef>
              <a:spcAft>
                <a:spcPts val="0"/>
              </a:spcAft>
              <a:buClr>
                <a:schemeClr val="dk1"/>
              </a:buClr>
              <a:buSzPts val="7200"/>
              <a:buFont typeface="Calibri"/>
              <a:buNone/>
              <a:defRPr sz="7200"/>
            </a:lvl3pPr>
            <a:lvl4pPr marL="1828800" lvl="3" indent="-228600" algn="l">
              <a:lnSpc>
                <a:spcPct val="90000"/>
              </a:lnSpc>
              <a:spcBef>
                <a:spcPts val="1800"/>
              </a:spcBef>
              <a:spcAft>
                <a:spcPts val="0"/>
              </a:spcAft>
              <a:buClr>
                <a:schemeClr val="dk1"/>
              </a:buClr>
              <a:buSzPts val="7200"/>
              <a:buFont typeface="Calibri"/>
              <a:buNone/>
              <a:defRPr sz="7200"/>
            </a:lvl4pPr>
            <a:lvl5pPr marL="2286000" lvl="4" indent="-228600" algn="l">
              <a:lnSpc>
                <a:spcPct val="90000"/>
              </a:lnSpc>
              <a:spcBef>
                <a:spcPts val="1800"/>
              </a:spcBef>
              <a:spcAft>
                <a:spcPts val="0"/>
              </a:spcAft>
              <a:buClr>
                <a:schemeClr val="dk1"/>
              </a:buClr>
              <a:buSzPts val="7200"/>
              <a:buFont typeface="Calibri"/>
              <a:buNone/>
              <a:defRPr sz="7200"/>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3" name="Google Shape;23;p3"/>
          <p:cNvSpPr txBox="1">
            <a:spLocks noGrp="1"/>
          </p:cNvSpPr>
          <p:nvPr>
            <p:ph type="body" idx="14"/>
          </p:nvPr>
        </p:nvSpPr>
        <p:spPr>
          <a:xfrm>
            <a:off x="904186" y="5440485"/>
            <a:ext cx="13591277"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chemeClr val="lt1"/>
              </a:buClr>
              <a:buSzPts val="4000"/>
              <a:buNone/>
              <a:defRPr sz="4000" b="1" u="none">
                <a:solidFill>
                  <a:schemeClr val="lt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4" name="Google Shape;24;p3"/>
          <p:cNvSpPr txBox="1">
            <a:spLocks noGrp="1"/>
          </p:cNvSpPr>
          <p:nvPr>
            <p:ph type="body" idx="15"/>
          </p:nvPr>
        </p:nvSpPr>
        <p:spPr>
          <a:xfrm>
            <a:off x="942079" y="17408694"/>
            <a:ext cx="13553383"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5" name="Google Shape;25;p3"/>
          <p:cNvSpPr txBox="1">
            <a:spLocks noGrp="1"/>
          </p:cNvSpPr>
          <p:nvPr>
            <p:ph type="body" idx="16"/>
          </p:nvPr>
        </p:nvSpPr>
        <p:spPr>
          <a:xfrm>
            <a:off x="15162213" y="14169112"/>
            <a:ext cx="13563595"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6" name="Google Shape;26;p3"/>
          <p:cNvSpPr txBox="1">
            <a:spLocks noGrp="1"/>
          </p:cNvSpPr>
          <p:nvPr>
            <p:ph type="body" idx="17"/>
          </p:nvPr>
        </p:nvSpPr>
        <p:spPr>
          <a:xfrm>
            <a:off x="15162214" y="5463568"/>
            <a:ext cx="13563595"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7" name="Google Shape;27;p3"/>
          <p:cNvSpPr txBox="1">
            <a:spLocks noGrp="1"/>
          </p:cNvSpPr>
          <p:nvPr>
            <p:ph type="body" idx="18"/>
          </p:nvPr>
        </p:nvSpPr>
        <p:spPr>
          <a:xfrm>
            <a:off x="29390710" y="5467813"/>
            <a:ext cx="13581060"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8" name="Google Shape;28;p3"/>
          <p:cNvSpPr txBox="1">
            <a:spLocks noGrp="1"/>
          </p:cNvSpPr>
          <p:nvPr>
            <p:ph type="body" idx="19"/>
          </p:nvPr>
        </p:nvSpPr>
        <p:spPr>
          <a:xfrm>
            <a:off x="29400775" y="17357139"/>
            <a:ext cx="13576028"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9" name="Google Shape;29;p3"/>
          <p:cNvSpPr txBox="1">
            <a:spLocks noGrp="1"/>
          </p:cNvSpPr>
          <p:nvPr>
            <p:ph type="body" idx="20"/>
          </p:nvPr>
        </p:nvSpPr>
        <p:spPr>
          <a:xfrm>
            <a:off x="29390710" y="25825676"/>
            <a:ext cx="13581060"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0" name="Google Shape;30;p3"/>
          <p:cNvSpPr txBox="1">
            <a:spLocks noGrp="1"/>
          </p:cNvSpPr>
          <p:nvPr>
            <p:ph type="body" idx="21"/>
          </p:nvPr>
        </p:nvSpPr>
        <p:spPr>
          <a:xfrm>
            <a:off x="15260909" y="19898411"/>
            <a:ext cx="13537504" cy="738656"/>
          </a:xfrm>
          <a:prstGeom prst="rect">
            <a:avLst/>
          </a:prstGeom>
          <a:noFill/>
          <a:ln>
            <a:noFill/>
          </a:ln>
        </p:spPr>
        <p:txBody>
          <a:bodyPr spcFirstLastPara="1" wrap="square" lIns="182875" tIns="91425" rIns="91425" bIns="91425" anchor="ctr" anchorCtr="0">
            <a:spAutoFit/>
          </a:bodyPr>
          <a:lstStyle>
            <a:lvl1pPr marL="457200" lvl="0" indent="-228600" algn="l">
              <a:lnSpc>
                <a:spcPct val="90000"/>
              </a:lnSpc>
              <a:spcBef>
                <a:spcPts val="3600"/>
              </a:spcBef>
              <a:spcAft>
                <a:spcPts val="0"/>
              </a:spcAft>
              <a:buClr>
                <a:srgbClr val="0F5191"/>
              </a:buClr>
              <a:buSzPts val="3600"/>
              <a:buNone/>
              <a:defRPr sz="3600" b="1" u="none">
                <a:solidFill>
                  <a:srgbClr val="0F519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1" name="Google Shape;31;p3"/>
          <p:cNvSpPr txBox="1">
            <a:spLocks noGrp="1"/>
          </p:cNvSpPr>
          <p:nvPr>
            <p:ph type="body" idx="22"/>
          </p:nvPr>
        </p:nvSpPr>
        <p:spPr>
          <a:xfrm>
            <a:off x="15242758" y="20633411"/>
            <a:ext cx="13555655" cy="846363"/>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500"/>
              <a:buNone/>
              <a:defRPr sz="25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2" name="Google Shape;32;p3"/>
          <p:cNvSpPr txBox="1">
            <a:spLocks noGrp="1"/>
          </p:cNvSpPr>
          <p:nvPr>
            <p:ph type="body" idx="23"/>
          </p:nvPr>
        </p:nvSpPr>
        <p:spPr>
          <a:xfrm>
            <a:off x="15242757" y="23765685"/>
            <a:ext cx="13519353" cy="738656"/>
          </a:xfrm>
          <a:prstGeom prst="rect">
            <a:avLst/>
          </a:prstGeom>
          <a:noFill/>
          <a:ln>
            <a:noFill/>
          </a:ln>
        </p:spPr>
        <p:txBody>
          <a:bodyPr spcFirstLastPara="1" wrap="square" lIns="182875" tIns="91425" rIns="91425" bIns="91425" anchor="ctr" anchorCtr="0">
            <a:spAutoFit/>
          </a:bodyPr>
          <a:lstStyle>
            <a:lvl1pPr marL="457200" lvl="0" indent="-228600" algn="l">
              <a:lnSpc>
                <a:spcPct val="90000"/>
              </a:lnSpc>
              <a:spcBef>
                <a:spcPts val="3600"/>
              </a:spcBef>
              <a:spcAft>
                <a:spcPts val="0"/>
              </a:spcAft>
              <a:buClr>
                <a:srgbClr val="0F5191"/>
              </a:buClr>
              <a:buSzPts val="3600"/>
              <a:buNone/>
              <a:defRPr sz="3600" b="1" u="none">
                <a:solidFill>
                  <a:srgbClr val="0F519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3" name="Google Shape;33;p3"/>
          <p:cNvSpPr txBox="1">
            <a:spLocks noGrp="1"/>
          </p:cNvSpPr>
          <p:nvPr>
            <p:ph type="body" idx="24"/>
          </p:nvPr>
        </p:nvSpPr>
        <p:spPr>
          <a:xfrm>
            <a:off x="15224607" y="24497029"/>
            <a:ext cx="13537503" cy="846363"/>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500"/>
              <a:buNone/>
              <a:defRPr sz="25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4" name="Google Shape;34;p3"/>
          <p:cNvSpPr txBox="1">
            <a:spLocks noGrp="1"/>
          </p:cNvSpPr>
          <p:nvPr>
            <p:ph type="body" idx="25"/>
          </p:nvPr>
        </p:nvSpPr>
        <p:spPr>
          <a:xfrm>
            <a:off x="15224607" y="27443539"/>
            <a:ext cx="13509142" cy="738656"/>
          </a:xfrm>
          <a:prstGeom prst="rect">
            <a:avLst/>
          </a:prstGeom>
          <a:noFill/>
          <a:ln>
            <a:noFill/>
          </a:ln>
        </p:spPr>
        <p:txBody>
          <a:bodyPr spcFirstLastPara="1" wrap="square" lIns="182875" tIns="91425" rIns="91425" bIns="91425" anchor="ctr" anchorCtr="0">
            <a:spAutoFit/>
          </a:bodyPr>
          <a:lstStyle>
            <a:lvl1pPr marL="457200" lvl="0" indent="-228600" algn="l">
              <a:lnSpc>
                <a:spcPct val="90000"/>
              </a:lnSpc>
              <a:spcBef>
                <a:spcPts val="3600"/>
              </a:spcBef>
              <a:spcAft>
                <a:spcPts val="0"/>
              </a:spcAft>
              <a:buClr>
                <a:srgbClr val="0F5191"/>
              </a:buClr>
              <a:buSzPts val="3600"/>
              <a:buNone/>
              <a:defRPr sz="3600" b="1" u="none">
                <a:solidFill>
                  <a:srgbClr val="0F519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5" name="Google Shape;35;p3"/>
          <p:cNvSpPr txBox="1">
            <a:spLocks noGrp="1"/>
          </p:cNvSpPr>
          <p:nvPr>
            <p:ph type="body" idx="26"/>
          </p:nvPr>
        </p:nvSpPr>
        <p:spPr>
          <a:xfrm>
            <a:off x="15206456" y="28174883"/>
            <a:ext cx="13519352" cy="846363"/>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500"/>
              <a:buNone/>
              <a:defRPr sz="25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017837" y="1752600"/>
            <a:ext cx="37855525" cy="6362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3017837" y="8763000"/>
            <a:ext cx="37855525" cy="20886737"/>
          </a:xfrm>
          <a:prstGeom prst="rect">
            <a:avLst/>
          </a:prstGeom>
          <a:noFill/>
          <a:ln>
            <a:noFill/>
          </a:ln>
        </p:spPr>
        <p:txBody>
          <a:bodyPr spcFirstLastPara="1" wrap="square" lIns="91425" tIns="45700" rIns="91425" bIns="45700" anchor="t" anchorCtr="0">
            <a:noAutofit/>
          </a:bodyPr>
          <a:lstStyle>
            <a:lvl1pPr marL="457200" marR="0" lvl="0" indent="-863600" algn="l" rtl="0">
              <a:lnSpc>
                <a:spcPct val="90000"/>
              </a:lnSpc>
              <a:spcBef>
                <a:spcPts val="3600"/>
              </a:spcBef>
              <a:spcAft>
                <a:spcPts val="0"/>
              </a:spcAft>
              <a:buClr>
                <a:schemeClr val="dk1"/>
              </a:buClr>
              <a:buSzPts val="10000"/>
              <a:buFont typeface="Arial"/>
              <a:buChar char="•"/>
              <a:defRPr sz="10000" b="0" i="0" u="none" strike="noStrike" cap="none">
                <a:solidFill>
                  <a:schemeClr val="dk1"/>
                </a:solidFill>
                <a:latin typeface="Calibri"/>
                <a:ea typeface="Calibri"/>
                <a:cs typeface="Calibri"/>
                <a:sym typeface="Calibri"/>
              </a:defRPr>
            </a:lvl1pPr>
            <a:lvl2pPr marL="914400" marR="0" lvl="1" indent="-774700" algn="l" rtl="0">
              <a:lnSpc>
                <a:spcPct val="90000"/>
              </a:lnSpc>
              <a:spcBef>
                <a:spcPts val="180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4pPr>
            <a:lvl5pPr marL="2286000" marR="0" lvl="4"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g2492f7694c2_0_0"/>
          <p:cNvSpPr txBox="1">
            <a:spLocks noGrp="1"/>
          </p:cNvSpPr>
          <p:nvPr>
            <p:ph type="body" idx="1"/>
          </p:nvPr>
        </p:nvSpPr>
        <p:spPr>
          <a:xfrm>
            <a:off x="31699901" y="19291200"/>
            <a:ext cx="11723700" cy="5795100"/>
          </a:xfrm>
          <a:prstGeom prst="rect">
            <a:avLst/>
          </a:prstGeom>
          <a:noFill/>
          <a:ln>
            <a:noFill/>
          </a:ln>
        </p:spPr>
        <p:txBody>
          <a:bodyPr spcFirstLastPara="1" wrap="square" lIns="228575" tIns="228575" rIns="228575" bIns="228575" anchor="t" anchorCtr="0">
            <a:spAutoFit/>
          </a:bodyPr>
          <a:lstStyle/>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Further refine the items in the survey</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Create an Item Bank for the survey</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Conduct Item analysis</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Conduct reliability and validity study</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Ultimately develop a new scale for measuring welfare tradeoff ratio</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Counterbalance the sequential in which the questions were given</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Obtain WTR ratio measures from the participants. </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a:latin typeface="Calibri"/>
                <a:ea typeface="Calibri"/>
                <a:cs typeface="Calibri"/>
                <a:sym typeface="Calibri"/>
              </a:rPr>
              <a:t>Scale anchoring, social desirability, carryover effect (Response Biases)</a:t>
            </a:r>
            <a:endParaRPr sz="3500">
              <a:latin typeface="Calibri"/>
              <a:ea typeface="Calibri"/>
              <a:cs typeface="Calibri"/>
              <a:sym typeface="Calibri"/>
            </a:endParaRPr>
          </a:p>
        </p:txBody>
      </p:sp>
      <p:sp>
        <p:nvSpPr>
          <p:cNvPr id="42" name="Google Shape;42;g2492f7694c2_0_0"/>
          <p:cNvSpPr txBox="1">
            <a:spLocks noGrp="1"/>
          </p:cNvSpPr>
          <p:nvPr>
            <p:ph type="body" idx="1"/>
          </p:nvPr>
        </p:nvSpPr>
        <p:spPr>
          <a:xfrm>
            <a:off x="590950" y="15050225"/>
            <a:ext cx="13269000" cy="8635200"/>
          </a:xfrm>
          <a:prstGeom prst="rect">
            <a:avLst/>
          </a:prstGeom>
          <a:noFill/>
          <a:ln>
            <a:noFill/>
          </a:ln>
        </p:spPr>
        <p:txBody>
          <a:bodyPr spcFirstLastPara="1" wrap="square" lIns="228575" tIns="228575" rIns="228575" bIns="228575" anchor="t" anchorCtr="0">
            <a:spAutoFit/>
          </a:bodyPr>
          <a:lstStyle/>
          <a:p>
            <a:pPr marL="0" lvl="0" indent="0" algn="l" rtl="0">
              <a:lnSpc>
                <a:spcPct val="90000"/>
              </a:lnSpc>
              <a:spcBef>
                <a:spcPts val="1800"/>
              </a:spcBef>
              <a:spcAft>
                <a:spcPts val="0"/>
              </a:spcAft>
              <a:buClr>
                <a:srgbClr val="1F4E79"/>
              </a:buClr>
              <a:buSzPts val="3600"/>
              <a:buNone/>
            </a:pPr>
            <a:r>
              <a:rPr lang="en-US" sz="3500" b="1">
                <a:solidFill>
                  <a:srgbClr val="1E4E79"/>
                </a:solidFill>
                <a:latin typeface="Calibri"/>
                <a:ea typeface="Calibri"/>
                <a:cs typeface="Calibri"/>
                <a:sym typeface="Calibri"/>
              </a:rPr>
              <a:t>RQ</a:t>
            </a:r>
            <a:r>
              <a:rPr lang="en-US" sz="3500">
                <a:solidFill>
                  <a:srgbClr val="1E4E79"/>
                </a:solidFill>
                <a:latin typeface="Calibri"/>
                <a:ea typeface="Calibri"/>
                <a:cs typeface="Calibri"/>
                <a:sym typeface="Calibri"/>
              </a:rPr>
              <a:t>: The goal of our study is to attempt to improve the questionnaire used in Forster et al. 2017 paper, and ultimately check once the measurement tool is improved, whether the result would still remain counterintuitive. </a:t>
            </a:r>
            <a:endParaRPr sz="3500">
              <a:solidFill>
                <a:srgbClr val="1E4E79"/>
              </a:solidFill>
              <a:latin typeface="Calibri"/>
              <a:ea typeface="Calibri"/>
              <a:cs typeface="Calibri"/>
              <a:sym typeface="Calibri"/>
            </a:endParaRPr>
          </a:p>
          <a:p>
            <a:pPr marL="0" lvl="0" indent="0" algn="l" rtl="0">
              <a:lnSpc>
                <a:spcPct val="90000"/>
              </a:lnSpc>
              <a:spcBef>
                <a:spcPts val="1800"/>
              </a:spcBef>
              <a:spcAft>
                <a:spcPts val="0"/>
              </a:spcAft>
              <a:buClr>
                <a:srgbClr val="1F4E79"/>
              </a:buClr>
              <a:buSzPts val="3600"/>
              <a:buNone/>
            </a:pPr>
            <a:r>
              <a:rPr lang="en-US" sz="3500">
                <a:solidFill>
                  <a:srgbClr val="1E4E79"/>
                </a:solidFill>
                <a:latin typeface="Calibri"/>
                <a:ea typeface="Calibri"/>
                <a:cs typeface="Calibri"/>
                <a:sym typeface="Calibri"/>
              </a:rPr>
              <a:t>Hypothesis:</a:t>
            </a:r>
            <a:endParaRPr sz="3500">
              <a:solidFill>
                <a:srgbClr val="1E4E79"/>
              </a:solidFill>
              <a:latin typeface="Calibri"/>
              <a:ea typeface="Calibri"/>
              <a:cs typeface="Calibri"/>
              <a:sym typeface="Calibri"/>
            </a:endParaRPr>
          </a:p>
          <a:p>
            <a:pPr marL="0" lvl="0" indent="0" algn="l" rtl="0">
              <a:spcBef>
                <a:spcPts val="1800"/>
              </a:spcBef>
              <a:spcAft>
                <a:spcPts val="0"/>
              </a:spcAft>
              <a:buClr>
                <a:schemeClr val="dk1"/>
              </a:buClr>
              <a:buSzPts val="1100"/>
              <a:buFont typeface="Arial"/>
              <a:buNone/>
            </a:pPr>
            <a:r>
              <a:rPr lang="en-US" sz="3500" b="1">
                <a:solidFill>
                  <a:srgbClr val="1E4E79"/>
                </a:solidFill>
                <a:latin typeface="Calibri"/>
                <a:ea typeface="Calibri"/>
                <a:cs typeface="Calibri"/>
                <a:sym typeface="Calibri"/>
              </a:rPr>
              <a:t>We expect to find an interaction</a:t>
            </a:r>
            <a:r>
              <a:rPr lang="en-US" sz="3500">
                <a:solidFill>
                  <a:srgbClr val="1E4E79"/>
                </a:solidFill>
                <a:latin typeface="Calibri"/>
                <a:ea typeface="Calibri"/>
                <a:cs typeface="Calibri"/>
                <a:sym typeface="Calibri"/>
              </a:rPr>
              <a:t>, such that gratefulness does not differ between targets (as found by Forster et al. 2017) but that both desire to reciprocate and obligation to reciprocate) do differ between targets; specifically, the desire and obligation to reciprocate a stranger’s favor is greater than for a friend’s favor.</a:t>
            </a:r>
            <a:endParaRPr sz="3500">
              <a:solidFill>
                <a:srgbClr val="1E4E79"/>
              </a:solidFill>
              <a:latin typeface="Calibri"/>
              <a:ea typeface="Calibri"/>
              <a:cs typeface="Calibri"/>
              <a:sym typeface="Calibri"/>
            </a:endParaRPr>
          </a:p>
          <a:p>
            <a:pPr marL="0" lvl="0" indent="0" algn="l" rtl="0">
              <a:spcBef>
                <a:spcPts val="1800"/>
              </a:spcBef>
              <a:spcAft>
                <a:spcPts val="0"/>
              </a:spcAft>
              <a:buClr>
                <a:schemeClr val="dk1"/>
              </a:buClr>
              <a:buSzPts val="1100"/>
              <a:buFont typeface="Arial"/>
              <a:buNone/>
            </a:pPr>
            <a:endParaRPr sz="3500">
              <a:solidFill>
                <a:srgbClr val="1E4E79"/>
              </a:solidFill>
              <a:latin typeface="Calibri"/>
              <a:ea typeface="Calibri"/>
              <a:cs typeface="Calibri"/>
              <a:sym typeface="Calibri"/>
            </a:endParaRPr>
          </a:p>
          <a:p>
            <a:pPr marL="0" lvl="0" indent="0" algn="l" rtl="0">
              <a:lnSpc>
                <a:spcPct val="90000"/>
              </a:lnSpc>
              <a:spcBef>
                <a:spcPts val="1800"/>
              </a:spcBef>
              <a:spcAft>
                <a:spcPts val="0"/>
              </a:spcAft>
              <a:buClr>
                <a:srgbClr val="1F4E79"/>
              </a:buClr>
              <a:buSzPts val="3600"/>
              <a:buNone/>
            </a:pPr>
            <a:endParaRPr sz="3500">
              <a:solidFill>
                <a:srgbClr val="1E4E79"/>
              </a:solidFill>
              <a:latin typeface="Calibri"/>
              <a:ea typeface="Calibri"/>
              <a:cs typeface="Calibri"/>
              <a:sym typeface="Calibri"/>
            </a:endParaRPr>
          </a:p>
          <a:p>
            <a:pPr marL="0" lvl="0" indent="0" algn="l" rtl="0">
              <a:lnSpc>
                <a:spcPct val="90000"/>
              </a:lnSpc>
              <a:spcBef>
                <a:spcPts val="1800"/>
              </a:spcBef>
              <a:spcAft>
                <a:spcPts val="0"/>
              </a:spcAft>
              <a:buClr>
                <a:srgbClr val="1F4E79"/>
              </a:buClr>
              <a:buSzPts val="3600"/>
              <a:buNone/>
            </a:pPr>
            <a:endParaRPr sz="3500">
              <a:solidFill>
                <a:srgbClr val="1E4E79"/>
              </a:solidFill>
              <a:latin typeface="Calibri"/>
              <a:ea typeface="Calibri"/>
              <a:cs typeface="Calibri"/>
              <a:sym typeface="Calibri"/>
            </a:endParaRPr>
          </a:p>
          <a:p>
            <a:pPr marL="0" lvl="0" indent="0" algn="l" rtl="0">
              <a:lnSpc>
                <a:spcPct val="90000"/>
              </a:lnSpc>
              <a:spcBef>
                <a:spcPts val="1800"/>
              </a:spcBef>
              <a:spcAft>
                <a:spcPts val="0"/>
              </a:spcAft>
              <a:buClr>
                <a:srgbClr val="1F4E79"/>
              </a:buClr>
              <a:buSzPts val="3600"/>
              <a:buNone/>
            </a:pPr>
            <a:endParaRPr sz="3500">
              <a:solidFill>
                <a:srgbClr val="1E4E79"/>
              </a:solidFill>
              <a:latin typeface="Calibri"/>
              <a:ea typeface="Calibri"/>
              <a:cs typeface="Calibri"/>
              <a:sym typeface="Calibri"/>
            </a:endParaRPr>
          </a:p>
        </p:txBody>
      </p:sp>
      <p:sp>
        <p:nvSpPr>
          <p:cNvPr id="43" name="Google Shape;43;g2492f7694c2_0_0"/>
          <p:cNvSpPr txBox="1">
            <a:spLocks noGrp="1"/>
          </p:cNvSpPr>
          <p:nvPr>
            <p:ph type="body" idx="1"/>
          </p:nvPr>
        </p:nvSpPr>
        <p:spPr>
          <a:xfrm>
            <a:off x="32245713" y="26507312"/>
            <a:ext cx="11849100" cy="4155900"/>
          </a:xfrm>
          <a:prstGeom prst="rect">
            <a:avLst/>
          </a:prstGeom>
          <a:noFill/>
          <a:ln>
            <a:noFill/>
          </a:ln>
        </p:spPr>
        <p:txBody>
          <a:bodyPr spcFirstLastPara="1" wrap="square" lIns="228575" tIns="228575" rIns="228575" bIns="228575" anchor="t" anchorCtr="0">
            <a:spAutoFit/>
          </a:bodyPr>
          <a:lstStyle/>
          <a:p>
            <a:pPr marL="330200" lvl="0" indent="-342900" algn="l" rtl="0">
              <a:lnSpc>
                <a:spcPct val="100000"/>
              </a:lnSpc>
              <a:spcBef>
                <a:spcPts val="0"/>
              </a:spcBef>
              <a:spcAft>
                <a:spcPts val="0"/>
              </a:spcAft>
              <a:buClr>
                <a:srgbClr val="1E4E79"/>
              </a:buClr>
              <a:buSzPts val="2000"/>
              <a:buFont typeface="Calibri"/>
              <a:buAutoNum type="arabicPeriod"/>
            </a:pPr>
            <a:r>
              <a:rPr lang="en-US" sz="2000" i="0">
                <a:solidFill>
                  <a:srgbClr val="1E4E79"/>
                </a:solidFill>
                <a:latin typeface="Calibri"/>
                <a:ea typeface="Calibri"/>
                <a:cs typeface="Calibri"/>
                <a:sym typeface="Calibri"/>
              </a:rPr>
              <a:t>Forster, D. E., Pedersen, E. J., Smith, A., McCullough, M. E., &amp; Lieberman, D. (2017). Benefit valuation predicts gratitude. </a:t>
            </a:r>
            <a:r>
              <a:rPr lang="en-US" sz="2000" i="1">
                <a:solidFill>
                  <a:srgbClr val="1E4E79"/>
                </a:solidFill>
                <a:latin typeface="Calibri"/>
                <a:ea typeface="Calibri"/>
                <a:cs typeface="Calibri"/>
                <a:sym typeface="Calibri"/>
              </a:rPr>
              <a:t>Evolution and Human Behavior</a:t>
            </a:r>
            <a:r>
              <a:rPr lang="en-US" sz="2000" i="0">
                <a:solidFill>
                  <a:srgbClr val="1E4E79"/>
                </a:solidFill>
                <a:latin typeface="Calibri"/>
                <a:ea typeface="Calibri"/>
                <a:cs typeface="Calibri"/>
                <a:sym typeface="Calibri"/>
              </a:rPr>
              <a:t>, </a:t>
            </a:r>
            <a:r>
              <a:rPr lang="en-US" sz="2000" i="1">
                <a:solidFill>
                  <a:srgbClr val="1E4E79"/>
                </a:solidFill>
                <a:latin typeface="Calibri"/>
                <a:ea typeface="Calibri"/>
                <a:cs typeface="Calibri"/>
                <a:sym typeface="Calibri"/>
              </a:rPr>
              <a:t>38</a:t>
            </a:r>
            <a:r>
              <a:rPr lang="en-US" sz="2000" i="0">
                <a:solidFill>
                  <a:srgbClr val="1E4E79"/>
                </a:solidFill>
                <a:latin typeface="Calibri"/>
                <a:ea typeface="Calibri"/>
                <a:cs typeface="Calibri"/>
                <a:sym typeface="Calibri"/>
              </a:rPr>
              <a:t>(1), 18-26.</a:t>
            </a:r>
            <a:endParaRPr sz="2000" i="0">
              <a:solidFill>
                <a:srgbClr val="1E4E79"/>
              </a:solidFill>
              <a:latin typeface="Calibri"/>
              <a:ea typeface="Calibri"/>
              <a:cs typeface="Calibri"/>
              <a:sym typeface="Calibri"/>
            </a:endParaRPr>
          </a:p>
          <a:p>
            <a:pPr marL="330200" lvl="0" indent="-342900" algn="l" rtl="0">
              <a:lnSpc>
                <a:spcPct val="100000"/>
              </a:lnSpc>
              <a:spcBef>
                <a:spcPts val="0"/>
              </a:spcBef>
              <a:spcAft>
                <a:spcPts val="0"/>
              </a:spcAft>
              <a:buClr>
                <a:srgbClr val="1E4E79"/>
              </a:buClr>
              <a:buSzPts val="2000"/>
              <a:buFont typeface="Calibri"/>
              <a:buAutoNum type="arabicPeriod"/>
            </a:pPr>
            <a:r>
              <a:rPr lang="en-US" sz="2000">
                <a:solidFill>
                  <a:srgbClr val="1E4E79"/>
                </a:solidFill>
                <a:highlight>
                  <a:srgbClr val="FFFFFF"/>
                </a:highlight>
                <a:latin typeface="Calibri"/>
                <a:ea typeface="Calibri"/>
                <a:cs typeface="Calibri"/>
                <a:sym typeface="Calibri"/>
              </a:rPr>
              <a:t>Zhang, J. (2023). A neurocomputational variable on welfare tradeoffs explains the function and form of cyberaggression. </a:t>
            </a:r>
            <a:r>
              <a:rPr lang="en-US" sz="2000" i="1">
                <a:solidFill>
                  <a:srgbClr val="1E4E79"/>
                </a:solidFill>
                <a:highlight>
                  <a:srgbClr val="FFFFFF"/>
                </a:highlight>
                <a:latin typeface="Calibri"/>
                <a:ea typeface="Calibri"/>
                <a:cs typeface="Calibri"/>
                <a:sym typeface="Calibri"/>
              </a:rPr>
              <a:t>Frontiers in Behavioral Neuroscience</a:t>
            </a:r>
            <a:r>
              <a:rPr lang="en-US" sz="2000">
                <a:solidFill>
                  <a:srgbClr val="1E4E79"/>
                </a:solidFill>
                <a:highlight>
                  <a:srgbClr val="FFFFFF"/>
                </a:highlight>
                <a:latin typeface="Calibri"/>
                <a:ea typeface="Calibri"/>
                <a:cs typeface="Calibri"/>
                <a:sym typeface="Calibri"/>
              </a:rPr>
              <a:t>, </a:t>
            </a:r>
            <a:r>
              <a:rPr lang="en-US" sz="2000" i="1">
                <a:solidFill>
                  <a:srgbClr val="1E4E79"/>
                </a:solidFill>
                <a:highlight>
                  <a:srgbClr val="FFFFFF"/>
                </a:highlight>
                <a:latin typeface="Calibri"/>
                <a:ea typeface="Calibri"/>
                <a:cs typeface="Calibri"/>
                <a:sym typeface="Calibri"/>
              </a:rPr>
              <a:t>17</a:t>
            </a:r>
            <a:r>
              <a:rPr lang="en-US" sz="2000">
                <a:solidFill>
                  <a:srgbClr val="1E4E79"/>
                </a:solidFill>
                <a:highlight>
                  <a:srgbClr val="FFFFFF"/>
                </a:highlight>
                <a:latin typeface="Calibri"/>
                <a:ea typeface="Calibri"/>
                <a:cs typeface="Calibri"/>
                <a:sym typeface="Calibri"/>
              </a:rPr>
              <a:t>, 1034564.</a:t>
            </a:r>
            <a:endParaRPr sz="2000">
              <a:solidFill>
                <a:srgbClr val="1E4E79"/>
              </a:solidFill>
              <a:highlight>
                <a:srgbClr val="FFFFFF"/>
              </a:highlight>
              <a:latin typeface="Calibri"/>
              <a:ea typeface="Calibri"/>
              <a:cs typeface="Calibri"/>
              <a:sym typeface="Calibri"/>
            </a:endParaRPr>
          </a:p>
          <a:p>
            <a:pPr marL="330200" lvl="0" indent="-342900" algn="l" rtl="0">
              <a:lnSpc>
                <a:spcPct val="100000"/>
              </a:lnSpc>
              <a:spcBef>
                <a:spcPts val="0"/>
              </a:spcBef>
              <a:spcAft>
                <a:spcPts val="0"/>
              </a:spcAft>
              <a:buClr>
                <a:srgbClr val="1E4E79"/>
              </a:buClr>
              <a:buSzPts val="2000"/>
              <a:buFont typeface="Calibri"/>
              <a:buAutoNum type="arabicPeriod"/>
            </a:pPr>
            <a:r>
              <a:rPr lang="en-US" sz="2000">
                <a:solidFill>
                  <a:srgbClr val="1E4E79"/>
                </a:solidFill>
                <a:highlight>
                  <a:srgbClr val="FFFFFF"/>
                </a:highlight>
                <a:latin typeface="Calibri"/>
                <a:ea typeface="Calibri"/>
                <a:cs typeface="Calibri"/>
                <a:sym typeface="Calibri"/>
              </a:rPr>
              <a:t>Hartig, B. (2011). </a:t>
            </a:r>
            <a:r>
              <a:rPr lang="en-US" sz="2000" i="1">
                <a:solidFill>
                  <a:srgbClr val="1E4E79"/>
                </a:solidFill>
                <a:highlight>
                  <a:srgbClr val="FFFFFF"/>
                </a:highlight>
                <a:latin typeface="Calibri"/>
                <a:ea typeface="Calibri"/>
                <a:cs typeface="Calibri"/>
                <a:sym typeface="Calibri"/>
              </a:rPr>
              <a:t>A Welfare-Tradeoff-Ratio-Model of Social Preferences</a:t>
            </a:r>
            <a:r>
              <a:rPr lang="en-US" sz="2000">
                <a:solidFill>
                  <a:srgbClr val="1E4E79"/>
                </a:solidFill>
                <a:highlight>
                  <a:srgbClr val="FFFFFF"/>
                </a:highlight>
                <a:latin typeface="Calibri"/>
                <a:ea typeface="Calibri"/>
                <a:cs typeface="Calibri"/>
                <a:sym typeface="Calibri"/>
              </a:rPr>
              <a:t> (No. 02-05). Cologne Graduate School in Management, Economics and Social Sciences.</a:t>
            </a:r>
            <a:endParaRPr sz="2000">
              <a:solidFill>
                <a:srgbClr val="1E4E79"/>
              </a:solidFill>
              <a:highlight>
                <a:srgbClr val="FFFFFF"/>
              </a:highlight>
              <a:latin typeface="Calibri"/>
              <a:ea typeface="Calibri"/>
              <a:cs typeface="Calibri"/>
              <a:sym typeface="Calibri"/>
            </a:endParaRPr>
          </a:p>
          <a:p>
            <a:pPr marL="330200" lvl="0" indent="-342900" algn="l" rtl="0">
              <a:lnSpc>
                <a:spcPct val="100000"/>
              </a:lnSpc>
              <a:spcBef>
                <a:spcPts val="0"/>
              </a:spcBef>
              <a:spcAft>
                <a:spcPts val="0"/>
              </a:spcAft>
              <a:buClr>
                <a:srgbClr val="1E4E79"/>
              </a:buClr>
              <a:buSzPts val="2000"/>
              <a:buFont typeface="Calibri"/>
              <a:buAutoNum type="arabicPeriod"/>
            </a:pPr>
            <a:r>
              <a:rPr lang="en-US" sz="2000">
                <a:solidFill>
                  <a:srgbClr val="1E4E79"/>
                </a:solidFill>
                <a:highlight>
                  <a:srgbClr val="FFFFFF"/>
                </a:highlight>
                <a:latin typeface="Calibri"/>
                <a:ea typeface="Calibri"/>
                <a:cs typeface="Calibri"/>
                <a:sym typeface="Calibri"/>
              </a:rPr>
              <a:t>Tooby, J., Cosmides, L., Sell, A., Lieberman, D., &amp; Sznycer, D. (2008). Internal regulatory variables and the design of human motivation: A computational and evolutionary approach. </a:t>
            </a:r>
            <a:r>
              <a:rPr lang="en-US" sz="2000" i="1">
                <a:solidFill>
                  <a:srgbClr val="1E4E79"/>
                </a:solidFill>
                <a:highlight>
                  <a:srgbClr val="FFFFFF"/>
                </a:highlight>
                <a:latin typeface="Calibri"/>
                <a:ea typeface="Calibri"/>
                <a:cs typeface="Calibri"/>
                <a:sym typeface="Calibri"/>
              </a:rPr>
              <a:t>Handbook of approach and avoidance motivation</a:t>
            </a:r>
            <a:r>
              <a:rPr lang="en-US" sz="2000">
                <a:solidFill>
                  <a:srgbClr val="1E4E79"/>
                </a:solidFill>
                <a:highlight>
                  <a:srgbClr val="FFFFFF"/>
                </a:highlight>
                <a:latin typeface="Calibri"/>
                <a:ea typeface="Calibri"/>
                <a:cs typeface="Calibri"/>
                <a:sym typeface="Calibri"/>
              </a:rPr>
              <a:t>, </a:t>
            </a:r>
            <a:r>
              <a:rPr lang="en-US" sz="2000" i="1">
                <a:solidFill>
                  <a:srgbClr val="1E4E79"/>
                </a:solidFill>
                <a:highlight>
                  <a:srgbClr val="FFFFFF"/>
                </a:highlight>
                <a:latin typeface="Calibri"/>
                <a:ea typeface="Calibri"/>
                <a:cs typeface="Calibri"/>
                <a:sym typeface="Calibri"/>
              </a:rPr>
              <a:t>15</a:t>
            </a:r>
            <a:r>
              <a:rPr lang="en-US" sz="2000">
                <a:solidFill>
                  <a:srgbClr val="1E4E79"/>
                </a:solidFill>
                <a:highlight>
                  <a:srgbClr val="FFFFFF"/>
                </a:highlight>
                <a:latin typeface="Calibri"/>
                <a:ea typeface="Calibri"/>
                <a:cs typeface="Calibri"/>
                <a:sym typeface="Calibri"/>
              </a:rPr>
              <a:t>, 251.</a:t>
            </a:r>
            <a:endParaRPr sz="2000">
              <a:solidFill>
                <a:srgbClr val="1E4E79"/>
              </a:solidFill>
              <a:highlight>
                <a:srgbClr val="FFFFFF"/>
              </a:highlight>
              <a:latin typeface="Calibri"/>
              <a:ea typeface="Calibri"/>
              <a:cs typeface="Calibri"/>
              <a:sym typeface="Calibri"/>
            </a:endParaRPr>
          </a:p>
          <a:p>
            <a:pPr marL="330200" lvl="0" indent="-342900" algn="l" rtl="0">
              <a:lnSpc>
                <a:spcPct val="100000"/>
              </a:lnSpc>
              <a:spcBef>
                <a:spcPts val="0"/>
              </a:spcBef>
              <a:spcAft>
                <a:spcPts val="0"/>
              </a:spcAft>
              <a:buClr>
                <a:srgbClr val="1E4E79"/>
              </a:buClr>
              <a:buSzPts val="2000"/>
              <a:buFont typeface="Calibri"/>
              <a:buAutoNum type="arabicPeriod"/>
            </a:pPr>
            <a:r>
              <a:rPr lang="en-US" sz="2000">
                <a:solidFill>
                  <a:srgbClr val="1E4E79"/>
                </a:solidFill>
                <a:highlight>
                  <a:srgbClr val="FFFFFF"/>
                </a:highlight>
                <a:latin typeface="Calibri"/>
                <a:ea typeface="Calibri"/>
                <a:cs typeface="Calibri"/>
                <a:sym typeface="Calibri"/>
              </a:rPr>
              <a:t>Algina, J., &amp; Penfield, R. D. (2009). Classical test theory. </a:t>
            </a:r>
            <a:r>
              <a:rPr lang="en-US" sz="2000" i="1">
                <a:solidFill>
                  <a:srgbClr val="1E4E79"/>
                </a:solidFill>
                <a:highlight>
                  <a:srgbClr val="FFFFFF"/>
                </a:highlight>
                <a:latin typeface="Calibri"/>
                <a:ea typeface="Calibri"/>
                <a:cs typeface="Calibri"/>
                <a:sym typeface="Calibri"/>
              </a:rPr>
              <a:t>The Sage handbook of quantitative methods in psychology</a:t>
            </a:r>
            <a:r>
              <a:rPr lang="en-US" sz="2000">
                <a:solidFill>
                  <a:srgbClr val="1E4E79"/>
                </a:solidFill>
                <a:highlight>
                  <a:srgbClr val="FFFFFF"/>
                </a:highlight>
                <a:latin typeface="Calibri"/>
                <a:ea typeface="Calibri"/>
                <a:cs typeface="Calibri"/>
                <a:sym typeface="Calibri"/>
              </a:rPr>
              <a:t>, 93-122.</a:t>
            </a:r>
            <a:endParaRPr sz="2000">
              <a:solidFill>
                <a:srgbClr val="1E4E79"/>
              </a:solidFill>
              <a:highlight>
                <a:srgbClr val="FFFFFF"/>
              </a:highlight>
              <a:latin typeface="Calibri"/>
              <a:ea typeface="Calibri"/>
              <a:cs typeface="Calibri"/>
              <a:sym typeface="Calibri"/>
            </a:endParaRPr>
          </a:p>
          <a:p>
            <a:pPr marL="330200" lvl="0" indent="-215900" algn="l" rtl="0">
              <a:lnSpc>
                <a:spcPct val="100000"/>
              </a:lnSpc>
              <a:spcBef>
                <a:spcPts val="0"/>
              </a:spcBef>
              <a:spcAft>
                <a:spcPts val="0"/>
              </a:spcAft>
              <a:buClr>
                <a:srgbClr val="1E4E79"/>
              </a:buClr>
              <a:buSzPts val="1800"/>
              <a:buNone/>
            </a:pPr>
            <a:endParaRPr sz="2000">
              <a:solidFill>
                <a:srgbClr val="1E4E79"/>
              </a:solidFill>
              <a:latin typeface="Calibri"/>
              <a:ea typeface="Calibri"/>
              <a:cs typeface="Calibri"/>
              <a:sym typeface="Calibri"/>
            </a:endParaRPr>
          </a:p>
        </p:txBody>
      </p:sp>
      <p:sp>
        <p:nvSpPr>
          <p:cNvPr id="44" name="Google Shape;44;g2492f7694c2_0_0"/>
          <p:cNvSpPr txBox="1">
            <a:spLocks noGrp="1"/>
          </p:cNvSpPr>
          <p:nvPr>
            <p:ph type="body" idx="1"/>
          </p:nvPr>
        </p:nvSpPr>
        <p:spPr>
          <a:xfrm>
            <a:off x="39116925" y="1250575"/>
            <a:ext cx="3684900" cy="1616100"/>
          </a:xfrm>
          <a:prstGeom prst="rect">
            <a:avLst/>
          </a:prstGeom>
          <a:noFill/>
          <a:ln>
            <a:noFill/>
          </a:ln>
        </p:spPr>
        <p:txBody>
          <a:bodyPr spcFirstLastPara="1" wrap="square" lIns="228575" tIns="228575" rIns="228575" bIns="228575" anchor="t" anchorCtr="0">
            <a:spAutoFit/>
          </a:bodyPr>
          <a:lstStyle/>
          <a:p>
            <a:pPr marL="0" lvl="0" indent="0" algn="ctr" rtl="0">
              <a:lnSpc>
                <a:spcPct val="100000"/>
              </a:lnSpc>
              <a:spcBef>
                <a:spcPts val="0"/>
              </a:spcBef>
              <a:spcAft>
                <a:spcPts val="0"/>
              </a:spcAft>
              <a:buClr>
                <a:srgbClr val="1F4E79"/>
              </a:buClr>
              <a:buSzPts val="2800"/>
              <a:buNone/>
            </a:pPr>
            <a:r>
              <a:rPr lang="en-US" sz="2500" i="0" u="none">
                <a:solidFill>
                  <a:srgbClr val="1F4E79"/>
                </a:solidFill>
                <a:latin typeface="Arial"/>
                <a:ea typeface="Arial"/>
                <a:cs typeface="Arial"/>
                <a:sym typeface="Arial"/>
              </a:rPr>
              <a:t>Correspondence to: Qizhou</a:t>
            </a:r>
            <a:r>
              <a:rPr lang="en-US" sz="2500">
                <a:solidFill>
                  <a:srgbClr val="1F4E79"/>
                </a:solidFill>
                <a:latin typeface="Arial"/>
                <a:ea typeface="Arial"/>
                <a:cs typeface="Arial"/>
                <a:sym typeface="Arial"/>
              </a:rPr>
              <a:t> </a:t>
            </a:r>
            <a:r>
              <a:rPr lang="en-US" sz="2500" i="0" u="none">
                <a:solidFill>
                  <a:srgbClr val="1F4E79"/>
                </a:solidFill>
                <a:latin typeface="Arial"/>
                <a:ea typeface="Arial"/>
                <a:cs typeface="Arial"/>
                <a:sym typeface="Arial"/>
              </a:rPr>
              <a:t>Duan (</a:t>
            </a:r>
            <a:r>
              <a:rPr lang="en-US" sz="2500">
                <a:solidFill>
                  <a:srgbClr val="1F4E79"/>
                </a:solidFill>
                <a:latin typeface="Arial"/>
                <a:ea typeface="Arial"/>
                <a:cs typeface="Arial"/>
                <a:sym typeface="Arial"/>
              </a:rPr>
              <a:t>qduan</a:t>
            </a:r>
            <a:r>
              <a:rPr lang="en-US" sz="2500" i="0" u="none">
                <a:solidFill>
                  <a:srgbClr val="1F4E79"/>
                </a:solidFill>
                <a:latin typeface="Arial"/>
                <a:ea typeface="Arial"/>
                <a:cs typeface="Arial"/>
                <a:sym typeface="Arial"/>
              </a:rPr>
              <a:t>@nd.edu)</a:t>
            </a:r>
            <a:endParaRPr sz="2300">
              <a:latin typeface="Arial"/>
              <a:ea typeface="Arial"/>
              <a:cs typeface="Arial"/>
              <a:sym typeface="Arial"/>
            </a:endParaRPr>
          </a:p>
        </p:txBody>
      </p:sp>
      <p:sp>
        <p:nvSpPr>
          <p:cNvPr id="45" name="Google Shape;45;g2492f7694c2_0_0"/>
          <p:cNvSpPr txBox="1">
            <a:spLocks noGrp="1"/>
          </p:cNvSpPr>
          <p:nvPr>
            <p:ph type="body" idx="1"/>
          </p:nvPr>
        </p:nvSpPr>
        <p:spPr>
          <a:xfrm>
            <a:off x="29260800" y="4855500"/>
            <a:ext cx="1463040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a:solidFill>
                  <a:srgbClr val="FFFFFF"/>
                </a:solidFill>
                <a:latin typeface="Arial"/>
                <a:ea typeface="Arial"/>
                <a:cs typeface="Arial"/>
                <a:sym typeface="Arial"/>
              </a:rPr>
              <a:t>RESULTS</a:t>
            </a:r>
            <a:endParaRPr>
              <a:latin typeface="Arial"/>
              <a:ea typeface="Arial"/>
              <a:cs typeface="Arial"/>
              <a:sym typeface="Arial"/>
            </a:endParaRPr>
          </a:p>
        </p:txBody>
      </p:sp>
      <p:sp>
        <p:nvSpPr>
          <p:cNvPr id="46" name="Google Shape;46;g2492f7694c2_0_0"/>
          <p:cNvSpPr txBox="1">
            <a:spLocks noGrp="1"/>
          </p:cNvSpPr>
          <p:nvPr>
            <p:ph type="body" idx="1"/>
          </p:nvPr>
        </p:nvSpPr>
        <p:spPr>
          <a:xfrm>
            <a:off x="30714975" y="17842050"/>
            <a:ext cx="1326900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i="0" u="none">
                <a:solidFill>
                  <a:srgbClr val="FFFFFF"/>
                </a:solidFill>
                <a:latin typeface="Arial"/>
                <a:ea typeface="Arial"/>
                <a:cs typeface="Arial"/>
                <a:sym typeface="Arial"/>
              </a:rPr>
              <a:t>DISCUSSION &amp; Future Directions</a:t>
            </a:r>
            <a:endParaRPr>
              <a:latin typeface="Arial"/>
              <a:ea typeface="Arial"/>
              <a:cs typeface="Arial"/>
              <a:sym typeface="Arial"/>
            </a:endParaRPr>
          </a:p>
        </p:txBody>
      </p:sp>
      <p:sp>
        <p:nvSpPr>
          <p:cNvPr id="47" name="Google Shape;47;g2492f7694c2_0_0"/>
          <p:cNvSpPr txBox="1">
            <a:spLocks noGrp="1"/>
          </p:cNvSpPr>
          <p:nvPr>
            <p:ph type="body" idx="1"/>
          </p:nvPr>
        </p:nvSpPr>
        <p:spPr>
          <a:xfrm>
            <a:off x="30714875" y="25396600"/>
            <a:ext cx="13269000" cy="8004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3200" b="1" i="0" u="none">
                <a:solidFill>
                  <a:srgbClr val="FFFFFF"/>
                </a:solidFill>
                <a:latin typeface="Arial"/>
                <a:ea typeface="Arial"/>
                <a:cs typeface="Arial"/>
                <a:sym typeface="Arial"/>
              </a:rPr>
              <a:t>REFERENCES</a:t>
            </a:r>
            <a:endParaRPr sz="3200">
              <a:latin typeface="Arial"/>
              <a:ea typeface="Arial"/>
              <a:cs typeface="Arial"/>
              <a:sym typeface="Arial"/>
            </a:endParaRPr>
          </a:p>
        </p:txBody>
      </p:sp>
      <p:sp>
        <p:nvSpPr>
          <p:cNvPr id="48" name="Google Shape;48;g2492f7694c2_0_0"/>
          <p:cNvSpPr txBox="1"/>
          <p:nvPr/>
        </p:nvSpPr>
        <p:spPr>
          <a:xfrm>
            <a:off x="-89751" y="21744174"/>
            <a:ext cx="14630400" cy="800400"/>
          </a:xfrm>
          <a:prstGeom prst="rect">
            <a:avLst/>
          </a:prstGeom>
          <a:solidFill>
            <a:srgbClr val="0F5191"/>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FFFFFF"/>
              </a:buClr>
              <a:buSzPts val="4000"/>
              <a:buFont typeface="Calibri"/>
              <a:buNone/>
            </a:pPr>
            <a:r>
              <a:rPr lang="en-US" sz="4000" b="1" i="0" u="none" strike="noStrike" cap="none">
                <a:solidFill>
                  <a:srgbClr val="FFFFFF"/>
                </a:solidFill>
                <a:latin typeface="Arial"/>
                <a:ea typeface="Arial"/>
                <a:cs typeface="Arial"/>
                <a:sym typeface="Arial"/>
              </a:rPr>
              <a:t>Procedure</a:t>
            </a:r>
            <a:endParaRPr sz="1400" b="0" i="0" u="none" strike="noStrike" cap="none">
              <a:solidFill>
                <a:srgbClr val="000000"/>
              </a:solidFill>
              <a:latin typeface="Arial"/>
              <a:ea typeface="Arial"/>
              <a:cs typeface="Arial"/>
              <a:sym typeface="Arial"/>
            </a:endParaRPr>
          </a:p>
        </p:txBody>
      </p:sp>
      <p:sp>
        <p:nvSpPr>
          <p:cNvPr id="49" name="Google Shape;49;g2492f7694c2_0_0"/>
          <p:cNvSpPr txBox="1"/>
          <p:nvPr/>
        </p:nvSpPr>
        <p:spPr>
          <a:xfrm>
            <a:off x="-1742" y="13851074"/>
            <a:ext cx="14867400" cy="804600"/>
          </a:xfrm>
          <a:prstGeom prst="rect">
            <a:avLst/>
          </a:prstGeom>
          <a:solidFill>
            <a:srgbClr val="0F5191"/>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FFFFFF"/>
              </a:buClr>
              <a:buSzPts val="4000"/>
              <a:buFont typeface="Calibri"/>
              <a:buNone/>
            </a:pPr>
            <a:r>
              <a:rPr lang="en-US" sz="4000" b="1" i="0" u="none" strike="noStrike" cap="none">
                <a:solidFill>
                  <a:srgbClr val="FFFFFF"/>
                </a:solidFill>
                <a:latin typeface="Arial"/>
                <a:ea typeface="Arial"/>
                <a:cs typeface="Arial"/>
                <a:sym typeface="Arial"/>
              </a:rPr>
              <a:t>RESEARCH QUESTION</a:t>
            </a:r>
            <a:endParaRPr sz="1400" b="0" i="0" u="none" strike="noStrike" cap="none">
              <a:solidFill>
                <a:srgbClr val="000000"/>
              </a:solidFill>
              <a:latin typeface="Arial"/>
              <a:ea typeface="Arial"/>
              <a:cs typeface="Arial"/>
              <a:sym typeface="Arial"/>
            </a:endParaRPr>
          </a:p>
        </p:txBody>
      </p:sp>
      <p:sp>
        <p:nvSpPr>
          <p:cNvPr id="50" name="Google Shape;50;g2492f7694c2_0_0"/>
          <p:cNvSpPr txBox="1"/>
          <p:nvPr/>
        </p:nvSpPr>
        <p:spPr>
          <a:xfrm>
            <a:off x="-45720" y="4857600"/>
            <a:ext cx="14630400" cy="800400"/>
          </a:xfrm>
          <a:prstGeom prst="rect">
            <a:avLst/>
          </a:prstGeom>
          <a:solidFill>
            <a:srgbClr val="0F5191"/>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FFFFFF"/>
              </a:buClr>
              <a:buSzPts val="4000"/>
              <a:buFont typeface="Calibri"/>
              <a:buNone/>
            </a:pPr>
            <a:r>
              <a:rPr lang="en-US" sz="4000" b="1" i="0" u="none" strike="noStrike" cap="none">
                <a:solidFill>
                  <a:srgbClr val="FFFFFF"/>
                </a:solidFill>
                <a:latin typeface="Arial"/>
                <a:ea typeface="Arial"/>
                <a:cs typeface="Arial"/>
                <a:sym typeface="Arial"/>
              </a:rPr>
              <a:t>INTRODUCTION </a:t>
            </a:r>
            <a:endParaRPr sz="1400" b="0" i="0" u="none" strike="noStrike" cap="none">
              <a:solidFill>
                <a:srgbClr val="000000"/>
              </a:solidFill>
              <a:latin typeface="Arial"/>
              <a:ea typeface="Arial"/>
              <a:cs typeface="Arial"/>
              <a:sym typeface="Arial"/>
            </a:endParaRPr>
          </a:p>
        </p:txBody>
      </p:sp>
      <p:sp>
        <p:nvSpPr>
          <p:cNvPr id="51" name="Google Shape;51;g2492f7694c2_0_0"/>
          <p:cNvSpPr txBox="1">
            <a:spLocks noGrp="1"/>
          </p:cNvSpPr>
          <p:nvPr>
            <p:ph type="body" idx="8"/>
          </p:nvPr>
        </p:nvSpPr>
        <p:spPr>
          <a:xfrm>
            <a:off x="6007525" y="3508045"/>
            <a:ext cx="32215800" cy="64792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3600"/>
              </a:spcBef>
              <a:spcAft>
                <a:spcPts val="0"/>
              </a:spcAft>
              <a:buClr>
                <a:schemeClr val="dk1"/>
              </a:buClr>
              <a:buSzPts val="1100"/>
              <a:buFont typeface="Arial"/>
              <a:buNone/>
            </a:pPr>
            <a:r>
              <a:rPr lang="en-US" sz="3600" baseline="30000">
                <a:solidFill>
                  <a:srgbClr val="1F4E79"/>
                </a:solidFill>
                <a:latin typeface="Arial"/>
                <a:ea typeface="Arial"/>
                <a:cs typeface="Arial"/>
                <a:sym typeface="Arial"/>
              </a:rPr>
              <a:t>1 </a:t>
            </a:r>
            <a:r>
              <a:rPr lang="en-US" sz="3600">
                <a:solidFill>
                  <a:srgbClr val="1F4E79"/>
                </a:solidFill>
                <a:latin typeface="Arial"/>
                <a:ea typeface="Arial"/>
                <a:cs typeface="Arial"/>
                <a:sym typeface="Arial"/>
              </a:rPr>
              <a:t>University of Notre Dame, </a:t>
            </a:r>
            <a:r>
              <a:rPr lang="en-US" sz="3600" baseline="30000">
                <a:solidFill>
                  <a:srgbClr val="1F4E79"/>
                </a:solidFill>
                <a:latin typeface="Arial"/>
                <a:ea typeface="Arial"/>
                <a:cs typeface="Arial"/>
                <a:sym typeface="Arial"/>
              </a:rPr>
              <a:t>2 </a:t>
            </a:r>
            <a:r>
              <a:rPr lang="en-US" sz="3600">
                <a:solidFill>
                  <a:srgbClr val="1F4E79"/>
                </a:solidFill>
                <a:latin typeface="Arial"/>
                <a:ea typeface="Arial"/>
                <a:cs typeface="Arial"/>
                <a:sym typeface="Arial"/>
              </a:rPr>
              <a:t>The College of William and Mary</a:t>
            </a:r>
            <a:endParaRPr sz="3600">
              <a:solidFill>
                <a:srgbClr val="1F4E79"/>
              </a:solidFill>
              <a:latin typeface="Arial"/>
              <a:ea typeface="Arial"/>
              <a:cs typeface="Arial"/>
              <a:sym typeface="Arial"/>
            </a:endParaRPr>
          </a:p>
        </p:txBody>
      </p:sp>
      <p:sp>
        <p:nvSpPr>
          <p:cNvPr id="52" name="Google Shape;52;g2492f7694c2_0_0"/>
          <p:cNvSpPr txBox="1">
            <a:spLocks noGrp="1"/>
          </p:cNvSpPr>
          <p:nvPr>
            <p:ph type="body" idx="9"/>
          </p:nvPr>
        </p:nvSpPr>
        <p:spPr>
          <a:xfrm>
            <a:off x="5837700" y="2667553"/>
            <a:ext cx="32038475" cy="1417742"/>
          </a:xfrm>
          <a:prstGeom prst="rect">
            <a:avLst/>
          </a:prstGeom>
          <a:noFill/>
          <a:ln>
            <a:noFill/>
          </a:ln>
        </p:spPr>
        <p:txBody>
          <a:bodyPr spcFirstLastPara="1" wrap="square" lIns="91425" tIns="45700" rIns="91425" bIns="45700" anchor="t" anchorCtr="1">
            <a:noAutofit/>
          </a:bodyPr>
          <a:lstStyle/>
          <a:p>
            <a:pPr marL="0" lvl="0" indent="0" algn="ctr" rtl="0">
              <a:lnSpc>
                <a:spcPct val="90000"/>
              </a:lnSpc>
              <a:spcBef>
                <a:spcPts val="3600"/>
              </a:spcBef>
              <a:spcAft>
                <a:spcPts val="0"/>
              </a:spcAft>
              <a:buSzPts val="8800"/>
              <a:buNone/>
            </a:pPr>
            <a:r>
              <a:rPr lang="en-US" sz="5500">
                <a:solidFill>
                  <a:srgbClr val="1F4E79"/>
                </a:solidFill>
                <a:latin typeface="Arial"/>
                <a:ea typeface="Arial"/>
                <a:cs typeface="Arial"/>
                <a:sym typeface="Arial"/>
              </a:rPr>
              <a:t>Qizhou Duan</a:t>
            </a:r>
            <a:r>
              <a:rPr lang="en-US" sz="5500" baseline="30000">
                <a:solidFill>
                  <a:srgbClr val="1F4E79"/>
                </a:solidFill>
                <a:latin typeface="Arial"/>
                <a:ea typeface="Arial"/>
                <a:cs typeface="Arial"/>
                <a:sym typeface="Arial"/>
              </a:rPr>
              <a:t>1</a:t>
            </a:r>
            <a:r>
              <a:rPr lang="en-US" sz="5500">
                <a:solidFill>
                  <a:srgbClr val="1F4E79"/>
                </a:solidFill>
                <a:latin typeface="Arial"/>
                <a:ea typeface="Arial"/>
                <a:cs typeface="Arial"/>
                <a:sym typeface="Arial"/>
              </a:rPr>
              <a:t>, Chenlingxi Xu</a:t>
            </a:r>
            <a:r>
              <a:rPr lang="en-US" sz="5500" baseline="30000">
                <a:solidFill>
                  <a:srgbClr val="1F4E79"/>
                </a:solidFill>
                <a:latin typeface="Arial"/>
                <a:ea typeface="Arial"/>
                <a:cs typeface="Arial"/>
                <a:sym typeface="Arial"/>
              </a:rPr>
              <a:t>1</a:t>
            </a:r>
            <a:r>
              <a:rPr lang="en-US" sz="5500">
                <a:solidFill>
                  <a:srgbClr val="1F4E79"/>
                </a:solidFill>
                <a:latin typeface="Arial"/>
                <a:ea typeface="Arial"/>
                <a:cs typeface="Arial"/>
                <a:sym typeface="Arial"/>
              </a:rPr>
              <a:t>, Isebel Huang</a:t>
            </a:r>
            <a:r>
              <a:rPr lang="en-US" sz="5500" baseline="30000">
                <a:solidFill>
                  <a:srgbClr val="1F4E79"/>
                </a:solidFill>
                <a:latin typeface="Arial"/>
                <a:ea typeface="Arial"/>
                <a:cs typeface="Arial"/>
                <a:sym typeface="Arial"/>
              </a:rPr>
              <a:t>2</a:t>
            </a:r>
            <a:r>
              <a:rPr lang="en-US" sz="5500">
                <a:solidFill>
                  <a:srgbClr val="1F4E79"/>
                </a:solidFill>
                <a:latin typeface="Arial"/>
                <a:ea typeface="Arial"/>
                <a:cs typeface="Arial"/>
                <a:sym typeface="Arial"/>
              </a:rPr>
              <a:t>, Lee Kirkpatrick</a:t>
            </a:r>
            <a:r>
              <a:rPr lang="en-US" sz="5500" baseline="30000">
                <a:solidFill>
                  <a:srgbClr val="1F4E79"/>
                </a:solidFill>
                <a:latin typeface="Arial"/>
                <a:ea typeface="Arial"/>
                <a:cs typeface="Arial"/>
                <a:sym typeface="Arial"/>
              </a:rPr>
              <a:t>1</a:t>
            </a:r>
            <a:endParaRPr sz="5500">
              <a:solidFill>
                <a:srgbClr val="1F4E79"/>
              </a:solidFill>
              <a:latin typeface="Arial"/>
              <a:ea typeface="Arial"/>
              <a:cs typeface="Arial"/>
              <a:sym typeface="Arial"/>
            </a:endParaRPr>
          </a:p>
        </p:txBody>
      </p:sp>
      <p:sp>
        <p:nvSpPr>
          <p:cNvPr id="53" name="Google Shape;53;g2492f7694c2_0_0"/>
          <p:cNvSpPr txBox="1">
            <a:spLocks noGrp="1"/>
          </p:cNvSpPr>
          <p:nvPr>
            <p:ph type="body" idx="13"/>
          </p:nvPr>
        </p:nvSpPr>
        <p:spPr>
          <a:xfrm>
            <a:off x="4991175" y="1113892"/>
            <a:ext cx="34125750" cy="1889457"/>
          </a:xfrm>
          <a:prstGeom prst="rect">
            <a:avLst/>
          </a:prstGeom>
          <a:noFill/>
          <a:ln>
            <a:noFill/>
          </a:ln>
        </p:spPr>
        <p:txBody>
          <a:bodyPr spcFirstLastPara="1" wrap="square" lIns="91425" tIns="45700" rIns="91425" bIns="45700" anchor="t" anchorCtr="1">
            <a:noAutofit/>
          </a:bodyPr>
          <a:lstStyle/>
          <a:p>
            <a:pPr marL="0" lvl="0" indent="0" algn="ctr" rtl="0">
              <a:lnSpc>
                <a:spcPct val="100000"/>
              </a:lnSpc>
              <a:spcBef>
                <a:spcPts val="0"/>
              </a:spcBef>
              <a:spcAft>
                <a:spcPts val="0"/>
              </a:spcAft>
              <a:buSzPts val="11500"/>
              <a:buNone/>
            </a:pPr>
            <a:r>
              <a:rPr lang="en-US" sz="8300" b="1">
                <a:solidFill>
                  <a:srgbClr val="1F4E79"/>
                </a:solidFill>
                <a:latin typeface="Arial"/>
                <a:ea typeface="Arial"/>
                <a:cs typeface="Arial"/>
                <a:sym typeface="Arial"/>
              </a:rPr>
              <a:t>Benefit Valuation and Gratitude</a:t>
            </a:r>
            <a:endParaRPr sz="8300" b="1">
              <a:solidFill>
                <a:srgbClr val="1F4E79"/>
              </a:solidFill>
              <a:latin typeface="Arial"/>
              <a:ea typeface="Arial"/>
              <a:cs typeface="Arial"/>
              <a:sym typeface="Arial"/>
            </a:endParaRPr>
          </a:p>
        </p:txBody>
      </p:sp>
      <p:sp>
        <p:nvSpPr>
          <p:cNvPr id="54" name="Google Shape;54;g2492f7694c2_0_0"/>
          <p:cNvSpPr txBox="1">
            <a:spLocks noGrp="1"/>
          </p:cNvSpPr>
          <p:nvPr>
            <p:ph type="body" idx="1"/>
          </p:nvPr>
        </p:nvSpPr>
        <p:spPr>
          <a:xfrm>
            <a:off x="133475" y="5888675"/>
            <a:ext cx="15229200" cy="7734600"/>
          </a:xfrm>
          <a:prstGeom prst="rect">
            <a:avLst/>
          </a:prstGeom>
          <a:noFill/>
          <a:ln>
            <a:noFill/>
          </a:ln>
        </p:spPr>
        <p:txBody>
          <a:bodyPr spcFirstLastPara="1" wrap="square" lIns="228575" tIns="228575" rIns="228575" bIns="228575" anchor="t" anchorCtr="0">
            <a:spAutoFit/>
          </a:bodyPr>
          <a:lstStyle/>
          <a:p>
            <a:pPr marL="457200" lvl="0"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Evolutionary psychology claims that emotion has its adaptive function</a:t>
            </a:r>
            <a:endParaRPr sz="3500">
              <a:solidFill>
                <a:srgbClr val="1E4E79"/>
              </a:solidFill>
              <a:latin typeface="Calibri"/>
              <a:ea typeface="Calibri"/>
              <a:cs typeface="Calibri"/>
              <a:sym typeface="Calibri"/>
            </a:endParaRPr>
          </a:p>
          <a:p>
            <a:pPr marL="457200" lvl="0"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The welfare-tradeoff ratio (WTR) is a neurocomputational variable that many emotions incorporate in the decision-making process</a:t>
            </a:r>
            <a:endParaRPr sz="3500">
              <a:solidFill>
                <a:srgbClr val="1E4E79"/>
              </a:solidFill>
              <a:latin typeface="Calibri"/>
              <a:ea typeface="Calibri"/>
              <a:cs typeface="Calibri"/>
              <a:sym typeface="Calibri"/>
            </a:endParaRPr>
          </a:p>
          <a:p>
            <a:pPr marL="457200" lvl="0"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WTR: The perceived willingness of one party to forgo resources to benefit another (</a:t>
            </a:r>
            <a:r>
              <a:rPr lang="en-US" sz="3500">
                <a:solidFill>
                  <a:srgbClr val="1E4E79"/>
                </a:solidFill>
                <a:latin typeface="Calibri"/>
                <a:ea typeface="Calibri"/>
                <a:cs typeface="Calibri"/>
                <a:sym typeface="Calibri"/>
              </a:rPr>
              <a:t>Tooby and Cosmides (2008)) 		 	 	 		</a:t>
            </a:r>
            <a:endParaRPr sz="3500">
              <a:solidFill>
                <a:srgbClr val="1E4E79"/>
              </a:solidFill>
              <a:latin typeface="Calibri"/>
              <a:ea typeface="Calibri"/>
              <a:cs typeface="Calibri"/>
              <a:sym typeface="Calibri"/>
            </a:endParaRPr>
          </a:p>
          <a:p>
            <a:pPr marL="914400" lvl="1"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For example, anger arise in order to raise other’s WTR toward oneself</a:t>
            </a:r>
            <a:endParaRPr sz="3500">
              <a:solidFill>
                <a:srgbClr val="1E4E79"/>
              </a:solidFill>
              <a:latin typeface="Calibri"/>
              <a:ea typeface="Calibri"/>
              <a:cs typeface="Calibri"/>
              <a:sym typeface="Calibri"/>
            </a:endParaRPr>
          </a:p>
          <a:p>
            <a:pPr marL="457200" lvl="0" indent="-450850" algn="l" rtl="0">
              <a:lnSpc>
                <a:spcPct val="90000"/>
              </a:lnSpc>
              <a:spcBef>
                <a:spcPts val="0"/>
              </a:spcBef>
              <a:spcAft>
                <a:spcPts val="0"/>
              </a:spcAft>
              <a:buClr>
                <a:srgbClr val="1E4E79"/>
              </a:buClr>
              <a:buSzPts val="3500"/>
              <a:buFont typeface="Calibri"/>
              <a:buChar char="●"/>
            </a:pPr>
            <a:r>
              <a:rPr lang="en-US" sz="3500">
                <a:solidFill>
                  <a:srgbClr val="1E4E79"/>
                </a:solidFill>
                <a:latin typeface="Calibri"/>
                <a:ea typeface="Calibri"/>
                <a:cs typeface="Calibri"/>
                <a:sym typeface="Calibri"/>
              </a:rPr>
              <a:t>Gratitude typically evoked when one receives costly, unexpected, and intentionally rendered benefits, and is thought to play a key role in regulating the initiation and maintenance of social relationships </a:t>
            </a:r>
            <a:endParaRPr sz="3500">
              <a:solidFill>
                <a:srgbClr val="1E4E79"/>
              </a:solidFill>
              <a:latin typeface="Calibri"/>
              <a:ea typeface="Calibri"/>
              <a:cs typeface="Calibri"/>
              <a:sym typeface="Calibri"/>
            </a:endParaRPr>
          </a:p>
          <a:p>
            <a:pPr marL="457200" lvl="0"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Forster et al. (2017, Front Hum Neurosci.) proposed that gratitude was elicited when there was an incongruence of perceived benefits versus expected benefits </a:t>
            </a:r>
            <a:endParaRPr sz="3500">
              <a:solidFill>
                <a:srgbClr val="1E4E79"/>
              </a:solidFill>
              <a:latin typeface="Calibri"/>
              <a:ea typeface="Calibri"/>
              <a:cs typeface="Calibri"/>
              <a:sym typeface="Calibri"/>
            </a:endParaRPr>
          </a:p>
          <a:p>
            <a:pPr marL="914400" lvl="1"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gratitude would be inversely correlated with a welfare-tradeoff ratio</a:t>
            </a:r>
            <a:endParaRPr sz="3500">
              <a:solidFill>
                <a:srgbClr val="1E4E79"/>
              </a:solidFill>
              <a:latin typeface="Calibri"/>
              <a:ea typeface="Calibri"/>
              <a:cs typeface="Calibri"/>
              <a:sym typeface="Calibri"/>
            </a:endParaRPr>
          </a:p>
          <a:p>
            <a:pPr marL="914400" lvl="1"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However,</a:t>
            </a:r>
            <a:r>
              <a:rPr lang="en-US" sz="3500">
                <a:solidFill>
                  <a:srgbClr val="1E4E79"/>
                </a:solidFill>
                <a:latin typeface="Calibri"/>
                <a:ea typeface="Calibri"/>
                <a:cs typeface="Calibri"/>
                <a:sym typeface="Calibri"/>
              </a:rPr>
              <a:t> previous studies found a null result</a:t>
            </a:r>
            <a:endParaRPr sz="3500">
              <a:solidFill>
                <a:srgbClr val="1E4E79"/>
              </a:solidFill>
              <a:latin typeface="Calibri"/>
              <a:ea typeface="Calibri"/>
              <a:cs typeface="Calibri"/>
              <a:sym typeface="Calibri"/>
            </a:endParaRPr>
          </a:p>
          <a:p>
            <a:pPr marL="914400" lvl="1" indent="-450850" algn="l" rtl="0">
              <a:lnSpc>
                <a:spcPct val="90000"/>
              </a:lnSpc>
              <a:spcBef>
                <a:spcPts val="0"/>
              </a:spcBef>
              <a:spcAft>
                <a:spcPts val="0"/>
              </a:spcAft>
              <a:buClr>
                <a:srgbClr val="1E4E79"/>
              </a:buClr>
              <a:buSzPts val="3500"/>
              <a:buFont typeface="Calibri"/>
              <a:buChar char="○"/>
            </a:pPr>
            <a:r>
              <a:rPr lang="en-US" sz="3500" i="0" u="none" strike="noStrike">
                <a:solidFill>
                  <a:srgbClr val="1E4E79"/>
                </a:solidFill>
                <a:latin typeface="Calibri"/>
                <a:ea typeface="Calibri"/>
                <a:cs typeface="Calibri"/>
                <a:sym typeface="Calibri"/>
              </a:rPr>
              <a:t>Why?</a:t>
            </a:r>
            <a:endParaRPr sz="3500">
              <a:solidFill>
                <a:srgbClr val="1E4E79"/>
              </a:solidFill>
              <a:latin typeface="Calibri"/>
              <a:ea typeface="Calibri"/>
              <a:cs typeface="Calibri"/>
              <a:sym typeface="Calibri"/>
            </a:endParaRPr>
          </a:p>
        </p:txBody>
      </p:sp>
      <p:sp>
        <p:nvSpPr>
          <p:cNvPr id="55" name="Google Shape;55;g2492f7694c2_0_0"/>
          <p:cNvSpPr txBox="1">
            <a:spLocks noGrp="1"/>
          </p:cNvSpPr>
          <p:nvPr>
            <p:ph type="body" idx="1"/>
          </p:nvPr>
        </p:nvSpPr>
        <p:spPr>
          <a:xfrm>
            <a:off x="15424975" y="15377425"/>
            <a:ext cx="14709900" cy="5194800"/>
          </a:xfrm>
          <a:prstGeom prst="rect">
            <a:avLst/>
          </a:prstGeom>
          <a:noFill/>
          <a:ln>
            <a:noFill/>
          </a:ln>
        </p:spPr>
        <p:txBody>
          <a:bodyPr spcFirstLastPara="1" wrap="square" lIns="91425" tIns="91425" rIns="91425" bIns="91425" anchor="ctr" anchorCtr="0">
            <a:spAutoFit/>
          </a:bodyPr>
          <a:lstStyle/>
          <a:p>
            <a:pPr marL="457200" lvl="0" indent="-450850" algn="l" rtl="0">
              <a:lnSpc>
                <a:spcPct val="100000"/>
              </a:lnSpc>
              <a:spcBef>
                <a:spcPts val="0"/>
              </a:spcBef>
              <a:spcAft>
                <a:spcPts val="0"/>
              </a:spcAft>
              <a:buClr>
                <a:srgbClr val="1F4E79"/>
              </a:buClr>
              <a:buSzPts val="3500"/>
              <a:buFont typeface="Calibri"/>
              <a:buChar char="•"/>
            </a:pPr>
            <a:r>
              <a:rPr lang="en-US" sz="3500">
                <a:latin typeface="Calibri"/>
                <a:ea typeface="Calibri"/>
                <a:cs typeface="Calibri"/>
                <a:sym typeface="Calibri"/>
              </a:rPr>
              <a:t>The extent to which we are measuring what we intend to measure. </a:t>
            </a:r>
            <a:endParaRPr sz="3500">
              <a:latin typeface="Calibri"/>
              <a:ea typeface="Calibri"/>
              <a:cs typeface="Calibri"/>
              <a:sym typeface="Calibri"/>
            </a:endParaRPr>
          </a:p>
          <a:p>
            <a:pPr marL="457200" lvl="0" indent="-450850" algn="l" rtl="0">
              <a:lnSpc>
                <a:spcPct val="115000"/>
              </a:lnSpc>
              <a:spcBef>
                <a:spcPts val="0"/>
              </a:spcBef>
              <a:spcAft>
                <a:spcPts val="0"/>
              </a:spcAft>
              <a:buClr>
                <a:srgbClr val="1E4E79"/>
              </a:buClr>
              <a:buSzPts val="3500"/>
              <a:buFont typeface="Calibri"/>
              <a:buChar char="•"/>
            </a:pPr>
            <a:r>
              <a:rPr lang="en-US" sz="3500">
                <a:solidFill>
                  <a:srgbClr val="1E4E79"/>
                </a:solidFill>
                <a:latin typeface="Calibri"/>
                <a:ea typeface="Calibri"/>
                <a:cs typeface="Calibri"/>
                <a:sym typeface="Calibri"/>
              </a:rPr>
              <a:t>Is established through a rational analysis of the content of a test, and its determination is based on individual, subjective judgment.</a:t>
            </a:r>
            <a:endParaRPr sz="3500">
              <a:solidFill>
                <a:srgbClr val="1E4E79"/>
              </a:solidFill>
              <a:latin typeface="Calibri"/>
              <a:ea typeface="Calibri"/>
              <a:cs typeface="Calibri"/>
              <a:sym typeface="Calibri"/>
            </a:endParaRPr>
          </a:p>
          <a:p>
            <a:pPr marL="457200" lvl="0" indent="-450850" algn="l" rtl="0">
              <a:lnSpc>
                <a:spcPct val="100000"/>
              </a:lnSpc>
              <a:spcBef>
                <a:spcPts val="0"/>
              </a:spcBef>
              <a:spcAft>
                <a:spcPts val="0"/>
              </a:spcAft>
              <a:buSzPts val="3500"/>
              <a:buFont typeface="Calibri"/>
              <a:buChar char="•"/>
            </a:pPr>
            <a:r>
              <a:rPr lang="en-US" sz="3500">
                <a:latin typeface="Calibri"/>
                <a:ea typeface="Calibri"/>
                <a:cs typeface="Calibri"/>
                <a:sym typeface="Calibri"/>
              </a:rPr>
              <a:t>Face Validity vs Logical Validity</a:t>
            </a:r>
            <a:endParaRPr sz="3500">
              <a:latin typeface="Calibri"/>
              <a:ea typeface="Calibri"/>
              <a:cs typeface="Calibri"/>
              <a:sym typeface="Calibri"/>
            </a:endParaRPr>
          </a:p>
          <a:p>
            <a:pPr marL="457200" lvl="0" indent="-450850" algn="l" rtl="0">
              <a:lnSpc>
                <a:spcPct val="100000"/>
              </a:lnSpc>
              <a:spcBef>
                <a:spcPts val="0"/>
              </a:spcBef>
              <a:spcAft>
                <a:spcPts val="0"/>
              </a:spcAft>
              <a:buSzPts val="3500"/>
              <a:buFont typeface="Calibri"/>
              <a:buChar char="•"/>
            </a:pPr>
            <a:r>
              <a:rPr lang="en-US" sz="3500">
                <a:latin typeface="Calibri"/>
                <a:ea typeface="Calibri"/>
                <a:cs typeface="Calibri"/>
                <a:sym typeface="Calibri"/>
              </a:rPr>
              <a:t>A person examines the test and conclude it measures relevant trait, and if people disagree, face validity is in question. </a:t>
            </a:r>
            <a:endParaRPr sz="3500">
              <a:latin typeface="Calibri"/>
              <a:ea typeface="Calibri"/>
              <a:cs typeface="Calibri"/>
              <a:sym typeface="Calibri"/>
            </a:endParaRPr>
          </a:p>
          <a:p>
            <a:pPr marL="457200" lvl="0" indent="-450850" algn="l" rtl="0">
              <a:lnSpc>
                <a:spcPct val="100000"/>
              </a:lnSpc>
              <a:spcBef>
                <a:spcPts val="0"/>
              </a:spcBef>
              <a:spcAft>
                <a:spcPts val="0"/>
              </a:spcAft>
              <a:buSzPts val="3500"/>
              <a:buFont typeface="Calibri"/>
              <a:buChar char="•"/>
            </a:pPr>
            <a:r>
              <a:rPr lang="en-US" sz="3500">
                <a:latin typeface="Calibri"/>
                <a:ea typeface="Calibri"/>
                <a:cs typeface="Calibri"/>
                <a:sym typeface="Calibri"/>
              </a:rPr>
              <a:t>Logical Validity is a more sophisticated version of face validity. It involves: (1) careful definition of the domain of behaviors and, (2) logical design of items to cover all the important areas of this domain. </a:t>
            </a:r>
            <a:endParaRPr sz="3500">
              <a:latin typeface="Calibri"/>
              <a:ea typeface="Calibri"/>
              <a:cs typeface="Calibri"/>
              <a:sym typeface="Calibri"/>
            </a:endParaRPr>
          </a:p>
        </p:txBody>
      </p:sp>
      <p:pic>
        <p:nvPicPr>
          <p:cNvPr id="56" name="Google Shape;56;g2492f7694c2_0_0"/>
          <p:cNvPicPr preferRelativeResize="0"/>
          <p:nvPr/>
        </p:nvPicPr>
        <p:blipFill rotWithShape="1">
          <a:blip r:embed="rId3">
            <a:alphaModFix/>
          </a:blip>
          <a:srcRect/>
          <a:stretch/>
        </p:blipFill>
        <p:spPr>
          <a:xfrm>
            <a:off x="2442400" y="1224525"/>
            <a:ext cx="6403275" cy="1668197"/>
          </a:xfrm>
          <a:prstGeom prst="rect">
            <a:avLst/>
          </a:prstGeom>
          <a:noFill/>
          <a:ln>
            <a:noFill/>
          </a:ln>
        </p:spPr>
      </p:pic>
      <p:sp>
        <p:nvSpPr>
          <p:cNvPr id="57" name="Google Shape;57;g2492f7694c2_0_0"/>
          <p:cNvSpPr txBox="1">
            <a:spLocks noGrp="1"/>
          </p:cNvSpPr>
          <p:nvPr>
            <p:ph type="body" idx="1"/>
          </p:nvPr>
        </p:nvSpPr>
        <p:spPr>
          <a:xfrm>
            <a:off x="14310750" y="13851075"/>
            <a:ext cx="1628370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a:solidFill>
                  <a:srgbClr val="FFFFFF"/>
                </a:solidFill>
                <a:latin typeface="Arial"/>
                <a:ea typeface="Arial"/>
                <a:cs typeface="Arial"/>
                <a:sym typeface="Arial"/>
              </a:rPr>
              <a:t>CONTENT VALIDITY</a:t>
            </a:r>
            <a:endParaRPr sz="4000">
              <a:latin typeface="Arial"/>
              <a:ea typeface="Arial"/>
              <a:cs typeface="Arial"/>
              <a:sym typeface="Arial"/>
            </a:endParaRPr>
          </a:p>
        </p:txBody>
      </p:sp>
      <p:sp>
        <p:nvSpPr>
          <p:cNvPr id="58" name="Google Shape;58;g2492f7694c2_0_0"/>
          <p:cNvSpPr txBox="1">
            <a:spLocks noGrp="1"/>
          </p:cNvSpPr>
          <p:nvPr>
            <p:ph type="body" idx="1"/>
          </p:nvPr>
        </p:nvSpPr>
        <p:spPr>
          <a:xfrm>
            <a:off x="14516100" y="4855500"/>
            <a:ext cx="1485900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a:solidFill>
                  <a:srgbClr val="FFFFFF"/>
                </a:solidFill>
                <a:latin typeface="Arial"/>
                <a:ea typeface="Arial"/>
                <a:cs typeface="Arial"/>
                <a:sym typeface="Arial"/>
              </a:rPr>
              <a:t>Gratitude &amp; Welfare Tradeoff Ratio</a:t>
            </a:r>
            <a:endParaRPr>
              <a:latin typeface="Arial"/>
              <a:ea typeface="Arial"/>
              <a:cs typeface="Arial"/>
              <a:sym typeface="Arial"/>
            </a:endParaRPr>
          </a:p>
        </p:txBody>
      </p:sp>
      <p:sp>
        <p:nvSpPr>
          <p:cNvPr id="59" name="Google Shape;59;g2492f7694c2_0_0"/>
          <p:cNvSpPr txBox="1"/>
          <p:nvPr/>
        </p:nvSpPr>
        <p:spPr>
          <a:xfrm>
            <a:off x="30594450" y="5660100"/>
            <a:ext cx="13269000" cy="6141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3600"/>
              </a:spcBef>
              <a:spcAft>
                <a:spcPts val="0"/>
              </a:spcAft>
              <a:buClr>
                <a:srgbClr val="000000"/>
              </a:buClr>
              <a:buSzPts val="3000"/>
              <a:buFont typeface="Arial"/>
              <a:buNone/>
            </a:pPr>
            <a:r>
              <a:rPr lang="en-US" sz="3000" b="1">
                <a:solidFill>
                  <a:srgbClr val="1E4E79"/>
                </a:solidFill>
                <a:latin typeface="Calibri"/>
                <a:ea typeface="Calibri"/>
                <a:cs typeface="Calibri"/>
                <a:sym typeface="Calibri"/>
              </a:rPr>
              <a:t>ANOVA:</a:t>
            </a:r>
            <a:endParaRPr sz="3000" b="1">
              <a:solidFill>
                <a:srgbClr val="1E4E79"/>
              </a:solidFill>
              <a:latin typeface="Calibri"/>
              <a:ea typeface="Calibri"/>
              <a:cs typeface="Calibri"/>
              <a:sym typeface="Calibri"/>
            </a:endParaRPr>
          </a:p>
          <a:p>
            <a:pPr marL="457200" marR="0" lvl="0" indent="-419100" algn="l" rtl="0">
              <a:lnSpc>
                <a:spcPct val="90000"/>
              </a:lnSpc>
              <a:spcBef>
                <a:spcPts val="3600"/>
              </a:spcBef>
              <a:spcAft>
                <a:spcPts val="0"/>
              </a:spcAft>
              <a:buClr>
                <a:srgbClr val="1E4E79"/>
              </a:buClr>
              <a:buSzPts val="3000"/>
              <a:buFont typeface="Calibri"/>
              <a:buChar char="-"/>
            </a:pPr>
            <a:r>
              <a:rPr lang="en-US" sz="3000" b="1">
                <a:solidFill>
                  <a:srgbClr val="1E4E79"/>
                </a:solidFill>
                <a:latin typeface="Calibri"/>
                <a:ea typeface="Calibri"/>
                <a:cs typeface="Calibri"/>
                <a:sym typeface="Calibri"/>
              </a:rPr>
              <a:t>Significant main effect of Person-Type(p&lt;0.001), Question-Type(p=0.06) and Question x Person Interaction (p=0.038)</a:t>
            </a:r>
            <a:endParaRPr sz="3000" b="1">
              <a:solidFill>
                <a:srgbClr val="1E4E79"/>
              </a:solidFill>
              <a:latin typeface="Calibri"/>
              <a:ea typeface="Calibri"/>
              <a:cs typeface="Calibri"/>
              <a:sym typeface="Calibri"/>
            </a:endParaRPr>
          </a:p>
          <a:p>
            <a:pPr marL="457200" marR="0" lvl="0" indent="-419100" algn="l" rtl="0">
              <a:lnSpc>
                <a:spcPct val="90000"/>
              </a:lnSpc>
              <a:spcBef>
                <a:spcPts val="0"/>
              </a:spcBef>
              <a:spcAft>
                <a:spcPts val="0"/>
              </a:spcAft>
              <a:buClr>
                <a:srgbClr val="1E4E79"/>
              </a:buClr>
              <a:buSzPts val="3000"/>
              <a:buFont typeface="Calibri"/>
              <a:buChar char="-"/>
            </a:pPr>
            <a:r>
              <a:rPr lang="en-US" sz="3000" b="1">
                <a:solidFill>
                  <a:srgbClr val="1E4E79"/>
                </a:solidFill>
                <a:latin typeface="Calibri"/>
                <a:ea typeface="Calibri"/>
                <a:cs typeface="Calibri"/>
                <a:sym typeface="Calibri"/>
              </a:rPr>
              <a:t>Significant difference between different framing of the questions, and also difference between close friend vs. stranger</a:t>
            </a:r>
            <a:endParaRPr sz="3000" b="1">
              <a:solidFill>
                <a:srgbClr val="1E4E79"/>
              </a:solidFill>
              <a:latin typeface="Calibri"/>
              <a:ea typeface="Calibri"/>
              <a:cs typeface="Calibri"/>
              <a:sym typeface="Calibri"/>
            </a:endParaRPr>
          </a:p>
          <a:p>
            <a:pPr marL="457200" marR="0" lvl="0" indent="-419100" algn="l" rtl="0">
              <a:lnSpc>
                <a:spcPct val="90000"/>
              </a:lnSpc>
              <a:spcBef>
                <a:spcPts val="0"/>
              </a:spcBef>
              <a:spcAft>
                <a:spcPts val="0"/>
              </a:spcAft>
              <a:buClr>
                <a:srgbClr val="1E4E79"/>
              </a:buClr>
              <a:buSzPts val="3000"/>
              <a:buFont typeface="Calibri"/>
              <a:buChar char="-"/>
            </a:pPr>
            <a:r>
              <a:rPr lang="en-US" sz="3000" b="1">
                <a:solidFill>
                  <a:srgbClr val="1E4E79"/>
                </a:solidFill>
                <a:latin typeface="Calibri"/>
                <a:ea typeface="Calibri"/>
                <a:cs typeface="Calibri"/>
                <a:sym typeface="Calibri"/>
              </a:rPr>
              <a:t>Under both friend &amp; stranger condition</a:t>
            </a:r>
            <a:endParaRPr sz="3000" b="1">
              <a:solidFill>
                <a:srgbClr val="1E4E79"/>
              </a:solidFill>
              <a:latin typeface="Calibri"/>
              <a:ea typeface="Calibri"/>
              <a:cs typeface="Calibri"/>
              <a:sym typeface="Calibri"/>
            </a:endParaRPr>
          </a:p>
          <a:p>
            <a:pPr marL="914400" marR="0" lvl="1" indent="-419100" algn="l" rtl="0">
              <a:lnSpc>
                <a:spcPct val="90000"/>
              </a:lnSpc>
              <a:spcBef>
                <a:spcPts val="0"/>
              </a:spcBef>
              <a:spcAft>
                <a:spcPts val="0"/>
              </a:spcAft>
              <a:buClr>
                <a:srgbClr val="1E4E79"/>
              </a:buClr>
              <a:buSzPts val="3000"/>
              <a:buFont typeface="Calibri"/>
              <a:buChar char="-"/>
            </a:pPr>
            <a:r>
              <a:rPr lang="en-US" sz="3000" b="1">
                <a:solidFill>
                  <a:srgbClr val="1E4E79"/>
                </a:solidFill>
                <a:latin typeface="Calibri"/>
                <a:ea typeface="Calibri"/>
                <a:cs typeface="Calibri"/>
                <a:sym typeface="Calibri"/>
              </a:rPr>
              <a:t>significant difference between gratefulness &amp; obligation to return the favor</a:t>
            </a:r>
            <a:endParaRPr sz="3000" b="1">
              <a:solidFill>
                <a:srgbClr val="1E4E79"/>
              </a:solidFill>
              <a:latin typeface="Calibri"/>
              <a:ea typeface="Calibri"/>
              <a:cs typeface="Calibri"/>
              <a:sym typeface="Calibri"/>
            </a:endParaRPr>
          </a:p>
          <a:p>
            <a:pPr marL="0" marR="0" lvl="0" indent="0" algn="l" rtl="0">
              <a:lnSpc>
                <a:spcPct val="90000"/>
              </a:lnSpc>
              <a:spcBef>
                <a:spcPts val="3600"/>
              </a:spcBef>
              <a:spcAft>
                <a:spcPts val="0"/>
              </a:spcAft>
              <a:buNone/>
            </a:pPr>
            <a:r>
              <a:rPr lang="en-US" sz="3000" b="1">
                <a:solidFill>
                  <a:srgbClr val="1E4E79"/>
                </a:solidFill>
                <a:latin typeface="Calibri"/>
                <a:ea typeface="Calibri"/>
                <a:cs typeface="Calibri"/>
                <a:sym typeface="Calibri"/>
              </a:rPr>
              <a:t>Correlation:</a:t>
            </a:r>
            <a:endParaRPr sz="3000" b="1">
              <a:solidFill>
                <a:srgbClr val="1E4E79"/>
              </a:solidFill>
              <a:latin typeface="Calibri"/>
              <a:ea typeface="Calibri"/>
              <a:cs typeface="Calibri"/>
              <a:sym typeface="Calibri"/>
            </a:endParaRPr>
          </a:p>
          <a:p>
            <a:pPr marL="457200" lvl="0" indent="-419100" algn="l" rtl="0">
              <a:lnSpc>
                <a:spcPct val="90000"/>
              </a:lnSpc>
              <a:spcBef>
                <a:spcPts val="3600"/>
              </a:spcBef>
              <a:spcAft>
                <a:spcPts val="0"/>
              </a:spcAft>
              <a:buClr>
                <a:srgbClr val="1E4E79"/>
              </a:buClr>
              <a:buSzPts val="3000"/>
              <a:buFont typeface="Calibri"/>
              <a:buChar char="-"/>
            </a:pPr>
            <a:r>
              <a:rPr lang="en-US" sz="3000" b="1">
                <a:solidFill>
                  <a:srgbClr val="1E4E79"/>
                </a:solidFill>
                <a:latin typeface="Calibri"/>
                <a:ea typeface="Calibri"/>
                <a:cs typeface="Calibri"/>
                <a:sym typeface="Calibri"/>
              </a:rPr>
              <a:t>When asked to think about a friend in the situation, the perceived benefit is significantly correlating with obligation, gratefulness and want to return the benefit (r=0.455, 0.451 and 0.466 respectively)</a:t>
            </a:r>
            <a:endParaRPr sz="3000" b="1">
              <a:solidFill>
                <a:srgbClr val="1E4E79"/>
              </a:solidFill>
              <a:latin typeface="Calibri"/>
              <a:ea typeface="Calibri"/>
              <a:cs typeface="Calibri"/>
              <a:sym typeface="Calibri"/>
            </a:endParaRPr>
          </a:p>
        </p:txBody>
      </p:sp>
      <p:sp>
        <p:nvSpPr>
          <p:cNvPr id="60" name="Google Shape;60;g2492f7694c2_0_0"/>
          <p:cNvSpPr txBox="1">
            <a:spLocks noGrp="1"/>
          </p:cNvSpPr>
          <p:nvPr>
            <p:ph type="body" idx="1"/>
          </p:nvPr>
        </p:nvSpPr>
        <p:spPr>
          <a:xfrm>
            <a:off x="14263863" y="21744175"/>
            <a:ext cx="15784200" cy="8004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endParaRPr sz="4000">
              <a:latin typeface="Arial"/>
              <a:ea typeface="Arial"/>
              <a:cs typeface="Arial"/>
              <a:sym typeface="Arial"/>
            </a:endParaRPr>
          </a:p>
        </p:txBody>
      </p:sp>
      <p:pic>
        <p:nvPicPr>
          <p:cNvPr id="61" name="Google Shape;61;g2492f7694c2_0_0"/>
          <p:cNvPicPr preferRelativeResize="0"/>
          <p:nvPr/>
        </p:nvPicPr>
        <p:blipFill>
          <a:blip r:embed="rId4">
            <a:alphaModFix/>
          </a:blip>
          <a:stretch>
            <a:fillRect/>
          </a:stretch>
        </p:blipFill>
        <p:spPr>
          <a:xfrm>
            <a:off x="694050" y="22630100"/>
            <a:ext cx="9675995" cy="9717876"/>
          </a:xfrm>
          <a:prstGeom prst="rect">
            <a:avLst/>
          </a:prstGeom>
          <a:noFill/>
          <a:ln>
            <a:noFill/>
          </a:ln>
        </p:spPr>
      </p:pic>
      <p:pic>
        <p:nvPicPr>
          <p:cNvPr id="62" name="Google Shape;62;g2492f7694c2_0_0"/>
          <p:cNvPicPr preferRelativeResize="0"/>
          <p:nvPr/>
        </p:nvPicPr>
        <p:blipFill>
          <a:blip r:embed="rId5">
            <a:alphaModFix/>
          </a:blip>
          <a:stretch>
            <a:fillRect/>
          </a:stretch>
        </p:blipFill>
        <p:spPr>
          <a:xfrm>
            <a:off x="19840245" y="22855060"/>
            <a:ext cx="10606251" cy="9492915"/>
          </a:xfrm>
          <a:prstGeom prst="rect">
            <a:avLst/>
          </a:prstGeom>
          <a:noFill/>
          <a:ln>
            <a:noFill/>
          </a:ln>
        </p:spPr>
      </p:pic>
      <p:sp>
        <p:nvSpPr>
          <p:cNvPr id="63" name="Google Shape;63;g2492f7694c2_0_0"/>
          <p:cNvSpPr txBox="1"/>
          <p:nvPr/>
        </p:nvSpPr>
        <p:spPr>
          <a:xfrm>
            <a:off x="9773875" y="24350775"/>
            <a:ext cx="99000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a:solidFill>
                  <a:srgbClr val="1E4E79"/>
                </a:solidFill>
                <a:latin typeface="Calibri"/>
                <a:ea typeface="Calibri"/>
                <a:cs typeface="Calibri"/>
                <a:sym typeface="Calibri"/>
              </a:rPr>
              <a:t>194 college students participated (54% female, mean age: 20.4)</a:t>
            </a:r>
            <a:endParaRPr sz="4000">
              <a:solidFill>
                <a:srgbClr val="1E4E79"/>
              </a:solidFill>
              <a:latin typeface="Calibri"/>
              <a:ea typeface="Calibri"/>
              <a:cs typeface="Calibri"/>
              <a:sym typeface="Calibri"/>
            </a:endParaRPr>
          </a:p>
        </p:txBody>
      </p:sp>
      <p:sp>
        <p:nvSpPr>
          <p:cNvPr id="64" name="Google Shape;64;g2492f7694c2_0_0"/>
          <p:cNvSpPr txBox="1"/>
          <p:nvPr/>
        </p:nvSpPr>
        <p:spPr>
          <a:xfrm>
            <a:off x="10088875" y="25912875"/>
            <a:ext cx="92700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000" b="1">
                <a:solidFill>
                  <a:srgbClr val="1E4E79"/>
                </a:solidFill>
                <a:latin typeface="Calibri"/>
                <a:ea typeface="Calibri"/>
                <a:cs typeface="Calibri"/>
                <a:sym typeface="Calibri"/>
              </a:rPr>
              <a:t>Stimuli for scenarios in the Experiment</a:t>
            </a:r>
            <a:endParaRPr sz="3000" b="1">
              <a:solidFill>
                <a:srgbClr val="1E4E79"/>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3000">
                <a:solidFill>
                  <a:srgbClr val="1E4E79"/>
                </a:solidFill>
                <a:latin typeface="Calibri"/>
                <a:ea typeface="Calibri"/>
                <a:cs typeface="Calibri"/>
                <a:sym typeface="Calibri"/>
              </a:rPr>
              <a:t>As you think about how you would feel in response to the situation below, please keep the following assumptions in mind:</a:t>
            </a:r>
            <a:endParaRPr sz="3000">
              <a:solidFill>
                <a:srgbClr val="1E4E79"/>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US" sz="3000">
                <a:solidFill>
                  <a:srgbClr val="1E4E79"/>
                </a:solidFill>
                <a:latin typeface="Calibri"/>
                <a:ea typeface="Calibri"/>
                <a:cs typeface="Calibri"/>
                <a:sym typeface="Calibri"/>
              </a:rPr>
              <a:t>- Each scenario happened in isolation from all other scenarios.</a:t>
            </a:r>
            <a:endParaRPr sz="3000">
              <a:solidFill>
                <a:srgbClr val="1E4E79"/>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US" sz="3000">
                <a:solidFill>
                  <a:srgbClr val="1E4E79"/>
                </a:solidFill>
                <a:latin typeface="Calibri"/>
                <a:ea typeface="Calibri"/>
                <a:cs typeface="Calibri"/>
                <a:sym typeface="Calibri"/>
              </a:rPr>
              <a:t>- [Target] is in good health and in a financially secure position.</a:t>
            </a:r>
            <a:endParaRPr sz="3000">
              <a:solidFill>
                <a:srgbClr val="1E4E79"/>
              </a:solidFill>
              <a:latin typeface="Calibri"/>
              <a:ea typeface="Calibri"/>
              <a:cs typeface="Calibri"/>
              <a:sym typeface="Calibri"/>
            </a:endParaRPr>
          </a:p>
          <a:p>
            <a:pPr marL="457200" lvl="0" indent="0" algn="l" rtl="0">
              <a:spcBef>
                <a:spcPts val="0"/>
              </a:spcBef>
              <a:spcAft>
                <a:spcPts val="0"/>
              </a:spcAft>
              <a:buNone/>
            </a:pPr>
            <a:endParaRPr sz="3000">
              <a:solidFill>
                <a:srgbClr val="1E4E79"/>
              </a:solidFill>
              <a:latin typeface="Calibri"/>
              <a:ea typeface="Calibri"/>
              <a:cs typeface="Calibri"/>
              <a:sym typeface="Calibri"/>
            </a:endParaRPr>
          </a:p>
        </p:txBody>
      </p:sp>
      <p:sp>
        <p:nvSpPr>
          <p:cNvPr id="65" name="Google Shape;65;g2492f7694c2_0_0"/>
          <p:cNvSpPr txBox="1"/>
          <p:nvPr/>
        </p:nvSpPr>
        <p:spPr>
          <a:xfrm>
            <a:off x="31790788" y="28645863"/>
            <a:ext cx="119349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3500">
              <a:solidFill>
                <a:srgbClr val="1F3864"/>
              </a:solidFill>
              <a:latin typeface="Calibri"/>
              <a:ea typeface="Calibri"/>
              <a:cs typeface="Calibri"/>
              <a:sym typeface="Calibri"/>
            </a:endParaRPr>
          </a:p>
        </p:txBody>
      </p:sp>
      <p:sp>
        <p:nvSpPr>
          <p:cNvPr id="66" name="Google Shape;66;g2492f7694c2_0_0"/>
          <p:cNvSpPr txBox="1">
            <a:spLocks noGrp="1"/>
          </p:cNvSpPr>
          <p:nvPr>
            <p:ph type="body" idx="1"/>
          </p:nvPr>
        </p:nvSpPr>
        <p:spPr>
          <a:xfrm>
            <a:off x="16294126" y="6214425"/>
            <a:ext cx="11723700" cy="3855600"/>
          </a:xfrm>
          <a:prstGeom prst="rect">
            <a:avLst/>
          </a:prstGeom>
          <a:noFill/>
          <a:ln>
            <a:noFill/>
          </a:ln>
        </p:spPr>
        <p:txBody>
          <a:bodyPr spcFirstLastPara="1" wrap="square" lIns="228575" tIns="228575" rIns="228575" bIns="228575" anchor="t" anchorCtr="0">
            <a:spAutoFit/>
          </a:bodyPr>
          <a:lstStyle/>
          <a:p>
            <a:pPr marL="457200" lvl="0" indent="-450850" algn="l" rtl="0">
              <a:lnSpc>
                <a:spcPct val="90000"/>
              </a:lnSpc>
              <a:spcBef>
                <a:spcPts val="0"/>
              </a:spcBef>
              <a:spcAft>
                <a:spcPts val="0"/>
              </a:spcAft>
              <a:buSzPts val="3500"/>
              <a:buFont typeface="Calibri"/>
              <a:buChar char="●"/>
            </a:pPr>
            <a:r>
              <a:rPr lang="en-US" sz="3500" b="1">
                <a:latin typeface="Calibri"/>
                <a:ea typeface="Calibri"/>
                <a:cs typeface="Calibri"/>
                <a:sym typeface="Calibri"/>
              </a:rPr>
              <a:t>Altruism (Hamilton’s rule): </a:t>
            </a:r>
            <a:r>
              <a:rPr lang="en-US" sz="3500">
                <a:latin typeface="Calibri"/>
                <a:ea typeface="Calibri"/>
                <a:cs typeface="Calibri"/>
                <a:sym typeface="Calibri"/>
              </a:rPr>
              <a:t>∑ rj* bj &gt; cj (recipient j and actor i)</a:t>
            </a:r>
            <a:endParaRPr sz="3500">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b="1">
                <a:latin typeface="Calibri"/>
                <a:ea typeface="Calibri"/>
                <a:cs typeface="Calibri"/>
                <a:sym typeface="Calibri"/>
              </a:rPr>
              <a:t>Different Emotions and their effects on WTR:</a:t>
            </a:r>
            <a:r>
              <a:rPr lang="en-US" sz="3500">
                <a:latin typeface="Calibri"/>
                <a:ea typeface="Calibri"/>
                <a:cs typeface="Calibri"/>
                <a:sym typeface="Calibri"/>
              </a:rPr>
              <a:t> Love and Affection (increase WTR); Anger (recalibrate WTR in favor of the angry individual); Guilt and Gratitude (Avoid making others angry and thus keeps up positive reciprocity)</a:t>
            </a:r>
            <a:endParaRPr sz="3500" b="1">
              <a:latin typeface="Calibri"/>
              <a:ea typeface="Calibri"/>
              <a:cs typeface="Calibri"/>
              <a:sym typeface="Calibri"/>
            </a:endParaRPr>
          </a:p>
          <a:p>
            <a:pPr marL="457200" lvl="0" indent="-450850" algn="l" rtl="0">
              <a:lnSpc>
                <a:spcPct val="90000"/>
              </a:lnSpc>
              <a:spcBef>
                <a:spcPts val="0"/>
              </a:spcBef>
              <a:spcAft>
                <a:spcPts val="0"/>
              </a:spcAft>
              <a:buSzPts val="3500"/>
              <a:buFont typeface="Calibri"/>
              <a:buChar char="●"/>
            </a:pPr>
            <a:r>
              <a:rPr lang="en-US" sz="3500" b="1">
                <a:latin typeface="Calibri"/>
                <a:ea typeface="Calibri"/>
                <a:cs typeface="Calibri"/>
                <a:sym typeface="Calibri"/>
              </a:rPr>
              <a:t>WTR:</a:t>
            </a:r>
            <a:r>
              <a:rPr lang="en-US" sz="3500">
                <a:latin typeface="Calibri"/>
                <a:ea typeface="Calibri"/>
                <a:cs typeface="Calibri"/>
                <a:sym typeface="Calibri"/>
              </a:rPr>
              <a:t> </a:t>
            </a:r>
            <a:endParaRPr sz="3500">
              <a:latin typeface="Calibri"/>
              <a:ea typeface="Calibri"/>
              <a:cs typeface="Calibri"/>
              <a:sym typeface="Calibri"/>
            </a:endParaRPr>
          </a:p>
        </p:txBody>
      </p:sp>
      <p:sp>
        <p:nvSpPr>
          <p:cNvPr id="67" name="Google Shape;67;g2492f7694c2_0_0"/>
          <p:cNvSpPr txBox="1"/>
          <p:nvPr/>
        </p:nvSpPr>
        <p:spPr>
          <a:xfrm>
            <a:off x="3132450" y="32347975"/>
            <a:ext cx="368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figure 1: description of the survey</a:t>
            </a:r>
            <a:endParaRPr sz="1800">
              <a:solidFill>
                <a:schemeClr val="dk1"/>
              </a:solidFill>
              <a:latin typeface="Calibri"/>
              <a:ea typeface="Calibri"/>
              <a:cs typeface="Calibri"/>
              <a:sym typeface="Calibri"/>
            </a:endParaRPr>
          </a:p>
        </p:txBody>
      </p:sp>
      <p:sp>
        <p:nvSpPr>
          <p:cNvPr id="68" name="Google Shape;68;g2492f7694c2_0_0"/>
          <p:cNvSpPr txBox="1"/>
          <p:nvPr/>
        </p:nvSpPr>
        <p:spPr>
          <a:xfrm>
            <a:off x="23562225" y="22630100"/>
            <a:ext cx="3162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table 1: questions in the survey</a:t>
            </a:r>
            <a:endParaRPr sz="1800">
              <a:solidFill>
                <a:schemeClr val="dk1"/>
              </a:solidFill>
              <a:latin typeface="Calibri"/>
              <a:ea typeface="Calibri"/>
              <a:cs typeface="Calibri"/>
              <a:sym typeface="Calibri"/>
            </a:endParaRPr>
          </a:p>
        </p:txBody>
      </p:sp>
      <p:pic>
        <p:nvPicPr>
          <p:cNvPr id="69" name="Google Shape;69;g2492f7694c2_0_0"/>
          <p:cNvPicPr preferRelativeResize="0"/>
          <p:nvPr/>
        </p:nvPicPr>
        <p:blipFill>
          <a:blip r:embed="rId6">
            <a:alphaModFix/>
          </a:blip>
          <a:stretch>
            <a:fillRect/>
          </a:stretch>
        </p:blipFill>
        <p:spPr>
          <a:xfrm>
            <a:off x="18131175" y="9388861"/>
            <a:ext cx="5431050" cy="647925"/>
          </a:xfrm>
          <a:prstGeom prst="rect">
            <a:avLst/>
          </a:prstGeom>
          <a:noFill/>
          <a:ln>
            <a:noFill/>
          </a:ln>
        </p:spPr>
      </p:pic>
      <p:pic>
        <p:nvPicPr>
          <p:cNvPr id="70" name="Google Shape;70;g2492f7694c2_0_0"/>
          <p:cNvPicPr preferRelativeResize="0"/>
          <p:nvPr/>
        </p:nvPicPr>
        <p:blipFill>
          <a:blip r:embed="rId7">
            <a:alphaModFix/>
          </a:blip>
          <a:stretch>
            <a:fillRect/>
          </a:stretch>
        </p:blipFill>
        <p:spPr>
          <a:xfrm>
            <a:off x="18594178" y="10280125"/>
            <a:ext cx="5431049" cy="3360843"/>
          </a:xfrm>
          <a:prstGeom prst="rect">
            <a:avLst/>
          </a:prstGeom>
          <a:noFill/>
          <a:ln>
            <a:noFill/>
          </a:ln>
        </p:spPr>
      </p:pic>
      <p:pic>
        <p:nvPicPr>
          <p:cNvPr id="71" name="Google Shape;71;g2492f7694c2_0_0"/>
          <p:cNvPicPr preferRelativeResize="0"/>
          <p:nvPr/>
        </p:nvPicPr>
        <p:blipFill>
          <a:blip r:embed="rId8">
            <a:alphaModFix/>
          </a:blip>
          <a:stretch>
            <a:fillRect/>
          </a:stretch>
        </p:blipFill>
        <p:spPr>
          <a:xfrm>
            <a:off x="32619050" y="12034450"/>
            <a:ext cx="9900000" cy="579510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931</Words>
  <Application>Microsoft Macintosh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Calibri</vt:lpstr>
      <vt:lpstr>Arial</vt:lpstr>
      <vt:lpstr>Trebuchet MS</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Qizhou Duan</cp:lastModifiedBy>
  <cp:revision>1</cp:revision>
  <dcterms:created xsi:type="dcterms:W3CDTF">2012-02-03T19:11:35Z</dcterms:created>
  <dcterms:modified xsi:type="dcterms:W3CDTF">2024-04-19T15:28:00Z</dcterms:modified>
</cp:coreProperties>
</file>