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A48B59-0E88-E442-B9F1-38C060CB89E9}">
          <p14:sldIdLst>
            <p14:sldId id="256"/>
            <p14:sldId id="257"/>
            <p14:sldId id="258"/>
          </p14:sldIdLst>
        </p14:section>
        <p14:section name="Predict Network Status" id="{FEC046B3-1D1B-C84E-8634-F011F0A428EB}">
          <p14:sldIdLst>
            <p14:sldId id="260"/>
            <p14:sldId id="261"/>
            <p14:sldId id="26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5173"/>
  </p:normalViewPr>
  <p:slideViewPr>
    <p:cSldViewPr snapToGrid="0" snapToObjects="1">
      <p:cViewPr>
        <p:scale>
          <a:sx n="110" d="100"/>
          <a:sy n="110" d="100"/>
        </p:scale>
        <p:origin x="48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15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83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52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3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59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55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69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8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03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11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01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D14C-7C63-454A-9FEB-090854700008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80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4164" y="-3003881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8280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8869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9458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2800" dirty="0" smtClean="0">
                <a:solidFill>
                  <a:schemeClr val="tx1"/>
                </a:solidFill>
              </a:rPr>
              <a:t>…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00047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N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 flipH="1">
            <a:off x="5392153" y="-2342144"/>
            <a:ext cx="1" cy="91439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7" idx="0"/>
          </p:cNvCxnSpPr>
          <p:nvPr/>
        </p:nvCxnSpPr>
        <p:spPr>
          <a:xfrm>
            <a:off x="5392153" y="-1427745"/>
            <a:ext cx="1255295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0"/>
          </p:cNvCxnSpPr>
          <p:nvPr/>
        </p:nvCxnSpPr>
        <p:spPr>
          <a:xfrm rot="10800000" flipV="1">
            <a:off x="4136859" y="-1427745"/>
            <a:ext cx="125529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8" idx="0"/>
          </p:cNvCxnSpPr>
          <p:nvPr/>
        </p:nvCxnSpPr>
        <p:spPr>
          <a:xfrm>
            <a:off x="5392153" y="-1427745"/>
            <a:ext cx="376588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5" idx="0"/>
          </p:cNvCxnSpPr>
          <p:nvPr/>
        </p:nvCxnSpPr>
        <p:spPr>
          <a:xfrm rot="10800000" flipV="1">
            <a:off x="1626271" y="-1427745"/>
            <a:ext cx="3765883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7757" y="326256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07169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7758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28347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2800" dirty="0" smtClean="0">
                <a:solidFill>
                  <a:schemeClr val="tx1"/>
                </a:solidFill>
              </a:rPr>
              <a:t>…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38936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N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6" idx="2"/>
          </p:cNvCxnSpPr>
          <p:nvPr/>
        </p:nvCxnSpPr>
        <p:spPr>
          <a:xfrm flipH="1">
            <a:off x="5731042" y="4267202"/>
            <a:ext cx="1" cy="91439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21" idx="0"/>
          </p:cNvCxnSpPr>
          <p:nvPr/>
        </p:nvCxnSpPr>
        <p:spPr>
          <a:xfrm>
            <a:off x="5731042" y="5181601"/>
            <a:ext cx="1255295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20" idx="0"/>
          </p:cNvCxnSpPr>
          <p:nvPr/>
        </p:nvCxnSpPr>
        <p:spPr>
          <a:xfrm rot="10800000" flipV="1">
            <a:off x="4475748" y="5181601"/>
            <a:ext cx="125529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22" idx="0"/>
          </p:cNvCxnSpPr>
          <p:nvPr/>
        </p:nvCxnSpPr>
        <p:spPr>
          <a:xfrm>
            <a:off x="5731042" y="5181601"/>
            <a:ext cx="376588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8" idx="0"/>
          </p:cNvCxnSpPr>
          <p:nvPr/>
        </p:nvCxnSpPr>
        <p:spPr>
          <a:xfrm rot="10800000" flipV="1">
            <a:off x="1965160" y="5181601"/>
            <a:ext cx="3765883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28346" y="326256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73052" y="1911018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Cloud 1"/>
          <p:cNvSpPr/>
          <p:nvPr/>
        </p:nvSpPr>
        <p:spPr>
          <a:xfrm>
            <a:off x="2589796" y="1291391"/>
            <a:ext cx="6282489" cy="3296653"/>
          </a:xfrm>
          <a:prstGeom prst="clou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694" name="Straight Arrow Connector 693"/>
          <p:cNvCxnSpPr>
            <a:stCxn id="27" idx="2"/>
            <a:endCxn id="12" idx="0"/>
          </p:cNvCxnSpPr>
          <p:nvPr/>
        </p:nvCxnSpPr>
        <p:spPr>
          <a:xfrm flipH="1">
            <a:off x="4475747" y="2572755"/>
            <a:ext cx="1255295" cy="68981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/>
          <p:cNvCxnSpPr>
            <a:stCxn id="27" idx="2"/>
            <a:endCxn id="26" idx="0"/>
          </p:cNvCxnSpPr>
          <p:nvPr/>
        </p:nvCxnSpPr>
        <p:spPr>
          <a:xfrm>
            <a:off x="5731042" y="2572755"/>
            <a:ext cx="1255294" cy="68981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/>
          <p:cNvCxnSpPr>
            <a:stCxn id="12" idx="3"/>
            <a:endCxn id="26" idx="1"/>
          </p:cNvCxnSpPr>
          <p:nvPr/>
        </p:nvCxnSpPr>
        <p:spPr>
          <a:xfrm>
            <a:off x="5233736" y="3593434"/>
            <a:ext cx="99461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8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041987" y="5083344"/>
            <a:ext cx="818146" cy="1509962"/>
            <a:chOff x="697832" y="980575"/>
            <a:chExt cx="818146" cy="150996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697832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1106905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94084" y="1864895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896352" y="1864894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977566" y="980575"/>
              <a:ext cx="258678" cy="2586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74431" y="5083344"/>
            <a:ext cx="818146" cy="1509962"/>
            <a:chOff x="697832" y="980575"/>
            <a:chExt cx="818146" cy="1509962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697832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06905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94084" y="1864895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896352" y="1864894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977566" y="980575"/>
              <a:ext cx="258678" cy="2586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264695" y="5342022"/>
            <a:ext cx="7300663" cy="234314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473742" y="5342021"/>
            <a:ext cx="7300663" cy="234314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8405060" y="3970426"/>
            <a:ext cx="493295" cy="902369"/>
          </a:xfrm>
          <a:custGeom>
            <a:avLst/>
            <a:gdLst>
              <a:gd name="connsiteX0" fmla="*/ 433137 w 493295"/>
              <a:gd name="connsiteY0" fmla="*/ 0 h 902369"/>
              <a:gd name="connsiteX1" fmla="*/ 96252 w 493295"/>
              <a:gd name="connsiteY1" fmla="*/ 505327 h 902369"/>
              <a:gd name="connsiteX2" fmla="*/ 312821 w 493295"/>
              <a:gd name="connsiteY2" fmla="*/ 565484 h 902369"/>
              <a:gd name="connsiteX3" fmla="*/ 0 w 493295"/>
              <a:gd name="connsiteY3" fmla="*/ 902369 h 902369"/>
              <a:gd name="connsiteX4" fmla="*/ 493295 w 493295"/>
              <a:gd name="connsiteY4" fmla="*/ 505327 h 902369"/>
              <a:gd name="connsiteX5" fmla="*/ 192505 w 493295"/>
              <a:gd name="connsiteY5" fmla="*/ 457200 h 902369"/>
              <a:gd name="connsiteX6" fmla="*/ 433137 w 493295"/>
              <a:gd name="connsiteY6" fmla="*/ 0 h 9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295" h="902369">
                <a:moveTo>
                  <a:pt x="433137" y="0"/>
                </a:moveTo>
                <a:lnTo>
                  <a:pt x="96252" y="505327"/>
                </a:lnTo>
                <a:lnTo>
                  <a:pt x="312821" y="565484"/>
                </a:lnTo>
                <a:lnTo>
                  <a:pt x="0" y="902369"/>
                </a:lnTo>
                <a:lnTo>
                  <a:pt x="493295" y="505327"/>
                </a:lnTo>
                <a:lnTo>
                  <a:pt x="192505" y="457200"/>
                </a:lnTo>
                <a:lnTo>
                  <a:pt x="433137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494173" y="4030581"/>
            <a:ext cx="493295" cy="902369"/>
          </a:xfrm>
          <a:custGeom>
            <a:avLst/>
            <a:gdLst>
              <a:gd name="connsiteX0" fmla="*/ 433137 w 493295"/>
              <a:gd name="connsiteY0" fmla="*/ 0 h 902369"/>
              <a:gd name="connsiteX1" fmla="*/ 96252 w 493295"/>
              <a:gd name="connsiteY1" fmla="*/ 505327 h 902369"/>
              <a:gd name="connsiteX2" fmla="*/ 312821 w 493295"/>
              <a:gd name="connsiteY2" fmla="*/ 565484 h 902369"/>
              <a:gd name="connsiteX3" fmla="*/ 0 w 493295"/>
              <a:gd name="connsiteY3" fmla="*/ 902369 h 902369"/>
              <a:gd name="connsiteX4" fmla="*/ 493295 w 493295"/>
              <a:gd name="connsiteY4" fmla="*/ 505327 h 902369"/>
              <a:gd name="connsiteX5" fmla="*/ 192505 w 493295"/>
              <a:gd name="connsiteY5" fmla="*/ 457200 h 902369"/>
              <a:gd name="connsiteX6" fmla="*/ 433137 w 493295"/>
              <a:gd name="connsiteY6" fmla="*/ 0 h 9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295" h="902369">
                <a:moveTo>
                  <a:pt x="433137" y="0"/>
                </a:moveTo>
                <a:lnTo>
                  <a:pt x="96252" y="505327"/>
                </a:lnTo>
                <a:lnTo>
                  <a:pt x="312821" y="565484"/>
                </a:lnTo>
                <a:lnTo>
                  <a:pt x="0" y="902369"/>
                </a:lnTo>
                <a:lnTo>
                  <a:pt x="493295" y="505327"/>
                </a:lnTo>
                <a:lnTo>
                  <a:pt x="192505" y="457200"/>
                </a:lnTo>
                <a:lnTo>
                  <a:pt x="433137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208295" y="4752474"/>
            <a:ext cx="372979" cy="14678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31315" y="4421610"/>
            <a:ext cx="13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Shared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Area</a:t>
            </a:r>
            <a:endParaRPr kumimoji="1" lang="zh-CN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2110542" y="122323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8360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08949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19538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Cache3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30127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4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76598" y="122322"/>
            <a:ext cx="1515979" cy="66173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rgbClr val="0070C0"/>
                </a:solidFill>
              </a:rPr>
              <a:t>Server</a:t>
            </a:r>
            <a:endParaRPr kumimoji="1" lang="zh-CN" altLang="en-US" sz="2800" dirty="0">
              <a:solidFill>
                <a:srgbClr val="0070C0"/>
              </a:solidFill>
            </a:endParaRPr>
          </a:p>
        </p:txBody>
      </p:sp>
      <p:cxnSp>
        <p:nvCxnSpPr>
          <p:cNvPr id="3" name="Straight Arrow Connector 2"/>
          <p:cNvCxnSpPr>
            <a:stCxn id="24" idx="2"/>
            <a:endCxn id="27" idx="0"/>
          </p:cNvCxnSpPr>
          <p:nvPr/>
        </p:nvCxnSpPr>
        <p:spPr>
          <a:xfrm flipH="1">
            <a:off x="1656350" y="784060"/>
            <a:ext cx="1212182" cy="1617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2"/>
            <a:endCxn id="28" idx="0"/>
          </p:cNvCxnSpPr>
          <p:nvPr/>
        </p:nvCxnSpPr>
        <p:spPr>
          <a:xfrm>
            <a:off x="2868532" y="784060"/>
            <a:ext cx="1298407" cy="1617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29" idx="0"/>
          </p:cNvCxnSpPr>
          <p:nvPr/>
        </p:nvCxnSpPr>
        <p:spPr>
          <a:xfrm>
            <a:off x="2868532" y="784060"/>
            <a:ext cx="3808996" cy="1617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2"/>
            <a:endCxn id="28" idx="0"/>
          </p:cNvCxnSpPr>
          <p:nvPr/>
        </p:nvCxnSpPr>
        <p:spPr>
          <a:xfrm flipH="1">
            <a:off x="4166939" y="784059"/>
            <a:ext cx="3867649" cy="16172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2"/>
            <a:endCxn id="29" idx="0"/>
          </p:cNvCxnSpPr>
          <p:nvPr/>
        </p:nvCxnSpPr>
        <p:spPr>
          <a:xfrm flipH="1">
            <a:off x="6677528" y="784059"/>
            <a:ext cx="1357060" cy="16172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2"/>
            <a:endCxn id="30" idx="0"/>
          </p:cNvCxnSpPr>
          <p:nvPr/>
        </p:nvCxnSpPr>
        <p:spPr>
          <a:xfrm>
            <a:off x="8034588" y="784059"/>
            <a:ext cx="1153529" cy="16172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81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43264"/>
              </p:ext>
            </p:extLst>
          </p:nvPr>
        </p:nvGraphicFramePr>
        <p:xfrm>
          <a:off x="866272" y="430908"/>
          <a:ext cx="476985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463"/>
                <a:gridCol w="1192463"/>
                <a:gridCol w="1192463"/>
                <a:gridCol w="11924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File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blocks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322924" y="885083"/>
            <a:ext cx="5446295" cy="4489017"/>
            <a:chOff x="6322924" y="885083"/>
            <a:chExt cx="5446295" cy="4489017"/>
          </a:xfrm>
        </p:grpSpPr>
        <p:sp>
          <p:nvSpPr>
            <p:cNvPr id="6" name="Oval 5"/>
            <p:cNvSpPr/>
            <p:nvPr/>
          </p:nvSpPr>
          <p:spPr>
            <a:xfrm>
              <a:off x="9888618" y="885083"/>
              <a:ext cx="890337" cy="573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A2</a:t>
              </a:r>
              <a:endParaRPr kumimoji="1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296479" y="885083"/>
              <a:ext cx="890337" cy="573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A1</a:t>
              </a:r>
              <a:endParaRPr kumimoji="1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0878882" y="2842838"/>
              <a:ext cx="890337" cy="573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A3</a:t>
              </a:r>
              <a:endParaRPr kumimoji="1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888617" y="4800595"/>
              <a:ext cx="890337" cy="573505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smtClean="0">
                  <a:solidFill>
                    <a:srgbClr val="0070C0"/>
                  </a:solidFill>
                </a:rPr>
                <a:t>B1</a:t>
              </a:r>
              <a:endParaRPr kumimoji="1" lang="zh-CN" alt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296478" y="4800594"/>
              <a:ext cx="890337" cy="573505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0070C0"/>
                  </a:solidFill>
                </a:rPr>
                <a:t>B2</a:t>
              </a:r>
              <a:endParaRPr kumimoji="1" lang="zh-CN" alt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322925" y="2842838"/>
              <a:ext cx="890337" cy="57350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chemeClr val="tx1"/>
                  </a:solidFill>
                </a:rPr>
                <a:t>C</a:t>
              </a:r>
              <a:endParaRPr kumimoji="1" lang="zh-CN" alt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urved Connector 11"/>
            <p:cNvCxnSpPr>
              <a:stCxn id="8" idx="7"/>
              <a:endCxn id="7" idx="1"/>
            </p:cNvCxnSpPr>
            <p:nvPr/>
          </p:nvCxnSpPr>
          <p:spPr>
            <a:xfrm rot="5400000" flipH="1" flipV="1">
              <a:off x="9037717" y="-12217"/>
              <a:ext cx="12700" cy="1962576"/>
            </a:xfrm>
            <a:prstGeom prst="curvedConnector3">
              <a:avLst>
                <a:gd name="adj1" fmla="val 2461323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2"/>
              <a:endCxn id="12" idx="1"/>
            </p:cNvCxnSpPr>
            <p:nvPr/>
          </p:nvCxnSpPr>
          <p:spPr>
            <a:xfrm rot="10800000" flipV="1">
              <a:off x="6453313" y="1171836"/>
              <a:ext cx="843167" cy="175499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7" idx="6"/>
              <a:endCxn id="9" idx="7"/>
            </p:cNvCxnSpPr>
            <p:nvPr/>
          </p:nvCxnSpPr>
          <p:spPr>
            <a:xfrm>
              <a:off x="10778955" y="1171836"/>
              <a:ext cx="859877" cy="175499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9" idx="5"/>
              <a:endCxn id="10" idx="6"/>
            </p:cNvCxnSpPr>
            <p:nvPr/>
          </p:nvCxnSpPr>
          <p:spPr>
            <a:xfrm rot="5400000">
              <a:off x="10331397" y="3779912"/>
              <a:ext cx="1754993" cy="85987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7" idx="2"/>
              <a:endCxn id="12" idx="7"/>
            </p:cNvCxnSpPr>
            <p:nvPr/>
          </p:nvCxnSpPr>
          <p:spPr>
            <a:xfrm rot="10800000" flipV="1">
              <a:off x="7082876" y="1171836"/>
              <a:ext cx="2805743" cy="175499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9" idx="1"/>
              <a:endCxn id="12" idx="7"/>
            </p:cNvCxnSpPr>
            <p:nvPr/>
          </p:nvCxnSpPr>
          <p:spPr>
            <a:xfrm rot="16200000" flipV="1">
              <a:off x="9046072" y="963629"/>
              <a:ext cx="12700" cy="3926394"/>
            </a:xfrm>
            <a:prstGeom prst="curvedConnector3">
              <a:avLst>
                <a:gd name="adj1" fmla="val 2461323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0" idx="2"/>
              <a:endCxn id="12" idx="6"/>
            </p:cNvCxnSpPr>
            <p:nvPr/>
          </p:nvCxnSpPr>
          <p:spPr>
            <a:xfrm rot="10800000">
              <a:off x="7213263" y="3129592"/>
              <a:ext cx="2675355" cy="1957757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11" idx="2"/>
              <a:endCxn id="12" idx="3"/>
            </p:cNvCxnSpPr>
            <p:nvPr/>
          </p:nvCxnSpPr>
          <p:spPr>
            <a:xfrm rot="10800000">
              <a:off x="6453312" y="3332355"/>
              <a:ext cx="843166" cy="1754992"/>
            </a:xfrm>
            <a:prstGeom prst="curved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10" idx="3"/>
              <a:endCxn id="11" idx="5"/>
            </p:cNvCxnSpPr>
            <p:nvPr/>
          </p:nvCxnSpPr>
          <p:spPr>
            <a:xfrm rot="5400000" flipH="1">
              <a:off x="9037715" y="4308824"/>
              <a:ext cx="1" cy="1962576"/>
            </a:xfrm>
            <a:prstGeom prst="curvedConnector3">
              <a:avLst>
                <a:gd name="adj1" fmla="val -31258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1" idx="0"/>
              <a:endCxn id="8" idx="4"/>
            </p:cNvCxnSpPr>
            <p:nvPr/>
          </p:nvCxnSpPr>
          <p:spPr>
            <a:xfrm rot="5400000" flipH="1" flipV="1">
              <a:off x="6070644" y="3129591"/>
              <a:ext cx="3342006" cy="1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2" idx="2"/>
              <a:endCxn id="10" idx="4"/>
            </p:cNvCxnSpPr>
            <p:nvPr/>
          </p:nvCxnSpPr>
          <p:spPr>
            <a:xfrm rot="10800000" flipH="1" flipV="1">
              <a:off x="6322924" y="3129590"/>
              <a:ext cx="4010861" cy="2244509"/>
            </a:xfrm>
            <a:prstGeom prst="curvedConnector4">
              <a:avLst>
                <a:gd name="adj1" fmla="val -5700"/>
                <a:gd name="adj2" fmla="val 14091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2" idx="2"/>
              <a:endCxn id="8" idx="1"/>
            </p:cNvCxnSpPr>
            <p:nvPr/>
          </p:nvCxnSpPr>
          <p:spPr>
            <a:xfrm rot="10800000" flipH="1">
              <a:off x="6322924" y="969071"/>
              <a:ext cx="1103941" cy="2160520"/>
            </a:xfrm>
            <a:prstGeom prst="curvedConnector4">
              <a:avLst>
                <a:gd name="adj1" fmla="val -20708"/>
                <a:gd name="adj2" fmla="val 11446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8" idx="6"/>
              <a:endCxn id="10" idx="0"/>
            </p:cNvCxnSpPr>
            <p:nvPr/>
          </p:nvCxnSpPr>
          <p:spPr>
            <a:xfrm>
              <a:off x="8186816" y="1171836"/>
              <a:ext cx="2146970" cy="3628759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7" idx="4"/>
              <a:endCxn id="10" idx="0"/>
            </p:cNvCxnSpPr>
            <p:nvPr/>
          </p:nvCxnSpPr>
          <p:spPr>
            <a:xfrm rot="5400000">
              <a:off x="8662784" y="3129591"/>
              <a:ext cx="3342007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0" idx="2"/>
              <a:endCxn id="8" idx="6"/>
            </p:cNvCxnSpPr>
            <p:nvPr/>
          </p:nvCxnSpPr>
          <p:spPr>
            <a:xfrm rot="10800000">
              <a:off x="8186817" y="1171836"/>
              <a:ext cx="1701801" cy="391551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06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-2046581" y="-212175"/>
            <a:ext cx="3254541" cy="3198900"/>
            <a:chOff x="506" y="156905"/>
            <a:chExt cx="3254541" cy="3198900"/>
          </a:xfrm>
        </p:grpSpPr>
        <p:sp>
          <p:nvSpPr>
            <p:cNvPr id="4" name="Rectangle 3"/>
            <p:cNvSpPr/>
            <p:nvPr/>
          </p:nvSpPr>
          <p:spPr>
            <a:xfrm>
              <a:off x="1110419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Server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12047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Send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6" y="2206787"/>
              <a:ext cx="1143000" cy="1149018"/>
              <a:chOff x="866275" y="2781297"/>
              <a:chExt cx="1143000" cy="114901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Cache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1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Req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112047" y="2206787"/>
              <a:ext cx="1143000" cy="1149018"/>
              <a:chOff x="2977816" y="2781297"/>
              <a:chExt cx="1143000" cy="114901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Cache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2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Req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Elbow Connector 21"/>
            <p:cNvCxnSpPr>
              <a:stCxn id="4" idx="2"/>
              <a:endCxn id="9" idx="0"/>
            </p:cNvCxnSpPr>
            <p:nvPr/>
          </p:nvCxnSpPr>
          <p:spPr>
            <a:xfrm rot="5400000">
              <a:off x="306559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4" idx="2"/>
              <a:endCxn id="11" idx="0"/>
            </p:cNvCxnSpPr>
            <p:nvPr/>
          </p:nvCxnSpPr>
          <p:spPr>
            <a:xfrm rot="16200000" flipH="1">
              <a:off x="1362329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947547" y="-416711"/>
            <a:ext cx="3254541" cy="3198900"/>
            <a:chOff x="4440157" y="156905"/>
            <a:chExt cx="3254541" cy="3198900"/>
          </a:xfrm>
        </p:grpSpPr>
        <p:sp>
          <p:nvSpPr>
            <p:cNvPr id="27" name="Rectangle 26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</a:rPr>
                <a:t>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N/A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φ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Elbow Connector 34"/>
            <p:cNvCxnSpPr>
              <a:endCxn id="34" idx="0"/>
            </p:cNvCxnSpPr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endCxn id="36" idx="0"/>
            </p:cNvCxnSpPr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7106507" y="-387521"/>
            <a:ext cx="3254541" cy="3198900"/>
            <a:chOff x="4440157" y="156905"/>
            <a:chExt cx="3254541" cy="3198900"/>
          </a:xfrm>
        </p:grpSpPr>
        <p:sp>
          <p:nvSpPr>
            <p:cNvPr id="50" name="Rectangle 49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Elbow Connector 53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1081986" y="-387521"/>
            <a:ext cx="3254541" cy="3198900"/>
            <a:chOff x="4440157" y="156905"/>
            <a:chExt cx="3254541" cy="3198900"/>
          </a:xfrm>
        </p:grpSpPr>
        <p:sp>
          <p:nvSpPr>
            <p:cNvPr id="61" name="Rectangle 60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N/A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φ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5" name="Elbow Connector 64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-144727" y="3521242"/>
            <a:ext cx="3254541" cy="3198900"/>
            <a:chOff x="4440157" y="156905"/>
            <a:chExt cx="3254541" cy="3198900"/>
          </a:xfrm>
        </p:grpSpPr>
        <p:sp>
          <p:nvSpPr>
            <p:cNvPr id="72" name="Rectangle 71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 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6" name="Elbow Connector 75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470364" y="3516163"/>
            <a:ext cx="3254541" cy="3198900"/>
            <a:chOff x="4440157" y="156905"/>
            <a:chExt cx="3254541" cy="3198900"/>
          </a:xfrm>
        </p:grpSpPr>
        <p:sp>
          <p:nvSpPr>
            <p:cNvPr id="83" name="Rectangle 82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 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7" name="Elbow Connector 86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86041" y="3554588"/>
            <a:ext cx="3254541" cy="3198900"/>
            <a:chOff x="4440157" y="156905"/>
            <a:chExt cx="3254541" cy="3198900"/>
          </a:xfrm>
        </p:grpSpPr>
        <p:sp>
          <p:nvSpPr>
            <p:cNvPr id="94" name="Rectangle 93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No A or B</a:t>
                </a:r>
                <a:endParaRPr kumimoji="1"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8" name="Elbow Connector 97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1081986" y="3521242"/>
            <a:ext cx="3254541" cy="3198900"/>
            <a:chOff x="4440157" y="156905"/>
            <a:chExt cx="3254541" cy="3198900"/>
          </a:xfrm>
        </p:grpSpPr>
        <p:sp>
          <p:nvSpPr>
            <p:cNvPr id="105" name="Rectangle 104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</a:t>
              </a:r>
              <a:r>
                <a:rPr kumimoji="1" lang="zh-CN" altLang="en-US" sz="20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2000" dirty="0" err="1" smtClean="0">
                  <a:solidFill>
                    <a:schemeClr val="tx1"/>
                  </a:solidFill>
                </a:rPr>
                <a:t>xor</a:t>
              </a:r>
              <a:r>
                <a:rPr kumimoji="1" lang="zh-CN" altLang="en-US" sz="20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2000" dirty="0" smtClean="0">
                  <a:solidFill>
                    <a:schemeClr val="tx1"/>
                  </a:solidFill>
                </a:rPr>
                <a:t>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9" name="Elbow Connector 108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90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684911"/>
              </p:ext>
            </p:extLst>
          </p:nvPr>
        </p:nvGraphicFramePr>
        <p:xfrm>
          <a:off x="381374" y="459815"/>
          <a:ext cx="2527301" cy="2146300"/>
        </p:xfrm>
        <a:graphic>
          <a:graphicData uri="http://schemas.openxmlformats.org/drawingml/2006/table">
            <a:tbl>
              <a:tblPr/>
              <a:tblGrid>
                <a:gridCol w="373351"/>
                <a:gridCol w="430790"/>
                <a:gridCol w="430790"/>
                <a:gridCol w="430790"/>
                <a:gridCol w="430790"/>
                <a:gridCol w="430790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55335"/>
              </p:ext>
            </p:extLst>
          </p:nvPr>
        </p:nvGraphicFramePr>
        <p:xfrm>
          <a:off x="4268321" y="657038"/>
          <a:ext cx="1638301" cy="1536700"/>
        </p:xfrm>
        <a:graphic>
          <a:graphicData uri="http://schemas.openxmlformats.org/drawingml/2006/table">
            <a:tbl>
              <a:tblPr/>
              <a:tblGrid>
                <a:gridCol w="344905"/>
                <a:gridCol w="431132"/>
                <a:gridCol w="431132"/>
                <a:gridCol w="431132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09160"/>
              </p:ext>
            </p:extLst>
          </p:nvPr>
        </p:nvGraphicFramePr>
        <p:xfrm>
          <a:off x="5897286" y="2606115"/>
          <a:ext cx="2451100" cy="927100"/>
        </p:xfrm>
        <a:graphic>
          <a:graphicData uri="http://schemas.openxmlformats.org/drawingml/2006/table">
            <a:tbl>
              <a:tblPr/>
              <a:tblGrid>
                <a:gridCol w="342014"/>
                <a:gridCol w="1054543"/>
                <a:gridCol w="1054543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W1 XOR 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W2 XOR 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532989"/>
              </p:ext>
            </p:extLst>
          </p:nvPr>
        </p:nvGraphicFramePr>
        <p:xfrm>
          <a:off x="5906622" y="4049524"/>
          <a:ext cx="2882901" cy="927100"/>
        </p:xfrm>
        <a:graphic>
          <a:graphicData uri="http://schemas.openxmlformats.org/drawingml/2006/table">
            <a:tbl>
              <a:tblPr/>
              <a:tblGrid>
                <a:gridCol w="343657"/>
                <a:gridCol w="1269622"/>
                <a:gridCol w="1269622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W1 XOR W1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W2 XOR W1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575365"/>
              </p:ext>
            </p:extLst>
          </p:nvPr>
        </p:nvGraphicFramePr>
        <p:xfrm>
          <a:off x="6361956" y="5305237"/>
          <a:ext cx="2882901" cy="927100"/>
        </p:xfrm>
        <a:graphic>
          <a:graphicData uri="http://schemas.openxmlformats.org/drawingml/2006/table">
            <a:tbl>
              <a:tblPr/>
              <a:tblGrid>
                <a:gridCol w="343657"/>
                <a:gridCol w="1269622"/>
                <a:gridCol w="1269622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W1 XOR W2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W2 XOR W2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Parallelogram 10"/>
          <p:cNvSpPr/>
          <p:nvPr/>
        </p:nvSpPr>
        <p:spPr>
          <a:xfrm>
            <a:off x="3040906" y="4686673"/>
            <a:ext cx="1496734" cy="927100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3040906" y="4166533"/>
            <a:ext cx="1496734" cy="927100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3031569" y="3646394"/>
            <a:ext cx="1496734" cy="927100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537640" y="2606115"/>
            <a:ext cx="1359645" cy="10402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37641" y="4058771"/>
            <a:ext cx="1350307" cy="107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546977" y="4686673"/>
            <a:ext cx="1814979" cy="6185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304932" y="5613774"/>
            <a:ext cx="2057024" cy="6185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304931" y="4976624"/>
            <a:ext cx="1601691" cy="1170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304930" y="3533215"/>
            <a:ext cx="1592355" cy="10402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63112" y="884289"/>
            <a:ext cx="2934614" cy="2248117"/>
            <a:chOff x="2963112" y="884289"/>
            <a:chExt cx="2934614" cy="2248117"/>
          </a:xfrm>
        </p:grpSpPr>
        <p:sp>
          <p:nvSpPr>
            <p:cNvPr id="5" name="Oval 4"/>
            <p:cNvSpPr/>
            <p:nvPr/>
          </p:nvSpPr>
          <p:spPr>
            <a:xfrm>
              <a:off x="3090203" y="1301262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090203" y="1653423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090203" y="2005584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90203" y="2357745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090203" y="2709906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90203" y="3062068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591908" y="1301262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591908" y="1653423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591908" y="2005584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591908" y="2357745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591908" y="2709906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591908" y="3062068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Straight Arrow Connector 16"/>
            <p:cNvCxnSpPr>
              <a:stCxn id="6" idx="6"/>
              <a:endCxn id="12" idx="2"/>
            </p:cNvCxnSpPr>
            <p:nvPr/>
          </p:nvCxnSpPr>
          <p:spPr>
            <a:xfrm>
              <a:off x="3163355" y="1336431"/>
              <a:ext cx="24285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6"/>
              <a:endCxn id="13" idx="2"/>
            </p:cNvCxnSpPr>
            <p:nvPr/>
          </p:nvCxnSpPr>
          <p:spPr>
            <a:xfrm>
              <a:off x="3163355" y="1336431"/>
              <a:ext cx="2428553" cy="3521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14" idx="2"/>
            </p:cNvCxnSpPr>
            <p:nvPr/>
          </p:nvCxnSpPr>
          <p:spPr>
            <a:xfrm>
              <a:off x="3163355" y="1336431"/>
              <a:ext cx="2428553" cy="7043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6"/>
              <a:endCxn id="15" idx="2"/>
            </p:cNvCxnSpPr>
            <p:nvPr/>
          </p:nvCxnSpPr>
          <p:spPr>
            <a:xfrm>
              <a:off x="3163355" y="1336431"/>
              <a:ext cx="2428553" cy="1056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6"/>
              <a:endCxn id="16" idx="2"/>
            </p:cNvCxnSpPr>
            <p:nvPr/>
          </p:nvCxnSpPr>
          <p:spPr>
            <a:xfrm>
              <a:off x="3163355" y="1336431"/>
              <a:ext cx="2428553" cy="14086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562335" y="1109990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1-p</a:t>
              </a:r>
              <a:endParaRPr kumimoji="1" lang="zh-CN" altLang="en-US" sz="105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83638" y="1419447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p/(N-1)</a:t>
              </a:r>
              <a:endParaRPr kumimoji="1" lang="zh-CN" alt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62335" y="1674528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p/(N-1)</a:t>
              </a:r>
              <a:endParaRPr kumimoji="1" lang="zh-CN" altLang="en-US" sz="105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19100" y="2012625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smtClean="0"/>
                <a:t>p/(N-1)</a:t>
              </a:r>
              <a:endParaRPr kumimoji="1" lang="zh-CN" altLang="en-US" sz="105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59918" y="2360968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smtClean="0"/>
                <a:t>p/(N-1)</a:t>
              </a:r>
              <a:endParaRPr kumimoji="1" lang="zh-CN" altLang="en-US" sz="105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63112" y="920503"/>
              <a:ext cx="268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D</a:t>
              </a:r>
              <a:endParaRPr kumimoji="1" lang="zh-CN" altLang="en-US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6090" y="884289"/>
              <a:ext cx="611636" cy="366982"/>
            </a:xfrm>
            <a:prstGeom prst="rect">
              <a:avLst/>
            </a:prstGeom>
          </p:spPr>
        </p:pic>
      </p:grpSp>
      <p:cxnSp>
        <p:nvCxnSpPr>
          <p:cNvPr id="29" name="Straight Arrow Connector 28"/>
          <p:cNvCxnSpPr>
            <a:stCxn id="5" idx="6"/>
            <a:endCxn id="16" idx="2"/>
          </p:cNvCxnSpPr>
          <p:nvPr/>
        </p:nvCxnSpPr>
        <p:spPr>
          <a:xfrm>
            <a:off x="3163355" y="1336431"/>
            <a:ext cx="2428553" cy="1760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24235" y="1298498"/>
            <a:ext cx="73152" cy="70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7724235" y="2356715"/>
            <a:ext cx="73152" cy="70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Oval 36"/>
          <p:cNvSpPr/>
          <p:nvPr/>
        </p:nvSpPr>
        <p:spPr>
          <a:xfrm>
            <a:off x="10225940" y="1298498"/>
            <a:ext cx="73152" cy="70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Oval 37"/>
          <p:cNvSpPr/>
          <p:nvPr/>
        </p:nvSpPr>
        <p:spPr>
          <a:xfrm>
            <a:off x="10225940" y="2356715"/>
            <a:ext cx="73152" cy="70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797387" y="1333667"/>
            <a:ext cx="24285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8" idx="2"/>
          </p:cNvCxnSpPr>
          <p:nvPr/>
        </p:nvCxnSpPr>
        <p:spPr>
          <a:xfrm>
            <a:off x="7797387" y="1333667"/>
            <a:ext cx="2428553" cy="1058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817924" y="104124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1-p</a:t>
            </a:r>
            <a:endParaRPr kumimoji="1" lang="zh-CN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133181" y="191379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p</a:t>
            </a:r>
            <a:endParaRPr kumimoji="1" lang="zh-CN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588068" y="929165"/>
            <a:ext cx="54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</a:t>
            </a:r>
            <a:r>
              <a:rPr kumimoji="1" lang="en-US" altLang="zh-CN" baseline="-25000" dirty="0"/>
              <a:t>i</a:t>
            </a:r>
            <a:endParaRPr kumimoji="1" lang="zh-CN" altLang="en-US" baseline="-25000" dirty="0"/>
          </a:p>
        </p:txBody>
      </p:sp>
      <p:cxnSp>
        <p:nvCxnSpPr>
          <p:cNvPr id="56" name="Straight Arrow Connector 55"/>
          <p:cNvCxnSpPr>
            <a:stCxn id="32" idx="6"/>
            <a:endCxn id="38" idx="2"/>
          </p:cNvCxnSpPr>
          <p:nvPr/>
        </p:nvCxnSpPr>
        <p:spPr>
          <a:xfrm>
            <a:off x="7797387" y="2391884"/>
            <a:ext cx="24285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6"/>
            <a:endCxn id="37" idx="3"/>
          </p:cNvCxnSpPr>
          <p:nvPr/>
        </p:nvCxnSpPr>
        <p:spPr>
          <a:xfrm flipV="1">
            <a:off x="7797387" y="1358535"/>
            <a:ext cx="2439266" cy="1033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33181" y="15391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p</a:t>
            </a:r>
            <a:endParaRPr kumimoji="1" lang="zh-CN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820153" y="240830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1-p</a:t>
            </a:r>
            <a:endParaRPr kumimoji="1" lang="zh-CN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0102510" y="904299"/>
                <a:ext cx="268285" cy="38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kumimoji="1" lang="en-US" altLang="zh-CN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kumimoji="1" lang="en-US" altLang="zh-CN" b="0" i="1" baseline="-25000" smtClean="0">
                              <a:latin typeface="Cambria Math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510" y="904299"/>
                <a:ext cx="268285" cy="384272"/>
              </a:xfrm>
              <a:prstGeom prst="rect">
                <a:avLst/>
              </a:prstGeom>
              <a:blipFill rotWithShape="0">
                <a:blip r:embed="rId3"/>
                <a:stretch>
                  <a:fillRect t="-7937" r="-22727"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7393511" y="1173869"/>
            <a:ext cx="26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396692" y="2192863"/>
            <a:ext cx="26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320125" y="1173869"/>
            <a:ext cx="26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323306" y="2192863"/>
            <a:ext cx="26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384" y="154405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6090" y="423110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6679" y="423110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809373" y="2205792"/>
            <a:ext cx="3" cy="101265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</p:cNvCxnSpPr>
          <p:nvPr/>
        </p:nvCxnSpPr>
        <p:spPr>
          <a:xfrm rot="16200000" flipH="1">
            <a:off x="2424364" y="2590801"/>
            <a:ext cx="2025315" cy="12552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</p:cNvCxnSpPr>
          <p:nvPr/>
        </p:nvCxnSpPr>
        <p:spPr>
          <a:xfrm rot="5400000">
            <a:off x="1169071" y="2590803"/>
            <a:ext cx="2025315" cy="125529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220535" y="1064872"/>
            <a:ext cx="3659574" cy="4186787"/>
            <a:chOff x="6220535" y="1064872"/>
            <a:chExt cx="3659574" cy="4186787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8050321" y="2426685"/>
              <a:ext cx="4" cy="698177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7" idx="2"/>
              <a:endCxn id="20" idx="0"/>
            </p:cNvCxnSpPr>
            <p:nvPr/>
          </p:nvCxnSpPr>
          <p:spPr>
            <a:xfrm rot="16200000" flipH="1">
              <a:off x="7915191" y="2588963"/>
              <a:ext cx="1342061" cy="107179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17" idx="2"/>
              <a:endCxn id="18" idx="0"/>
            </p:cNvCxnSpPr>
            <p:nvPr/>
          </p:nvCxnSpPr>
          <p:spPr>
            <a:xfrm rot="5400000">
              <a:off x="6843394" y="2588964"/>
              <a:ext cx="1342061" cy="107179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7292332" y="1064872"/>
              <a:ext cx="1515980" cy="1388960"/>
              <a:chOff x="7365581" y="1064872"/>
              <a:chExt cx="1515980" cy="138896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365582" y="1064872"/>
                <a:ext cx="1515979" cy="4791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dirty="0" smtClean="0">
                    <a:solidFill>
                      <a:schemeClr val="tx1"/>
                    </a:solidFill>
                  </a:rPr>
                  <a:t>Server</a:t>
                </a:r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365581" y="1544053"/>
                <a:ext cx="1515979" cy="90977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kumimoji="1" lang="en-US" altLang="zh-CN" sz="2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kumimoji="1" lang="en-US" altLang="zh-CN" sz="2800" dirty="0" smtClean="0">
                    <a:solidFill>
                      <a:schemeClr val="tx1"/>
                    </a:solidFill>
                  </a:rPr>
                  <a:t> A</a:t>
                </a:r>
                <a:r>
                  <a:rPr kumimoji="1" lang="en-US" altLang="zh-CN" sz="2800" baseline="-25000" dirty="0" smtClean="0">
                    <a:solidFill>
                      <a:schemeClr val="tx1"/>
                    </a:solidFill>
                  </a:rPr>
                  <a:t>2</a:t>
                </a:r>
              </a:p>
              <a:p>
                <a:pPr algn="ctr"/>
                <a:r>
                  <a:rPr kumimoji="1" lang="en-US" altLang="zh-CN" sz="2800" dirty="0" smtClean="0">
                    <a:solidFill>
                      <a:schemeClr val="tx1"/>
                    </a:solidFill>
                  </a:rPr>
                  <a:t>B</a:t>
                </a:r>
                <a:r>
                  <a:rPr kumimoji="1" lang="en-US" altLang="zh-CN" sz="2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kumimoji="1" lang="en-US" altLang="zh-CN" sz="2800" dirty="0" smtClean="0">
                    <a:solidFill>
                      <a:schemeClr val="tx1"/>
                    </a:solidFill>
                  </a:rPr>
                  <a:t> B</a:t>
                </a:r>
                <a:r>
                  <a:rPr kumimoji="1" lang="en-US" altLang="zh-CN" sz="2800" baseline="-25000" dirty="0" smtClean="0">
                    <a:solidFill>
                      <a:schemeClr val="tx1"/>
                    </a:solidFill>
                  </a:rPr>
                  <a:t>2</a:t>
                </a:r>
                <a:endParaRPr kumimoji="1" lang="zh-CN" altLang="en-US" sz="2800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220535" y="3795893"/>
              <a:ext cx="1515980" cy="1455766"/>
              <a:chOff x="6220535" y="3795893"/>
              <a:chExt cx="1515980" cy="145576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220536" y="3795893"/>
                <a:ext cx="1515979" cy="5459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dirty="0" smtClean="0">
                    <a:solidFill>
                      <a:schemeClr val="tx1"/>
                    </a:solidFill>
                  </a:rPr>
                  <a:t>U</a:t>
                </a:r>
                <a:r>
                  <a:rPr kumimoji="1" lang="en-US" altLang="zh-CN" sz="2800" baseline="-25000" dirty="0" smtClean="0">
                    <a:solidFill>
                      <a:schemeClr val="tx1"/>
                    </a:solidFill>
                  </a:rPr>
                  <a:t>1</a:t>
                </a:r>
                <a:endParaRPr kumimoji="1" lang="zh-CN" altLang="en-US" sz="28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220535" y="4341880"/>
                <a:ext cx="1515979" cy="90977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kumimoji="1" lang="en-US" altLang="zh-CN" sz="2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kumimoji="1" lang="en-US" altLang="zh-CN" sz="2800" dirty="0" smtClean="0">
                    <a:solidFill>
                      <a:schemeClr val="tx1"/>
                    </a:solidFill>
                  </a:rPr>
                  <a:t> B</a:t>
                </a:r>
                <a:r>
                  <a:rPr kumimoji="1" lang="en-US" altLang="zh-CN" sz="2800" baseline="-25000" dirty="0" smtClean="0">
                    <a:solidFill>
                      <a:schemeClr val="tx1"/>
                    </a:solidFill>
                  </a:rPr>
                  <a:t>1</a:t>
                </a:r>
                <a:endParaRPr kumimoji="1" lang="zh-CN" altLang="en-US" sz="2800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364129" y="3795893"/>
              <a:ext cx="1515980" cy="1455766"/>
              <a:chOff x="8364129" y="3795893"/>
              <a:chExt cx="1515980" cy="145576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8364130" y="3795893"/>
                <a:ext cx="1515979" cy="5459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dirty="0" smtClean="0">
                    <a:solidFill>
                      <a:schemeClr val="tx1"/>
                    </a:solidFill>
                  </a:rPr>
                  <a:t>U</a:t>
                </a:r>
                <a:r>
                  <a:rPr kumimoji="1" lang="en-US" altLang="zh-CN" sz="2800" baseline="-25000" dirty="0" smtClean="0">
                    <a:solidFill>
                      <a:schemeClr val="tx1"/>
                    </a:solidFill>
                  </a:rPr>
                  <a:t>2</a:t>
                </a:r>
                <a:endParaRPr kumimoji="1" lang="zh-CN" altLang="en-US" sz="28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364129" y="4341880"/>
                <a:ext cx="1515979" cy="90977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kumimoji="1" lang="en-US" altLang="zh-CN" sz="28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kumimoji="1" lang="en-US" altLang="zh-CN" sz="2800" baseline="-25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800" dirty="0" smtClean="0">
                    <a:solidFill>
                      <a:schemeClr val="tx1"/>
                    </a:solidFill>
                  </a:rPr>
                  <a:t>B</a:t>
                </a:r>
                <a:r>
                  <a:rPr kumimoji="1" lang="en-US" altLang="zh-CN" sz="2800" baseline="-25000" dirty="0" smtClean="0">
                    <a:solidFill>
                      <a:schemeClr val="tx1"/>
                    </a:solidFill>
                  </a:rPr>
                  <a:t>2</a:t>
                </a:r>
                <a:endParaRPr kumimoji="1" lang="zh-CN" altLang="en-US" sz="2800" baseline="-250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7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 kumimoji="1" sz="2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3864</TotalTime>
  <Words>269</Words>
  <Application>Microsoft Macintosh PowerPoint</Application>
  <PresentationFormat>Widescreen</PresentationFormat>
  <Paragraphs>199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Mangal</vt:lpstr>
      <vt:lpstr>宋体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2017-10-09T01:50:22Z</dcterms:created>
  <dcterms:modified xsi:type="dcterms:W3CDTF">2017-12-07T18:48:26Z</dcterms:modified>
</cp:coreProperties>
</file>