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67" r:id="rId3"/>
    <p:sldId id="383" r:id="rId4"/>
    <p:sldId id="380" r:id="rId5"/>
    <p:sldId id="379" r:id="rId6"/>
    <p:sldId id="381" r:id="rId7"/>
    <p:sldId id="382" r:id="rId8"/>
    <p:sldId id="385" r:id="rId9"/>
    <p:sldId id="387" r:id="rId10"/>
    <p:sldId id="388" r:id="rId11"/>
    <p:sldId id="389" r:id="rId12"/>
    <p:sldId id="37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zh" initials="q" lastIdx="2" clrIdx="0">
    <p:extLst>
      <p:ext uri="{19B8F6BF-5375-455C-9EA6-DF929625EA0E}">
        <p15:presenceInfo xmlns:p15="http://schemas.microsoft.com/office/powerpoint/2012/main" userId="7a536355b27cb0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08"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1T18:18:36.357" idx="2">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DAF25-4F33-4749-AC4B-CC422B0B0151}" type="datetimeFigureOut">
              <a:rPr lang="zh-CN" altLang="en-US" smtClean="0"/>
              <a:t>2021/12/12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00FE2-BFD4-493F-B310-3977D76BF033}" type="slidenum">
              <a:rPr lang="zh-CN" altLang="en-US" smtClean="0"/>
              <a:t>‹#›</a:t>
            </a:fld>
            <a:endParaRPr lang="zh-CN" altLang="en-US"/>
          </a:p>
        </p:txBody>
      </p:sp>
    </p:spTree>
    <p:extLst>
      <p:ext uri="{BB962C8B-B14F-4D97-AF65-F5344CB8AC3E}">
        <p14:creationId xmlns:p14="http://schemas.microsoft.com/office/powerpoint/2010/main" val="423486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30264F10-0A6F-4ADB-AE3F-642EFC16F030}"/>
              </a:ext>
            </a:extLst>
          </p:cNvPr>
          <p:cNvSpPr>
            <a:spLocks noGrp="1" noRot="1" noChangeAspect="1" noChangeArrowheads="1" noTextEdit="1"/>
          </p:cNvSpPr>
          <p:nvPr>
            <p:ph type="sldImg"/>
          </p:nvPr>
        </p:nvSpPr>
        <p:spPr/>
      </p:sp>
      <p:sp>
        <p:nvSpPr>
          <p:cNvPr id="4099" name="备注占位符 2">
            <a:extLst>
              <a:ext uri="{FF2B5EF4-FFF2-40B4-BE49-F238E27FC236}">
                <a16:creationId xmlns:a16="http://schemas.microsoft.com/office/drawing/2014/main" id="{BE8B3D93-9EA3-4F25-BC2C-4A7FFBE9C8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0" name="灯片编号占位符 3">
            <a:extLst>
              <a:ext uri="{FF2B5EF4-FFF2-40B4-BE49-F238E27FC236}">
                <a16:creationId xmlns:a16="http://schemas.microsoft.com/office/drawing/2014/main" id="{4E81A95D-4481-40D1-945A-F5C293400B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14556D0-238D-402B-8DF1-0B0C8AD0E2E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Next, we design experiments to evaluate the effectiveness and performance of the proposed OAR policy. To validate the performance of the proposed policy, we introduce the classical Greedy scheme, and Max-Min Fairness (MMF) scheme as the benchmark. </a:t>
            </a:r>
          </a:p>
          <a:p>
            <a:r>
              <a:rPr lang="en-US" altLang="zh-CN" sz="1200" kern="1200" dirty="0">
                <a:solidFill>
                  <a:schemeClr val="tx1"/>
                </a:solidFill>
                <a:effectLst/>
                <a:latin typeface="+mn-lt"/>
                <a:ea typeface="+mn-ea"/>
                <a:cs typeface="+mn-cs"/>
              </a:rPr>
              <a:t>Fig. 1 shows the iteration process of the value function for a concrete state. We can see that the value function eventually converges to a stable value after about 15 iterations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From Fig. 2 and Fig. 3, we can observe that the game process of resource and selling price can reach equilibrium after about eight iterations.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Fig. 4 shows the performance in term of reward by varying the number of slice requests. We can see that the reward of the OAR scheme outperforms compared with that of other baseline schemes. That is because the proposed OAR scheme considers the impact of slice requests and available resources on decision-making and makes a more reasonable admission and resource allocation policy. //In contrast, the greedy scheme only satisfies the maximum resource requirements for the partial slice requests, hindering the admission for more slice requests. MMF scheme admits all slice requests to be accepted by SPs, while the accepted slice requests obtain fewer resources. Therefore, the proposed OAR scheme can make a trade-off between slicing numbers and resource allocation.</a:t>
            </a:r>
            <a:endParaRPr lang="zh-CN" altLang="zh-CN" sz="1200" kern="1200" dirty="0">
              <a:solidFill>
                <a:schemeClr val="tx1"/>
              </a:solidFill>
              <a:effectLst/>
              <a:latin typeface="+mn-lt"/>
              <a:ea typeface="+mn-ea"/>
              <a:cs typeface="+mn-cs"/>
            </a:endParaRPr>
          </a:p>
          <a:p>
            <a:endParaRPr lang="en-US" altLang="zh-CN" dirty="0"/>
          </a:p>
        </p:txBody>
      </p:sp>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10</a:t>
            </a:fld>
            <a:endParaRPr lang="zh-CN" altLang="en-US"/>
          </a:p>
        </p:txBody>
      </p:sp>
    </p:spTree>
    <p:extLst>
      <p:ext uri="{BB962C8B-B14F-4D97-AF65-F5344CB8AC3E}">
        <p14:creationId xmlns:p14="http://schemas.microsoft.com/office/powerpoint/2010/main" val="374551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a:solidFill>
                  <a:schemeClr val="tx1"/>
                </a:solidFill>
                <a:effectLst/>
                <a:latin typeface="+mn-lt"/>
                <a:ea typeface="+mn-ea"/>
                <a:cs typeface="+mn-cs"/>
              </a:rPr>
              <a:t>In this paper, we investigate the issue of “whether” and “when” to admit slicing requests and “how” to allocate multi-dimensional  resource types. Considering random arrivals and departures of slicing requests, we design an opportunistic admissibility and resource allocation (OAR) strategy to answer the above issue. To get the optimal admission policy, we formulate the optimization problem as a Markov Decision Process problem to maximize system reward. Then, a buyer-seller game is introduced to get the optimal resource allocation and price between SPs and </a:t>
            </a:r>
            <a:r>
              <a:rPr lang="en-US" altLang="zh-CN" sz="1200" kern="1200" dirty="0" err="1">
                <a:solidFill>
                  <a:schemeClr val="tx1"/>
                </a:solidFill>
                <a:effectLst/>
                <a:latin typeface="+mn-lt"/>
                <a:ea typeface="+mn-ea"/>
                <a:cs typeface="+mn-cs"/>
              </a:rPr>
              <a:t>InP</a:t>
            </a:r>
            <a:r>
              <a:rPr lang="en-US" altLang="zh-CN" sz="1200" kern="1200" dirty="0">
                <a:solidFill>
                  <a:schemeClr val="tx1"/>
                </a:solidFill>
                <a:effectLst/>
                <a:latin typeface="+mn-lt"/>
                <a:ea typeface="+mn-ea"/>
                <a:cs typeface="+mn-cs"/>
              </a:rPr>
              <a:t>. Simulation results show that the proposed OAR strategy makes reasonable decisions and outperforms the baseline schemes.</a:t>
            </a:r>
            <a:endParaRPr lang="zh-CN" altLang="zh-CN" sz="1200" kern="1200" dirty="0">
              <a:solidFill>
                <a:schemeClr val="tx1"/>
              </a:solidFill>
              <a:effectLst/>
              <a:latin typeface="+mn-lt"/>
              <a:ea typeface="+mn-ea"/>
              <a:cs typeface="+mn-cs"/>
            </a:endParaRPr>
          </a:p>
          <a:p>
            <a:endParaRPr lang="en-US" altLang="zh-CN" dirty="0"/>
          </a:p>
        </p:txBody>
      </p:sp>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11</a:t>
            </a:fld>
            <a:endParaRPr lang="zh-CN" altLang="en-US"/>
          </a:p>
        </p:txBody>
      </p:sp>
    </p:spTree>
    <p:extLst>
      <p:ext uri="{BB962C8B-B14F-4D97-AF65-F5344CB8AC3E}">
        <p14:creationId xmlns:p14="http://schemas.microsoft.com/office/powerpoint/2010/main" val="410317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kern="1200" dirty="0">
                <a:solidFill>
                  <a:schemeClr val="tx1"/>
                </a:solidFill>
                <a:effectLst/>
                <a:latin typeface="+mn-lt"/>
                <a:ea typeface="+mn-ea"/>
                <a:cs typeface="+mn-cs"/>
              </a:rPr>
              <a:t>Network slicing (NS) is a promising technology to meet the service requirements for future mobile networks. In radio access network slicing, the service providers (SPs) can rent network slicing instances from the infrastructure provider (</a:t>
            </a:r>
            <a:r>
              <a:rPr lang="en-US" altLang="zh-CN" sz="1200" b="1" kern="1200" dirty="0" err="1">
                <a:solidFill>
                  <a:schemeClr val="tx1"/>
                </a:solidFill>
                <a:effectLst/>
                <a:latin typeface="+mn-lt"/>
                <a:ea typeface="+mn-ea"/>
                <a:cs typeface="+mn-cs"/>
              </a:rPr>
              <a:t>InP</a:t>
            </a:r>
            <a:r>
              <a:rPr lang="en-US" altLang="zh-CN" sz="1200" b="1" kern="1200" dirty="0">
                <a:solidFill>
                  <a:schemeClr val="tx1"/>
                </a:solidFill>
                <a:effectLst/>
                <a:latin typeface="+mn-lt"/>
                <a:ea typeface="+mn-ea"/>
                <a:cs typeface="+mn-cs"/>
              </a:rPr>
              <a:t>) to meet the requirements of network services. However, both SPs and </a:t>
            </a:r>
            <a:r>
              <a:rPr lang="en-US" altLang="zh-CN" sz="1200" b="1" kern="1200" dirty="0" err="1">
                <a:solidFill>
                  <a:schemeClr val="tx1"/>
                </a:solidFill>
                <a:effectLst/>
                <a:latin typeface="+mn-lt"/>
                <a:ea typeface="+mn-ea"/>
                <a:cs typeface="+mn-cs"/>
              </a:rPr>
              <a:t>InP</a:t>
            </a:r>
            <a:r>
              <a:rPr lang="en-US" altLang="zh-CN" sz="1200" b="1" kern="1200" dirty="0">
                <a:solidFill>
                  <a:schemeClr val="tx1"/>
                </a:solidFill>
                <a:effectLst/>
                <a:latin typeface="+mn-lt"/>
                <a:ea typeface="+mn-ea"/>
                <a:cs typeface="+mn-cs"/>
              </a:rPr>
              <a:t> face the challenges of maintaining the quality of user experience in a dynamic environment, arising from random arrivals and departures of slice requests, uncertain resource availability, and multi-dimensional resource allocation. Therefore, admissibility and resource allocation become more complicated. </a:t>
            </a:r>
            <a:r>
              <a:rPr lang="x-none" altLang="zh-CN" sz="1200" kern="1200" dirty="0">
                <a:solidFill>
                  <a:schemeClr val="tx1"/>
                </a:solidFill>
                <a:effectLst/>
                <a:latin typeface="+mn-lt"/>
                <a:ea typeface="+mn-ea"/>
                <a:cs typeface="+mn-cs"/>
              </a:rPr>
              <a:t>In the former case, “how” to admit is the main problem in network slicing. Nevertheless, “whether” to admit immediately should be answered first. If yes, multi-dimensional resources allocation should be performed in “how” to admit.</a:t>
            </a:r>
            <a:r>
              <a:rPr lang="en-US" altLang="zh-CN" sz="1200" kern="1200" dirty="0">
                <a:solidFill>
                  <a:schemeClr val="tx1"/>
                </a:solidFill>
                <a:effectLst/>
                <a:latin typeface="+mn-lt"/>
                <a:ea typeface="+mn-ea"/>
                <a:cs typeface="+mn-cs"/>
              </a:rPr>
              <a:t> and</a:t>
            </a:r>
            <a:r>
              <a:rPr lang="x-none" altLang="zh-CN" sz="1200" kern="1200" dirty="0">
                <a:solidFill>
                  <a:schemeClr val="tx1"/>
                </a:solidFill>
                <a:effectLst/>
                <a:latin typeface="+mn-lt"/>
                <a:ea typeface="+mn-ea"/>
                <a:cs typeface="+mn-cs"/>
              </a:rPr>
              <a:t>, “when” to admit should be considered in future</a:t>
            </a:r>
            <a:endParaRPr lang="zh-CN" altLang="zh-CN" sz="1200" kern="1200" dirty="0">
              <a:solidFill>
                <a:schemeClr val="tx1"/>
              </a:solidFill>
              <a:effectLst/>
              <a:latin typeface="+mn-lt"/>
              <a:ea typeface="+mn-ea"/>
              <a:cs typeface="+mn-cs"/>
            </a:endParaRPr>
          </a:p>
          <a:p>
            <a:endParaRPr lang="en-US" altLang="zh-CN" dirty="0"/>
          </a:p>
        </p:txBody>
      </p:sp>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altLang="zh-CN" sz="1200" kern="1200" dirty="0">
                <a:solidFill>
                  <a:schemeClr val="tx1"/>
                </a:solidFill>
                <a:effectLst/>
                <a:latin typeface="+mn-lt"/>
                <a:ea typeface="+mn-ea"/>
                <a:cs typeface="+mn-cs"/>
              </a:rPr>
              <a:t>In this paper, we design an opportunistic admissibility and resource allocation (</a:t>
            </a:r>
            <a:r>
              <a:rPr lang="en-US" altLang="zh-CN" sz="1200" kern="1200" dirty="0">
                <a:solidFill>
                  <a:schemeClr val="tx1"/>
                </a:solidFill>
                <a:effectLst/>
                <a:latin typeface="+mn-lt"/>
                <a:ea typeface="+mn-ea"/>
                <a:cs typeface="+mn-cs"/>
              </a:rPr>
              <a:t>called </a:t>
            </a:r>
            <a:r>
              <a:rPr lang="x-none" altLang="zh-CN" sz="1200" kern="1200" dirty="0">
                <a:solidFill>
                  <a:schemeClr val="tx1"/>
                </a:solidFill>
                <a:effectLst/>
                <a:latin typeface="+mn-lt"/>
                <a:ea typeface="+mn-ea"/>
                <a:cs typeface="+mn-cs"/>
              </a:rPr>
              <a:t>OAR) policy to answer “whether”, “when”  and “how” to admit. We formulate the original problem as a Markov Decision Process (MDP) problem and get the optimal admission policy to decide “whether” and “when” (iii) To answer “how”, we reformulate the MDP problem as a buyer-seller game. Through this game, we can get the optimal resource allocation and price policy.</a:t>
            </a:r>
            <a:endParaRPr lang="zh-CN" altLang="zh-CN" sz="1200" kern="1200" dirty="0">
              <a:solidFill>
                <a:schemeClr val="tx1"/>
              </a:solidFill>
              <a:effectLst/>
              <a:latin typeface="+mn-lt"/>
              <a:ea typeface="+mn-ea"/>
              <a:cs typeface="+mn-cs"/>
            </a:endParaRPr>
          </a:p>
          <a:p>
            <a:endParaRPr lang="en-US" altLang="zh-CN" dirty="0"/>
          </a:p>
        </p:txBody>
      </p:sp>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3</a:t>
            </a:fld>
            <a:endParaRPr lang="zh-CN" altLang="en-US"/>
          </a:p>
        </p:txBody>
      </p:sp>
    </p:spTree>
    <p:extLst>
      <p:ext uri="{BB962C8B-B14F-4D97-AF65-F5344CB8AC3E}">
        <p14:creationId xmlns:p14="http://schemas.microsoft.com/office/powerpoint/2010/main" val="263314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altLang="zh-CN" sz="1200" kern="1200" dirty="0">
                <a:solidFill>
                  <a:schemeClr val="tx1"/>
                </a:solidFill>
                <a:effectLst/>
                <a:latin typeface="+mn-lt"/>
                <a:ea typeface="+mn-ea"/>
                <a:cs typeface="+mn-cs"/>
              </a:rPr>
              <a:t>We consider a general network model which consists of SPs, resource management and orchestration (RMO), and InP. SPs are responsible for requesting and leasing resources according to the arrival and departing slice requests. By </a:t>
            </a:r>
            <a:r>
              <a:rPr lang="en-US" altLang="zh-CN" sz="1200" kern="1200" dirty="0">
                <a:solidFill>
                  <a:schemeClr val="tx1"/>
                </a:solidFill>
                <a:effectLst/>
                <a:latin typeface="+mn-lt"/>
                <a:ea typeface="+mn-ea"/>
                <a:cs typeface="+mn-cs"/>
              </a:rPr>
              <a:t>acting</a:t>
            </a:r>
            <a:r>
              <a:rPr lang="x-none" altLang="zh-CN" sz="1200" kern="1200" dirty="0">
                <a:solidFill>
                  <a:schemeClr val="tx1"/>
                </a:solidFill>
                <a:effectLst/>
                <a:latin typeface="+mn-lt"/>
                <a:ea typeface="+mn-ea"/>
                <a:cs typeface="+mn-cs"/>
              </a:rPr>
              <a:t> admission and negotiation of resource and price, RMO can deal with the three fundamental problems, i.e., whether a slice request is accepted, how much resources are allocated and how much price is paid for the accepted slice requests. Based on the accepted requests, InP rents networking,  storage </a:t>
            </a:r>
            <a:r>
              <a:rPr lang="en-US" altLang="zh-CN" sz="1200" kern="1200" dirty="0">
                <a:solidFill>
                  <a:schemeClr val="tx1"/>
                </a:solidFill>
                <a:effectLst/>
                <a:latin typeface="+mn-lt"/>
                <a:ea typeface="+mn-ea"/>
                <a:cs typeface="+mn-cs"/>
              </a:rPr>
              <a:t>and </a:t>
            </a:r>
            <a:r>
              <a:rPr lang="x-none" altLang="zh-CN" sz="1200" kern="1200" dirty="0">
                <a:solidFill>
                  <a:schemeClr val="tx1"/>
                </a:solidFill>
                <a:effectLst/>
                <a:latin typeface="+mn-lt"/>
                <a:ea typeface="+mn-ea"/>
                <a:cs typeface="+mn-cs"/>
              </a:rPr>
              <a:t>computing</a:t>
            </a:r>
            <a:r>
              <a:rPr lang="en-US" altLang="zh-CN" sz="1200" kern="1200" dirty="0">
                <a:solidFill>
                  <a:schemeClr val="tx1"/>
                </a:solidFill>
                <a:effectLst/>
                <a:latin typeface="+mn-lt"/>
                <a:ea typeface="+mn-ea"/>
                <a:cs typeface="+mn-cs"/>
              </a:rPr>
              <a:t> </a:t>
            </a:r>
            <a:r>
              <a:rPr lang="x-none" altLang="zh-CN" sz="1200" kern="1200" dirty="0">
                <a:solidFill>
                  <a:schemeClr val="tx1"/>
                </a:solidFill>
                <a:effectLst/>
                <a:latin typeface="+mn-lt"/>
                <a:ea typeface="+mn-ea"/>
                <a:cs typeface="+mn-cs"/>
              </a:rPr>
              <a:t> resources</a:t>
            </a:r>
            <a:r>
              <a:rPr lang="en-US" altLang="zh-CN" sz="1200" kern="1200" dirty="0">
                <a:solidFill>
                  <a:schemeClr val="tx1"/>
                </a:solidFill>
                <a:effectLst/>
                <a:latin typeface="+mn-lt"/>
                <a:ea typeface="+mn-ea"/>
                <a:cs typeface="+mn-cs"/>
              </a:rPr>
              <a:t>  </a:t>
            </a:r>
            <a:r>
              <a:rPr lang="x-none" altLang="zh-CN" sz="1200" kern="1200" dirty="0">
                <a:solidFill>
                  <a:schemeClr val="tx1"/>
                </a:solidFill>
                <a:effectLst/>
                <a:latin typeface="+mn-lt"/>
                <a:ea typeface="+mn-ea"/>
                <a:cs typeface="+mn-cs"/>
              </a:rPr>
              <a:t>for SPs. </a:t>
            </a:r>
            <a:endParaRPr lang="zh-CN" altLang="zh-CN" sz="1200" kern="1200" dirty="0">
              <a:solidFill>
                <a:schemeClr val="tx1"/>
              </a:solidFill>
              <a:effectLst/>
              <a:latin typeface="+mn-lt"/>
              <a:ea typeface="+mn-ea"/>
              <a:cs typeface="+mn-cs"/>
            </a:endParaRPr>
          </a:p>
          <a:p>
            <a:endParaRPr lang="en-US" altLang="zh-CN" dirty="0"/>
          </a:p>
        </p:txBody>
      </p:sp>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4</a:t>
            </a:fld>
            <a:endParaRPr lang="zh-CN" altLang="en-US"/>
          </a:p>
        </p:txBody>
      </p:sp>
    </p:spTree>
    <p:extLst>
      <p:ext uri="{BB962C8B-B14F-4D97-AF65-F5344CB8AC3E}">
        <p14:creationId xmlns:p14="http://schemas.microsoft.com/office/powerpoint/2010/main" val="4140705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mc:AlternateContent xmlns:mc="http://schemas.openxmlformats.org/markup-compatibility/2006" xmlns:a14="http://schemas.microsoft.com/office/drawing/2010/main">
        <mc:Choice Requires="a14">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n-US" altLang="zh-CN" sz="1200" kern="1200" dirty="0">
                    <a:solidFill>
                      <a:schemeClr val="tx1"/>
                    </a:solidFill>
                    <a:effectLst/>
                    <a:latin typeface="+mn-lt"/>
                    <a:ea typeface="+mn-ea"/>
                    <a:cs typeface="+mn-cs"/>
                  </a:rPr>
                  <a:t>Next, we will describe these functions of this model in details</a:t>
                </a:r>
              </a:p>
              <a:p>
                <a:r>
                  <a:rPr lang="en-US" altLang="zh-CN" sz="1200" kern="1200" dirty="0">
                    <a:solidFill>
                      <a:schemeClr val="tx1"/>
                    </a:solidFill>
                    <a:effectLst/>
                    <a:latin typeface="+mn-lt"/>
                    <a:ea typeface="+mn-ea"/>
                    <a:cs typeface="+mn-cs"/>
                  </a:rPr>
                  <a:t>First, the number of slice requests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r>
                  <a:rPr lang="en-US" altLang="zh-CN" sz="1200" kern="1200" dirty="0">
                    <a:solidFill>
                      <a:schemeClr val="tx1"/>
                    </a:solidFill>
                    <a:effectLst/>
                    <a:latin typeface="+mn-lt"/>
                    <a:ea typeface="+mn-ea"/>
                    <a:cs typeface="+mn-cs"/>
                  </a:rPr>
                  <a:t> in the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𝑡</m:t>
                    </m:r>
                  </m:oMath>
                </a14:m>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th</a:t>
                </a:r>
                <a:r>
                  <a:rPr lang="en-US" altLang="zh-CN" sz="1200" kern="1200" dirty="0">
                    <a:solidFill>
                      <a:schemeClr val="tx1"/>
                    </a:solidFill>
                    <a:effectLst/>
                    <a:latin typeface="+mn-lt"/>
                    <a:ea typeface="+mn-ea"/>
                    <a:cs typeface="+mn-cs"/>
                  </a:rPr>
                  <a:t> stage consists of newly arriving slice requests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𝑖</m:t>
                        </m:r>
                      </m:sub>
                      <m:sup>
                        <m:r>
                          <a:rPr lang="en-US" altLang="zh-CN" sz="1200" i="1" kern="1200">
                            <a:solidFill>
                              <a:schemeClr val="tx1"/>
                            </a:solidFill>
                            <a:effectLst/>
                            <a:latin typeface="Cambria Math" panose="02040503050406030204" pitchFamily="18" charset="0"/>
                            <a:ea typeface="+mn-ea"/>
                            <a:cs typeface="+mn-cs"/>
                          </a:rPr>
                          <m:t>𝑎</m:t>
                        </m:r>
                      </m:sup>
                    </m:sSubSup>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r>
                  <a:rPr lang="en-US" altLang="zh-CN" sz="1200" kern="1200" dirty="0">
                    <a:solidFill>
                      <a:schemeClr val="tx1"/>
                    </a:solidFill>
                    <a:effectLst/>
                    <a:latin typeface="+mn-lt"/>
                    <a:ea typeface="+mn-ea"/>
                    <a:cs typeface="+mn-cs"/>
                  </a:rPr>
                  <a:t>, waiting slice requests</a:t>
                </a:r>
                <a:r>
                  <a:rPr lang="en-US" altLang="zh-CN" sz="1200" i="1" kern="1200" dirty="0">
                    <a:solidFill>
                      <a:schemeClr val="tx1"/>
                    </a:solidFill>
                    <a:effectLst/>
                    <a:latin typeface="+mn-lt"/>
                    <a:ea typeface="+mn-ea"/>
                    <a:cs typeface="+mn-cs"/>
                  </a:rPr>
                  <a:t>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𝑖</m:t>
                        </m:r>
                      </m:sub>
                      <m:sup>
                        <m:r>
                          <a:rPr lang="en-US" altLang="zh-CN" sz="1200" i="1" kern="1200">
                            <a:solidFill>
                              <a:schemeClr val="tx1"/>
                            </a:solidFill>
                            <a:effectLst/>
                            <a:latin typeface="Cambria Math" panose="02040503050406030204" pitchFamily="18" charset="0"/>
                            <a:ea typeface="+mn-ea"/>
                            <a:cs typeface="+mn-cs"/>
                          </a:rPr>
                          <m:t>𝑤</m:t>
                        </m:r>
                      </m:sup>
                    </m:sSubSup>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 departing slice requests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𝑖</m:t>
                        </m:r>
                      </m:sub>
                      <m:sup>
                        <m:r>
                          <a:rPr lang="en-US" altLang="zh-CN" sz="1200" i="1" kern="1200">
                            <a:solidFill>
                              <a:schemeClr val="tx1"/>
                            </a:solidFill>
                            <a:effectLst/>
                            <a:latin typeface="Cambria Math" panose="02040503050406030204" pitchFamily="18" charset="0"/>
                            <a:ea typeface="+mn-ea"/>
                            <a:cs typeface="+mn-cs"/>
                          </a:rPr>
                          <m:t>𝑑</m:t>
                        </m:r>
                      </m:sup>
                    </m:sSubSup>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endParaRPr lang="en-US" altLang="zh-CN" dirty="0"/>
              </a:p>
              <a:p>
                <a:r>
                  <a:rPr lang="en-US" altLang="zh-CN" sz="1200" kern="1200" dirty="0">
                    <a:solidFill>
                      <a:schemeClr val="tx1"/>
                    </a:solidFill>
                    <a:effectLst/>
                    <a:latin typeface="+mn-lt"/>
                    <a:ea typeface="+mn-ea"/>
                    <a:cs typeface="+mn-cs"/>
                  </a:rPr>
                  <a:t>we assume that </a:t>
                </a:r>
                <a:r>
                  <a:rPr lang="en-US" altLang="zh-CN" dirty="0"/>
                  <a:t>newly arriving slice requests</a:t>
                </a:r>
                <a14:m>
                  <m:oMath xmlns:m="http://schemas.openxmlformats.org/officeDocument/2006/math">
                    <m:r>
                      <a:rPr lang="en-US" altLang="zh-CN" sz="1200" b="0" i="0" kern="1200" smtClean="0">
                        <a:solidFill>
                          <a:schemeClr val="tx1"/>
                        </a:solidFill>
                        <a:effectLst/>
                        <a:latin typeface="Cambria Math" panose="02040503050406030204" pitchFamily="18" charset="0"/>
                        <a:ea typeface="+mn-ea"/>
                        <a:cs typeface="+mn-cs"/>
                      </a:rPr>
                      <m:t> </m:t>
                    </m:r>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𝑖</m:t>
                        </m:r>
                      </m:sub>
                      <m:sup>
                        <m:r>
                          <a:rPr lang="en-US" altLang="zh-CN" sz="1200" i="1" kern="1200">
                            <a:solidFill>
                              <a:schemeClr val="tx1"/>
                            </a:solidFill>
                            <a:effectLst/>
                            <a:latin typeface="Cambria Math" panose="02040503050406030204" pitchFamily="18" charset="0"/>
                            <a:ea typeface="+mn-ea"/>
                            <a:cs typeface="+mn-cs"/>
                          </a:rPr>
                          <m:t>𝑎</m:t>
                        </m:r>
                      </m:sup>
                    </m:sSubSup>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r>
                  <a:rPr lang="en-US" altLang="zh-CN" sz="1200" kern="1200" dirty="0">
                    <a:solidFill>
                      <a:schemeClr val="tx1"/>
                    </a:solidFill>
                    <a:effectLst/>
                    <a:latin typeface="+mn-lt"/>
                    <a:ea typeface="+mn-ea"/>
                    <a:cs typeface="+mn-cs"/>
                  </a:rPr>
                  <a:t>and </a:t>
                </a:r>
                <a:r>
                  <a:rPr lang="en-US" altLang="zh-CN" dirty="0"/>
                  <a:t>departing slice requests  </a:t>
                </a:r>
                <a:r>
                  <a:rPr lang="en-US" altLang="zh-CN" sz="1200" kern="1200" dirty="0">
                    <a:solidFill>
                      <a:schemeClr val="tx1"/>
                    </a:solidFill>
                    <a:effectLst/>
                    <a:latin typeface="+mn-lt"/>
                    <a:ea typeface="+mn-ea"/>
                    <a:cs typeface="+mn-cs"/>
                  </a:rPr>
                  <a:t>follows an independent homogeneous </a:t>
                </a:r>
                <a:r>
                  <a:rPr lang="en-US" altLang="zh-CN" sz="1200" kern="1200" dirty="0" err="1">
                    <a:solidFill>
                      <a:schemeClr val="tx1"/>
                    </a:solidFill>
                    <a:effectLst/>
                    <a:latin typeface="+mn-lt"/>
                    <a:ea typeface="+mn-ea"/>
                    <a:cs typeface="+mn-cs"/>
                  </a:rPr>
                  <a:t>poisson</a:t>
                </a:r>
                <a:r>
                  <a:rPr lang="en-US" altLang="zh-CN" sz="1200" kern="1200" dirty="0">
                    <a:solidFill>
                      <a:schemeClr val="tx1"/>
                    </a:solidFill>
                    <a:effectLst/>
                    <a:latin typeface="+mn-lt"/>
                    <a:ea typeface="+mn-ea"/>
                    <a:cs typeface="+mn-cs"/>
                  </a:rPr>
                  <a:t> point process (HPPP)</a:t>
                </a:r>
              </a:p>
              <a:p>
                <a:r>
                  <a:rPr lang="en-US" altLang="zh-CN" sz="1200" kern="1200" dirty="0">
                    <a:solidFill>
                      <a:schemeClr val="tx1"/>
                    </a:solidFill>
                    <a:effectLst/>
                    <a:latin typeface="+mn-lt"/>
                    <a:ea typeface="+mn-ea"/>
                    <a:cs typeface="+mn-cs"/>
                  </a:rPr>
                  <a:t>1. We use Utility function to </a:t>
                </a:r>
                <a:r>
                  <a:rPr lang="en-US" altLang="zh-CN" dirty="0"/>
                  <a:t>evaluate the satisfactory of slice request.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Since available resource units is limited and dynamic, the corresponding resource cost should be considered. </a:t>
                </a:r>
              </a:p>
              <a:p>
                <a:r>
                  <a:rPr lang="en-US" altLang="zh-CN" sz="1200" kern="1200" dirty="0">
                    <a:solidFill>
                      <a:schemeClr val="tx1"/>
                    </a:solidFill>
                    <a:effectLst/>
                    <a:latin typeface="+mn-lt"/>
                    <a:ea typeface="+mn-ea"/>
                    <a:cs typeface="+mn-cs"/>
                  </a:rPr>
                  <a:t>3. The waiting cost should</a:t>
                </a:r>
                <a:r>
                  <a:rPr lang="en-US" altLang="zh-CN" sz="1200" kern="1200" baseline="0" dirty="0">
                    <a:solidFill>
                      <a:schemeClr val="tx1"/>
                    </a:solidFill>
                    <a:effectLst/>
                    <a:latin typeface="+mn-lt"/>
                    <a:ea typeface="+mn-ea"/>
                    <a:cs typeface="+mn-cs"/>
                  </a:rPr>
                  <a:t> be considered</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4. </a:t>
                </a:r>
                <a:r>
                  <a:rPr lang="en-US" altLang="zh-CN" sz="1200" b="0" i="0" kern="1200" dirty="0">
                    <a:solidFill>
                      <a:schemeClr val="tx1"/>
                    </a:solidFill>
                    <a:effectLst/>
                    <a:latin typeface="+mn-lt"/>
                    <a:ea typeface="+mn-ea"/>
                    <a:cs typeface="+mn-cs"/>
                  </a:rPr>
                  <a:t>Based on the above descriptions, we can obtain an immediate reward function. It can be regarded as feedback from slice requests  after a set of actions. The immediate reward function can be calculated as the utility function minus resource cost and waiting cost</a:t>
                </a:r>
                <a:endParaRPr lang="en-US" altLang="zh-CN" dirty="0"/>
              </a:p>
            </p:txBody>
          </p:sp>
        </mc:Choice>
        <mc:Fallback xmlns="">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a:solidFill>
                      <a:schemeClr val="tx1"/>
                    </a:solidFill>
                    <a:effectLst/>
                    <a:latin typeface="+mn-lt"/>
                    <a:ea typeface="+mn-ea"/>
                    <a:cs typeface="+mn-cs"/>
                  </a:rPr>
                  <a:t>Next, we will describe these functions of this model in details</a:t>
                </a:r>
              </a:p>
              <a:p>
                <a:r>
                  <a:rPr lang="en-US" altLang="zh-CN" sz="1200" kern="1200" dirty="0">
                    <a:solidFill>
                      <a:schemeClr val="tx1"/>
                    </a:solidFill>
                    <a:effectLst/>
                    <a:latin typeface="+mn-lt"/>
                    <a:ea typeface="+mn-ea"/>
                    <a:cs typeface="+mn-cs"/>
                  </a:rPr>
                  <a:t>First, the number of slice requests </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 in the </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th</a:t>
                </a:r>
                <a:r>
                  <a:rPr lang="en-US" altLang="zh-CN" sz="1200" kern="1200" dirty="0">
                    <a:solidFill>
                      <a:schemeClr val="tx1"/>
                    </a:solidFill>
                    <a:effectLst/>
                    <a:latin typeface="+mn-lt"/>
                    <a:ea typeface="+mn-ea"/>
                    <a:cs typeface="+mn-cs"/>
                  </a:rPr>
                  <a:t> stage consists of newly arriving slice requests </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𝑖^𝑎</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 waiting slice requests</a:t>
                </a:r>
                <a:r>
                  <a:rPr lang="en-US" altLang="zh-CN" sz="1200" i="1"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𝑖^𝑤</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 departing slice requests </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𝑖^𝑑</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endParaRPr lang="en-US" altLang="zh-CN" dirty="0"/>
              </a:p>
              <a:p>
                <a:r>
                  <a:rPr lang="en-US" altLang="zh-CN" sz="1200" kern="1200" dirty="0">
                    <a:solidFill>
                      <a:schemeClr val="tx1"/>
                    </a:solidFill>
                    <a:effectLst/>
                    <a:latin typeface="+mn-lt"/>
                    <a:ea typeface="+mn-ea"/>
                    <a:cs typeface="+mn-cs"/>
                  </a:rPr>
                  <a:t>we assume that </a:t>
                </a:r>
                <a:r>
                  <a:rPr lang="en-US" altLang="zh-CN" dirty="0"/>
                  <a:t>newly arriving slice requests</a:t>
                </a:r>
                <a:r>
                  <a:rPr lang="en-US" altLang="zh-CN" sz="1200" b="0" i="0" kern="1200">
                    <a:solidFill>
                      <a:schemeClr val="tx1"/>
                    </a:solidFill>
                    <a:effectLst/>
                    <a:latin typeface="Cambria Math" panose="02040503050406030204" pitchFamily="18" charset="0"/>
                    <a:ea typeface="+mn-ea"/>
                    <a:cs typeface="+mn-cs"/>
                  </a:rPr>
                  <a:t> </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𝑖^𝑎</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and </a:t>
                </a:r>
                <a:r>
                  <a:rPr lang="en-US" altLang="zh-CN" dirty="0"/>
                  <a:t>departing slice requests  </a:t>
                </a:r>
                <a:r>
                  <a:rPr lang="en-US" altLang="zh-CN" sz="1200" kern="1200" dirty="0">
                    <a:solidFill>
                      <a:schemeClr val="tx1"/>
                    </a:solidFill>
                    <a:effectLst/>
                    <a:latin typeface="+mn-lt"/>
                    <a:ea typeface="+mn-ea"/>
                    <a:cs typeface="+mn-cs"/>
                  </a:rPr>
                  <a:t>follows an independent homogeneous </a:t>
                </a:r>
                <a:r>
                  <a:rPr lang="en-US" altLang="zh-CN" sz="1200" kern="1200" dirty="0" err="1">
                    <a:solidFill>
                      <a:schemeClr val="tx1"/>
                    </a:solidFill>
                    <a:effectLst/>
                    <a:latin typeface="+mn-lt"/>
                    <a:ea typeface="+mn-ea"/>
                    <a:cs typeface="+mn-cs"/>
                  </a:rPr>
                  <a:t>poisson</a:t>
                </a:r>
                <a:r>
                  <a:rPr lang="en-US" altLang="zh-CN" sz="1200" kern="1200" dirty="0">
                    <a:solidFill>
                      <a:schemeClr val="tx1"/>
                    </a:solidFill>
                    <a:effectLst/>
                    <a:latin typeface="+mn-lt"/>
                    <a:ea typeface="+mn-ea"/>
                    <a:cs typeface="+mn-cs"/>
                  </a:rPr>
                  <a:t> point process (HPPP)</a:t>
                </a:r>
              </a:p>
              <a:p>
                <a:r>
                  <a:rPr lang="en-US" altLang="zh-CN" sz="1200" kern="1200" dirty="0">
                    <a:solidFill>
                      <a:schemeClr val="tx1"/>
                    </a:solidFill>
                    <a:effectLst/>
                    <a:latin typeface="+mn-lt"/>
                    <a:ea typeface="+mn-ea"/>
                    <a:cs typeface="+mn-cs"/>
                  </a:rPr>
                  <a:t>1. Utility </a:t>
                </a:r>
                <a:r>
                  <a:rPr lang="en-US" altLang="zh-CN" sz="1200" kern="1200" dirty="0" err="1">
                    <a:solidFill>
                      <a:schemeClr val="tx1"/>
                    </a:solidFill>
                    <a:effectLst/>
                    <a:latin typeface="+mn-lt"/>
                    <a:ea typeface="+mn-ea"/>
                    <a:cs typeface="+mn-cs"/>
                  </a:rPr>
                  <a:t>funcition</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Since available </a:t>
                </a:r>
                <a:r>
                  <a:rPr lang="en-US" altLang="zh-CN" sz="1200" i="0" kern="1200">
                    <a:solidFill>
                      <a:schemeClr val="tx1"/>
                    </a:solidFill>
                    <a:effectLst/>
                    <a:latin typeface="+mn-lt"/>
                    <a:ea typeface="+mn-ea"/>
                    <a:cs typeface="+mn-cs"/>
                  </a:rPr>
                  <a:t>z</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th</a:t>
                </a:r>
                <a:r>
                  <a:rPr lang="en-US" altLang="zh-CN" sz="1200" kern="1200" dirty="0">
                    <a:solidFill>
                      <a:schemeClr val="tx1"/>
                    </a:solidFill>
                    <a:effectLst/>
                    <a:latin typeface="+mn-lt"/>
                    <a:ea typeface="+mn-ea"/>
                    <a:cs typeface="+mn-cs"/>
                  </a:rPr>
                  <a:t> type of resource units is limited and dynamic, the corresponding resource cost should be considered. </a:t>
                </a:r>
              </a:p>
              <a:p>
                <a:r>
                  <a:rPr lang="en-US" altLang="zh-CN" sz="1200" kern="1200" dirty="0">
                    <a:solidFill>
                      <a:schemeClr val="tx1"/>
                    </a:solidFill>
                    <a:effectLst/>
                    <a:latin typeface="+mn-lt"/>
                    <a:ea typeface="+mn-ea"/>
                    <a:cs typeface="+mn-cs"/>
                  </a:rPr>
                  <a:t>3. The waiting cost is mainly incurred by stage duration </a:t>
                </a:r>
                <a:r>
                  <a:rPr lang="en-US" altLang="zh-CN" sz="1200" i="0" kern="1200">
                    <a:solidFill>
                      <a:schemeClr val="tx1"/>
                    </a:solidFill>
                    <a:effectLst/>
                    <a:latin typeface="+mn-lt"/>
                    <a:ea typeface="+mn-ea"/>
                    <a:cs typeface="+mn-cs"/>
                  </a:rPr>
                  <a:t>𝑇</a:t>
                </a:r>
                <a:r>
                  <a:rPr lang="en-US" altLang="zh-CN" sz="1200" kern="1200" dirty="0">
                    <a:solidFill>
                      <a:schemeClr val="tx1"/>
                    </a:solidFill>
                    <a:effectLst/>
                    <a:latin typeface="+mn-lt"/>
                    <a:ea typeface="+mn-ea"/>
                    <a:cs typeface="+mn-cs"/>
                  </a:rPr>
                  <a:t> and slice life cycle </a:t>
                </a:r>
                <a:r>
                  <a:rPr lang="en-US" altLang="zh-CN" sz="1200" i="0" kern="1200">
                    <a:solidFill>
                      <a:schemeClr val="tx1"/>
                    </a:solidFill>
                    <a:effectLst/>
                    <a:latin typeface="+mn-lt"/>
                    <a:ea typeface="+mn-ea"/>
                    <a:cs typeface="+mn-cs"/>
                  </a:rPr>
                  <a:t>SLC</a:t>
                </a:r>
                <a:r>
                  <a:rPr lang="en-US" altLang="zh-CN" sz="1200" kern="1200" dirty="0">
                    <a:solidFill>
                      <a:schemeClr val="tx1"/>
                    </a:solidFill>
                    <a:effectLst/>
                    <a:latin typeface="+mn-lt"/>
                    <a:ea typeface="+mn-ea"/>
                    <a:cs typeface="+mn-cs"/>
                  </a:rPr>
                  <a:t>  from the current stage to the next stage. In stage </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 the waiting cost function is</a:t>
                </a:r>
                <a:r>
                  <a:rPr lang="en-US" altLang="zh-CN" sz="1200" kern="1200" baseline="0" dirty="0">
                    <a:solidFill>
                      <a:schemeClr val="tx1"/>
                    </a:solidFill>
                    <a:effectLst/>
                    <a:latin typeface="+mn-lt"/>
                    <a:ea typeface="+mn-ea"/>
                    <a:cs typeface="+mn-cs"/>
                  </a:rPr>
                  <a:t> to evaluate the wait unit</a:t>
                </a:r>
              </a:p>
              <a:p>
                <a:r>
                  <a:rPr lang="en-US" altLang="zh-CN" sz="1200" kern="1200" baseline="0" dirty="0">
                    <a:solidFill>
                      <a:schemeClr val="tx1"/>
                    </a:solidFill>
                    <a:effectLst/>
                    <a:latin typeface="+mn-lt"/>
                    <a:ea typeface="+mn-ea"/>
                    <a:cs typeface="+mn-cs"/>
                  </a:rPr>
                  <a:t>4. </a:t>
                </a:r>
                <a:r>
                  <a:rPr lang="en-US" altLang="zh-CN" sz="1200" b="0" i="0" kern="1200" dirty="0">
                    <a:solidFill>
                      <a:schemeClr val="tx1"/>
                    </a:solidFill>
                    <a:effectLst/>
                    <a:latin typeface="+mn-lt"/>
                    <a:ea typeface="+mn-ea"/>
                    <a:cs typeface="+mn-cs"/>
                  </a:rPr>
                  <a:t>Based on the above descriptions of utility and cost </a:t>
                </a:r>
                <a:r>
                  <a:rPr lang="en-US" altLang="zh-CN" sz="1200" b="0" i="0" kern="1200" dirty="0" err="1">
                    <a:solidFill>
                      <a:schemeClr val="tx1"/>
                    </a:solidFill>
                    <a:effectLst/>
                    <a:latin typeface="+mn-lt"/>
                    <a:ea typeface="+mn-ea"/>
                    <a:cs typeface="+mn-cs"/>
                  </a:rPr>
                  <a:t>functions,we</a:t>
                </a:r>
                <a:r>
                  <a:rPr lang="en-US" altLang="zh-CN" sz="1200" b="0" i="0" kern="1200" dirty="0">
                    <a:solidFill>
                      <a:schemeClr val="tx1"/>
                    </a:solidFill>
                    <a:effectLst/>
                    <a:latin typeface="+mn-lt"/>
                    <a:ea typeface="+mn-ea"/>
                    <a:cs typeface="+mn-cs"/>
                  </a:rPr>
                  <a:t> can obtain an immediate reward function that can </a:t>
                </a:r>
                <a:r>
                  <a:rPr lang="en-US" altLang="zh-CN" sz="1200" b="0" i="0" kern="1200" dirty="0" err="1">
                    <a:solidFill>
                      <a:schemeClr val="tx1"/>
                    </a:solidFill>
                    <a:effectLst/>
                    <a:latin typeface="+mn-lt"/>
                    <a:ea typeface="+mn-ea"/>
                    <a:cs typeface="+mn-cs"/>
                  </a:rPr>
                  <a:t>beregarded</a:t>
                </a:r>
                <a:r>
                  <a:rPr lang="en-US" altLang="zh-CN" sz="1200" b="0" i="0" kern="1200" dirty="0">
                    <a:solidFill>
                      <a:schemeClr val="tx1"/>
                    </a:solidFill>
                    <a:effectLst/>
                    <a:latin typeface="+mn-lt"/>
                    <a:ea typeface="+mn-ea"/>
                    <a:cs typeface="+mn-cs"/>
                  </a:rPr>
                  <a:t> as feedback from slice requests executing a set </a:t>
                </a:r>
                <a:r>
                  <a:rPr lang="en-US" altLang="zh-CN" sz="1200" b="0" i="0" kern="1200" dirty="0" err="1">
                    <a:solidFill>
                      <a:schemeClr val="tx1"/>
                    </a:solidFill>
                    <a:effectLst/>
                    <a:latin typeface="+mn-lt"/>
                    <a:ea typeface="+mn-ea"/>
                    <a:cs typeface="+mn-cs"/>
                  </a:rPr>
                  <a:t>ofactions</a:t>
                </a:r>
                <a:r>
                  <a:rPr lang="en-US" altLang="zh-CN" sz="1200" b="0" i="0" kern="1200" dirty="0">
                    <a:solidFill>
                      <a:schemeClr val="tx1"/>
                    </a:solidFill>
                    <a:effectLst/>
                    <a:latin typeface="+mn-lt"/>
                    <a:ea typeface="+mn-ea"/>
                    <a:cs typeface="+mn-cs"/>
                  </a:rPr>
                  <a:t>. The immediate reward function in </a:t>
                </a:r>
                <a:r>
                  <a:rPr lang="en-US" altLang="zh-CN" sz="1200" b="0" i="0" kern="1200" dirty="0" err="1">
                    <a:solidFill>
                      <a:schemeClr val="tx1"/>
                    </a:solidFill>
                    <a:effectLst/>
                    <a:latin typeface="+mn-lt"/>
                    <a:ea typeface="+mn-ea"/>
                    <a:cs typeface="+mn-cs"/>
                  </a:rPr>
                  <a:t>thet-th</a:t>
                </a:r>
                <a:r>
                  <a:rPr lang="en-US" altLang="zh-CN" sz="1200" b="0" i="0" kern="1200" dirty="0">
                    <a:solidFill>
                      <a:schemeClr val="tx1"/>
                    </a:solidFill>
                    <a:effectLst/>
                    <a:latin typeface="+mn-lt"/>
                    <a:ea typeface="+mn-ea"/>
                    <a:cs typeface="+mn-cs"/>
                  </a:rPr>
                  <a:t> stage </a:t>
                </a:r>
                <a:r>
                  <a:rPr lang="en-US" altLang="zh-CN" sz="1200" b="0" i="0" kern="1200" dirty="0" err="1">
                    <a:solidFill>
                      <a:schemeClr val="tx1"/>
                    </a:solidFill>
                    <a:effectLst/>
                    <a:latin typeface="+mn-lt"/>
                    <a:ea typeface="+mn-ea"/>
                    <a:cs typeface="+mn-cs"/>
                  </a:rPr>
                  <a:t>forni</a:t>
                </a:r>
                <a:r>
                  <a:rPr lang="en-US" altLang="zh-CN" sz="1200" b="0" i="0" kern="1200" dirty="0">
                    <a:solidFill>
                      <a:schemeClr val="tx1"/>
                    </a:solidFill>
                    <a:effectLst/>
                    <a:latin typeface="+mn-lt"/>
                    <a:ea typeface="+mn-ea"/>
                    <a:cs typeface="+mn-cs"/>
                  </a:rPr>
                  <a:t>(t)slice </a:t>
                </a:r>
                <a:r>
                  <a:rPr lang="en-US" altLang="zh-CN" sz="1200" b="0" i="0" kern="1200" dirty="0" err="1">
                    <a:solidFill>
                      <a:schemeClr val="tx1"/>
                    </a:solidFill>
                    <a:effectLst/>
                    <a:latin typeface="+mn-lt"/>
                    <a:ea typeface="+mn-ea"/>
                    <a:cs typeface="+mn-cs"/>
                  </a:rPr>
                  <a:t>requestjcan</a:t>
                </a:r>
                <a:r>
                  <a:rPr lang="en-US" altLang="zh-CN" sz="1200" b="0" i="0" kern="1200" dirty="0">
                    <a:solidFill>
                      <a:schemeClr val="tx1"/>
                    </a:solidFill>
                    <a:effectLst/>
                    <a:latin typeface="+mn-lt"/>
                    <a:ea typeface="+mn-ea"/>
                    <a:cs typeface="+mn-cs"/>
                  </a:rPr>
                  <a:t> be calculated as the utility </a:t>
                </a:r>
                <a:r>
                  <a:rPr lang="en-US" altLang="zh-CN" sz="1200" b="0" i="0" kern="1200" dirty="0" err="1">
                    <a:solidFill>
                      <a:schemeClr val="tx1"/>
                    </a:solidFill>
                    <a:effectLst/>
                    <a:latin typeface="+mn-lt"/>
                    <a:ea typeface="+mn-ea"/>
                    <a:cs typeface="+mn-cs"/>
                  </a:rPr>
                  <a:t>minusresource</a:t>
                </a:r>
                <a:r>
                  <a:rPr lang="en-US" altLang="zh-CN" sz="1200" b="0" i="0" kern="1200" dirty="0">
                    <a:solidFill>
                      <a:schemeClr val="tx1"/>
                    </a:solidFill>
                    <a:effectLst/>
                    <a:latin typeface="+mn-lt"/>
                    <a:ea typeface="+mn-ea"/>
                    <a:cs typeface="+mn-cs"/>
                  </a:rPr>
                  <a:t> cost and waiting cos</a:t>
                </a:r>
                <a:endParaRPr lang="en-US" altLang="zh-CN" dirty="0"/>
              </a:p>
            </p:txBody>
          </p:sp>
        </mc:Fallback>
      </mc:AlternateContent>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5</a:t>
            </a:fld>
            <a:endParaRPr lang="zh-CN" altLang="en-US"/>
          </a:p>
        </p:txBody>
      </p:sp>
    </p:spTree>
    <p:extLst>
      <p:ext uri="{BB962C8B-B14F-4D97-AF65-F5344CB8AC3E}">
        <p14:creationId xmlns:p14="http://schemas.microsoft.com/office/powerpoint/2010/main" val="1237665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mc:AlternateContent xmlns:mc="http://schemas.openxmlformats.org/markup-compatibility/2006" xmlns:a14="http://schemas.microsoft.com/office/drawing/2010/main">
        <mc:Choice Requires="a14">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n-US" altLang="zh-CN" sz="1200" kern="1200" dirty="0">
                    <a:solidFill>
                      <a:schemeClr val="tx1"/>
                    </a:solidFill>
                    <a:effectLst/>
                    <a:latin typeface="+mn-lt"/>
                    <a:ea typeface="+mn-ea"/>
                    <a:cs typeface="+mn-cs"/>
                  </a:rPr>
                  <a:t>Our</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policy should consider both the current and future stages simultaneously. To this end, we formulate this issue as a MDP optimization problem</a:t>
                </a:r>
                <a:endParaRPr lang="en-US" altLang="zh-CN" dirty="0"/>
              </a:p>
              <a:p>
                <a:r>
                  <a:rPr lang="en-US" altLang="zh-CN" sz="1200" kern="1200" dirty="0">
                    <a:solidFill>
                      <a:schemeClr val="tx1"/>
                    </a:solidFill>
                    <a:effectLst/>
                    <a:latin typeface="+mn-lt"/>
                    <a:ea typeface="+mn-ea"/>
                    <a:cs typeface="+mn-cs"/>
                  </a:rPr>
                  <a:t>The system states include the number of slice requests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r>
                  <a:rPr lang="en-US" altLang="zh-CN" sz="1200" kern="1200" dirty="0">
                    <a:solidFill>
                      <a:schemeClr val="tx1"/>
                    </a:solidFill>
                    <a:effectLst/>
                    <a:latin typeface="+mn-lt"/>
                    <a:ea typeface="+mn-ea"/>
                    <a:cs typeface="+mn-cs"/>
                  </a:rPr>
                  <a:t> and the available resource units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𝑛</m:t>
                        </m:r>
                      </m:e>
                      <m:sub>
                        <m:r>
                          <a:rPr lang="en-US" altLang="zh-CN" sz="1200" i="1" kern="1200">
                            <a:solidFill>
                              <a:schemeClr val="tx1"/>
                            </a:solidFill>
                            <a:effectLst/>
                            <a:latin typeface="Cambria Math" panose="02040503050406030204" pitchFamily="18" charset="0"/>
                            <a:ea typeface="+mn-ea"/>
                            <a:cs typeface="+mn-cs"/>
                          </a:rPr>
                          <m:t>𝑖</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𝑧</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Action: a set of admissibility actions for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slice requests</a:t>
                </a:r>
              </a:p>
              <a:p>
                <a:r>
                  <a:rPr lang="en-US" altLang="zh-CN" sz="1200" kern="1200" dirty="0">
                    <a:solidFill>
                      <a:schemeClr val="tx1"/>
                    </a:solidFill>
                    <a:effectLst/>
                    <a:latin typeface="+mn-lt"/>
                    <a:ea typeface="+mn-ea"/>
                    <a:cs typeface="+mn-cs"/>
                  </a:rPr>
                  <a:t>Taking actions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𝑎</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r>
                  <a:rPr lang="en-US" altLang="zh-CN" sz="1200" kern="1200" dirty="0">
                    <a:solidFill>
                      <a:schemeClr val="tx1"/>
                    </a:solidFill>
                    <a:effectLst/>
                    <a:latin typeface="+mn-lt"/>
                    <a:ea typeface="+mn-ea"/>
                    <a:cs typeface="+mn-cs"/>
                  </a:rPr>
                  <a:t> in the current stage, the system would transfer from the current state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𝑠</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r>
                  <a:rPr lang="en-US" altLang="zh-CN" sz="1200" kern="1200" dirty="0">
                    <a:solidFill>
                      <a:schemeClr val="tx1"/>
                    </a:solidFill>
                    <a:effectLst/>
                    <a:latin typeface="+mn-lt"/>
                    <a:ea typeface="+mn-ea"/>
                    <a:cs typeface="+mn-cs"/>
                  </a:rPr>
                  <a:t> to another state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𝑠</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r>
                          <a:rPr lang="en-US" altLang="zh-CN" sz="1200" i="1" kern="1200">
                            <a:solidFill>
                              <a:schemeClr val="tx1"/>
                            </a:solidFill>
                            <a:effectLst/>
                            <a:latin typeface="Cambria Math" panose="02040503050406030204" pitchFamily="18" charset="0"/>
                            <a:ea typeface="+mn-ea"/>
                            <a:cs typeface="+mn-cs"/>
                          </a:rPr>
                          <m:t>+1</m:t>
                        </m:r>
                      </m:e>
                    </m:d>
                  </m:oMath>
                </a14:m>
                <a:r>
                  <a:rPr lang="en-US" altLang="zh-CN" sz="1200" kern="1200" dirty="0">
                    <a:solidFill>
                      <a:schemeClr val="tx1"/>
                    </a:solidFill>
                    <a:effectLst/>
                    <a:latin typeface="+mn-lt"/>
                    <a:ea typeface="+mn-ea"/>
                    <a:cs typeface="+mn-cs"/>
                  </a:rPr>
                  <a:t> in the next stage with </a:t>
                </a:r>
                <a:r>
                  <a:rPr lang="en-US" altLang="zh-CN" b="1" dirty="0">
                    <a:effectLst>
                      <a:outerShdw sx="0" sy="0">
                        <a:srgbClr val="000000"/>
                      </a:outerShdw>
                    </a:effectLst>
                  </a:rPr>
                  <a:t>System Transition  </a:t>
                </a:r>
                <a:r>
                  <a:rPr lang="en-US" altLang="zh-CN" sz="1200" kern="1200" dirty="0">
                    <a:solidFill>
                      <a:schemeClr val="tx1"/>
                    </a:solidFill>
                    <a:effectLst/>
                    <a:latin typeface="+mn-lt"/>
                    <a:ea typeface="+mn-ea"/>
                    <a:cs typeface="+mn-cs"/>
                  </a:rPr>
                  <a:t>probability</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𝑃𝑟</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𝑠</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r>
                              <a:rPr lang="en-US" altLang="zh-CN" sz="1200" i="1" kern="1200">
                                <a:solidFill>
                                  <a:schemeClr val="tx1"/>
                                </a:solidFill>
                                <a:effectLst/>
                                <a:latin typeface="Cambria Math" panose="02040503050406030204" pitchFamily="18" charset="0"/>
                                <a:ea typeface="+mn-ea"/>
                                <a:cs typeface="+mn-cs"/>
                              </a:rPr>
                              <m:t>+1</m:t>
                            </m:r>
                          </m:e>
                        </m:d>
                      </m:e>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𝑠</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𝑎</m:t>
                            </m:r>
                          </m:e>
                          <m:sub>
                            <m:r>
                              <a:rPr lang="en-US" altLang="zh-CN" sz="1200" i="1" kern="1200">
                                <a:solidFill>
                                  <a:schemeClr val="tx1"/>
                                </a:solidFill>
                                <a:effectLst/>
                                <a:latin typeface="Cambria Math" panose="02040503050406030204" pitchFamily="18" charset="0"/>
                                <a:ea typeface="+mn-ea"/>
                                <a:cs typeface="+mn-cs"/>
                              </a:rPr>
                              <m:t>𝑖</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e>
                    </m:d>
                  </m:oMath>
                </a14:m>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The value function R</a:t>
                </a:r>
                <a:endParaRPr lang="en-US" altLang="zh-CN" dirty="0"/>
              </a:p>
            </p:txBody>
          </p:sp>
        </mc:Choice>
        <mc:Fallback xmlns="">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a:solidFill>
                      <a:schemeClr val="tx1"/>
                    </a:solidFill>
                    <a:effectLst/>
                    <a:latin typeface="+mn-lt"/>
                    <a:ea typeface="+mn-ea"/>
                    <a:cs typeface="+mn-cs"/>
                  </a:rPr>
                  <a:t>Due to the random arrival and departure of slice requests and limited resources, the admissibility and resource allocation policy would cause the unbalanced load cross SPs in the current stage while affecting resource cost and decision-making in the future stage. Therefore, admissibility and resource allocation policy should consider both the current and future stages simultaneously. To this end, we formulate this issue as a MDP optimization problem which is presented as a tuple </a:t>
                </a:r>
                <a:r>
                  <a:rPr lang="en-US" altLang="zh-CN" sz="1200" i="0" kern="1200">
                    <a:solidFill>
                      <a:schemeClr val="tx1"/>
                    </a:solidFill>
                    <a:effectLst/>
                    <a:latin typeface="+mn-lt"/>
                    <a:ea typeface="+mn-ea"/>
                    <a:cs typeface="+mn-cs"/>
                  </a:rPr>
                  <a:t>(𝕊,𝔸,Pr,𝑅)</a:t>
                </a:r>
                <a:endParaRPr lang="en-US" altLang="zh-CN" dirty="0"/>
              </a:p>
              <a:p>
                <a:r>
                  <a:rPr lang="en-US" altLang="zh-CN" sz="1200" kern="1200" dirty="0">
                    <a:solidFill>
                      <a:schemeClr val="tx1"/>
                    </a:solidFill>
                    <a:effectLst/>
                    <a:latin typeface="+mn-lt"/>
                    <a:ea typeface="+mn-ea"/>
                    <a:cs typeface="+mn-cs"/>
                  </a:rPr>
                  <a:t>The system states include the number of slice requests </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 and the available resource units </a:t>
                </a:r>
                <a:r>
                  <a:rPr lang="en-US" altLang="zh-CN" sz="1200" i="0" kern="1200">
                    <a:solidFill>
                      <a:schemeClr val="tx1"/>
                    </a:solidFill>
                    <a:effectLst/>
                    <a:latin typeface="+mn-lt"/>
                    <a:ea typeface="+mn-ea"/>
                    <a:cs typeface="+mn-cs"/>
                  </a:rPr>
                  <a:t>𝑛</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𝑖,𝑧</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Action: a set of admissibility actions for </a:t>
                </a:r>
                <a:r>
                  <a:rPr lang="en-US" altLang="zh-CN" i="0">
                    <a:latin typeface="Cambria Math" panose="02040503050406030204" pitchFamily="18" charset="0"/>
                  </a:rPr>
                  <a:t>𝑛</a:t>
                </a:r>
                <a:r>
                  <a:rPr lang="zh-CN" altLang="zh-CN" i="0">
                    <a:latin typeface="Cambria Math" panose="02040503050406030204" pitchFamily="18" charset="0"/>
                  </a:rPr>
                  <a:t>_</a:t>
                </a:r>
                <a:r>
                  <a:rPr lang="en-US" altLang="zh-CN" i="0">
                    <a:latin typeface="Cambria Math" panose="02040503050406030204" pitchFamily="18" charset="0"/>
                  </a:rPr>
                  <a:t>𝑖</a:t>
                </a:r>
                <a:r>
                  <a:rPr lang="zh-CN" altLang="zh-CN" i="0">
                    <a:latin typeface="Cambria Math" panose="02040503050406030204" pitchFamily="18" charset="0"/>
                  </a:rPr>
                  <a:t> (</a:t>
                </a:r>
                <a:r>
                  <a:rPr lang="en-US" altLang="zh-CN" i="0">
                    <a:latin typeface="Cambria Math" panose="02040503050406030204" pitchFamily="18" charset="0"/>
                  </a:rPr>
                  <a:t>𝑡)</a:t>
                </a:r>
                <a:r>
                  <a:rPr lang="en-US" altLang="zh-CN" dirty="0"/>
                  <a:t> slice requests</a:t>
                </a:r>
              </a:p>
              <a:p>
                <a:r>
                  <a:rPr lang="en-US" altLang="zh-CN" sz="1200" kern="1200" dirty="0">
                    <a:solidFill>
                      <a:schemeClr val="tx1"/>
                    </a:solidFill>
                    <a:effectLst/>
                    <a:latin typeface="+mn-lt"/>
                    <a:ea typeface="+mn-ea"/>
                    <a:cs typeface="+mn-cs"/>
                  </a:rPr>
                  <a:t>Taking actions </a:t>
                </a:r>
                <a:r>
                  <a:rPr lang="en-US" altLang="zh-CN" sz="1200" i="0" kern="1200">
                    <a:solidFill>
                      <a:schemeClr val="tx1"/>
                    </a:solidFill>
                    <a:effectLst/>
                    <a:latin typeface="+mn-lt"/>
                    <a:ea typeface="+mn-ea"/>
                    <a:cs typeface="+mn-cs"/>
                  </a:rPr>
                  <a:t>𝑎</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 in the current stage, the system would transfer from the current state </a:t>
                </a:r>
                <a:r>
                  <a:rPr lang="en-US" altLang="zh-CN" sz="1200" i="0" kern="1200">
                    <a:solidFill>
                      <a:schemeClr val="tx1"/>
                    </a:solidFill>
                    <a:effectLst/>
                    <a:latin typeface="+mn-lt"/>
                    <a:ea typeface="+mn-ea"/>
                    <a:cs typeface="+mn-cs"/>
                  </a:rPr>
                  <a:t>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 to another state </a:t>
                </a:r>
                <a:r>
                  <a:rPr lang="en-US" altLang="zh-CN" sz="1200" i="0" kern="1200">
                    <a:solidFill>
                      <a:schemeClr val="tx1"/>
                    </a:solidFill>
                    <a:effectLst/>
                    <a:latin typeface="+mn-lt"/>
                    <a:ea typeface="+mn-ea"/>
                    <a:cs typeface="+mn-cs"/>
                  </a:rPr>
                  <a:t>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𝑡+1)</a:t>
                </a:r>
                <a:r>
                  <a:rPr lang="en-US" altLang="zh-CN" sz="1200" kern="1200" dirty="0">
                    <a:solidFill>
                      <a:schemeClr val="tx1"/>
                    </a:solidFill>
                    <a:effectLst/>
                    <a:latin typeface="+mn-lt"/>
                    <a:ea typeface="+mn-ea"/>
                    <a:cs typeface="+mn-cs"/>
                  </a:rPr>
                  <a:t> in the next stage with </a:t>
                </a:r>
                <a:r>
                  <a:rPr lang="en-US" altLang="zh-CN" b="1" dirty="0">
                    <a:effectLst>
                      <a:outerShdw sx="0" sy="0">
                        <a:srgbClr val="000000"/>
                      </a:outerShdw>
                    </a:effectLst>
                  </a:rPr>
                  <a:t>System Transition  </a:t>
                </a:r>
                <a:r>
                  <a:rPr lang="en-US" altLang="zh-CN" sz="1200" kern="1200" dirty="0">
                    <a:solidFill>
                      <a:schemeClr val="tx1"/>
                    </a:solidFill>
                    <a:effectLst/>
                    <a:latin typeface="+mn-lt"/>
                    <a:ea typeface="+mn-ea"/>
                    <a:cs typeface="+mn-cs"/>
                  </a:rPr>
                  <a:t>probability</a:t>
                </a:r>
                <a:r>
                  <a:rPr lang="en-US" altLang="zh-CN" sz="1200" i="0" kern="1200">
                    <a:solidFill>
                      <a:schemeClr val="tx1"/>
                    </a:solidFill>
                    <a:effectLst/>
                    <a:latin typeface="+mn-lt"/>
                    <a:ea typeface="+mn-ea"/>
                    <a:cs typeface="+mn-cs"/>
                  </a:rPr>
                  <a:t>𝑃𝑟</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𝑡+1)│𝑠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𝑡),𝑎</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 )</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The value function R</a:t>
                </a:r>
                <a:endParaRPr lang="en-US" altLang="zh-CN" dirty="0"/>
              </a:p>
            </p:txBody>
          </p:sp>
        </mc:Fallback>
      </mc:AlternateContent>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6</a:t>
            </a:fld>
            <a:endParaRPr lang="zh-CN" altLang="en-US"/>
          </a:p>
        </p:txBody>
      </p:sp>
    </p:spTree>
    <p:extLst>
      <p:ext uri="{BB962C8B-B14F-4D97-AF65-F5344CB8AC3E}">
        <p14:creationId xmlns:p14="http://schemas.microsoft.com/office/powerpoint/2010/main" val="3204262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mc:AlternateContent xmlns:mc="http://schemas.openxmlformats.org/markup-compatibility/2006" xmlns:a14="http://schemas.microsoft.com/office/drawing/2010/main">
        <mc:Choice Requires="a14">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value function R</a:t>
                </a:r>
                <a:r>
                  <a:rPr lang="en-US" altLang="zh-CN" sz="1200" b="0" i="0" kern="1200" dirty="0">
                    <a:solidFill>
                      <a:schemeClr val="tx1"/>
                    </a:solidFill>
                    <a:effectLst/>
                    <a:latin typeface="+mn-lt"/>
                    <a:ea typeface="+mn-ea"/>
                    <a:cs typeface="+mn-cs"/>
                  </a:rPr>
                  <a:t> is composed with two parts.</a:t>
                </a:r>
              </a:p>
              <a:p>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first part is represented as the optimal reward of current stage/</a:t>
                </a:r>
              </a:p>
              <a:p>
                <a:r>
                  <a:rPr lang="en-US" altLang="zh-CN" sz="1200" b="0" i="0" kern="1200" dirty="0">
                    <a:solidFill>
                      <a:schemeClr val="tx1"/>
                    </a:solidFill>
                    <a:effectLst/>
                    <a:latin typeface="+mn-lt"/>
                    <a:ea typeface="+mn-ea"/>
                    <a:cs typeface="+mn-cs"/>
                  </a:rPr>
                  <a:t>The second part is the reward functions in the future stage associated with discount factor γ, and γ is used to determine the weight of immediate and future rewards</a:t>
                </a:r>
              </a:p>
              <a:p>
                <a:endParaRPr lang="en-US" altLang="zh-CN" sz="1200" b="0" i="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the MDP model, the policy is denoted as </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Φ</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𝑠</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𝑡</m:t>
                        </m:r>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𝑎</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𝑡</m:t>
                        </m:r>
                        <m:r>
                          <a:rPr lang="en-US" altLang="zh-CN" sz="1200" kern="1200">
                            <a:solidFill>
                              <a:schemeClr val="tx1"/>
                            </a:solidFill>
                            <a:effectLst/>
                            <a:latin typeface="Cambria Math" panose="02040503050406030204" pitchFamily="18" charset="0"/>
                            <a:ea typeface="+mn-ea"/>
                            <a:cs typeface="+mn-cs"/>
                          </a:rPr>
                          <m:t>)</m:t>
                        </m:r>
                      </m:e>
                    </m:d>
                  </m:oMath>
                </a14:m>
                <a:endParaRPr lang="en-US" altLang="zh-CN" dirty="0"/>
              </a:p>
              <a:p>
                <a:endParaRPr lang="en-US" altLang="zh-CN" dirty="0"/>
              </a:p>
              <a:p>
                <a:pPr marL="0" indent="0">
                  <a:buFont typeface="Arial" panose="020B0604020202020204" pitchFamily="34" charset="0"/>
                  <a:buNone/>
                </a:pPr>
                <a:r>
                  <a:rPr lang="en-US" altLang="zh-CN" dirty="0"/>
                  <a:t>We can obtain the optimal admissibility based on the MDP model. </a:t>
                </a:r>
              </a:p>
              <a:p>
                <a:pPr marL="0" indent="0">
                  <a:buFont typeface="Arial" panose="020B0604020202020204" pitchFamily="34" charset="0"/>
                  <a:buNone/>
                </a:pPr>
                <a:r>
                  <a:rPr lang="en-US" altLang="zh-CN" dirty="0"/>
                  <a:t>Answer “whether” to admit  </a:t>
                </a:r>
              </a:p>
              <a:p>
                <a:pPr marL="0" indent="0">
                  <a:buFont typeface="Arial" panose="020B0604020202020204" pitchFamily="34" charset="0"/>
                  <a:buNone/>
                </a:pPr>
                <a:r>
                  <a:rPr lang="en-US" altLang="zh-CN" dirty="0"/>
                  <a:t>“when” to admit.</a:t>
                </a:r>
              </a:p>
              <a:p>
                <a:endParaRPr lang="en-US" altLang="zh-CN" dirty="0"/>
              </a:p>
              <a:p>
                <a:endParaRPr lang="en-US" altLang="zh-CN" dirty="0"/>
              </a:p>
            </p:txBody>
          </p:sp>
        </mc:Choice>
        <mc:Fallback xmlns="">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first part is represented as the optimal reward of current stage/</a:t>
                </a:r>
              </a:p>
              <a:p>
                <a:r>
                  <a:rPr lang="en-US" altLang="zh-CN" sz="1200" b="0" i="0" kern="1200" dirty="0">
                    <a:solidFill>
                      <a:schemeClr val="tx1"/>
                    </a:solidFill>
                    <a:effectLst/>
                    <a:latin typeface="+mn-lt"/>
                    <a:ea typeface="+mn-ea"/>
                    <a:cs typeface="+mn-cs"/>
                  </a:rPr>
                  <a:t>The second part is the expected sum of reward functions in the future stage associated with discount factor γ, and γ is used to determine the weight of immediate and future rewards</a:t>
                </a:r>
              </a:p>
              <a:p>
                <a:endParaRPr lang="en-US" altLang="zh-CN" sz="1200" b="0" i="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the MDP model, the policy is denoted as </a:t>
                </a:r>
                <a:r>
                  <a:rPr lang="en-US" altLang="zh-CN" sz="1200" i="0" kern="1200">
                    <a:solidFill>
                      <a:schemeClr val="tx1"/>
                    </a:solidFill>
                    <a:effectLst/>
                    <a:latin typeface="Cambria Math" panose="02040503050406030204" pitchFamily="18" charset="0"/>
                    <a:ea typeface="+mn-ea"/>
                    <a:cs typeface="+mn-cs"/>
                  </a:rPr>
                  <a:t>Φ</a:t>
                </a:r>
                <a:r>
                  <a:rPr lang="zh-CN" altLang="zh-CN" sz="1200" i="0" kern="1200">
                    <a:solidFill>
                      <a:schemeClr val="tx1"/>
                    </a:solidFill>
                    <a:effectLst/>
                    <a:latin typeface="Cambria Math" panose="02040503050406030204" pitchFamily="18" charset="0"/>
                    <a:ea typeface="+mn-ea"/>
                    <a:cs typeface="+mn-cs"/>
                  </a:rPr>
                  <a:t>(</a:t>
                </a:r>
                <a:r>
                  <a:rPr lang="en-US" altLang="zh-CN" sz="1200" i="0" kern="1200">
                    <a:solidFill>
                      <a:schemeClr val="tx1"/>
                    </a:solidFill>
                    <a:effectLst/>
                    <a:latin typeface="Cambria Math" panose="02040503050406030204" pitchFamily="18" charset="0"/>
                    <a:ea typeface="+mn-ea"/>
                    <a:cs typeface="+mn-cs"/>
                  </a:rPr>
                  <a:t>𝑠</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𝑖 (𝑡),𝑎</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𝑖 (𝑡))</a:t>
                </a:r>
                <a:endParaRPr lang="en-US" altLang="zh-CN" dirty="0"/>
              </a:p>
              <a:p>
                <a:endParaRPr lang="en-US" altLang="zh-CN" dirty="0"/>
              </a:p>
              <a:p>
                <a:pPr marL="0" indent="0">
                  <a:buFont typeface="Arial" panose="020B0604020202020204" pitchFamily="34" charset="0"/>
                  <a:buNone/>
                </a:pPr>
                <a:r>
                  <a:rPr lang="en-US" altLang="zh-CN" dirty="0"/>
                  <a:t>We can obtain the optimal admissibility based on the MDP model. </a:t>
                </a:r>
              </a:p>
              <a:p>
                <a:pPr marL="0" indent="0">
                  <a:buFont typeface="Arial" panose="020B0604020202020204" pitchFamily="34" charset="0"/>
                  <a:buNone/>
                </a:pPr>
                <a:r>
                  <a:rPr lang="en-US" altLang="zh-CN" dirty="0"/>
                  <a:t>Answer “whether” to admit  </a:t>
                </a:r>
              </a:p>
              <a:p>
                <a:pPr marL="0" indent="0">
                  <a:buFont typeface="Arial" panose="020B0604020202020204" pitchFamily="34" charset="0"/>
                  <a:buNone/>
                </a:pPr>
                <a:r>
                  <a:rPr lang="en-US" altLang="zh-CN" dirty="0"/>
                  <a:t>“when” to admit.</a:t>
                </a:r>
              </a:p>
              <a:p>
                <a:endParaRPr lang="en-US" altLang="zh-CN" dirty="0"/>
              </a:p>
              <a:p>
                <a:endParaRPr lang="en-US" altLang="zh-CN" dirty="0"/>
              </a:p>
            </p:txBody>
          </p:sp>
        </mc:Fallback>
      </mc:AlternateContent>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7</a:t>
            </a:fld>
            <a:endParaRPr lang="zh-CN" altLang="en-US"/>
          </a:p>
        </p:txBody>
      </p:sp>
    </p:spTree>
    <p:extLst>
      <p:ext uri="{BB962C8B-B14F-4D97-AF65-F5344CB8AC3E}">
        <p14:creationId xmlns:p14="http://schemas.microsoft.com/office/powerpoint/2010/main" val="1175024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mc:AlternateContent xmlns:mc="http://schemas.openxmlformats.org/markup-compatibility/2006" xmlns:a14="http://schemas.microsoft.com/office/drawing/2010/main">
        <mc:Choice Requires="a14">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we reformulate this MDP optimization problem as a buyer-seller game to maximize the individual reward to make resource allocation policy in a distributed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define SP</a:t>
                </a:r>
                <a:r>
                  <a:rPr lang="en-US" altLang="zh-CN" sz="1200" i="1" kern="1200" dirty="0">
                    <a:solidFill>
                      <a:schemeClr val="tx1"/>
                    </a:solidFill>
                    <a:effectLst/>
                    <a:latin typeface="+mn-lt"/>
                    <a:ea typeface="+mn-ea"/>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𝑖</m:t>
                    </m:r>
                  </m:oMath>
                </a14:m>
                <a:r>
                  <a:rPr lang="en-US" altLang="zh-CN" sz="1200" kern="1200" dirty="0">
                    <a:solidFill>
                      <a:schemeClr val="tx1"/>
                    </a:solidFill>
                    <a:effectLst/>
                    <a:latin typeface="+mn-lt"/>
                    <a:ea typeface="+mn-ea"/>
                    <a:cs typeface="+mn-cs"/>
                  </a:rPr>
                  <a:t> as the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𝑖</m:t>
                    </m:r>
                  </m:oMath>
                </a14:m>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th</a:t>
                </a:r>
                <a:r>
                  <a:rPr lang="en-US" altLang="zh-CN" sz="1200" kern="1200" dirty="0">
                    <a:solidFill>
                      <a:schemeClr val="tx1"/>
                    </a:solidFill>
                    <a:effectLst/>
                    <a:latin typeface="+mn-lt"/>
                    <a:ea typeface="+mn-ea"/>
                    <a:cs typeface="+mn-cs"/>
                  </a:rPr>
                  <a:t> buyer </a:t>
                </a:r>
                <a14:m>
                  <m:oMath xmlns:m="http://schemas.openxmlformats.org/officeDocument/2006/math">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𝑏</m:t>
                            </m:r>
                          </m:e>
                          <m:sub>
                            <m:r>
                              <a:rPr lang="en-US" altLang="zh-CN" sz="1200" i="1" kern="1200">
                                <a:solidFill>
                                  <a:schemeClr val="tx1"/>
                                </a:solidFill>
                                <a:effectLst/>
                                <a:latin typeface="Cambria Math" panose="02040503050406030204" pitchFamily="18" charset="0"/>
                                <a:ea typeface="+mn-ea"/>
                                <a:cs typeface="+mn-cs"/>
                              </a:rPr>
                              <m:t>𝑖</m:t>
                            </m:r>
                          </m:sub>
                        </m:sSub>
                      </m:e>
                    </m:d>
                  </m:oMath>
                </a14:m>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InP</a:t>
                </a:r>
                <a:r>
                  <a:rPr lang="en-US" altLang="zh-CN" sz="1200" kern="1200" dirty="0">
                    <a:solidFill>
                      <a:schemeClr val="tx1"/>
                    </a:solidFill>
                    <a:effectLst/>
                    <a:latin typeface="+mn-lt"/>
                    <a:ea typeface="+mn-ea"/>
                    <a:cs typeface="+mn-cs"/>
                  </a:rPr>
                  <a:t> is defined as the seller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𝑠</m:t>
                    </m:r>
                  </m:oMath>
                </a14:m>
                <a:r>
                  <a:rPr lang="en-US" altLang="zh-CN" sz="1200" kern="1200" dirty="0">
                    <a:solidFill>
                      <a:schemeClr val="tx1"/>
                    </a:solidFill>
                    <a:effectLst/>
                    <a:latin typeface="+mn-lt"/>
                    <a:ea typeface="+mn-ea"/>
                    <a:cs typeface="+mn-cs"/>
                  </a:rPr>
                  <a:t>. To satisfy various QoS requirements,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𝑏</m:t>
                        </m:r>
                      </m:e>
                      <m:sub>
                        <m:r>
                          <a:rPr lang="en-US" altLang="zh-CN" sz="1200" i="1" kern="1200">
                            <a:solidFill>
                              <a:schemeClr val="tx1"/>
                            </a:solidFill>
                            <a:effectLst/>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needs to rent a certain amount of resources from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𝑠</m:t>
                        </m:r>
                      </m:e>
                      <m:sub>
                        <m:r>
                          <a:rPr lang="en-US" altLang="zh-CN" sz="1200" i="1" kern="1200">
                            <a:solidFill>
                              <a:schemeClr val="tx1"/>
                            </a:solidFill>
                            <a:effectLst/>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Meanwhile,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𝑏</m:t>
                        </m:r>
                      </m:e>
                      <m:sub>
                        <m:r>
                          <a:rPr lang="en-US" altLang="zh-CN" sz="1200" i="1" kern="1200">
                            <a:solidFill>
                              <a:schemeClr val="tx1"/>
                            </a:solidFill>
                            <a:effectLst/>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needs to pay an amount of payment to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𝑠</m:t>
                    </m:r>
                  </m:oMath>
                </a14:m>
                <a:r>
                  <a:rPr lang="en-US" altLang="zh-CN" sz="1200" kern="1200" dirty="0">
                    <a:solidFill>
                      <a:schemeClr val="tx1"/>
                    </a:solidFill>
                    <a:effectLst/>
                    <a:latin typeface="+mn-lt"/>
                    <a:ea typeface="+mn-ea"/>
                    <a:cs typeface="+mn-cs"/>
                  </a:rPr>
                  <a:t>. Due to rationality and selfishness,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𝑏</m:t>
                        </m:r>
                      </m:e>
                      <m:sub>
                        <m:r>
                          <a:rPr lang="en-US" altLang="zh-CN" sz="1200" i="1" kern="1200">
                            <a:solidFill>
                              <a:schemeClr val="tx1"/>
                            </a:solidFill>
                            <a:effectLst/>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aims to maximize its reward as much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Due to rationality and selfishness,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𝑠</m:t>
                    </m:r>
                  </m:oMath>
                </a14:m>
                <a:r>
                  <a:rPr lang="en-US" altLang="zh-CN" sz="1200" kern="1200" dirty="0">
                    <a:solidFill>
                      <a:schemeClr val="tx1"/>
                    </a:solidFill>
                    <a:effectLst/>
                    <a:latin typeface="+mn-lt"/>
                    <a:ea typeface="+mn-ea"/>
                    <a:cs typeface="+mn-cs"/>
                  </a:rPr>
                  <a:t> also aims to maximize its reward by providing resources to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𝑏</m:t>
                        </m:r>
                      </m:e>
                      <m:sub>
                        <m:r>
                          <a:rPr lang="en-US" altLang="zh-CN" sz="1200" i="1" kern="1200">
                            <a:solidFill>
                              <a:schemeClr val="tx1"/>
                            </a:solidFill>
                            <a:effectLst/>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with selling price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𝜋</m:t>
                        </m:r>
                      </m:e>
                      <m:sub>
                        <m:r>
                          <a:rPr lang="en-US" altLang="zh-CN" sz="1200" i="1" kern="1200">
                            <a:solidFill>
                              <a:schemeClr val="tx1"/>
                            </a:solidFill>
                            <a:effectLst/>
                            <a:latin typeface="Cambria Math" panose="02040503050406030204" pitchFamily="18" charset="0"/>
                            <a:ea typeface="+mn-ea"/>
                            <a:cs typeface="+mn-cs"/>
                          </a:rPr>
                          <m:t>𝑖</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𝑧</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𝑡</m:t>
                        </m:r>
                      </m:e>
                    </m:d>
                  </m:oMath>
                </a14:m>
                <a:r>
                  <a:rPr lang="en-US" altLang="zh-CN" sz="1200" i="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while minimizing the resource cost as little as possible.</a:t>
                </a:r>
                <a:endParaRPr lang="en-US" altLang="zh-CN" dirty="0"/>
              </a:p>
            </p:txBody>
          </p:sp>
        </mc:Choice>
        <mc:Fallback xmlns="">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Obviously, the above problem is a typical MDP problem. However, due to the large number of slice requests and stochastic arrivals and departures, MDP solution for </a:t>
                </a:r>
                <a:r>
                  <a:rPr lang="en-US" altLang="zh-CN" sz="1200" b="0" i="0" kern="1200" dirty="0" err="1">
                    <a:solidFill>
                      <a:schemeClr val="tx1"/>
                    </a:solidFill>
                    <a:effectLst/>
                    <a:latin typeface="+mn-lt"/>
                    <a:ea typeface="+mn-ea"/>
                    <a:cs typeface="+mn-cs"/>
                  </a:rPr>
                  <a:t>admissi-bility</a:t>
                </a:r>
                <a:r>
                  <a:rPr lang="en-US" altLang="zh-CN" sz="1200" b="0" i="0" kern="1200" dirty="0">
                    <a:solidFill>
                      <a:schemeClr val="tx1"/>
                    </a:solidFill>
                    <a:effectLst/>
                    <a:latin typeface="+mn-lt"/>
                    <a:ea typeface="+mn-ea"/>
                    <a:cs typeface="+mn-cs"/>
                  </a:rPr>
                  <a:t> and resource allocation policy would be quite complex and hard to converge. To this end, we reformulate this MDP optimization problem as a buyer-seller game to maximize the individual reward to make admissibility and resource allocation policy in a distributed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define SP</a:t>
                </a:r>
                <a:r>
                  <a:rPr lang="en-US" altLang="zh-CN" sz="1200" i="1"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as the </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th</a:t>
                </a:r>
                <a:r>
                  <a:rPr lang="en-US" altLang="zh-CN" sz="1200" kern="1200" dirty="0">
                    <a:solidFill>
                      <a:schemeClr val="tx1"/>
                    </a:solidFill>
                    <a:effectLst/>
                    <a:latin typeface="+mn-lt"/>
                    <a:ea typeface="+mn-ea"/>
                    <a:cs typeface="+mn-cs"/>
                  </a:rPr>
                  <a:t> buyer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InP</a:t>
                </a:r>
                <a:r>
                  <a:rPr lang="en-US" altLang="zh-CN" sz="1200" kern="1200" dirty="0">
                    <a:solidFill>
                      <a:schemeClr val="tx1"/>
                    </a:solidFill>
                    <a:effectLst/>
                    <a:latin typeface="+mn-lt"/>
                    <a:ea typeface="+mn-ea"/>
                    <a:cs typeface="+mn-cs"/>
                  </a:rPr>
                  <a:t> is defined as the seller </a:t>
                </a:r>
                <a:r>
                  <a:rPr lang="en-US" altLang="zh-CN" sz="1200" i="0" kern="1200">
                    <a:solidFill>
                      <a:schemeClr val="tx1"/>
                    </a:solidFill>
                    <a:effectLst/>
                    <a:latin typeface="+mn-lt"/>
                    <a:ea typeface="+mn-ea"/>
                    <a:cs typeface="+mn-cs"/>
                  </a:rPr>
                  <a:t>𝑠</a:t>
                </a:r>
                <a:r>
                  <a:rPr lang="en-US" altLang="zh-CN" sz="1200" kern="1200" dirty="0">
                    <a:solidFill>
                      <a:schemeClr val="tx1"/>
                    </a:solidFill>
                    <a:effectLst/>
                    <a:latin typeface="+mn-lt"/>
                    <a:ea typeface="+mn-ea"/>
                    <a:cs typeface="+mn-cs"/>
                  </a:rPr>
                  <a:t>. To satisfy various QoS requirements, </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needs to rent a certain amount of resources from </a:t>
                </a:r>
                <a:r>
                  <a:rPr lang="en-US" altLang="zh-CN" sz="1200" i="0" kern="1200">
                    <a:solidFill>
                      <a:schemeClr val="tx1"/>
                    </a:solidFill>
                    <a:effectLst/>
                    <a:latin typeface="+mn-lt"/>
                    <a:ea typeface="+mn-ea"/>
                    <a:cs typeface="+mn-cs"/>
                  </a:rPr>
                  <a:t>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Meanwhile, </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needs to pay an amount of payment to </a:t>
                </a:r>
                <a:r>
                  <a:rPr lang="en-US" altLang="zh-CN" sz="1200" i="0" kern="1200">
                    <a:solidFill>
                      <a:schemeClr val="tx1"/>
                    </a:solidFill>
                    <a:effectLst/>
                    <a:latin typeface="+mn-lt"/>
                    <a:ea typeface="+mn-ea"/>
                    <a:cs typeface="+mn-cs"/>
                  </a:rPr>
                  <a:t>𝑠</a:t>
                </a:r>
                <a:r>
                  <a:rPr lang="en-US" altLang="zh-CN" sz="1200" kern="1200" dirty="0">
                    <a:solidFill>
                      <a:schemeClr val="tx1"/>
                    </a:solidFill>
                    <a:effectLst/>
                    <a:latin typeface="+mn-lt"/>
                    <a:ea typeface="+mn-ea"/>
                    <a:cs typeface="+mn-cs"/>
                  </a:rPr>
                  <a:t>. Due to rationality and selfishness, </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aims to maximize its reward as much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Due to rationality and selfishness, </a:t>
                </a:r>
                <a:r>
                  <a:rPr lang="en-US" altLang="zh-CN" sz="1200" i="0" kern="1200">
                    <a:solidFill>
                      <a:schemeClr val="tx1"/>
                    </a:solidFill>
                    <a:effectLst/>
                    <a:latin typeface="+mn-lt"/>
                    <a:ea typeface="+mn-ea"/>
                    <a:cs typeface="+mn-cs"/>
                  </a:rPr>
                  <a:t>𝑠</a:t>
                </a:r>
                <a:r>
                  <a:rPr lang="en-US" altLang="zh-CN" sz="1200" kern="1200" dirty="0">
                    <a:solidFill>
                      <a:schemeClr val="tx1"/>
                    </a:solidFill>
                    <a:effectLst/>
                    <a:latin typeface="+mn-lt"/>
                    <a:ea typeface="+mn-ea"/>
                    <a:cs typeface="+mn-cs"/>
                  </a:rPr>
                  <a:t> also aims to maximize its reward by providing resources to </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with competitive selling price </a:t>
                </a:r>
                <a:r>
                  <a:rPr lang="en-US" altLang="zh-CN" sz="1200" i="0" kern="1200">
                    <a:solidFill>
                      <a:schemeClr val="tx1"/>
                    </a:solidFill>
                    <a:effectLst/>
                    <a:latin typeface="+mn-lt"/>
                    <a:ea typeface="+mn-ea"/>
                    <a:cs typeface="+mn-cs"/>
                  </a:rPr>
                  <a:t>𝜋</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𝑖,𝑧</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𝑡)</a:t>
                </a:r>
                <a:r>
                  <a:rPr lang="en-US" altLang="zh-CN" sz="1200" i="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while minimizing the resource cost as little as possible.</a:t>
                </a:r>
                <a:endParaRPr lang="en-US" altLang="zh-CN" dirty="0"/>
              </a:p>
            </p:txBody>
          </p:sp>
        </mc:Fallback>
      </mc:AlternateContent>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8</a:t>
            </a:fld>
            <a:endParaRPr lang="zh-CN" altLang="en-US"/>
          </a:p>
        </p:txBody>
      </p:sp>
    </p:spTree>
    <p:extLst>
      <p:ext uri="{BB962C8B-B14F-4D97-AF65-F5344CB8AC3E}">
        <p14:creationId xmlns:p14="http://schemas.microsoft.com/office/powerpoint/2010/main" val="99362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A9D18285-F15C-47B5-AD69-CE889F74309D}"/>
              </a:ext>
            </a:extLst>
          </p:cNvPr>
          <p:cNvSpPr>
            <a:spLocks noGrp="1" noRot="1" noChangeAspect="1" noChangeArrowheads="1" noTextEdit="1"/>
          </p:cNvSpPr>
          <p:nvPr>
            <p:ph type="sldImg"/>
          </p:nvPr>
        </p:nvSpPr>
        <p:spPr/>
      </p:sp>
      <p:sp>
        <p:nvSpPr>
          <p:cNvPr id="34819" name="备注占位符 2">
            <a:extLst>
              <a:ext uri="{FF2B5EF4-FFF2-40B4-BE49-F238E27FC236}">
                <a16:creationId xmlns:a16="http://schemas.microsoft.com/office/drawing/2014/main" id="{6E99083E-44D5-4E6B-8117-4257E03807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buyer-seller game begins to execute negotiation process, such as exchanging negotiation information With information exchanging, the buyer and the seller update their own reward function and iterate until </a:t>
            </a:r>
            <a:r>
              <a:rPr lang="en-US" altLang="zh-CN" sz="1200" b="1" i="0" u="none" strike="noStrike" kern="1200" dirty="0">
                <a:solidFill>
                  <a:schemeClr val="tx1"/>
                </a:solidFill>
                <a:effectLst/>
                <a:latin typeface="+mn-lt"/>
                <a:ea typeface="+mn-ea"/>
                <a:cs typeface="+mn-cs"/>
              </a:rPr>
              <a:t>equilibrium</a:t>
            </a:r>
            <a:r>
              <a:rPr lang="en-US" altLang="zh-CN" sz="1200" b="0" i="0" kern="1200" dirty="0">
                <a:solidFill>
                  <a:schemeClr val="tx1"/>
                </a:solidFill>
                <a:effectLst/>
                <a:latin typeface="+mn-lt"/>
                <a:ea typeface="+mn-ea"/>
                <a:cs typeface="+mn-cs"/>
              </a:rPr>
              <a:t> |ˌ</a:t>
            </a:r>
            <a:r>
              <a:rPr lang="en-US" altLang="zh-CN" sz="1200" b="0" i="0" kern="1200" dirty="0" err="1">
                <a:solidFill>
                  <a:schemeClr val="tx1"/>
                </a:solidFill>
                <a:effectLst/>
                <a:latin typeface="+mn-lt"/>
                <a:ea typeface="+mn-ea"/>
                <a:cs typeface="+mn-cs"/>
              </a:rPr>
              <a:t>iːkwɪˈlɪbriəm</a:t>
            </a:r>
            <a:r>
              <a:rPr lang="en-US" altLang="zh-CN" sz="1200" b="0" i="0" kern="1200" dirty="0">
                <a:solidFill>
                  <a:schemeClr val="tx1"/>
                </a:solidFill>
                <a:effectLst/>
                <a:latin typeface="+mn-lt"/>
                <a:ea typeface="+mn-ea"/>
                <a:cs typeface="+mn-cs"/>
              </a:rPr>
              <a:t>| is got.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And we can get the </a:t>
            </a:r>
            <a:r>
              <a:rPr lang="en-US" altLang="zh-CN" dirty="0"/>
              <a:t>optimal resources allocation and price policy </a:t>
            </a:r>
            <a:endParaRPr lang="en-US" altLang="zh-CN" sz="1200" b="0" i="0" kern="1200" dirty="0">
              <a:solidFill>
                <a:schemeClr val="tx1"/>
              </a:solidFill>
              <a:effectLst/>
              <a:latin typeface="+mn-lt"/>
              <a:ea typeface="+mn-ea"/>
              <a:cs typeface="+mn-cs"/>
            </a:endParaRPr>
          </a:p>
          <a:p>
            <a:endParaRPr lang="en-US" altLang="zh-CN" dirty="0"/>
          </a:p>
        </p:txBody>
      </p:sp>
      <p:sp>
        <p:nvSpPr>
          <p:cNvPr id="34820" name="灯片编号占位符 3">
            <a:extLst>
              <a:ext uri="{FF2B5EF4-FFF2-40B4-BE49-F238E27FC236}">
                <a16:creationId xmlns:a16="http://schemas.microsoft.com/office/drawing/2014/main" id="{E0E96D63-212F-46DD-BA9F-AB2E612BF0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33D362-E4EC-4C9E-B469-061D06BAD2B3}" type="slidenum">
              <a:rPr lang="zh-CN" altLang="en-US" smtClean="0"/>
              <a:pPr/>
              <a:t>9</a:t>
            </a:fld>
            <a:endParaRPr lang="zh-CN" altLang="en-US"/>
          </a:p>
        </p:txBody>
      </p:sp>
    </p:spTree>
    <p:extLst>
      <p:ext uri="{BB962C8B-B14F-4D97-AF65-F5344CB8AC3E}">
        <p14:creationId xmlns:p14="http://schemas.microsoft.com/office/powerpoint/2010/main" val="107490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CBE10-00F5-4B67-BEA1-87AE33C9A0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D0E940-8CAA-4A7F-9A47-CCDD1AC90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49DF92-3322-42FD-A3AE-FB5F28E8C6C9}"/>
              </a:ext>
            </a:extLst>
          </p:cNvPr>
          <p:cNvSpPr>
            <a:spLocks noGrp="1"/>
          </p:cNvSpPr>
          <p:nvPr>
            <p:ph type="dt" sz="half" idx="10"/>
          </p:nvPr>
        </p:nvSpPr>
        <p:spPr/>
        <p:txBody>
          <a:bodyPr/>
          <a:lstStyle/>
          <a:p>
            <a:fld id="{CE65B20A-1655-44EA-B92E-66B6C78AB4E3}" type="datetime1">
              <a:rPr lang="zh-CN" altLang="en-US" smtClean="0"/>
              <a:t>2021/12/12</a:t>
            </a:fld>
            <a:endParaRPr lang="zh-CN" altLang="en-US"/>
          </a:p>
        </p:txBody>
      </p:sp>
      <p:sp>
        <p:nvSpPr>
          <p:cNvPr id="5" name="页脚占位符 4">
            <a:extLst>
              <a:ext uri="{FF2B5EF4-FFF2-40B4-BE49-F238E27FC236}">
                <a16:creationId xmlns:a16="http://schemas.microsoft.com/office/drawing/2014/main" id="{B9836C80-641D-469E-B863-3FB6C09396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AACA8A-B8B6-48EC-9C3A-03302A7CBBCC}"/>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214409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FD2A1-33B1-4654-A938-488E5AAE16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E6980D-2700-45D7-9644-36D8F9A957A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A261F6-C0B7-404D-81DC-3ED3D3544CE8}"/>
              </a:ext>
            </a:extLst>
          </p:cNvPr>
          <p:cNvSpPr>
            <a:spLocks noGrp="1"/>
          </p:cNvSpPr>
          <p:nvPr>
            <p:ph type="dt" sz="half" idx="10"/>
          </p:nvPr>
        </p:nvSpPr>
        <p:spPr/>
        <p:txBody>
          <a:bodyPr/>
          <a:lstStyle/>
          <a:p>
            <a:fld id="{C0581E56-D8DA-48CA-83AE-0277DE1ABA14}" type="datetime1">
              <a:rPr lang="zh-CN" altLang="en-US" smtClean="0"/>
              <a:t>2021/12/12</a:t>
            </a:fld>
            <a:endParaRPr lang="zh-CN" altLang="en-US"/>
          </a:p>
        </p:txBody>
      </p:sp>
      <p:sp>
        <p:nvSpPr>
          <p:cNvPr id="5" name="页脚占位符 4">
            <a:extLst>
              <a:ext uri="{FF2B5EF4-FFF2-40B4-BE49-F238E27FC236}">
                <a16:creationId xmlns:a16="http://schemas.microsoft.com/office/drawing/2014/main" id="{7C6EBB88-8C70-4A9F-97E8-5E77C2AFEB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52E181-EEA6-4444-8C47-715D96276EF5}"/>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109542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E4B13E-F4C8-4E82-AEE4-1BFC2FD370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DCB917-9A8A-4D55-B1D7-7A5401A85E3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013875-C294-4B98-841C-CCDF283A0A95}"/>
              </a:ext>
            </a:extLst>
          </p:cNvPr>
          <p:cNvSpPr>
            <a:spLocks noGrp="1"/>
          </p:cNvSpPr>
          <p:nvPr>
            <p:ph type="dt" sz="half" idx="10"/>
          </p:nvPr>
        </p:nvSpPr>
        <p:spPr/>
        <p:txBody>
          <a:bodyPr/>
          <a:lstStyle/>
          <a:p>
            <a:fld id="{499CB637-B055-417B-9C35-A7C75576319F}" type="datetime1">
              <a:rPr lang="zh-CN" altLang="en-US" smtClean="0"/>
              <a:t>2021/12/12</a:t>
            </a:fld>
            <a:endParaRPr lang="zh-CN" altLang="en-US"/>
          </a:p>
        </p:txBody>
      </p:sp>
      <p:sp>
        <p:nvSpPr>
          <p:cNvPr id="5" name="页脚占位符 4">
            <a:extLst>
              <a:ext uri="{FF2B5EF4-FFF2-40B4-BE49-F238E27FC236}">
                <a16:creationId xmlns:a16="http://schemas.microsoft.com/office/drawing/2014/main" id="{D6C856DA-99DF-4BFA-8C1E-B694CE9B7C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AD5D4C-D0D2-49BE-A9F8-025D020AF0E9}"/>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398234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A2456-0852-41D6-9D72-0262487F64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6D6C25-9BC1-4ADA-A855-2CC399F7B9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830AE8-D7CC-4A9B-93E1-37117A239E22}"/>
              </a:ext>
            </a:extLst>
          </p:cNvPr>
          <p:cNvSpPr>
            <a:spLocks noGrp="1"/>
          </p:cNvSpPr>
          <p:nvPr>
            <p:ph type="dt" sz="half" idx="10"/>
          </p:nvPr>
        </p:nvSpPr>
        <p:spPr/>
        <p:txBody>
          <a:bodyPr/>
          <a:lstStyle/>
          <a:p>
            <a:fld id="{58515B85-28EC-4B08-8143-BDDEED32298B}" type="datetime1">
              <a:rPr lang="zh-CN" altLang="en-US" smtClean="0"/>
              <a:t>2021/12/12</a:t>
            </a:fld>
            <a:endParaRPr lang="zh-CN" altLang="en-US"/>
          </a:p>
        </p:txBody>
      </p:sp>
      <p:sp>
        <p:nvSpPr>
          <p:cNvPr id="5" name="页脚占位符 4">
            <a:extLst>
              <a:ext uri="{FF2B5EF4-FFF2-40B4-BE49-F238E27FC236}">
                <a16:creationId xmlns:a16="http://schemas.microsoft.com/office/drawing/2014/main" id="{4B106F72-FE03-4287-8591-D370158465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5321DE-9F41-4B48-990F-FAA9E4689A8C}"/>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105645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4A17C-2112-4449-9922-6AFB7CC197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E05043-95B4-4C27-9DB1-61C2C766B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C97D79F-B8D2-4050-861F-A7CB61022607}"/>
              </a:ext>
            </a:extLst>
          </p:cNvPr>
          <p:cNvSpPr>
            <a:spLocks noGrp="1"/>
          </p:cNvSpPr>
          <p:nvPr>
            <p:ph type="dt" sz="half" idx="10"/>
          </p:nvPr>
        </p:nvSpPr>
        <p:spPr/>
        <p:txBody>
          <a:bodyPr/>
          <a:lstStyle/>
          <a:p>
            <a:fld id="{121BA953-4126-4A1B-AA89-190F1F2305E2}" type="datetime1">
              <a:rPr lang="zh-CN" altLang="en-US" smtClean="0"/>
              <a:t>2021/12/12</a:t>
            </a:fld>
            <a:endParaRPr lang="zh-CN" altLang="en-US"/>
          </a:p>
        </p:txBody>
      </p:sp>
      <p:sp>
        <p:nvSpPr>
          <p:cNvPr id="5" name="页脚占位符 4">
            <a:extLst>
              <a:ext uri="{FF2B5EF4-FFF2-40B4-BE49-F238E27FC236}">
                <a16:creationId xmlns:a16="http://schemas.microsoft.com/office/drawing/2014/main" id="{2B4474BD-C20B-4655-9307-F9AD1A7BB1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F97841-6907-401F-8F2D-81E0586222D6}"/>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202901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621C-60E8-4590-93EF-9A2482EAEC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26AE08-6C5D-48A0-A1FE-7D6E0FB09B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4860947-D694-4EB7-8006-0AEA171B323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AC24795-CE2E-4E57-A016-2A638111ECD9}"/>
              </a:ext>
            </a:extLst>
          </p:cNvPr>
          <p:cNvSpPr>
            <a:spLocks noGrp="1"/>
          </p:cNvSpPr>
          <p:nvPr>
            <p:ph type="dt" sz="half" idx="10"/>
          </p:nvPr>
        </p:nvSpPr>
        <p:spPr/>
        <p:txBody>
          <a:bodyPr/>
          <a:lstStyle/>
          <a:p>
            <a:fld id="{EF3904E4-1350-4A01-AD2E-B3F9BE67127F}" type="datetime1">
              <a:rPr lang="zh-CN" altLang="en-US" smtClean="0"/>
              <a:t>2021/12/12</a:t>
            </a:fld>
            <a:endParaRPr lang="zh-CN" altLang="en-US"/>
          </a:p>
        </p:txBody>
      </p:sp>
      <p:sp>
        <p:nvSpPr>
          <p:cNvPr id="6" name="页脚占位符 5">
            <a:extLst>
              <a:ext uri="{FF2B5EF4-FFF2-40B4-BE49-F238E27FC236}">
                <a16:creationId xmlns:a16="http://schemas.microsoft.com/office/drawing/2014/main" id="{27931376-534F-4B0B-AA13-6EFF59090E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B58B76-9921-46F7-9774-B8FFEC2397DD}"/>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56230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8275B-6F8C-4AC4-8324-4B61BD1D96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4AA1AF-8786-4AB5-9996-43A30D68C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ADE524B-7CF2-47EA-8208-847E14C63DF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4CE55EF-0299-4C73-A1E4-32D89FF26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91B7D61-824C-484F-9D98-C55291CD342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F6F46E5-D77C-4D26-9E95-DD5F0D3CCF2D}"/>
              </a:ext>
            </a:extLst>
          </p:cNvPr>
          <p:cNvSpPr>
            <a:spLocks noGrp="1"/>
          </p:cNvSpPr>
          <p:nvPr>
            <p:ph type="dt" sz="half" idx="10"/>
          </p:nvPr>
        </p:nvSpPr>
        <p:spPr/>
        <p:txBody>
          <a:bodyPr/>
          <a:lstStyle/>
          <a:p>
            <a:fld id="{DE183297-BB0F-45B8-9E93-754E1EB318EA}" type="datetime1">
              <a:rPr lang="zh-CN" altLang="en-US" smtClean="0"/>
              <a:t>2021/12/12</a:t>
            </a:fld>
            <a:endParaRPr lang="zh-CN" altLang="en-US"/>
          </a:p>
        </p:txBody>
      </p:sp>
      <p:sp>
        <p:nvSpPr>
          <p:cNvPr id="8" name="页脚占位符 7">
            <a:extLst>
              <a:ext uri="{FF2B5EF4-FFF2-40B4-BE49-F238E27FC236}">
                <a16:creationId xmlns:a16="http://schemas.microsoft.com/office/drawing/2014/main" id="{A3386869-A59C-4BDD-9D0B-CDB412C60C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5E830C-984A-448D-A8D4-B9771CB435C7}"/>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337332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6C023-42D2-449F-AD52-9AA4378E85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E82E0A7-1AB6-4A08-B370-41F941DE58F3}"/>
              </a:ext>
            </a:extLst>
          </p:cNvPr>
          <p:cNvSpPr>
            <a:spLocks noGrp="1"/>
          </p:cNvSpPr>
          <p:nvPr>
            <p:ph type="dt" sz="half" idx="10"/>
          </p:nvPr>
        </p:nvSpPr>
        <p:spPr/>
        <p:txBody>
          <a:bodyPr/>
          <a:lstStyle/>
          <a:p>
            <a:fld id="{FCC56AF8-FBD3-49A7-883E-F4C4DD7F4420}" type="datetime1">
              <a:rPr lang="zh-CN" altLang="en-US" smtClean="0"/>
              <a:t>2021/12/12</a:t>
            </a:fld>
            <a:endParaRPr lang="zh-CN" altLang="en-US"/>
          </a:p>
        </p:txBody>
      </p:sp>
      <p:sp>
        <p:nvSpPr>
          <p:cNvPr id="4" name="页脚占位符 3">
            <a:extLst>
              <a:ext uri="{FF2B5EF4-FFF2-40B4-BE49-F238E27FC236}">
                <a16:creationId xmlns:a16="http://schemas.microsoft.com/office/drawing/2014/main" id="{EAF6C3DF-986A-40B8-BED6-F844DA652D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6EADB5-C066-46B8-9282-0526EB035940}"/>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34214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4C4C4D-AB92-4F49-9E69-D220C66C9E53}"/>
              </a:ext>
            </a:extLst>
          </p:cNvPr>
          <p:cNvSpPr>
            <a:spLocks noGrp="1"/>
          </p:cNvSpPr>
          <p:nvPr>
            <p:ph type="dt" sz="half" idx="10"/>
          </p:nvPr>
        </p:nvSpPr>
        <p:spPr/>
        <p:txBody>
          <a:bodyPr/>
          <a:lstStyle/>
          <a:p>
            <a:fld id="{E8CB926A-CA25-41B7-A7B6-7DB4C9044A41}" type="datetime1">
              <a:rPr lang="zh-CN" altLang="en-US" smtClean="0"/>
              <a:t>2021/12/12</a:t>
            </a:fld>
            <a:endParaRPr lang="zh-CN" altLang="en-US"/>
          </a:p>
        </p:txBody>
      </p:sp>
      <p:sp>
        <p:nvSpPr>
          <p:cNvPr id="3" name="页脚占位符 2">
            <a:extLst>
              <a:ext uri="{FF2B5EF4-FFF2-40B4-BE49-F238E27FC236}">
                <a16:creationId xmlns:a16="http://schemas.microsoft.com/office/drawing/2014/main" id="{E80B8134-D12C-4CB9-A3A2-FCE642C404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ED6F45-43AD-4664-B9FD-5DC3173E58ED}"/>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240939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34B25-4A57-45BA-9DA0-E8701E0C81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1F2DB0-074B-43DA-82A4-CB309D9208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7C6E1CD-282F-4020-93AD-8DB0FA459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DDD23BE-47B4-4CC8-A464-2AB7DD72F289}"/>
              </a:ext>
            </a:extLst>
          </p:cNvPr>
          <p:cNvSpPr>
            <a:spLocks noGrp="1"/>
          </p:cNvSpPr>
          <p:nvPr>
            <p:ph type="dt" sz="half" idx="10"/>
          </p:nvPr>
        </p:nvSpPr>
        <p:spPr/>
        <p:txBody>
          <a:bodyPr/>
          <a:lstStyle/>
          <a:p>
            <a:fld id="{48A6D6E9-3E23-437F-B310-117D298D4CEE}" type="datetime1">
              <a:rPr lang="zh-CN" altLang="en-US" smtClean="0"/>
              <a:t>2021/12/12</a:t>
            </a:fld>
            <a:endParaRPr lang="zh-CN" altLang="en-US"/>
          </a:p>
        </p:txBody>
      </p:sp>
      <p:sp>
        <p:nvSpPr>
          <p:cNvPr id="6" name="页脚占位符 5">
            <a:extLst>
              <a:ext uri="{FF2B5EF4-FFF2-40B4-BE49-F238E27FC236}">
                <a16:creationId xmlns:a16="http://schemas.microsoft.com/office/drawing/2014/main" id="{E97EB2B9-4EB0-4F5D-82DC-6BF3B78790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D389AA-671B-4A8B-B002-3F0FEDF21775}"/>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347087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2D611-69E5-447F-B974-DE546829C6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69FD0C-6291-4C0C-BCD8-D41277D22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BECF3D-AF28-4309-A2BF-25AFD4DF8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C9CE625-9A5F-48F6-9486-C6C70FE2242A}"/>
              </a:ext>
            </a:extLst>
          </p:cNvPr>
          <p:cNvSpPr>
            <a:spLocks noGrp="1"/>
          </p:cNvSpPr>
          <p:nvPr>
            <p:ph type="dt" sz="half" idx="10"/>
          </p:nvPr>
        </p:nvSpPr>
        <p:spPr/>
        <p:txBody>
          <a:bodyPr/>
          <a:lstStyle/>
          <a:p>
            <a:fld id="{44575E34-1B3B-4456-8153-78AB28046A7C}" type="datetime1">
              <a:rPr lang="zh-CN" altLang="en-US" smtClean="0"/>
              <a:t>2021/12/12</a:t>
            </a:fld>
            <a:endParaRPr lang="zh-CN" altLang="en-US"/>
          </a:p>
        </p:txBody>
      </p:sp>
      <p:sp>
        <p:nvSpPr>
          <p:cNvPr id="6" name="页脚占位符 5">
            <a:extLst>
              <a:ext uri="{FF2B5EF4-FFF2-40B4-BE49-F238E27FC236}">
                <a16:creationId xmlns:a16="http://schemas.microsoft.com/office/drawing/2014/main" id="{29E00E54-1AEB-4A9B-A274-6FC0D0FF0C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DFD9E8-85EE-449B-8A32-B20D39FD5001}"/>
              </a:ext>
            </a:extLst>
          </p:cNvPr>
          <p:cNvSpPr>
            <a:spLocks noGrp="1"/>
          </p:cNvSpPr>
          <p:nvPr>
            <p:ph type="sldNum" sz="quarter" idx="12"/>
          </p:nvPr>
        </p:nvSpPr>
        <p:spPr/>
        <p:txBody>
          <a:body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47630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3D82E4-A2BA-4680-B3ED-3566773443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CF27BF-11E7-453B-9008-F38930153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D14696-D8B6-4EA9-8050-5E3209433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208A4-D4EC-48C3-B2F2-20B47FBB6932}" type="datetime1">
              <a:rPr lang="zh-CN" altLang="en-US" smtClean="0"/>
              <a:t>2021/12/12</a:t>
            </a:fld>
            <a:endParaRPr lang="zh-CN" altLang="en-US"/>
          </a:p>
        </p:txBody>
      </p:sp>
      <p:sp>
        <p:nvSpPr>
          <p:cNvPr id="5" name="页脚占位符 4">
            <a:extLst>
              <a:ext uri="{FF2B5EF4-FFF2-40B4-BE49-F238E27FC236}">
                <a16:creationId xmlns:a16="http://schemas.microsoft.com/office/drawing/2014/main" id="{230F4901-5400-4C97-BE5C-D32055A00A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ADD9F2-910B-4504-8922-E90753D98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76969-AAD1-4C31-AF35-8AEE7A25183D}" type="slidenum">
              <a:rPr lang="zh-CN" altLang="en-US" smtClean="0"/>
              <a:t>‹#›</a:t>
            </a:fld>
            <a:endParaRPr lang="zh-CN" altLang="en-US"/>
          </a:p>
        </p:txBody>
      </p:sp>
    </p:spTree>
    <p:extLst>
      <p:ext uri="{BB962C8B-B14F-4D97-AF65-F5344CB8AC3E}">
        <p14:creationId xmlns:p14="http://schemas.microsoft.com/office/powerpoint/2010/main" val="474775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ti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tif"/><Relationship Id="rId5" Type="http://schemas.openxmlformats.org/officeDocument/2006/relationships/image" Target="../media/image19.tif"/><Relationship Id="rId4" Type="http://schemas.openxmlformats.org/officeDocument/2006/relationships/image" Target="../media/image18.t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a:extLst>
              <a:ext uri="{FF2B5EF4-FFF2-40B4-BE49-F238E27FC236}">
                <a16:creationId xmlns:a16="http://schemas.microsoft.com/office/drawing/2014/main" id="{E347B684-82D1-4FFB-8FA2-1A727C1AE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98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5" name="组合 4">
            <a:extLst>
              <a:ext uri="{FF2B5EF4-FFF2-40B4-BE49-F238E27FC236}">
                <a16:creationId xmlns:a16="http://schemas.microsoft.com/office/drawing/2014/main" id="{7AD5C534-625A-40EE-85E8-76CA55E84970}"/>
              </a:ext>
            </a:extLst>
          </p:cNvPr>
          <p:cNvGrpSpPr>
            <a:grpSpLocks/>
          </p:cNvGrpSpPr>
          <p:nvPr/>
        </p:nvGrpSpPr>
        <p:grpSpPr bwMode="auto">
          <a:xfrm>
            <a:off x="0" y="333375"/>
            <a:ext cx="1489075" cy="419100"/>
            <a:chOff x="0" y="0"/>
            <a:chExt cx="1489439" cy="419100"/>
          </a:xfrm>
        </p:grpSpPr>
        <p:sp>
          <p:nvSpPr>
            <p:cNvPr id="3088" name="矩形 5">
              <a:extLst>
                <a:ext uri="{FF2B5EF4-FFF2-40B4-BE49-F238E27FC236}">
                  <a16:creationId xmlns:a16="http://schemas.microsoft.com/office/drawing/2014/main" id="{541E2A6C-6CEB-48F3-9204-62ACEE3CE3DC}"/>
                </a:ext>
              </a:extLst>
            </p:cNvPr>
            <p:cNvSpPr>
              <a:spLocks noChangeArrowheads="1"/>
            </p:cNvSpPr>
            <p:nvPr/>
          </p:nvSpPr>
          <p:spPr bwMode="auto">
            <a:xfrm>
              <a:off x="0" y="0"/>
              <a:ext cx="126084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089" name="矩形 6">
              <a:extLst>
                <a:ext uri="{FF2B5EF4-FFF2-40B4-BE49-F238E27FC236}">
                  <a16:creationId xmlns:a16="http://schemas.microsoft.com/office/drawing/2014/main" id="{88B811A5-FCAB-4B31-81E3-5C700D5B58E7}"/>
                </a:ext>
              </a:extLst>
            </p:cNvPr>
            <p:cNvSpPr>
              <a:spLocks noChangeArrowheads="1"/>
            </p:cNvSpPr>
            <p:nvPr/>
          </p:nvSpPr>
          <p:spPr bwMode="auto">
            <a:xfrm>
              <a:off x="1317989" y="0"/>
              <a:ext cx="66675"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090" name="矩形 7">
              <a:extLst>
                <a:ext uri="{FF2B5EF4-FFF2-40B4-BE49-F238E27FC236}">
                  <a16:creationId xmlns:a16="http://schemas.microsoft.com/office/drawing/2014/main" id="{D9F5F2DD-D999-4049-B767-C79DE38F650A}"/>
                </a:ext>
              </a:extLst>
            </p:cNvPr>
            <p:cNvSpPr>
              <a:spLocks noChangeArrowheads="1"/>
            </p:cNvSpPr>
            <p:nvPr/>
          </p:nvSpPr>
          <p:spPr bwMode="auto">
            <a:xfrm>
              <a:off x="1441813" y="219075"/>
              <a:ext cx="47626" cy="2000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3076" name="矩形 8">
            <a:extLst>
              <a:ext uri="{FF2B5EF4-FFF2-40B4-BE49-F238E27FC236}">
                <a16:creationId xmlns:a16="http://schemas.microsoft.com/office/drawing/2014/main" id="{03CA8BDB-1988-4EEF-BE6B-C6B8DC268E24}"/>
              </a:ext>
            </a:extLst>
          </p:cNvPr>
          <p:cNvSpPr>
            <a:spLocks/>
          </p:cNvSpPr>
          <p:nvPr/>
        </p:nvSpPr>
        <p:spPr bwMode="auto">
          <a:xfrm>
            <a:off x="369888" y="2287588"/>
            <a:ext cx="11391900" cy="1819275"/>
          </a:xfrm>
          <a:custGeom>
            <a:avLst/>
            <a:gdLst>
              <a:gd name="T0" fmla="*/ 0 w 6696075"/>
              <a:gd name="T1" fmla="*/ 0 h 1819275"/>
              <a:gd name="T2" fmla="*/ 2147483646 w 6696075"/>
              <a:gd name="T3" fmla="*/ 19050 h 1819275"/>
              <a:gd name="T4" fmla="*/ 2147483646 w 6696075"/>
              <a:gd name="T5" fmla="*/ 1809750 h 1819275"/>
              <a:gd name="T6" fmla="*/ 2147483646 w 6696075"/>
              <a:gd name="T7" fmla="*/ 1819275 h 1819275"/>
              <a:gd name="T8" fmla="*/ 0 w 6696075"/>
              <a:gd name="T9" fmla="*/ 0 h 1819275"/>
              <a:gd name="T10" fmla="*/ 0 60000 65536"/>
              <a:gd name="T11" fmla="*/ 0 60000 65536"/>
              <a:gd name="T12" fmla="*/ 0 60000 65536"/>
              <a:gd name="T13" fmla="*/ 0 60000 65536"/>
              <a:gd name="T14" fmla="*/ 0 60000 65536"/>
              <a:gd name="T15" fmla="*/ 0 w 6696075"/>
              <a:gd name="T16" fmla="*/ 0 h 1819275"/>
              <a:gd name="T17" fmla="*/ 6696075 w 6696075"/>
              <a:gd name="T18" fmla="*/ 1819275 h 1819275"/>
            </a:gdLst>
            <a:ahLst/>
            <a:cxnLst>
              <a:cxn ang="T10">
                <a:pos x="T0" y="T1"/>
              </a:cxn>
              <a:cxn ang="T11">
                <a:pos x="T2" y="T3"/>
              </a:cxn>
              <a:cxn ang="T12">
                <a:pos x="T4" y="T5"/>
              </a:cxn>
              <a:cxn ang="T13">
                <a:pos x="T6" y="T7"/>
              </a:cxn>
              <a:cxn ang="T14">
                <a:pos x="T8" y="T9"/>
              </a:cxn>
            </a:cxnLst>
            <a:rect l="T15" t="T16" r="T17" b="T18"/>
            <a:pathLst>
              <a:path w="6696075" h="1819275">
                <a:moveTo>
                  <a:pt x="0" y="0"/>
                </a:moveTo>
                <a:lnTo>
                  <a:pt x="6696075" y="19050"/>
                </a:lnTo>
                <a:lnTo>
                  <a:pt x="6696075" y="1809750"/>
                </a:lnTo>
                <a:lnTo>
                  <a:pt x="1122277" y="1819275"/>
                </a:lnTo>
                <a:lnTo>
                  <a:pt x="0" y="0"/>
                </a:lnTo>
                <a:close/>
              </a:path>
            </a:pathLst>
          </a:custGeom>
          <a:solidFill>
            <a:srgbClr val="269F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077" name="矩形 9">
            <a:extLst>
              <a:ext uri="{FF2B5EF4-FFF2-40B4-BE49-F238E27FC236}">
                <a16:creationId xmlns:a16="http://schemas.microsoft.com/office/drawing/2014/main" id="{F7CE89E1-862B-476D-9747-656E52C0A33E}"/>
              </a:ext>
            </a:extLst>
          </p:cNvPr>
          <p:cNvSpPr>
            <a:spLocks noChangeArrowheads="1"/>
          </p:cNvSpPr>
          <p:nvPr/>
        </p:nvSpPr>
        <p:spPr bwMode="auto">
          <a:xfrm>
            <a:off x="12020550" y="2297113"/>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078" name="等腰三角形 11">
            <a:extLst>
              <a:ext uri="{FF2B5EF4-FFF2-40B4-BE49-F238E27FC236}">
                <a16:creationId xmlns:a16="http://schemas.microsoft.com/office/drawing/2014/main" id="{2BDFB8E8-EF9C-491B-B8F6-34B81510613B}"/>
              </a:ext>
            </a:extLst>
          </p:cNvPr>
          <p:cNvSpPr>
            <a:spLocks/>
          </p:cNvSpPr>
          <p:nvPr/>
        </p:nvSpPr>
        <p:spPr bwMode="auto">
          <a:xfrm>
            <a:off x="5895975" y="2297113"/>
            <a:ext cx="5895975" cy="1800225"/>
          </a:xfrm>
          <a:custGeom>
            <a:avLst/>
            <a:gdLst>
              <a:gd name="T0" fmla="*/ 0 w 5895976"/>
              <a:gd name="T1" fmla="*/ 1800225 h 1800225"/>
              <a:gd name="T2" fmla="*/ 3586119 w 5895976"/>
              <a:gd name="T3" fmla="*/ 0 h 1800225"/>
              <a:gd name="T4" fmla="*/ 5895897 w 5895976"/>
              <a:gd name="T5" fmla="*/ 1800225 h 1800225"/>
              <a:gd name="T6" fmla="*/ 0 w 5895976"/>
              <a:gd name="T7" fmla="*/ 1800225 h 1800225"/>
              <a:gd name="T8" fmla="*/ 0 60000 65536"/>
              <a:gd name="T9" fmla="*/ 0 60000 65536"/>
              <a:gd name="T10" fmla="*/ 0 60000 65536"/>
              <a:gd name="T11" fmla="*/ 0 60000 65536"/>
              <a:gd name="T12" fmla="*/ 0 w 5895976"/>
              <a:gd name="T13" fmla="*/ 0 h 1800225"/>
              <a:gd name="T14" fmla="*/ 5895976 w 5895976"/>
              <a:gd name="T15" fmla="*/ 1800225 h 1800225"/>
            </a:gdLst>
            <a:ahLst/>
            <a:cxnLst>
              <a:cxn ang="T8">
                <a:pos x="T0" y="T1"/>
              </a:cxn>
              <a:cxn ang="T9">
                <a:pos x="T2" y="T3"/>
              </a:cxn>
              <a:cxn ang="T10">
                <a:pos x="T4" y="T5"/>
              </a:cxn>
              <a:cxn ang="T11">
                <a:pos x="T6" y="T7"/>
              </a:cxn>
            </a:cxnLst>
            <a:rect l="T12" t="T13" r="T14" b="T15"/>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079" name="矩形 14">
            <a:extLst>
              <a:ext uri="{FF2B5EF4-FFF2-40B4-BE49-F238E27FC236}">
                <a16:creationId xmlns:a16="http://schemas.microsoft.com/office/drawing/2014/main" id="{3A88E9FE-D587-4BB8-989F-074A7F3B7D43}"/>
              </a:ext>
            </a:extLst>
          </p:cNvPr>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080" name="矩形 17">
            <a:extLst>
              <a:ext uri="{FF2B5EF4-FFF2-40B4-BE49-F238E27FC236}">
                <a16:creationId xmlns:a16="http://schemas.microsoft.com/office/drawing/2014/main" id="{F5317621-B5CF-4FF9-B00E-23CE6022DB82}"/>
              </a:ext>
            </a:extLst>
          </p:cNvPr>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081" name="直角三角形 15">
            <a:extLst>
              <a:ext uri="{FF2B5EF4-FFF2-40B4-BE49-F238E27FC236}">
                <a16:creationId xmlns:a16="http://schemas.microsoft.com/office/drawing/2014/main" id="{647ECFB6-B1CF-4EC2-8085-F286C7017CCA}"/>
              </a:ext>
            </a:extLst>
          </p:cNvPr>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3082" name="组合 23">
            <a:extLst>
              <a:ext uri="{FF2B5EF4-FFF2-40B4-BE49-F238E27FC236}">
                <a16:creationId xmlns:a16="http://schemas.microsoft.com/office/drawing/2014/main" id="{2B3E445A-65DD-46A6-910E-3EEB3E34BFFA}"/>
              </a:ext>
            </a:extLst>
          </p:cNvPr>
          <p:cNvGrpSpPr>
            <a:grpSpLocks/>
          </p:cNvGrpSpPr>
          <p:nvPr/>
        </p:nvGrpSpPr>
        <p:grpSpPr bwMode="auto">
          <a:xfrm>
            <a:off x="1736725" y="2776538"/>
            <a:ext cx="885825" cy="887412"/>
            <a:chOff x="0" y="0"/>
            <a:chExt cx="1236662" cy="1236662"/>
          </a:xfrm>
        </p:grpSpPr>
        <p:pic>
          <p:nvPicPr>
            <p:cNvPr id="3086" name="组合 21">
              <a:extLst>
                <a:ext uri="{FF2B5EF4-FFF2-40B4-BE49-F238E27FC236}">
                  <a16:creationId xmlns:a16="http://schemas.microsoft.com/office/drawing/2014/main" id="{5D6C74F1-003F-439E-AA76-CF27BC17D6A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26" y="343571"/>
              <a:ext cx="756779" cy="47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7" name="椭圆 22">
              <a:extLst>
                <a:ext uri="{FF2B5EF4-FFF2-40B4-BE49-F238E27FC236}">
                  <a16:creationId xmlns:a16="http://schemas.microsoft.com/office/drawing/2014/main" id="{8CA32D65-ED91-45F0-9C1C-E7A963971692}"/>
                </a:ext>
              </a:extLst>
            </p:cNvPr>
            <p:cNvSpPr>
              <a:spLocks noChangeArrowheads="1"/>
            </p:cNvSpPr>
            <p:nvPr/>
          </p:nvSpPr>
          <p:spPr bwMode="auto">
            <a:xfrm>
              <a:off x="0" y="0"/>
              <a:ext cx="1236662" cy="1236662"/>
            </a:xfrm>
            <a:prstGeom prst="ellipse">
              <a:avLst/>
            </a:prstGeom>
            <a:noFill/>
            <a:ln w="5715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3083" name="文本框 24">
            <a:extLst>
              <a:ext uri="{FF2B5EF4-FFF2-40B4-BE49-F238E27FC236}">
                <a16:creationId xmlns:a16="http://schemas.microsoft.com/office/drawing/2014/main" id="{3007ED22-5CDB-4B7B-8611-CDDC0F73A6BC}"/>
              </a:ext>
            </a:extLst>
          </p:cNvPr>
          <p:cNvSpPr txBox="1">
            <a:spLocks noChangeArrowheads="1"/>
          </p:cNvSpPr>
          <p:nvPr/>
        </p:nvSpPr>
        <p:spPr bwMode="auto">
          <a:xfrm>
            <a:off x="2528888" y="2760663"/>
            <a:ext cx="92090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3084" name="图片 26">
            <a:extLst>
              <a:ext uri="{FF2B5EF4-FFF2-40B4-BE49-F238E27FC236}">
                <a16:creationId xmlns:a16="http://schemas.microsoft.com/office/drawing/2014/main" id="{D4A39A31-5237-4EEC-99A7-EA45F21262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4625975"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文本框 23">
            <a:extLst>
              <a:ext uri="{FF2B5EF4-FFF2-40B4-BE49-F238E27FC236}">
                <a16:creationId xmlns:a16="http://schemas.microsoft.com/office/drawing/2014/main" id="{54B1552A-393C-4678-92A5-E9CB27EA1800}"/>
              </a:ext>
            </a:extLst>
          </p:cNvPr>
          <p:cNvSpPr txBox="1">
            <a:spLocks noChangeArrowheads="1"/>
          </p:cNvSpPr>
          <p:nvPr/>
        </p:nvSpPr>
        <p:spPr bwMode="auto">
          <a:xfrm>
            <a:off x="2099512" y="4312810"/>
            <a:ext cx="8541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err="1"/>
              <a:t>Zihao</a:t>
            </a:r>
            <a:r>
              <a:rPr lang="en-US" altLang="zh-CN" sz="2000" dirty="0"/>
              <a:t> Qi, Bin Cao*, Long Zhang, Wei Hong, </a:t>
            </a:r>
            <a:r>
              <a:rPr lang="en-US" altLang="zh-CN" sz="2000" dirty="0" err="1"/>
              <a:t>Zhongyuan</a:t>
            </a:r>
            <a:r>
              <a:rPr lang="en-US" altLang="zh-CN" sz="2000" dirty="0"/>
              <a:t> Zhao, </a:t>
            </a:r>
            <a:r>
              <a:rPr lang="en-US" altLang="zh-CN" sz="2000" dirty="0" err="1"/>
              <a:t>Jie</a:t>
            </a:r>
            <a:r>
              <a:rPr lang="en-US" altLang="zh-CN" sz="2000" dirty="0"/>
              <a:t> Tong, Xiang Bai</a:t>
            </a:r>
            <a:endParaRPr lang="en-US" altLang="zh-CN" sz="1600" dirty="0">
              <a:solidFill>
                <a:srgbClr val="000000"/>
              </a:solidFill>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44A37289-C9EA-4AA5-A6E9-100FCE65E2A4}"/>
              </a:ext>
            </a:extLst>
          </p:cNvPr>
          <p:cNvSpPr txBox="1"/>
          <p:nvPr/>
        </p:nvSpPr>
        <p:spPr>
          <a:xfrm>
            <a:off x="2099512" y="4823673"/>
            <a:ext cx="5662512" cy="400110"/>
          </a:xfrm>
          <a:prstGeom prst="rect">
            <a:avLst/>
          </a:prstGeom>
          <a:noFill/>
        </p:spPr>
        <p:txBody>
          <a:bodyPr wrap="none" rtlCol="0">
            <a:spAutoFit/>
          </a:bodyPr>
          <a:lstStyle/>
          <a:p>
            <a:r>
              <a:rPr lang="en-US" altLang="zh-CN" sz="2000" dirty="0" err="1">
                <a:latin typeface="Calibri" panose="020F0502020204030204" pitchFamily="34" charset="0"/>
                <a:ea typeface="宋体" panose="02010600030101010101" pitchFamily="2" charset="-122"/>
              </a:rPr>
              <a:t>Conrresponding</a:t>
            </a:r>
            <a:r>
              <a:rPr lang="en-US" altLang="zh-CN" sz="2000" dirty="0">
                <a:latin typeface="Calibri" panose="020F0502020204030204" pitchFamily="34" charset="0"/>
                <a:ea typeface="宋体" panose="02010600030101010101" pitchFamily="2" charset="-122"/>
              </a:rPr>
              <a:t> author: Bin Cao caobin65@163.com</a:t>
            </a:r>
            <a:endParaRPr lang="zh-CN" altLang="en-US" sz="2000" dirty="0">
              <a:latin typeface="Calibri" panose="020F0502020204030204" pitchFamily="34" charset="0"/>
              <a:ea typeface="宋体" panose="02010600030101010101" pitchFamily="2" charset="-122"/>
            </a:endParaRPr>
          </a:p>
        </p:txBody>
      </p:sp>
      <p:sp>
        <p:nvSpPr>
          <p:cNvPr id="3" name="灯片编号占位符 2">
            <a:extLst>
              <a:ext uri="{FF2B5EF4-FFF2-40B4-BE49-F238E27FC236}">
                <a16:creationId xmlns:a16="http://schemas.microsoft.com/office/drawing/2014/main" id="{D320D9C0-CFB9-4AAB-8F03-989AC0A673FC}"/>
              </a:ext>
            </a:extLst>
          </p:cNvPr>
          <p:cNvSpPr>
            <a:spLocks noGrp="1"/>
          </p:cNvSpPr>
          <p:nvPr>
            <p:ph type="sldNum" sz="quarter" idx="12"/>
          </p:nvPr>
        </p:nvSpPr>
        <p:spPr/>
        <p:txBody>
          <a:bodyPr/>
          <a:lstStyle/>
          <a:p>
            <a:fld id="{2BC76969-AAD1-4C31-AF35-8AEE7A25183D}" type="slidenum">
              <a:rPr lang="zh-CN" altLang="en-US" smtClean="0"/>
              <a:t>1</a:t>
            </a:fld>
            <a:endParaRPr lang="zh-CN" altLang="en-US"/>
          </a:p>
        </p:txBody>
      </p:sp>
    </p:spTree>
  </p:cSld>
  <p:clrMapOvr>
    <a:masterClrMapping/>
  </p:clrMapOvr>
  <p:transition spd="slow" advTm="1103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1" name="矩形 10">
            <a:extLst>
              <a:ext uri="{FF2B5EF4-FFF2-40B4-BE49-F238E27FC236}">
                <a16:creationId xmlns:a16="http://schemas.microsoft.com/office/drawing/2014/main" id="{C7DAEB6F-E66A-4FC9-9014-0ABE0DFE3322}"/>
              </a:ext>
            </a:extLst>
          </p:cNvPr>
          <p:cNvSpPr/>
          <p:nvPr/>
        </p:nvSpPr>
        <p:spPr>
          <a:xfrm>
            <a:off x="118533" y="1086023"/>
            <a:ext cx="2946640" cy="463973"/>
          </a:xfrm>
          <a:prstGeom prst="rect">
            <a:avLst/>
          </a:prstGeom>
        </p:spPr>
        <p:txBody>
          <a:bodyPr wrap="none">
            <a:spAutoFit/>
          </a:bodyPr>
          <a:lstStyle/>
          <a:p>
            <a:pPr>
              <a:lnSpc>
                <a:spcPct val="150000"/>
              </a:lnSpc>
              <a:buFont typeface="Wingdings" panose="05000000000000000000" pitchFamily="2" charset="2"/>
              <a:buChar char="p"/>
              <a:defRPr/>
            </a:pPr>
            <a:r>
              <a:rPr lang="en-US" altLang="zh-CN" b="1" dirty="0">
                <a:solidFill>
                  <a:srgbClr val="C00000"/>
                </a:solidFill>
                <a:effectLst>
                  <a:outerShdw sx="0" sy="0">
                    <a:srgbClr val="000000"/>
                  </a:outerShdw>
                </a:effectLst>
                <a:latin typeface="Times New Roman" panose="02020603050405020304" pitchFamily="18" charset="0"/>
              </a:rPr>
              <a:t> </a:t>
            </a:r>
            <a:r>
              <a:rPr lang="en-US" altLang="zh-CN" b="1" dirty="0">
                <a:solidFill>
                  <a:srgbClr val="C00000"/>
                </a:solidFill>
              </a:rPr>
              <a:t>performance</a:t>
            </a:r>
            <a:r>
              <a:rPr lang="en-US" altLang="zh-CN" dirty="0">
                <a:solidFill>
                  <a:srgbClr val="C00000"/>
                </a:solidFill>
              </a:rPr>
              <a:t> </a:t>
            </a:r>
            <a:r>
              <a:rPr lang="en-US" altLang="zh-CN" b="1" dirty="0">
                <a:solidFill>
                  <a:srgbClr val="C00000"/>
                </a:solidFill>
              </a:rPr>
              <a:t>evaluation</a:t>
            </a:r>
            <a:endParaRPr lang="zh-CN" altLang="zh-CN" b="1" dirty="0">
              <a:solidFill>
                <a:srgbClr val="C00000"/>
              </a:solidFill>
              <a:effectLst>
                <a:outerShdw sx="0" sy="0">
                  <a:srgbClr val="000000"/>
                </a:outerShdw>
              </a:effectLst>
              <a:latin typeface="Times New Roman" panose="02020603050405020304" pitchFamily="18" charset="0"/>
            </a:endParaRPr>
          </a:p>
        </p:txBody>
      </p:sp>
      <p:sp>
        <p:nvSpPr>
          <p:cNvPr id="22" name="文本框 1">
            <a:extLst>
              <a:ext uri="{FF2B5EF4-FFF2-40B4-BE49-F238E27FC236}">
                <a16:creationId xmlns:a16="http://schemas.microsoft.com/office/drawing/2014/main" id="{66F4B7DA-0A0F-498E-8F1D-2970A4F38F3D}"/>
              </a:ext>
            </a:extLst>
          </p:cNvPr>
          <p:cNvSpPr txBox="1">
            <a:spLocks noChangeArrowheads="1"/>
          </p:cNvSpPr>
          <p:nvPr/>
        </p:nvSpPr>
        <p:spPr bwMode="auto">
          <a:xfrm>
            <a:off x="711430" y="1560606"/>
            <a:ext cx="2777641" cy="2384388"/>
          </a:xfrm>
          <a:prstGeom prst="rect">
            <a:avLst/>
          </a:prstGeom>
          <a:blipFill>
            <a:blip r:embed="rId3"/>
            <a:stretch>
              <a:fillRect/>
            </a:stretch>
          </a:blipFill>
          <a:ln w="9525">
            <a:noFill/>
            <a:miter lim="800000"/>
            <a:headEnd/>
            <a:tailEnd/>
          </a:ln>
        </p:spPr>
        <p:txBody>
          <a:bodyPr rot="0" vert="horz" wrap="square" lIns="91440" tIns="45720" rIns="91440" bIns="45720" anchor="t" anchorCtr="0">
            <a:noAutofit/>
          </a:bodyPr>
          <a:lstStyle/>
          <a:p>
            <a:pPr algn="just">
              <a:spcAft>
                <a:spcPts val="0"/>
              </a:spcAft>
            </a:pPr>
            <a:r>
              <a:rPr lang="en-US" sz="1000">
                <a:effectLst/>
                <a:latin typeface="Times New Roman" panose="02020603050405020304" pitchFamily="18" charset="0"/>
                <a:ea typeface="宋体" panose="02010600030101010101" pitchFamily="2" charset="-122"/>
              </a:rPr>
              <a:t> </a:t>
            </a:r>
            <a:endParaRPr lang="zh-CN" sz="1000">
              <a:effectLst/>
              <a:latin typeface="Times New Roman" panose="02020603050405020304" pitchFamily="18" charset="0"/>
              <a:ea typeface="宋体" panose="02010600030101010101" pitchFamily="2" charset="-122"/>
            </a:endParaRPr>
          </a:p>
        </p:txBody>
      </p:sp>
      <p:sp>
        <p:nvSpPr>
          <p:cNvPr id="23" name="文本框 4">
            <a:extLst>
              <a:ext uri="{FF2B5EF4-FFF2-40B4-BE49-F238E27FC236}">
                <a16:creationId xmlns:a16="http://schemas.microsoft.com/office/drawing/2014/main" id="{2AF6A89B-8B78-4168-B470-61A5401D6209}"/>
              </a:ext>
            </a:extLst>
          </p:cNvPr>
          <p:cNvSpPr txBox="1">
            <a:spLocks noChangeArrowheads="1"/>
          </p:cNvSpPr>
          <p:nvPr/>
        </p:nvSpPr>
        <p:spPr bwMode="auto">
          <a:xfrm>
            <a:off x="3401062" y="1549996"/>
            <a:ext cx="2887651" cy="2384388"/>
          </a:xfrm>
          <a:prstGeom prst="rect">
            <a:avLst/>
          </a:prstGeom>
          <a:blipFill>
            <a:blip r:embed="rId4"/>
            <a:stretch>
              <a:fillRect/>
            </a:stretch>
          </a:blipFill>
          <a:ln w="9525">
            <a:noFill/>
            <a:miter lim="800000"/>
            <a:headEnd/>
            <a:tailEnd/>
          </a:ln>
        </p:spPr>
        <p:txBody>
          <a:bodyPr rot="0" vert="horz" wrap="square" lIns="91440" tIns="45720" rIns="91440" bIns="45720" anchor="t" anchorCtr="0">
            <a:noAutofit/>
          </a:bodyPr>
          <a:lstStyle/>
          <a:p>
            <a:pPr algn="just">
              <a:spcAft>
                <a:spcPts val="0"/>
              </a:spcAft>
            </a:pPr>
            <a:r>
              <a:rPr lang="en-US" sz="1000">
                <a:effectLst/>
                <a:latin typeface="Times New Roman" panose="02020603050405020304" pitchFamily="18" charset="0"/>
                <a:ea typeface="宋体" panose="02010600030101010101" pitchFamily="2" charset="-122"/>
              </a:rPr>
              <a:t> </a:t>
            </a:r>
            <a:endParaRPr lang="zh-CN" sz="1000">
              <a:effectLst/>
              <a:latin typeface="Times New Roman" panose="02020603050405020304" pitchFamily="18" charset="0"/>
              <a:ea typeface="宋体" panose="02010600030101010101" pitchFamily="2" charset="-122"/>
            </a:endParaRPr>
          </a:p>
        </p:txBody>
      </p:sp>
      <p:sp>
        <p:nvSpPr>
          <p:cNvPr id="24" name="文本框 5">
            <a:extLst>
              <a:ext uri="{FF2B5EF4-FFF2-40B4-BE49-F238E27FC236}">
                <a16:creationId xmlns:a16="http://schemas.microsoft.com/office/drawing/2014/main" id="{979F9D81-8B5F-4544-9629-0E4932B4C449}"/>
              </a:ext>
            </a:extLst>
          </p:cNvPr>
          <p:cNvSpPr txBox="1">
            <a:spLocks noChangeArrowheads="1"/>
          </p:cNvSpPr>
          <p:nvPr/>
        </p:nvSpPr>
        <p:spPr bwMode="auto">
          <a:xfrm>
            <a:off x="605601" y="4151507"/>
            <a:ext cx="2905471" cy="2371105"/>
          </a:xfrm>
          <a:prstGeom prst="rect">
            <a:avLst/>
          </a:prstGeom>
          <a:blipFill>
            <a:blip r:embed="rId5"/>
            <a:stretch>
              <a:fillRect/>
            </a:stretch>
          </a:blipFill>
          <a:ln w="9525">
            <a:noFill/>
            <a:miter lim="800000"/>
            <a:headEnd/>
            <a:tailEnd/>
          </a:ln>
        </p:spPr>
        <p:txBody>
          <a:bodyPr rot="0" vert="horz" wrap="square" lIns="91440" tIns="45720" rIns="91440" bIns="45720" anchor="t" anchorCtr="0">
            <a:noAutofit/>
          </a:bodyPr>
          <a:lstStyle/>
          <a:p>
            <a:pPr algn="just">
              <a:spcAft>
                <a:spcPts val="0"/>
              </a:spcAft>
            </a:pPr>
            <a:r>
              <a:rPr lang="en-US" sz="1000">
                <a:effectLst/>
                <a:latin typeface="Times New Roman" panose="02020603050405020304" pitchFamily="18" charset="0"/>
                <a:ea typeface="宋体" panose="02010600030101010101" pitchFamily="2" charset="-122"/>
              </a:rPr>
              <a:t> </a:t>
            </a:r>
            <a:endParaRPr lang="zh-CN" sz="1000">
              <a:effectLst/>
              <a:latin typeface="Times New Roman" panose="02020603050405020304" pitchFamily="18" charset="0"/>
              <a:ea typeface="宋体" panose="02010600030101010101" pitchFamily="2" charset="-122"/>
            </a:endParaRPr>
          </a:p>
        </p:txBody>
      </p:sp>
      <p:sp>
        <p:nvSpPr>
          <p:cNvPr id="25" name="文本框 6">
            <a:extLst>
              <a:ext uri="{FF2B5EF4-FFF2-40B4-BE49-F238E27FC236}">
                <a16:creationId xmlns:a16="http://schemas.microsoft.com/office/drawing/2014/main" id="{2CAA2E35-7B9F-42C2-A15D-3105128647CB}"/>
              </a:ext>
            </a:extLst>
          </p:cNvPr>
          <p:cNvSpPr txBox="1">
            <a:spLocks noChangeArrowheads="1"/>
          </p:cNvSpPr>
          <p:nvPr/>
        </p:nvSpPr>
        <p:spPr bwMode="auto">
          <a:xfrm>
            <a:off x="3511072" y="4151507"/>
            <a:ext cx="2777641" cy="2384388"/>
          </a:xfrm>
          <a:prstGeom prst="rect">
            <a:avLst/>
          </a:prstGeom>
          <a:blipFill>
            <a:blip r:embed="rId6"/>
            <a:stretch>
              <a:fillRect/>
            </a:stretch>
          </a:blipFill>
          <a:ln w="9525">
            <a:noFill/>
            <a:miter lim="800000"/>
            <a:headEnd/>
            <a:tailEnd/>
          </a:ln>
        </p:spPr>
        <p:txBody>
          <a:bodyPr rot="0" vert="horz" wrap="square" lIns="91440" tIns="45720" rIns="91440" bIns="45720" anchor="t" anchorCtr="0">
            <a:noAutofit/>
          </a:bodyPr>
          <a:lstStyle/>
          <a:p>
            <a:pPr algn="just">
              <a:spcAft>
                <a:spcPts val="0"/>
              </a:spcAft>
            </a:pPr>
            <a:r>
              <a:rPr lang="en-US" sz="1000">
                <a:effectLst/>
                <a:latin typeface="Times New Roman" panose="02020603050405020304" pitchFamily="18" charset="0"/>
                <a:ea typeface="宋体" panose="02010600030101010101" pitchFamily="2" charset="-122"/>
              </a:rPr>
              <a:t> </a:t>
            </a:r>
            <a:endParaRPr lang="zh-CN" sz="1000">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99D10275-EB44-4871-909A-FDEBAE7FFFCE}"/>
              </a:ext>
            </a:extLst>
          </p:cNvPr>
          <p:cNvSpPr/>
          <p:nvPr/>
        </p:nvSpPr>
        <p:spPr>
          <a:xfrm>
            <a:off x="798144" y="3860539"/>
            <a:ext cx="2751074" cy="338554"/>
          </a:xfrm>
          <a:prstGeom prst="rect">
            <a:avLst/>
          </a:prstGeom>
        </p:spPr>
        <p:txBody>
          <a:bodyPr wrap="none">
            <a:spAutoFit/>
          </a:bodyPr>
          <a:lstStyle/>
          <a:p>
            <a:r>
              <a:rPr lang="en-US" altLang="zh-CN" sz="1600" dirty="0">
                <a:latin typeface="Times New Roman" panose="02020603050405020304" pitchFamily="18" charset="0"/>
                <a:ea typeface="宋体" panose="02010600030101010101" pitchFamily="2" charset="-122"/>
              </a:rPr>
              <a:t>Fig. 1Iteration process of value</a:t>
            </a:r>
            <a:endParaRPr lang="zh-CN" altLang="en-US" sz="1600" dirty="0"/>
          </a:p>
        </p:txBody>
      </p:sp>
      <p:sp>
        <p:nvSpPr>
          <p:cNvPr id="16" name="矩形 15">
            <a:extLst>
              <a:ext uri="{FF2B5EF4-FFF2-40B4-BE49-F238E27FC236}">
                <a16:creationId xmlns:a16="http://schemas.microsoft.com/office/drawing/2014/main" id="{2ECC7FFE-1A0A-470A-9C07-3CCA03AF329C}"/>
              </a:ext>
            </a:extLst>
          </p:cNvPr>
          <p:cNvSpPr/>
          <p:nvPr/>
        </p:nvSpPr>
        <p:spPr>
          <a:xfrm>
            <a:off x="3609364" y="3852975"/>
            <a:ext cx="3054041" cy="338554"/>
          </a:xfrm>
          <a:prstGeom prst="rect">
            <a:avLst/>
          </a:prstGeom>
        </p:spPr>
        <p:txBody>
          <a:bodyPr wrap="none">
            <a:spAutoFit/>
          </a:bodyPr>
          <a:lstStyle/>
          <a:p>
            <a:r>
              <a:rPr lang="en-US" altLang="zh-CN" sz="1600" dirty="0">
                <a:latin typeface="Times New Roman" panose="02020603050405020304" pitchFamily="18" charset="0"/>
                <a:ea typeface="宋体" panose="02010600030101010101" pitchFamily="2" charset="-122"/>
              </a:rPr>
              <a:t>Fig.2 Iteration process of resource.</a:t>
            </a:r>
            <a:endParaRPr lang="zh-CN" altLang="en-US" sz="1600" dirty="0"/>
          </a:p>
        </p:txBody>
      </p:sp>
      <p:sp>
        <p:nvSpPr>
          <p:cNvPr id="21" name="矩形 20">
            <a:extLst>
              <a:ext uri="{FF2B5EF4-FFF2-40B4-BE49-F238E27FC236}">
                <a16:creationId xmlns:a16="http://schemas.microsoft.com/office/drawing/2014/main" id="{2740C666-A8B3-4ED0-98F6-4134FA7505FE}"/>
              </a:ext>
            </a:extLst>
          </p:cNvPr>
          <p:cNvSpPr/>
          <p:nvPr/>
        </p:nvSpPr>
        <p:spPr>
          <a:xfrm>
            <a:off x="914484" y="6412199"/>
            <a:ext cx="2768707" cy="338554"/>
          </a:xfrm>
          <a:prstGeom prst="rect">
            <a:avLst/>
          </a:prstGeom>
        </p:spPr>
        <p:txBody>
          <a:bodyPr wrap="none">
            <a:spAutoFit/>
          </a:bodyPr>
          <a:lstStyle/>
          <a:p>
            <a:r>
              <a:rPr lang="en-US" altLang="zh-CN" sz="1600" dirty="0">
                <a:latin typeface="Times New Roman" panose="02020603050405020304" pitchFamily="18" charset="0"/>
                <a:ea typeface="宋体" panose="02010600030101010101" pitchFamily="2" charset="-122"/>
              </a:rPr>
              <a:t>Fig. 3 Iteration process of price</a:t>
            </a:r>
            <a:endParaRPr lang="zh-CN" altLang="en-US" sz="1600" dirty="0"/>
          </a:p>
        </p:txBody>
      </p:sp>
      <p:sp>
        <p:nvSpPr>
          <p:cNvPr id="26" name="矩形 25">
            <a:extLst>
              <a:ext uri="{FF2B5EF4-FFF2-40B4-BE49-F238E27FC236}">
                <a16:creationId xmlns:a16="http://schemas.microsoft.com/office/drawing/2014/main" id="{80A877E8-E339-4864-B3CE-415520185729}"/>
              </a:ext>
            </a:extLst>
          </p:cNvPr>
          <p:cNvSpPr/>
          <p:nvPr/>
        </p:nvSpPr>
        <p:spPr>
          <a:xfrm>
            <a:off x="3843850" y="6412199"/>
            <a:ext cx="2496196" cy="338554"/>
          </a:xfrm>
          <a:prstGeom prst="rect">
            <a:avLst/>
          </a:prstGeom>
        </p:spPr>
        <p:txBody>
          <a:bodyPr wrap="none">
            <a:spAutoFit/>
          </a:bodyPr>
          <a:lstStyle/>
          <a:p>
            <a:r>
              <a:rPr lang="en-US" altLang="zh-CN" sz="1600" dirty="0">
                <a:latin typeface="Times New Roman" panose="02020603050405020304" pitchFamily="18" charset="0"/>
                <a:ea typeface="宋体" panose="02010600030101010101" pitchFamily="2" charset="-122"/>
              </a:rPr>
              <a:t>Fig. 4 Reward comparisons </a:t>
            </a:r>
            <a:endParaRPr lang="zh-CN" altLang="en-US" sz="1600" dirty="0"/>
          </a:p>
        </p:txBody>
      </p:sp>
      <p:sp>
        <p:nvSpPr>
          <p:cNvPr id="27" name="矩形 26">
            <a:extLst>
              <a:ext uri="{FF2B5EF4-FFF2-40B4-BE49-F238E27FC236}">
                <a16:creationId xmlns:a16="http://schemas.microsoft.com/office/drawing/2014/main" id="{3F91A4CE-FFAB-479F-8C5F-0DE6F610F044}"/>
              </a:ext>
            </a:extLst>
          </p:cNvPr>
          <p:cNvSpPr/>
          <p:nvPr/>
        </p:nvSpPr>
        <p:spPr>
          <a:xfrm>
            <a:off x="7270694" y="1726527"/>
            <a:ext cx="4209876" cy="3970318"/>
          </a:xfrm>
          <a:prstGeom prst="rect">
            <a:avLst/>
          </a:prstGeom>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To validate the performance of the proposed policy, we introduce the classical Greedy scheme, and Max-Min Fairness (MMF) scheme as the benchmark. </a:t>
            </a:r>
          </a:p>
          <a:p>
            <a:pPr marL="285750"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Fig. 1 shows the iteration process of the value function for a concrete state.</a:t>
            </a:r>
          </a:p>
          <a:p>
            <a:pPr marL="285750"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From Fig. 2 and Fig. 3, we can observe that the game process of resource and selling price can reach equilibrium after about eight iterations.</a:t>
            </a:r>
          </a:p>
          <a:p>
            <a:pPr marL="285750"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Fig. 4 shows the performance in term of reward by varying the number of slice requests.</a:t>
            </a:r>
            <a:endParaRPr lang="zh-CN" altLang="en-US" dirty="0">
              <a:latin typeface="Times New Roman" panose="02020603050405020304" pitchFamily="18" charset="0"/>
              <a:ea typeface="宋体" panose="02010600030101010101" pitchFamily="2" charset="-122"/>
            </a:endParaRPr>
          </a:p>
        </p:txBody>
      </p:sp>
      <p:sp>
        <p:nvSpPr>
          <p:cNvPr id="2" name="灯片编号占位符 1">
            <a:extLst>
              <a:ext uri="{FF2B5EF4-FFF2-40B4-BE49-F238E27FC236}">
                <a16:creationId xmlns:a16="http://schemas.microsoft.com/office/drawing/2014/main" id="{D0B85510-4796-4A0C-9E77-30E9E409B1E2}"/>
              </a:ext>
            </a:extLst>
          </p:cNvPr>
          <p:cNvSpPr>
            <a:spLocks noGrp="1"/>
          </p:cNvSpPr>
          <p:nvPr>
            <p:ph type="sldNum" sz="quarter" idx="12"/>
          </p:nvPr>
        </p:nvSpPr>
        <p:spPr/>
        <p:txBody>
          <a:bodyPr/>
          <a:lstStyle/>
          <a:p>
            <a:fld id="{2BC76969-AAD1-4C31-AF35-8AEE7A25183D}" type="slidenum">
              <a:rPr lang="zh-CN" altLang="en-US" smtClean="0"/>
              <a:t>10</a:t>
            </a:fld>
            <a:endParaRPr lang="zh-CN" altLang="en-US"/>
          </a:p>
        </p:txBody>
      </p:sp>
    </p:spTree>
    <p:extLst>
      <p:ext uri="{BB962C8B-B14F-4D97-AF65-F5344CB8AC3E}">
        <p14:creationId xmlns:p14="http://schemas.microsoft.com/office/powerpoint/2010/main" val="3185331918"/>
      </p:ext>
    </p:extLst>
  </p:cSld>
  <p:clrMapOvr>
    <a:masterClrMapping/>
  </p:clrMapOvr>
  <p:transition advTm="5298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1" name="矩形 10">
            <a:extLst>
              <a:ext uri="{FF2B5EF4-FFF2-40B4-BE49-F238E27FC236}">
                <a16:creationId xmlns:a16="http://schemas.microsoft.com/office/drawing/2014/main" id="{C7DAEB6F-E66A-4FC9-9014-0ABE0DFE3322}"/>
              </a:ext>
            </a:extLst>
          </p:cNvPr>
          <p:cNvSpPr/>
          <p:nvPr/>
        </p:nvSpPr>
        <p:spPr>
          <a:xfrm>
            <a:off x="862013" y="1124124"/>
            <a:ext cx="10574866" cy="4698850"/>
          </a:xfrm>
          <a:prstGeom prst="rect">
            <a:avLst/>
          </a:prstGeom>
        </p:spPr>
        <p:txBody>
          <a:bodyPr wrap="square">
            <a:spAutoFit/>
          </a:bodyPr>
          <a:lstStyle/>
          <a:p>
            <a:pPr>
              <a:lnSpc>
                <a:spcPct val="150000"/>
              </a:lnSpc>
              <a:buFont typeface="Wingdings" panose="05000000000000000000" pitchFamily="2" charset="2"/>
              <a:buChar char="p"/>
              <a:defRPr/>
            </a:pPr>
            <a:r>
              <a:rPr lang="en-US" altLang="zh-CN" b="1" dirty="0">
                <a:solidFill>
                  <a:srgbClr val="C00000"/>
                </a:solidFill>
                <a:effectLst>
                  <a:outerShdw sx="0" sy="0">
                    <a:srgbClr val="000000"/>
                  </a:outerShdw>
                </a:effectLst>
                <a:latin typeface="Times New Roman" panose="02020603050405020304" pitchFamily="18" charset="0"/>
              </a:rPr>
              <a:t> Conclusion</a:t>
            </a:r>
          </a:p>
          <a:p>
            <a:pPr marL="285750" indent="-285750">
              <a:lnSpc>
                <a:spcPct val="150000"/>
              </a:lnSpc>
              <a:buFont typeface="Arial" panose="020B0604020202020204" pitchFamily="34" charset="0"/>
              <a:buChar char="•"/>
              <a:defRPr/>
            </a:pPr>
            <a:r>
              <a:rPr lang="en-US" altLang="zh-CN" sz="2000" dirty="0"/>
              <a:t>In this paper, we investigate the issue of “whether” and “when” to admit slicing requests and “how” to allocate multi-dimensional resource types.</a:t>
            </a:r>
          </a:p>
          <a:p>
            <a:pPr marL="285750" indent="-285750">
              <a:lnSpc>
                <a:spcPct val="150000"/>
              </a:lnSpc>
              <a:buFont typeface="Arial" panose="020B0604020202020204" pitchFamily="34" charset="0"/>
              <a:buChar char="•"/>
              <a:defRPr/>
            </a:pPr>
            <a:r>
              <a:rPr lang="en-US" altLang="zh-CN" sz="2000" dirty="0"/>
              <a:t>To get the optimal admission policy, we formulate the optimization problem as a Markov Decision Process problem.</a:t>
            </a:r>
          </a:p>
          <a:p>
            <a:pPr marL="285750" indent="-285750">
              <a:lnSpc>
                <a:spcPct val="150000"/>
              </a:lnSpc>
              <a:buFont typeface="Arial" panose="020B0604020202020204" pitchFamily="34" charset="0"/>
              <a:buChar char="•"/>
              <a:defRPr/>
            </a:pPr>
            <a:r>
              <a:rPr lang="en-US" altLang="zh-CN" dirty="0"/>
              <a:t> </a:t>
            </a:r>
            <a:r>
              <a:rPr lang="en-US" altLang="zh-CN" sz="2000" dirty="0"/>
              <a:t>buyer-seller game is introduced to get the optimal resource allocation and price between SPs and </a:t>
            </a:r>
            <a:r>
              <a:rPr lang="en-US" altLang="zh-CN" sz="2000" dirty="0" err="1"/>
              <a:t>InP</a:t>
            </a:r>
            <a:endParaRPr lang="en-US" altLang="zh-CN" sz="2000" dirty="0"/>
          </a:p>
          <a:p>
            <a:pPr marL="285750" indent="-285750">
              <a:lnSpc>
                <a:spcPct val="150000"/>
              </a:lnSpc>
              <a:buFont typeface="Arial" panose="020B0604020202020204" pitchFamily="34" charset="0"/>
              <a:buChar char="•"/>
              <a:defRPr/>
            </a:pPr>
            <a:r>
              <a:rPr lang="en-US" altLang="zh-CN" sz="2000" dirty="0"/>
              <a:t>Simulation results show that the proposed OAR strategy makes reasonable decisions and outperforms the baseline schemes.</a:t>
            </a:r>
            <a:endParaRPr lang="zh-CN" altLang="zh-CN" sz="2000" dirty="0"/>
          </a:p>
          <a:p>
            <a:pPr marL="285750" indent="-285750">
              <a:lnSpc>
                <a:spcPct val="150000"/>
              </a:lnSpc>
              <a:buFont typeface="Arial" panose="020B0604020202020204" pitchFamily="34" charset="0"/>
              <a:buChar char="•"/>
              <a:defRPr/>
            </a:pPr>
            <a:endParaRPr lang="zh-CN" altLang="zh-CN" sz="2400" b="1" cap="small" dirty="0">
              <a:effectLst>
                <a:outerShdw sx="0" sy="0">
                  <a:srgbClr val="000000"/>
                </a:outerShdw>
              </a:effectLst>
            </a:endParaRPr>
          </a:p>
        </p:txBody>
      </p:sp>
      <p:sp>
        <p:nvSpPr>
          <p:cNvPr id="2" name="灯片编号占位符 1">
            <a:extLst>
              <a:ext uri="{FF2B5EF4-FFF2-40B4-BE49-F238E27FC236}">
                <a16:creationId xmlns:a16="http://schemas.microsoft.com/office/drawing/2014/main" id="{ABE158C4-3107-4E17-8F1C-5D13C9948310}"/>
              </a:ext>
            </a:extLst>
          </p:cNvPr>
          <p:cNvSpPr>
            <a:spLocks noGrp="1"/>
          </p:cNvSpPr>
          <p:nvPr>
            <p:ph type="sldNum" sz="quarter" idx="12"/>
          </p:nvPr>
        </p:nvSpPr>
        <p:spPr/>
        <p:txBody>
          <a:bodyPr/>
          <a:lstStyle/>
          <a:p>
            <a:fld id="{2BC76969-AAD1-4C31-AF35-8AEE7A25183D}" type="slidenum">
              <a:rPr lang="zh-CN" altLang="en-US" smtClean="0"/>
              <a:t>11</a:t>
            </a:fld>
            <a:endParaRPr lang="zh-CN" altLang="en-US"/>
          </a:p>
        </p:txBody>
      </p:sp>
    </p:spTree>
    <p:extLst>
      <p:ext uri="{BB962C8B-B14F-4D97-AF65-F5344CB8AC3E}">
        <p14:creationId xmlns:p14="http://schemas.microsoft.com/office/powerpoint/2010/main" val="4032572037"/>
      </p:ext>
    </p:extLst>
  </p:cSld>
  <p:clrMapOvr>
    <a:masterClrMapping/>
  </p:clrMapOvr>
  <p:transition advTm="52983"/>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图片 3">
            <a:extLst>
              <a:ext uri="{FF2B5EF4-FFF2-40B4-BE49-F238E27FC236}">
                <a16:creationId xmlns:a16="http://schemas.microsoft.com/office/drawing/2014/main" id="{EAADC3F8-7405-491C-9929-08333BEDD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275" name="组合 4">
            <a:extLst>
              <a:ext uri="{FF2B5EF4-FFF2-40B4-BE49-F238E27FC236}">
                <a16:creationId xmlns:a16="http://schemas.microsoft.com/office/drawing/2014/main" id="{1ED9E834-DFE9-40D0-9BD6-A266AC8F33B9}"/>
              </a:ext>
            </a:extLst>
          </p:cNvPr>
          <p:cNvGrpSpPr>
            <a:grpSpLocks/>
          </p:cNvGrpSpPr>
          <p:nvPr/>
        </p:nvGrpSpPr>
        <p:grpSpPr bwMode="auto">
          <a:xfrm>
            <a:off x="0" y="333375"/>
            <a:ext cx="1489075" cy="419100"/>
            <a:chOff x="0" y="0"/>
            <a:chExt cx="1489439" cy="419100"/>
          </a:xfrm>
        </p:grpSpPr>
        <p:sp>
          <p:nvSpPr>
            <p:cNvPr id="54288" name="矩形 5">
              <a:extLst>
                <a:ext uri="{FF2B5EF4-FFF2-40B4-BE49-F238E27FC236}">
                  <a16:creationId xmlns:a16="http://schemas.microsoft.com/office/drawing/2014/main" id="{2CCD2517-3656-44F8-B664-96B650683756}"/>
                </a:ext>
              </a:extLst>
            </p:cNvPr>
            <p:cNvSpPr>
              <a:spLocks noChangeArrowheads="1"/>
            </p:cNvSpPr>
            <p:nvPr/>
          </p:nvSpPr>
          <p:spPr bwMode="auto">
            <a:xfrm>
              <a:off x="0" y="0"/>
              <a:ext cx="126084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4289" name="矩形 6">
              <a:extLst>
                <a:ext uri="{FF2B5EF4-FFF2-40B4-BE49-F238E27FC236}">
                  <a16:creationId xmlns:a16="http://schemas.microsoft.com/office/drawing/2014/main" id="{2841040D-4FA8-45B1-AC51-E47806E57AEE}"/>
                </a:ext>
              </a:extLst>
            </p:cNvPr>
            <p:cNvSpPr>
              <a:spLocks noChangeArrowheads="1"/>
            </p:cNvSpPr>
            <p:nvPr/>
          </p:nvSpPr>
          <p:spPr bwMode="auto">
            <a:xfrm>
              <a:off x="1317989" y="0"/>
              <a:ext cx="66675"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4290" name="矩形 7">
              <a:extLst>
                <a:ext uri="{FF2B5EF4-FFF2-40B4-BE49-F238E27FC236}">
                  <a16:creationId xmlns:a16="http://schemas.microsoft.com/office/drawing/2014/main" id="{07688EF7-DE59-40AB-A0FB-08E903B62C7F}"/>
                </a:ext>
              </a:extLst>
            </p:cNvPr>
            <p:cNvSpPr>
              <a:spLocks noChangeArrowheads="1"/>
            </p:cNvSpPr>
            <p:nvPr/>
          </p:nvSpPr>
          <p:spPr bwMode="auto">
            <a:xfrm>
              <a:off x="1441813" y="219075"/>
              <a:ext cx="47626" cy="2000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54276" name="矩形 8">
            <a:extLst>
              <a:ext uri="{FF2B5EF4-FFF2-40B4-BE49-F238E27FC236}">
                <a16:creationId xmlns:a16="http://schemas.microsoft.com/office/drawing/2014/main" id="{48D34CCF-9AFE-4431-8496-9BD41DEED06F}"/>
              </a:ext>
            </a:extLst>
          </p:cNvPr>
          <p:cNvSpPr>
            <a:spLocks/>
          </p:cNvSpPr>
          <p:nvPr/>
        </p:nvSpPr>
        <p:spPr bwMode="auto">
          <a:xfrm>
            <a:off x="4686300" y="309563"/>
            <a:ext cx="7105650" cy="1819275"/>
          </a:xfrm>
          <a:custGeom>
            <a:avLst/>
            <a:gdLst>
              <a:gd name="T0" fmla="*/ 0 w 6696075"/>
              <a:gd name="T1" fmla="*/ 0 h 1819275"/>
              <a:gd name="T2" fmla="*/ 71971631 w 6696075"/>
              <a:gd name="T3" fmla="*/ 19050 h 1819275"/>
              <a:gd name="T4" fmla="*/ 71971631 w 6696075"/>
              <a:gd name="T5" fmla="*/ 1809750 h 1819275"/>
              <a:gd name="T6" fmla="*/ 12062658 w 6696075"/>
              <a:gd name="T7" fmla="*/ 1819275 h 1819275"/>
              <a:gd name="T8" fmla="*/ 0 w 6696075"/>
              <a:gd name="T9" fmla="*/ 0 h 1819275"/>
              <a:gd name="T10" fmla="*/ 0 60000 65536"/>
              <a:gd name="T11" fmla="*/ 0 60000 65536"/>
              <a:gd name="T12" fmla="*/ 0 60000 65536"/>
              <a:gd name="T13" fmla="*/ 0 60000 65536"/>
              <a:gd name="T14" fmla="*/ 0 60000 65536"/>
              <a:gd name="T15" fmla="*/ 0 w 6696075"/>
              <a:gd name="T16" fmla="*/ 0 h 1819275"/>
              <a:gd name="T17" fmla="*/ 6696075 w 6696075"/>
              <a:gd name="T18" fmla="*/ 1819275 h 1819275"/>
            </a:gdLst>
            <a:ahLst/>
            <a:cxnLst>
              <a:cxn ang="T10">
                <a:pos x="T0" y="T1"/>
              </a:cxn>
              <a:cxn ang="T11">
                <a:pos x="T2" y="T3"/>
              </a:cxn>
              <a:cxn ang="T12">
                <a:pos x="T4" y="T5"/>
              </a:cxn>
              <a:cxn ang="T13">
                <a:pos x="T6" y="T7"/>
              </a:cxn>
              <a:cxn ang="T14">
                <a:pos x="T8" y="T9"/>
              </a:cxn>
            </a:cxnLst>
            <a:rect l="T15" t="T16" r="T17" b="T18"/>
            <a:pathLst>
              <a:path w="6696075" h="1819275">
                <a:moveTo>
                  <a:pt x="0" y="0"/>
                </a:moveTo>
                <a:lnTo>
                  <a:pt x="6696075" y="19050"/>
                </a:lnTo>
                <a:lnTo>
                  <a:pt x="6696075" y="1809750"/>
                </a:lnTo>
                <a:lnTo>
                  <a:pt x="1122277" y="1819275"/>
                </a:lnTo>
                <a:lnTo>
                  <a:pt x="0" y="0"/>
                </a:lnTo>
                <a:close/>
              </a:path>
            </a:pathLst>
          </a:custGeom>
          <a:solidFill>
            <a:srgbClr val="269F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4277" name="矩形 9">
            <a:extLst>
              <a:ext uri="{FF2B5EF4-FFF2-40B4-BE49-F238E27FC236}">
                <a16:creationId xmlns:a16="http://schemas.microsoft.com/office/drawing/2014/main" id="{A1C75AC4-5E79-42E7-8C73-1E0B59FDEBC6}"/>
              </a:ext>
            </a:extLst>
          </p:cNvPr>
          <p:cNvSpPr>
            <a:spLocks noChangeArrowheads="1"/>
          </p:cNvSpPr>
          <p:nvPr/>
        </p:nvSpPr>
        <p:spPr bwMode="auto">
          <a:xfrm>
            <a:off x="12020550" y="319088"/>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4278" name="等腰三角形 11">
            <a:extLst>
              <a:ext uri="{FF2B5EF4-FFF2-40B4-BE49-F238E27FC236}">
                <a16:creationId xmlns:a16="http://schemas.microsoft.com/office/drawing/2014/main" id="{5FB4C031-437D-4178-80C8-7F811BA9C498}"/>
              </a:ext>
            </a:extLst>
          </p:cNvPr>
          <p:cNvSpPr>
            <a:spLocks/>
          </p:cNvSpPr>
          <p:nvPr/>
        </p:nvSpPr>
        <p:spPr bwMode="auto">
          <a:xfrm>
            <a:off x="5895975" y="319088"/>
            <a:ext cx="5895975" cy="1800225"/>
          </a:xfrm>
          <a:custGeom>
            <a:avLst/>
            <a:gdLst>
              <a:gd name="T0" fmla="*/ 0 w 5895976"/>
              <a:gd name="T1" fmla="*/ 1800225 h 1800225"/>
              <a:gd name="T2" fmla="*/ 3586119 w 5895976"/>
              <a:gd name="T3" fmla="*/ 0 h 1800225"/>
              <a:gd name="T4" fmla="*/ 5895897 w 5895976"/>
              <a:gd name="T5" fmla="*/ 1800225 h 1800225"/>
              <a:gd name="T6" fmla="*/ 0 w 5895976"/>
              <a:gd name="T7" fmla="*/ 1800225 h 1800225"/>
              <a:gd name="T8" fmla="*/ 0 60000 65536"/>
              <a:gd name="T9" fmla="*/ 0 60000 65536"/>
              <a:gd name="T10" fmla="*/ 0 60000 65536"/>
              <a:gd name="T11" fmla="*/ 0 60000 65536"/>
              <a:gd name="T12" fmla="*/ 0 w 5895976"/>
              <a:gd name="T13" fmla="*/ 0 h 1800225"/>
              <a:gd name="T14" fmla="*/ 5895976 w 5895976"/>
              <a:gd name="T15" fmla="*/ 1800225 h 1800225"/>
            </a:gdLst>
            <a:ahLst/>
            <a:cxnLst>
              <a:cxn ang="T8">
                <a:pos x="T0" y="T1"/>
              </a:cxn>
              <a:cxn ang="T9">
                <a:pos x="T2" y="T3"/>
              </a:cxn>
              <a:cxn ang="T10">
                <a:pos x="T4" y="T5"/>
              </a:cxn>
              <a:cxn ang="T11">
                <a:pos x="T6" y="T7"/>
              </a:cxn>
            </a:cxnLst>
            <a:rect l="T12" t="T13" r="T14" b="T15"/>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4279" name="矩形 14">
            <a:extLst>
              <a:ext uri="{FF2B5EF4-FFF2-40B4-BE49-F238E27FC236}">
                <a16:creationId xmlns:a16="http://schemas.microsoft.com/office/drawing/2014/main" id="{BBF3CB1E-6BB7-4B80-B901-418661BEFDE9}"/>
              </a:ext>
            </a:extLst>
          </p:cNvPr>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4280" name="矩形 17">
            <a:extLst>
              <a:ext uri="{FF2B5EF4-FFF2-40B4-BE49-F238E27FC236}">
                <a16:creationId xmlns:a16="http://schemas.microsoft.com/office/drawing/2014/main" id="{DE396C54-E645-443C-9ED5-0846A0DBF12F}"/>
              </a:ext>
            </a:extLst>
          </p:cNvPr>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4281" name="直角三角形 15">
            <a:extLst>
              <a:ext uri="{FF2B5EF4-FFF2-40B4-BE49-F238E27FC236}">
                <a16:creationId xmlns:a16="http://schemas.microsoft.com/office/drawing/2014/main" id="{A4D171D3-BC55-4267-8981-91F3C2856F5C}"/>
              </a:ext>
            </a:extLst>
          </p:cNvPr>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54282" name="组合 23">
            <a:extLst>
              <a:ext uri="{FF2B5EF4-FFF2-40B4-BE49-F238E27FC236}">
                <a16:creationId xmlns:a16="http://schemas.microsoft.com/office/drawing/2014/main" id="{C0DEB609-BA96-4754-8958-F41E18274F76}"/>
              </a:ext>
            </a:extLst>
          </p:cNvPr>
          <p:cNvGrpSpPr>
            <a:grpSpLocks/>
          </p:cNvGrpSpPr>
          <p:nvPr/>
        </p:nvGrpSpPr>
        <p:grpSpPr bwMode="auto">
          <a:xfrm>
            <a:off x="5705475" y="798513"/>
            <a:ext cx="885825" cy="887412"/>
            <a:chOff x="0" y="0"/>
            <a:chExt cx="1236662" cy="1236662"/>
          </a:xfrm>
        </p:grpSpPr>
        <p:pic>
          <p:nvPicPr>
            <p:cNvPr id="54286" name="组合 21">
              <a:extLst>
                <a:ext uri="{FF2B5EF4-FFF2-40B4-BE49-F238E27FC236}">
                  <a16:creationId xmlns:a16="http://schemas.microsoft.com/office/drawing/2014/main" id="{1A63ABA5-1AC8-4F43-B8FD-A9693768411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26" y="343571"/>
              <a:ext cx="756779" cy="47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7" name="椭圆 22">
              <a:extLst>
                <a:ext uri="{FF2B5EF4-FFF2-40B4-BE49-F238E27FC236}">
                  <a16:creationId xmlns:a16="http://schemas.microsoft.com/office/drawing/2014/main" id="{4E461E8A-DD22-4105-B922-3DF7BE4E8581}"/>
                </a:ext>
              </a:extLst>
            </p:cNvPr>
            <p:cNvSpPr>
              <a:spLocks noChangeArrowheads="1"/>
            </p:cNvSpPr>
            <p:nvPr/>
          </p:nvSpPr>
          <p:spPr bwMode="auto">
            <a:xfrm>
              <a:off x="0" y="0"/>
              <a:ext cx="1236662" cy="1236662"/>
            </a:xfrm>
            <a:prstGeom prst="ellipse">
              <a:avLst/>
            </a:prstGeom>
            <a:noFill/>
            <a:ln w="5715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54283" name="文本框 24">
            <a:extLst>
              <a:ext uri="{FF2B5EF4-FFF2-40B4-BE49-F238E27FC236}">
                <a16:creationId xmlns:a16="http://schemas.microsoft.com/office/drawing/2014/main" id="{F9E2D856-2C60-4264-9CC8-D9BEFFA30D0F}"/>
              </a:ext>
            </a:extLst>
          </p:cNvPr>
          <p:cNvSpPr txBox="1">
            <a:spLocks noChangeArrowheads="1"/>
          </p:cNvSpPr>
          <p:nvPr/>
        </p:nvSpPr>
        <p:spPr bwMode="auto">
          <a:xfrm>
            <a:off x="6870700" y="800100"/>
            <a:ext cx="47371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US" altLang="zh-CN" sz="4400" b="1">
                <a:solidFill>
                  <a:schemeClr val="bg1"/>
                </a:solidFill>
                <a:latin typeface="Arial" panose="020B0604020202020204" pitchFamily="34" charset="0"/>
              </a:rPr>
              <a:t>Thank  You</a:t>
            </a:r>
            <a:endParaRPr lang="zh-CN" altLang="en-US" sz="4400" b="1">
              <a:solidFill>
                <a:schemeClr val="bg1"/>
              </a:solidFill>
            </a:endParaRPr>
          </a:p>
        </p:txBody>
      </p:sp>
      <p:pic>
        <p:nvPicPr>
          <p:cNvPr id="54284" name="图片 26">
            <a:extLst>
              <a:ext uri="{FF2B5EF4-FFF2-40B4-BE49-F238E27FC236}">
                <a16:creationId xmlns:a16="http://schemas.microsoft.com/office/drawing/2014/main" id="{53AE148D-6940-41EA-8BD3-4B9354B31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 y="1878013"/>
            <a:ext cx="4625975"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a:extLst>
              <a:ext uri="{FF2B5EF4-FFF2-40B4-BE49-F238E27FC236}">
                <a16:creationId xmlns:a16="http://schemas.microsoft.com/office/drawing/2014/main" id="{F4967740-BAEB-4F77-A443-942F9D78007D}"/>
              </a:ext>
            </a:extLst>
          </p:cNvPr>
          <p:cNvSpPr/>
          <p:nvPr/>
        </p:nvSpPr>
        <p:spPr bwMode="auto">
          <a:xfrm>
            <a:off x="4801394" y="2967784"/>
            <a:ext cx="2728632" cy="922432"/>
          </a:xfrm>
          <a:prstGeom prst="rect">
            <a:avLst/>
          </a:prstGeom>
        </p:spPr>
        <p:txBody>
          <a:bodyPr wrap="none">
            <a:spAutoFit/>
          </a:bodyPr>
          <a:lstStyle/>
          <a:p>
            <a:pPr marL="342900" indent="-342900">
              <a:lnSpc>
                <a:spcPct val="80000"/>
              </a:lnSpc>
              <a:buClr>
                <a:srgbClr val="0066FF"/>
              </a:buClr>
              <a:defRPr/>
            </a:pPr>
            <a:r>
              <a:rPr lang="en-US" altLang="zh-CN" sz="6600" b="1" dirty="0"/>
              <a:t>thanks</a:t>
            </a:r>
            <a:endParaRPr lang="en-US" altLang="zh-CN" sz="9600" kern="0" dirty="0">
              <a:solidFill>
                <a:srgbClr val="002060"/>
              </a:solidFill>
              <a:latin typeface="微软雅黑" pitchFamily="34" charset="-122"/>
              <a:ea typeface="微软雅黑" pitchFamily="34" charset="-122"/>
              <a:cs typeface="楷体_GB2312"/>
            </a:endParaRPr>
          </a:p>
        </p:txBody>
      </p:sp>
      <p:sp>
        <p:nvSpPr>
          <p:cNvPr id="2" name="灯片编号占位符 1">
            <a:extLst>
              <a:ext uri="{FF2B5EF4-FFF2-40B4-BE49-F238E27FC236}">
                <a16:creationId xmlns:a16="http://schemas.microsoft.com/office/drawing/2014/main" id="{F85D4430-F0BB-47C8-AB55-E7D6871D0513}"/>
              </a:ext>
            </a:extLst>
          </p:cNvPr>
          <p:cNvSpPr>
            <a:spLocks noGrp="1"/>
          </p:cNvSpPr>
          <p:nvPr>
            <p:ph type="sldNum" sz="quarter" idx="12"/>
          </p:nvPr>
        </p:nvSpPr>
        <p:spPr/>
        <p:txBody>
          <a:bodyPr/>
          <a:lstStyle/>
          <a:p>
            <a:fld id="{2BC76969-AAD1-4C31-AF35-8AEE7A25183D}" type="slidenum">
              <a:rPr lang="zh-CN" altLang="en-US" smtClean="0"/>
              <a:t>12</a:t>
            </a:fld>
            <a:endParaRPr lang="zh-CN" altLang="en-US"/>
          </a:p>
        </p:txBody>
      </p:sp>
    </p:spTree>
  </p:cSld>
  <p:clrMapOvr>
    <a:masterClrMapping/>
  </p:clrMapOvr>
  <p:transition spd="slow" advTm="676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a:extLst>
              <a:ext uri="{FF2B5EF4-FFF2-40B4-BE49-F238E27FC236}">
                <a16:creationId xmlns:a16="http://schemas.microsoft.com/office/drawing/2014/main" id="{033FD905-8BC7-4E77-9E90-22472A1DD3E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24" name="矩形 23">
            <a:extLst>
              <a:ext uri="{FF2B5EF4-FFF2-40B4-BE49-F238E27FC236}">
                <a16:creationId xmlns:a16="http://schemas.microsoft.com/office/drawing/2014/main" id="{5AF4EADF-1D6D-4C48-9EB4-06DDC45668B6}"/>
              </a:ext>
            </a:extLst>
          </p:cNvPr>
          <p:cNvSpPr/>
          <p:nvPr/>
        </p:nvSpPr>
        <p:spPr>
          <a:xfrm>
            <a:off x="1379329" y="1317458"/>
            <a:ext cx="9912308" cy="6000938"/>
          </a:xfrm>
          <a:prstGeom prst="rect">
            <a:avLst/>
          </a:prstGeom>
        </p:spPr>
        <p:txBody>
          <a:bodyPr wrap="square">
            <a:spAutoFit/>
          </a:bodyPr>
          <a:lstStyle/>
          <a:p>
            <a:pPr>
              <a:lnSpc>
                <a:spcPct val="150000"/>
              </a:lnSpc>
              <a:buFont typeface="Wingdings" panose="05000000000000000000" pitchFamily="2" charset="2"/>
              <a:buChar char="p"/>
              <a:defRPr/>
            </a:pPr>
            <a:r>
              <a:rPr lang="en-US" altLang="zh-CN" sz="2000" b="1" dirty="0">
                <a:solidFill>
                  <a:srgbClr val="C00000"/>
                </a:solidFill>
                <a:latin typeface="+mn-ea"/>
                <a:cs typeface="Calibri Light" panose="020F0302020204030204" pitchFamily="34" charset="0"/>
              </a:rPr>
              <a:t> Networking slicing:</a:t>
            </a:r>
          </a:p>
          <a:p>
            <a:pPr>
              <a:lnSpc>
                <a:spcPct val="150000"/>
              </a:lnSpc>
              <a:defRPr/>
            </a:pPr>
            <a:r>
              <a:rPr lang="en-US" altLang="zh-CN" sz="2000" dirty="0">
                <a:latin typeface="+mn-ea"/>
                <a:cs typeface="Calibri Light" panose="020F0302020204030204" pitchFamily="34" charset="0"/>
              </a:rPr>
              <a:t> a promising technology to meet the service requirements for future mobile networks</a:t>
            </a:r>
            <a:r>
              <a:rPr lang="en-US" altLang="zh-CN" sz="2000" b="1" dirty="0"/>
              <a:t>. </a:t>
            </a:r>
            <a:endParaRPr lang="en-US" altLang="zh-CN" sz="2000" dirty="0">
              <a:latin typeface="+mn-ea"/>
              <a:cs typeface="Calibri Light" panose="020F0302020204030204" pitchFamily="34" charset="0"/>
            </a:endParaRPr>
          </a:p>
          <a:p>
            <a:pPr>
              <a:lnSpc>
                <a:spcPct val="150000"/>
              </a:lnSpc>
              <a:buFont typeface="Wingdings" panose="05000000000000000000" pitchFamily="2" charset="2"/>
              <a:buChar char="p"/>
              <a:defRPr/>
            </a:pPr>
            <a:r>
              <a:rPr lang="en-US" altLang="zh-CN" sz="2000" b="1" dirty="0">
                <a:solidFill>
                  <a:srgbClr val="C00000"/>
                </a:solidFill>
                <a:latin typeface="+mn-ea"/>
                <a:cs typeface="Calibri Light" panose="020F0302020204030204" pitchFamily="34" charset="0"/>
              </a:rPr>
              <a:t>Question: a dynamic environment</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sym typeface="Wingdings" panose="05000000000000000000" pitchFamily="2" charset="2"/>
              </a:rPr>
              <a:t>Random</a:t>
            </a:r>
            <a:r>
              <a:rPr lang="zh-CN" altLang="en-US" sz="2000" dirty="0">
                <a:latin typeface="+mn-ea"/>
                <a:cs typeface="Calibri Light" panose="020F0302020204030204" pitchFamily="34" charset="0"/>
                <a:sym typeface="Wingdings" panose="05000000000000000000" pitchFamily="2" charset="2"/>
              </a:rPr>
              <a:t> </a:t>
            </a:r>
            <a:r>
              <a:rPr lang="en-US" altLang="zh-CN" sz="2000" dirty="0">
                <a:latin typeface="+mn-ea"/>
                <a:cs typeface="Calibri Light" panose="020F0302020204030204" pitchFamily="34" charset="0"/>
                <a:sym typeface="Wingdings" panose="05000000000000000000" pitchFamily="2" charset="2"/>
              </a:rPr>
              <a:t>arrivals</a:t>
            </a:r>
            <a:r>
              <a:rPr lang="zh-CN" altLang="en-US" sz="2000" dirty="0">
                <a:latin typeface="+mn-ea"/>
                <a:cs typeface="Calibri Light" panose="020F0302020204030204" pitchFamily="34" charset="0"/>
                <a:sym typeface="Wingdings" panose="05000000000000000000" pitchFamily="2" charset="2"/>
              </a:rPr>
              <a:t> </a:t>
            </a:r>
            <a:r>
              <a:rPr lang="en-US" altLang="zh-CN" sz="2000" dirty="0">
                <a:latin typeface="+mn-ea"/>
                <a:cs typeface="Calibri Light" panose="020F0302020204030204" pitchFamily="34" charset="0"/>
                <a:sym typeface="Wingdings" panose="05000000000000000000" pitchFamily="2" charset="2"/>
              </a:rPr>
              <a:t>and departures</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sym typeface="Wingdings" panose="05000000000000000000" pitchFamily="2" charset="2"/>
              </a:rPr>
              <a:t>Uncertain</a:t>
            </a:r>
            <a:r>
              <a:rPr lang="zh-CN" altLang="en-US" sz="2000" dirty="0">
                <a:latin typeface="+mn-ea"/>
                <a:cs typeface="Calibri Light" panose="020F0302020204030204" pitchFamily="34" charset="0"/>
                <a:sym typeface="Wingdings" panose="05000000000000000000" pitchFamily="2" charset="2"/>
              </a:rPr>
              <a:t> </a:t>
            </a:r>
            <a:r>
              <a:rPr lang="en-US" altLang="zh-CN" sz="2000" dirty="0">
                <a:latin typeface="+mn-ea"/>
                <a:cs typeface="Calibri Light" panose="020F0302020204030204" pitchFamily="34" charset="0"/>
                <a:sym typeface="Wingdings" panose="05000000000000000000" pitchFamily="2" charset="2"/>
              </a:rPr>
              <a:t>resource</a:t>
            </a:r>
            <a:r>
              <a:rPr lang="zh-CN" altLang="en-US" sz="2000" dirty="0">
                <a:latin typeface="+mn-ea"/>
                <a:cs typeface="Calibri Light" panose="020F0302020204030204" pitchFamily="34" charset="0"/>
                <a:sym typeface="Wingdings" panose="05000000000000000000" pitchFamily="2" charset="2"/>
              </a:rPr>
              <a:t> </a:t>
            </a:r>
            <a:r>
              <a:rPr lang="en-US" altLang="zh-CN" sz="2000" dirty="0">
                <a:latin typeface="+mn-ea"/>
                <a:cs typeface="Calibri Light" panose="020F0302020204030204" pitchFamily="34" charset="0"/>
                <a:sym typeface="Wingdings" panose="05000000000000000000" pitchFamily="2" charset="2"/>
              </a:rPr>
              <a:t>availability</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sym typeface="Wingdings" panose="05000000000000000000" pitchFamily="2" charset="2"/>
              </a:rPr>
              <a:t>Multi-dimensional resource allocation</a:t>
            </a:r>
          </a:p>
          <a:p>
            <a:pPr>
              <a:lnSpc>
                <a:spcPct val="150000"/>
              </a:lnSpc>
              <a:defRPr/>
            </a:pPr>
            <a:r>
              <a:rPr lang="zh-CN" altLang="en-US" sz="2000" dirty="0">
                <a:latin typeface="+mn-ea"/>
                <a:cs typeface="Calibri Light" panose="020F0302020204030204" pitchFamily="34" charset="0"/>
                <a:sym typeface="Wingdings" panose="05000000000000000000" pitchFamily="2" charset="2"/>
              </a:rPr>
              <a:t>   </a:t>
            </a:r>
            <a:r>
              <a:rPr lang="en-US" altLang="zh-CN" sz="2000" dirty="0">
                <a:latin typeface="+mn-ea"/>
                <a:cs typeface="Calibri Light" panose="020F0302020204030204" pitchFamily="34" charset="0"/>
                <a:sym typeface="Wingdings" panose="05000000000000000000" pitchFamily="2" charset="2"/>
              </a:rPr>
              <a:t>Resource allocation become more complicated </a:t>
            </a:r>
          </a:p>
          <a:p>
            <a:pPr>
              <a:lnSpc>
                <a:spcPct val="150000"/>
              </a:lnSpc>
              <a:defRPr/>
            </a:pPr>
            <a:r>
              <a:rPr lang="en-US" altLang="zh-CN" sz="2000" dirty="0">
                <a:latin typeface="+mn-ea"/>
                <a:cs typeface="Calibri Light" panose="020F0302020204030204" pitchFamily="34" charset="0"/>
                <a:sym typeface="Wingdings" panose="05000000000000000000" pitchFamily="2" charset="2"/>
              </a:rPr>
              <a:t>In summary, there are three important questions:</a:t>
            </a:r>
          </a:p>
          <a:p>
            <a:pPr marL="342900" indent="-342900">
              <a:lnSpc>
                <a:spcPct val="150000"/>
              </a:lnSpc>
              <a:buFont typeface="Arial" panose="020B0604020202020204" pitchFamily="34" charset="0"/>
              <a:buChar char="•"/>
              <a:defRPr/>
            </a:pPr>
            <a:r>
              <a:rPr lang="en-US" altLang="zh-CN" dirty="0"/>
              <a:t>“</a:t>
            </a:r>
            <a:r>
              <a:rPr lang="en-US" altLang="zh-CN" sz="2000" dirty="0">
                <a:latin typeface="+mn-ea"/>
                <a:cs typeface="Calibri Light" panose="020F0302020204030204" pitchFamily="34" charset="0"/>
              </a:rPr>
              <a:t>whether” to admit immediately</a:t>
            </a:r>
            <a:endParaRPr lang="en-US" altLang="zh-CN" sz="2000" dirty="0">
              <a:latin typeface="+mn-ea"/>
              <a:cs typeface="Calibri Light" panose="020F0302020204030204" pitchFamily="34" charset="0"/>
              <a:sym typeface="Wingdings" panose="05000000000000000000" pitchFamily="2" charset="2"/>
            </a:endParaRP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rPr>
              <a:t>“how” to admit </a:t>
            </a:r>
          </a:p>
          <a:p>
            <a:pPr marL="342900" indent="-342900">
              <a:lnSpc>
                <a:spcPct val="150000"/>
              </a:lnSpc>
              <a:buFont typeface="Arial" panose="020B0604020202020204" pitchFamily="34" charset="0"/>
              <a:buChar char="•"/>
              <a:defRPr/>
            </a:pPr>
            <a:r>
              <a:rPr lang="en-US" altLang="zh-CN" dirty="0"/>
              <a:t>“when” to admit</a:t>
            </a:r>
            <a:endParaRPr lang="en-US" altLang="zh-CN" sz="2000" dirty="0">
              <a:latin typeface="+mn-ea"/>
              <a:cs typeface="Calibri Light" panose="020F0302020204030204" pitchFamily="34" charset="0"/>
              <a:sym typeface="Wingdings" panose="05000000000000000000" pitchFamily="2" charset="2"/>
            </a:endParaRPr>
          </a:p>
          <a:p>
            <a:pPr marL="342900" indent="-342900">
              <a:lnSpc>
                <a:spcPct val="150000"/>
              </a:lnSpc>
              <a:buFont typeface="Arial" panose="020B0604020202020204" pitchFamily="34" charset="0"/>
              <a:buChar char="•"/>
              <a:defRPr/>
            </a:pPr>
            <a:endParaRPr lang="en-US" altLang="zh-CN" sz="2000" dirty="0">
              <a:latin typeface="+mn-ea"/>
              <a:cs typeface="Calibri Light" panose="020F0302020204030204" pitchFamily="34" charset="0"/>
              <a:sym typeface="Wingdings" panose="05000000000000000000" pitchFamily="2" charset="2"/>
            </a:endParaRPr>
          </a:p>
          <a:p>
            <a:pPr>
              <a:lnSpc>
                <a:spcPct val="150000"/>
              </a:lnSpc>
              <a:defRPr/>
            </a:pPr>
            <a:r>
              <a:rPr lang="en-US" altLang="zh-CN" sz="2000" dirty="0">
                <a:latin typeface="+mn-ea"/>
                <a:cs typeface="Calibri Light" panose="020F0302020204030204" pitchFamily="34" charset="0"/>
                <a:sym typeface="Wingdings" panose="05000000000000000000" pitchFamily="2" charset="2"/>
              </a:rPr>
              <a:t>   </a:t>
            </a:r>
          </a:p>
        </p:txBody>
      </p:sp>
      <p:sp>
        <p:nvSpPr>
          <p:cNvPr id="2" name="灯片编号占位符 1">
            <a:extLst>
              <a:ext uri="{FF2B5EF4-FFF2-40B4-BE49-F238E27FC236}">
                <a16:creationId xmlns:a16="http://schemas.microsoft.com/office/drawing/2014/main" id="{A6C55722-54CC-4E04-B9D0-7E1A2ACE61EC}"/>
              </a:ext>
            </a:extLst>
          </p:cNvPr>
          <p:cNvSpPr>
            <a:spLocks noGrp="1"/>
          </p:cNvSpPr>
          <p:nvPr>
            <p:ph type="sldNum" sz="quarter" idx="12"/>
          </p:nvPr>
        </p:nvSpPr>
        <p:spPr/>
        <p:txBody>
          <a:bodyPr/>
          <a:lstStyle/>
          <a:p>
            <a:fld id="{2BC76969-AAD1-4C31-AF35-8AEE7A25183D}" type="slidenum">
              <a:rPr lang="zh-CN" altLang="en-US" smtClean="0"/>
              <a:t>2</a:t>
            </a:fld>
            <a:endParaRPr lang="zh-CN" altLang="en-US"/>
          </a:p>
        </p:txBody>
      </p:sp>
    </p:spTree>
  </p:cSld>
  <p:clrMapOvr>
    <a:masterClrMapping/>
  </p:clrMapOvr>
  <p:transition advTm="5298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a:extLst>
              <a:ext uri="{FF2B5EF4-FFF2-40B4-BE49-F238E27FC236}">
                <a16:creationId xmlns:a16="http://schemas.microsoft.com/office/drawing/2014/main" id="{033FD905-8BC7-4E77-9E90-22472A1DD3E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33800" name="右箭头 10">
            <a:extLst>
              <a:ext uri="{FF2B5EF4-FFF2-40B4-BE49-F238E27FC236}">
                <a16:creationId xmlns:a16="http://schemas.microsoft.com/office/drawing/2014/main" id="{FB0FF346-302B-47CA-8DE3-A94F53DC0828}"/>
              </a:ext>
            </a:extLst>
          </p:cNvPr>
          <p:cNvSpPr>
            <a:spLocks noChangeArrowheads="1"/>
          </p:cNvSpPr>
          <p:nvPr/>
        </p:nvSpPr>
        <p:spPr bwMode="auto">
          <a:xfrm>
            <a:off x="5473700" y="3186906"/>
            <a:ext cx="546100" cy="484188"/>
          </a:xfrm>
          <a:prstGeom prst="rightArrow">
            <a:avLst>
              <a:gd name="adj1" fmla="val 50000"/>
              <a:gd name="adj2" fmla="val 50002"/>
            </a:avLst>
          </a:prstGeom>
          <a:solidFill>
            <a:schemeClr val="accent1"/>
          </a:solidFill>
          <a:ln w="9525" algn="ctr">
            <a:solidFill>
              <a:schemeClr val="tx1"/>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p>
        </p:txBody>
      </p:sp>
      <p:sp>
        <p:nvSpPr>
          <p:cNvPr id="24" name="矩形 23">
            <a:extLst>
              <a:ext uri="{FF2B5EF4-FFF2-40B4-BE49-F238E27FC236}">
                <a16:creationId xmlns:a16="http://schemas.microsoft.com/office/drawing/2014/main" id="{5AF4EADF-1D6D-4C48-9EB4-06DDC45668B6}"/>
              </a:ext>
            </a:extLst>
          </p:cNvPr>
          <p:cNvSpPr/>
          <p:nvPr/>
        </p:nvSpPr>
        <p:spPr>
          <a:xfrm>
            <a:off x="561181" y="1016001"/>
            <a:ext cx="4666540" cy="5816272"/>
          </a:xfrm>
          <a:prstGeom prst="rect">
            <a:avLst/>
          </a:prstGeom>
        </p:spPr>
        <p:txBody>
          <a:bodyPr wrap="square">
            <a:spAutoFit/>
          </a:bodyPr>
          <a:lstStyle/>
          <a:p>
            <a:pPr marL="342900" indent="-342900">
              <a:lnSpc>
                <a:spcPct val="150000"/>
              </a:lnSpc>
              <a:buFont typeface="Wingdings" panose="05000000000000000000" pitchFamily="2" charset="2"/>
              <a:buChar char="p"/>
              <a:defRPr/>
            </a:pPr>
            <a:r>
              <a:rPr lang="en-US" altLang="zh-CN" sz="2000" b="1" dirty="0">
                <a:solidFill>
                  <a:srgbClr val="C00000"/>
                </a:solidFill>
                <a:latin typeface="+mn-ea"/>
                <a:cs typeface="Calibri Light" panose="020F0302020204030204" pitchFamily="34" charset="0"/>
              </a:rPr>
              <a:t>Solution</a:t>
            </a:r>
          </a:p>
          <a:p>
            <a:pPr>
              <a:lnSpc>
                <a:spcPct val="150000"/>
              </a:lnSpc>
              <a:defRPr/>
            </a:pPr>
            <a:r>
              <a:rPr lang="en-US" altLang="zh-CN" sz="2000" dirty="0"/>
              <a:t>This paper proposes an opportunistic admissibility and resource allocation (OAR) policy</a:t>
            </a:r>
            <a:endParaRPr lang="en-US" altLang="zh-CN" sz="2000" b="1" dirty="0">
              <a:solidFill>
                <a:srgbClr val="C00000"/>
              </a:solidFill>
              <a:latin typeface="+mn-ea"/>
              <a:cs typeface="Calibri Light" panose="020F0302020204030204" pitchFamily="34" charset="0"/>
            </a:endParaRP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sym typeface="Wingdings" panose="05000000000000000000" pitchFamily="2" charset="2"/>
              </a:rPr>
              <a:t> Markov Decision Process (MDP) </a:t>
            </a:r>
          </a:p>
          <a:p>
            <a:pPr>
              <a:lnSpc>
                <a:spcPct val="150000"/>
              </a:lnSpc>
              <a:defRPr/>
            </a:pPr>
            <a:r>
              <a:rPr lang="en-US" altLang="zh-CN" dirty="0">
                <a:latin typeface="+mn-ea"/>
                <a:cs typeface="Calibri Light" panose="020F0302020204030204" pitchFamily="34" charset="0"/>
                <a:sym typeface="Wingdings" panose="05000000000000000000" pitchFamily="2" charset="2"/>
              </a:rPr>
              <a:t>To solve the MDP, </a:t>
            </a:r>
            <a:r>
              <a:rPr lang="en-US" altLang="zh-CN" b="1" dirty="0">
                <a:latin typeface="+mn-ea"/>
                <a:cs typeface="Calibri Light" panose="020F0302020204030204" pitchFamily="34" charset="0"/>
                <a:sym typeface="Wingdings" panose="05000000000000000000" pitchFamily="2" charset="2"/>
              </a:rPr>
              <a:t>the optimal admission policy</a:t>
            </a:r>
            <a:r>
              <a:rPr lang="en-US" altLang="zh-CN" dirty="0">
                <a:latin typeface="+mn-ea"/>
                <a:cs typeface="Calibri Light" panose="020F0302020204030204" pitchFamily="34" charset="0"/>
                <a:sym typeface="Wingdings" panose="05000000000000000000" pitchFamily="2" charset="2"/>
              </a:rPr>
              <a:t> is made to decide "whether" (admit immediately) and "when" (defer to admit) to admit slicing requests.</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sym typeface="Wingdings" panose="05000000000000000000" pitchFamily="2" charset="2"/>
              </a:rPr>
              <a:t>Buyer-seller game model</a:t>
            </a:r>
          </a:p>
          <a:p>
            <a:pPr>
              <a:lnSpc>
                <a:spcPct val="150000"/>
              </a:lnSpc>
              <a:defRPr/>
            </a:pPr>
            <a:r>
              <a:rPr lang="en-US" altLang="zh-CN" sz="2000" dirty="0">
                <a:latin typeface="+mn-ea"/>
                <a:cs typeface="Calibri Light" panose="020F0302020204030204" pitchFamily="34" charset="0"/>
                <a:sym typeface="Wingdings" panose="05000000000000000000" pitchFamily="2" charset="2"/>
              </a:rPr>
              <a:t>To solve the game, we can </a:t>
            </a:r>
            <a:r>
              <a:rPr lang="en-US" altLang="zh-CN" dirty="0"/>
              <a:t>obtain the optimal resources allocation and price policy </a:t>
            </a:r>
            <a:endParaRPr lang="en-US" altLang="zh-CN" sz="2000" dirty="0">
              <a:latin typeface="+mn-ea"/>
              <a:cs typeface="Calibri Light" panose="020F0302020204030204" pitchFamily="34" charset="0"/>
              <a:sym typeface="Wingdings" panose="05000000000000000000" pitchFamily="2" charset="2"/>
            </a:endParaRPr>
          </a:p>
          <a:p>
            <a:pPr>
              <a:lnSpc>
                <a:spcPct val="150000"/>
              </a:lnSpc>
              <a:defRPr/>
            </a:pPr>
            <a:r>
              <a:rPr lang="en-US" altLang="zh-CN" sz="2000" dirty="0">
                <a:latin typeface="+mn-ea"/>
                <a:cs typeface="Calibri Light" panose="020F0302020204030204" pitchFamily="34" charset="0"/>
                <a:sym typeface="Wingdings" panose="05000000000000000000" pitchFamily="2" charset="2"/>
              </a:rPr>
              <a:t>   </a:t>
            </a:r>
          </a:p>
        </p:txBody>
      </p:sp>
      <p:pic>
        <p:nvPicPr>
          <p:cNvPr id="2" name="图片 1">
            <a:extLst>
              <a:ext uri="{FF2B5EF4-FFF2-40B4-BE49-F238E27FC236}">
                <a16:creationId xmlns:a16="http://schemas.microsoft.com/office/drawing/2014/main" id="{00A38FC5-0901-4FF6-8707-8128033BD3F2}"/>
              </a:ext>
            </a:extLst>
          </p:cNvPr>
          <p:cNvPicPr>
            <a:picLocks noChangeAspect="1"/>
          </p:cNvPicPr>
          <p:nvPr/>
        </p:nvPicPr>
        <p:blipFill>
          <a:blip r:embed="rId4"/>
          <a:stretch>
            <a:fillRect/>
          </a:stretch>
        </p:blipFill>
        <p:spPr>
          <a:xfrm>
            <a:off x="6096000" y="1130300"/>
            <a:ext cx="5792504" cy="5178360"/>
          </a:xfrm>
          <a:prstGeom prst="rect">
            <a:avLst/>
          </a:prstGeom>
        </p:spPr>
      </p:pic>
      <p:sp>
        <p:nvSpPr>
          <p:cNvPr id="3" name="灯片编号占位符 2">
            <a:extLst>
              <a:ext uri="{FF2B5EF4-FFF2-40B4-BE49-F238E27FC236}">
                <a16:creationId xmlns:a16="http://schemas.microsoft.com/office/drawing/2014/main" id="{9C2524B9-591E-4B76-8B20-44005454A798}"/>
              </a:ext>
            </a:extLst>
          </p:cNvPr>
          <p:cNvSpPr>
            <a:spLocks noGrp="1"/>
          </p:cNvSpPr>
          <p:nvPr>
            <p:ph type="sldNum" sz="quarter" idx="12"/>
          </p:nvPr>
        </p:nvSpPr>
        <p:spPr/>
        <p:txBody>
          <a:bodyPr/>
          <a:lstStyle/>
          <a:p>
            <a:fld id="{2BC76969-AAD1-4C31-AF35-8AEE7A25183D}" type="slidenum">
              <a:rPr lang="zh-CN" altLang="en-US" smtClean="0"/>
              <a:t>3</a:t>
            </a:fld>
            <a:endParaRPr lang="zh-CN" altLang="en-US"/>
          </a:p>
        </p:txBody>
      </p:sp>
    </p:spTree>
    <p:extLst>
      <p:ext uri="{BB962C8B-B14F-4D97-AF65-F5344CB8AC3E}">
        <p14:creationId xmlns:p14="http://schemas.microsoft.com/office/powerpoint/2010/main" val="412524066"/>
      </p:ext>
    </p:extLst>
  </p:cSld>
  <p:clrMapOvr>
    <a:masterClrMapping/>
  </p:clrMapOvr>
  <p:transition advTm="52983"/>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a:extLst>
              <a:ext uri="{FF2B5EF4-FFF2-40B4-BE49-F238E27FC236}">
                <a16:creationId xmlns:a16="http://schemas.microsoft.com/office/drawing/2014/main" id="{033FD905-8BC7-4E77-9E90-22472A1DD3E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33800" name="右箭头 10">
            <a:extLst>
              <a:ext uri="{FF2B5EF4-FFF2-40B4-BE49-F238E27FC236}">
                <a16:creationId xmlns:a16="http://schemas.microsoft.com/office/drawing/2014/main" id="{FB0FF346-302B-47CA-8DE3-A94F53DC0828}"/>
              </a:ext>
            </a:extLst>
          </p:cNvPr>
          <p:cNvSpPr>
            <a:spLocks noChangeArrowheads="1"/>
          </p:cNvSpPr>
          <p:nvPr/>
        </p:nvSpPr>
        <p:spPr bwMode="auto">
          <a:xfrm>
            <a:off x="5473700" y="3186906"/>
            <a:ext cx="546100" cy="484188"/>
          </a:xfrm>
          <a:prstGeom prst="rightArrow">
            <a:avLst>
              <a:gd name="adj1" fmla="val 50000"/>
              <a:gd name="adj2" fmla="val 50002"/>
            </a:avLst>
          </a:prstGeom>
          <a:solidFill>
            <a:schemeClr val="accent1"/>
          </a:solidFill>
          <a:ln w="9525" algn="ctr">
            <a:solidFill>
              <a:schemeClr val="tx1"/>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p>
        </p:txBody>
      </p:sp>
      <p:sp>
        <p:nvSpPr>
          <p:cNvPr id="24" name="矩形 23">
            <a:extLst>
              <a:ext uri="{FF2B5EF4-FFF2-40B4-BE49-F238E27FC236}">
                <a16:creationId xmlns:a16="http://schemas.microsoft.com/office/drawing/2014/main" id="{5AF4EADF-1D6D-4C48-9EB4-06DDC45668B6}"/>
              </a:ext>
            </a:extLst>
          </p:cNvPr>
          <p:cNvSpPr/>
          <p:nvPr/>
        </p:nvSpPr>
        <p:spPr>
          <a:xfrm>
            <a:off x="561182" y="1371601"/>
            <a:ext cx="4666540" cy="5539273"/>
          </a:xfrm>
          <a:prstGeom prst="rect">
            <a:avLst/>
          </a:prstGeom>
        </p:spPr>
        <p:txBody>
          <a:bodyPr wrap="square">
            <a:spAutoFit/>
          </a:bodyPr>
          <a:lstStyle/>
          <a:p>
            <a:pPr>
              <a:lnSpc>
                <a:spcPct val="150000"/>
              </a:lnSpc>
              <a:buFont typeface="Wingdings" panose="05000000000000000000" pitchFamily="2" charset="2"/>
              <a:buChar char="p"/>
              <a:defRPr/>
            </a:pPr>
            <a:r>
              <a:rPr lang="en-US" altLang="zh-CN" sz="2000" b="1" dirty="0">
                <a:solidFill>
                  <a:srgbClr val="C00000"/>
                </a:solidFill>
                <a:latin typeface="+mn-ea"/>
                <a:cs typeface="Calibri Light" panose="020F0302020204030204" pitchFamily="34" charset="0"/>
              </a:rPr>
              <a:t>System model</a:t>
            </a:r>
          </a:p>
          <a:p>
            <a:pPr marL="285750" indent="-285750">
              <a:lnSpc>
                <a:spcPct val="150000"/>
              </a:lnSpc>
              <a:buFont typeface="Wingdings" panose="05000000000000000000" pitchFamily="2" charset="2"/>
              <a:buChar char="Ø"/>
              <a:defRPr/>
            </a:pPr>
            <a:r>
              <a:rPr lang="en-US" altLang="zh-CN" sz="2000" b="1" dirty="0">
                <a:latin typeface="+mn-ea"/>
                <a:cs typeface="Calibri Light" panose="020F0302020204030204" pitchFamily="34" charset="0"/>
              </a:rPr>
              <a:t>composition</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sym typeface="Wingdings" panose="05000000000000000000" pitchFamily="2" charset="2"/>
              </a:rPr>
              <a:t>Service providers (SPs)</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rPr>
              <a:t>Resource management and orchestration (RMO)</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rPr>
              <a:t>Infrastructure provider (</a:t>
            </a:r>
            <a:r>
              <a:rPr lang="en-US" altLang="zh-CN" sz="2000" dirty="0" err="1">
                <a:latin typeface="+mn-ea"/>
                <a:cs typeface="Calibri Light" panose="020F0302020204030204" pitchFamily="34" charset="0"/>
              </a:rPr>
              <a:t>InP</a:t>
            </a:r>
            <a:r>
              <a:rPr lang="en-US" altLang="zh-CN" sz="2000" dirty="0">
                <a:latin typeface="+mn-ea"/>
                <a:cs typeface="Calibri Light" panose="020F0302020204030204" pitchFamily="34" charset="0"/>
              </a:rPr>
              <a:t>)</a:t>
            </a:r>
          </a:p>
          <a:p>
            <a:pPr marL="342900" indent="-342900">
              <a:lnSpc>
                <a:spcPct val="150000"/>
              </a:lnSpc>
              <a:buFont typeface="Wingdings" panose="05000000000000000000" pitchFamily="2" charset="2"/>
              <a:buChar char="Ø"/>
              <a:defRPr/>
            </a:pPr>
            <a:r>
              <a:rPr lang="en-US" altLang="zh-CN" sz="2000" dirty="0">
                <a:latin typeface="+mn-ea"/>
                <a:cs typeface="Calibri Light" panose="020F0302020204030204" pitchFamily="34" charset="0"/>
              </a:rPr>
              <a:t>Different resource types </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sym typeface="Wingdings" panose="05000000000000000000" pitchFamily="2" charset="2"/>
              </a:rPr>
              <a:t>Networking resource</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sym typeface="Wingdings" panose="05000000000000000000" pitchFamily="2" charset="2"/>
              </a:rPr>
              <a:t>Storage resource</a:t>
            </a:r>
          </a:p>
          <a:p>
            <a:pPr marL="342900" indent="-342900">
              <a:lnSpc>
                <a:spcPct val="150000"/>
              </a:lnSpc>
              <a:buFont typeface="Arial" panose="020B0604020202020204" pitchFamily="34" charset="0"/>
              <a:buChar char="•"/>
              <a:defRPr/>
            </a:pPr>
            <a:r>
              <a:rPr lang="en-US" altLang="zh-CN" sz="2000" dirty="0">
                <a:latin typeface="+mn-ea"/>
                <a:cs typeface="Calibri Light" panose="020F0302020204030204" pitchFamily="34" charset="0"/>
                <a:sym typeface="Wingdings" panose="05000000000000000000" pitchFamily="2" charset="2"/>
              </a:rPr>
              <a:t>Computing resource</a:t>
            </a:r>
          </a:p>
          <a:p>
            <a:pPr marL="342900" indent="-342900">
              <a:lnSpc>
                <a:spcPct val="150000"/>
              </a:lnSpc>
              <a:buFont typeface="Arial" panose="020B0604020202020204" pitchFamily="34" charset="0"/>
              <a:buChar char="•"/>
              <a:defRPr/>
            </a:pPr>
            <a:endParaRPr lang="en-US" altLang="zh-CN" sz="2000" dirty="0">
              <a:latin typeface="+mn-ea"/>
              <a:cs typeface="Calibri Light" panose="020F0302020204030204" pitchFamily="34" charset="0"/>
              <a:sym typeface="Wingdings" panose="05000000000000000000" pitchFamily="2" charset="2"/>
            </a:endParaRPr>
          </a:p>
          <a:p>
            <a:pPr>
              <a:lnSpc>
                <a:spcPct val="150000"/>
              </a:lnSpc>
              <a:defRPr/>
            </a:pPr>
            <a:r>
              <a:rPr lang="en-US" altLang="zh-CN" sz="2000" dirty="0">
                <a:latin typeface="+mn-ea"/>
                <a:cs typeface="Calibri Light" panose="020F0302020204030204" pitchFamily="34" charset="0"/>
                <a:sym typeface="Wingdings" panose="05000000000000000000" pitchFamily="2" charset="2"/>
              </a:rPr>
              <a:t>   </a:t>
            </a:r>
          </a:p>
        </p:txBody>
      </p:sp>
      <p:pic>
        <p:nvPicPr>
          <p:cNvPr id="2" name="图片 1">
            <a:extLst>
              <a:ext uri="{FF2B5EF4-FFF2-40B4-BE49-F238E27FC236}">
                <a16:creationId xmlns:a16="http://schemas.microsoft.com/office/drawing/2014/main" id="{00A38FC5-0901-4FF6-8707-8128033BD3F2}"/>
              </a:ext>
            </a:extLst>
          </p:cNvPr>
          <p:cNvPicPr>
            <a:picLocks noChangeAspect="1"/>
          </p:cNvPicPr>
          <p:nvPr/>
        </p:nvPicPr>
        <p:blipFill>
          <a:blip r:embed="rId4"/>
          <a:stretch>
            <a:fillRect/>
          </a:stretch>
        </p:blipFill>
        <p:spPr>
          <a:xfrm>
            <a:off x="6096000" y="1130300"/>
            <a:ext cx="5792504" cy="5178360"/>
          </a:xfrm>
          <a:prstGeom prst="rect">
            <a:avLst/>
          </a:prstGeom>
        </p:spPr>
      </p:pic>
      <p:sp>
        <p:nvSpPr>
          <p:cNvPr id="3" name="灯片编号占位符 2">
            <a:extLst>
              <a:ext uri="{FF2B5EF4-FFF2-40B4-BE49-F238E27FC236}">
                <a16:creationId xmlns:a16="http://schemas.microsoft.com/office/drawing/2014/main" id="{4034926C-F776-4870-AC04-8D39C4FCD5D3}"/>
              </a:ext>
            </a:extLst>
          </p:cNvPr>
          <p:cNvSpPr>
            <a:spLocks noGrp="1"/>
          </p:cNvSpPr>
          <p:nvPr>
            <p:ph type="sldNum" sz="quarter" idx="12"/>
          </p:nvPr>
        </p:nvSpPr>
        <p:spPr/>
        <p:txBody>
          <a:bodyPr/>
          <a:lstStyle/>
          <a:p>
            <a:fld id="{2BC76969-AAD1-4C31-AF35-8AEE7A25183D}" type="slidenum">
              <a:rPr lang="zh-CN" altLang="en-US" smtClean="0"/>
              <a:t>4</a:t>
            </a:fld>
            <a:endParaRPr lang="zh-CN" altLang="en-US"/>
          </a:p>
        </p:txBody>
      </p:sp>
    </p:spTree>
    <p:extLst>
      <p:ext uri="{BB962C8B-B14F-4D97-AF65-F5344CB8AC3E}">
        <p14:creationId xmlns:p14="http://schemas.microsoft.com/office/powerpoint/2010/main" val="596164914"/>
      </p:ext>
    </p:extLst>
  </p:cSld>
  <p:clrMapOvr>
    <a:masterClrMapping/>
  </p:clrMapOvr>
  <p:transition advTm="52983"/>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a:extLst>
              <a:ext uri="{FF2B5EF4-FFF2-40B4-BE49-F238E27FC236}">
                <a16:creationId xmlns:a16="http://schemas.microsoft.com/office/drawing/2014/main" id="{033FD905-8BC7-4E77-9E90-22472A1DD3E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C0C1161-6F00-42FC-B201-10641535DF6F}"/>
                  </a:ext>
                </a:extLst>
              </p:cNvPr>
              <p:cNvSpPr/>
              <p:nvPr/>
            </p:nvSpPr>
            <p:spPr>
              <a:xfrm>
                <a:off x="354013" y="1130300"/>
                <a:ext cx="5242454" cy="5697842"/>
              </a:xfrm>
              <a:prstGeom prst="rect">
                <a:avLst/>
              </a:prstGeom>
              <a:ln>
                <a:solidFill>
                  <a:schemeClr val="tx2"/>
                </a:solidFill>
              </a:ln>
            </p:spPr>
            <p:txBody>
              <a:bodyPr wrap="square">
                <a:spAutoFit/>
              </a:bodyPr>
              <a:lstStyle/>
              <a:p>
                <a:pPr>
                  <a:lnSpc>
                    <a:spcPct val="150000"/>
                  </a:lnSpc>
                  <a:buFont typeface="Wingdings" panose="05000000000000000000" pitchFamily="2" charset="2"/>
                  <a:buChar char="p"/>
                  <a:defRPr/>
                </a:pPr>
                <a:r>
                  <a:rPr lang="zh-CN" altLang="en-US" sz="2000" b="1" dirty="0">
                    <a:solidFill>
                      <a:srgbClr val="C00000"/>
                    </a:solidFill>
                    <a:latin typeface="+mn-ea"/>
                    <a:cs typeface="Calibri Light" panose="020F0302020204030204" pitchFamily="34" charset="0"/>
                  </a:rPr>
                  <a:t> </a:t>
                </a:r>
                <a:r>
                  <a:rPr lang="en-US" altLang="zh-CN" sz="2000" b="1" dirty="0">
                    <a:solidFill>
                      <a:srgbClr val="C00000"/>
                    </a:solidFill>
                    <a:latin typeface="+mn-ea"/>
                    <a:cs typeface="Calibri Light" panose="020F0302020204030204" pitchFamily="34" charset="0"/>
                  </a:rPr>
                  <a:t>system</a:t>
                </a:r>
                <a:r>
                  <a:rPr lang="zh-CN" altLang="en-US" sz="2000" b="1" dirty="0">
                    <a:solidFill>
                      <a:srgbClr val="C00000"/>
                    </a:solidFill>
                    <a:latin typeface="+mn-ea"/>
                    <a:cs typeface="Calibri Light" panose="020F0302020204030204" pitchFamily="34" charset="0"/>
                  </a:rPr>
                  <a:t> </a:t>
                </a:r>
                <a:r>
                  <a:rPr lang="en-US" altLang="zh-CN" sz="2000" b="1" dirty="0">
                    <a:solidFill>
                      <a:srgbClr val="C00000"/>
                    </a:solidFill>
                    <a:latin typeface="+mn-ea"/>
                    <a:cs typeface="Calibri Light" panose="020F0302020204030204" pitchFamily="34" charset="0"/>
                  </a:rPr>
                  <a:t>model</a:t>
                </a:r>
              </a:p>
              <a:p>
                <a:pPr marL="285750" indent="-285750">
                  <a:lnSpc>
                    <a:spcPct val="150000"/>
                  </a:lnSpc>
                  <a:buFont typeface="Wingdings" panose="05000000000000000000" pitchFamily="2" charset="2"/>
                  <a:buChar char="Ø"/>
                  <a:defRPr/>
                </a:pPr>
                <a:r>
                  <a:rPr lang="en-US" altLang="zh-CN" b="1" dirty="0">
                    <a:effectLst>
                      <a:outerShdw sx="0" sy="0">
                        <a:srgbClr val="000000"/>
                      </a:outerShdw>
                    </a:effectLst>
                  </a:rPr>
                  <a:t>Number of Slice Requests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b="1" i="1" dirty="0">
                    <a:effectLst>
                      <a:outerShdw sx="0" sy="0">
                        <a:srgbClr val="000000"/>
                      </a:outerShdw>
                    </a:effectLst>
                  </a:rPr>
                  <a:t> </a:t>
                </a:r>
              </a:p>
              <a:p>
                <a:pPr>
                  <a:lnSpc>
                    <a:spcPct val="150000"/>
                  </a:lnSpc>
                  <a:defRPr/>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𝑎</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𝑤</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𝑑</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m:oMathPara>
                </a14:m>
                <a:endParaRPr lang="en-US" altLang="zh-CN" sz="2000" b="1" dirty="0">
                  <a:latin typeface="+mn-ea"/>
                  <a:cs typeface="Calibri Light" panose="020F0302020204030204" pitchFamily="34" charset="0"/>
                </a:endParaRPr>
              </a:p>
              <a:p>
                <a:pPr marL="285750" indent="-285750">
                  <a:lnSpc>
                    <a:spcPct val="150000"/>
                  </a:lnSpc>
                  <a:buFont typeface="Arial" panose="020B0604020202020204" pitchFamily="34" charset="0"/>
                  <a:buChar char="•"/>
                  <a:defRPr/>
                </a:pPr>
                <a:r>
                  <a:rPr lang="en-US" altLang="zh-CN" dirty="0"/>
                  <a:t>newly arriving slice requests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𝑎</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sz="2000" b="1" dirty="0">
                  <a:latin typeface="+mn-ea"/>
                  <a:ea typeface="+mn-ea"/>
                </a:endParaRPr>
              </a:p>
              <a:p>
                <a:pPr marL="285750" indent="-285750">
                  <a:lnSpc>
                    <a:spcPct val="150000"/>
                  </a:lnSpc>
                  <a:buFont typeface="Arial" panose="020B0604020202020204" pitchFamily="34" charset="0"/>
                  <a:buChar char="•"/>
                  <a:defRPr/>
                </a:pPr>
                <a:r>
                  <a:rPr lang="en-US" altLang="zh-CN" dirty="0"/>
                  <a:t>waiting slice requests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𝑤</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a:lnSpc>
                    <a:spcPct val="150000"/>
                  </a:lnSpc>
                  <a:defRPr/>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𝑤</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𝑣</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oMath>
                  </m:oMathPara>
                </a14:m>
                <a:endParaRPr lang="en-US" altLang="zh-CN" dirty="0"/>
              </a:p>
              <a:p>
                <a:pPr>
                  <a:lnSpc>
                    <a:spcPct val="150000"/>
                  </a:lnSpc>
                  <a:defRPr/>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𝑣</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e>
                      </m:nary>
                    </m:oMath>
                  </m:oMathPara>
                </a14:m>
                <a:endParaRPr lang="en-US" altLang="zh-CN" dirty="0"/>
              </a:p>
              <a:p>
                <a:pPr marL="285750" indent="-285750">
                  <a:lnSpc>
                    <a:spcPct val="150000"/>
                  </a:lnSpc>
                  <a:buFont typeface="Arial" panose="020B0604020202020204" pitchFamily="34" charset="0"/>
                  <a:buChar char="•"/>
                  <a:defRPr/>
                </a:pPr>
                <a:r>
                  <a:rPr lang="en-US" altLang="zh-CN" dirty="0"/>
                  <a:t>departing slice requests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𝑑</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a:lnSpc>
                    <a:spcPct val="150000"/>
                  </a:lnSpc>
                  <a:defRPr/>
                </a:pPr>
                <a:r>
                  <a:rPr lang="en-US" altLang="zh-CN" b="0" dirty="0"/>
                  <a:t>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𝑎</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𝑑</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follows an independent homogeneous </a:t>
                </a:r>
                <a:r>
                  <a:rPr lang="en-US" altLang="zh-CN" dirty="0" err="1"/>
                  <a:t>poisson</a:t>
                </a:r>
                <a:r>
                  <a:rPr lang="en-US" altLang="zh-CN" dirty="0"/>
                  <a:t> point process (HPPP),</a:t>
                </a:r>
              </a:p>
              <a:p>
                <a:pPr>
                  <a:lnSpc>
                    <a:spcPct val="150000"/>
                  </a:lnSpc>
                  <a:defRPr/>
                </a:pPr>
                <a:endParaRPr lang="en-US" altLang="zh-CN" dirty="0"/>
              </a:p>
              <a:p>
                <a:pPr>
                  <a:lnSpc>
                    <a:spcPct val="150000"/>
                  </a:lnSpc>
                  <a:defRPr/>
                </a:pPr>
                <a:endParaRPr lang="en-US" altLang="zh-CN" dirty="0"/>
              </a:p>
            </p:txBody>
          </p:sp>
        </mc:Choice>
        <mc:Fallback xmlns="">
          <p:sp>
            <p:nvSpPr>
              <p:cNvPr id="9" name="矩形 8">
                <a:extLst>
                  <a:ext uri="{FF2B5EF4-FFF2-40B4-BE49-F238E27FC236}">
                    <a16:creationId xmlns:a16="http://schemas.microsoft.com/office/drawing/2014/main" id="{FC0C1161-6F00-42FC-B201-10641535DF6F}"/>
                  </a:ext>
                </a:extLst>
              </p:cNvPr>
              <p:cNvSpPr>
                <a:spLocks noRot="1" noChangeAspect="1" noMove="1" noResize="1" noEditPoints="1" noAdjustHandles="1" noChangeArrowheads="1" noChangeShapeType="1" noTextEdit="1"/>
              </p:cNvSpPr>
              <p:nvPr/>
            </p:nvSpPr>
            <p:spPr>
              <a:xfrm>
                <a:off x="354013" y="1130300"/>
                <a:ext cx="5242454" cy="5697842"/>
              </a:xfrm>
              <a:prstGeom prst="rect">
                <a:avLst/>
              </a:prstGeom>
              <a:blipFill>
                <a:blip r:embed="rId4"/>
                <a:stretch>
                  <a:fillRect l="-928"/>
                </a:stretch>
              </a:blipFill>
              <a:ln>
                <a:solidFill>
                  <a:schemeClr val="tx2"/>
                </a:solidFill>
              </a:ln>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E447D987-3683-4DD6-A5F3-6500CE96478E}"/>
              </a:ext>
            </a:extLst>
          </p:cNvPr>
          <p:cNvSpPr/>
          <p:nvPr/>
        </p:nvSpPr>
        <p:spPr>
          <a:xfrm>
            <a:off x="5765800" y="1130300"/>
            <a:ext cx="6206066" cy="56978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510CB981-C292-4516-91CD-38CFC1084AE6}"/>
              </a:ext>
            </a:extLst>
          </p:cNvPr>
          <p:cNvSpPr/>
          <p:nvPr/>
        </p:nvSpPr>
        <p:spPr>
          <a:xfrm>
            <a:off x="5875866" y="1054101"/>
            <a:ext cx="6096000" cy="4297458"/>
          </a:xfrm>
          <a:prstGeom prst="rect">
            <a:avLst/>
          </a:prstGeom>
        </p:spPr>
        <p:txBody>
          <a:bodyPr>
            <a:spAutoFit/>
          </a:bodyPr>
          <a:lstStyle/>
          <a:p>
            <a:pPr>
              <a:lnSpc>
                <a:spcPct val="150000"/>
              </a:lnSpc>
              <a:buFont typeface="Wingdings" panose="05000000000000000000" pitchFamily="2" charset="2"/>
              <a:buChar char="p"/>
              <a:defRPr/>
            </a:pPr>
            <a:r>
              <a:rPr lang="zh-CN" altLang="en-US" b="1" dirty="0">
                <a:solidFill>
                  <a:srgbClr val="C00000"/>
                </a:solidFill>
                <a:latin typeface="+mn-ea"/>
                <a:cs typeface="Calibri Light" panose="020F0302020204030204" pitchFamily="34" charset="0"/>
              </a:rPr>
              <a:t> </a:t>
            </a:r>
            <a:r>
              <a:rPr lang="en-US" altLang="zh-CN" sz="2000" b="1" dirty="0">
                <a:solidFill>
                  <a:srgbClr val="C00000"/>
                </a:solidFill>
                <a:latin typeface="+mn-ea"/>
                <a:cs typeface="Calibri Light" panose="020F0302020204030204" pitchFamily="34" charset="0"/>
              </a:rPr>
              <a:t>system</a:t>
            </a:r>
            <a:r>
              <a:rPr lang="zh-CN" altLang="en-US" sz="2000" b="1" dirty="0">
                <a:solidFill>
                  <a:srgbClr val="C00000"/>
                </a:solidFill>
                <a:latin typeface="+mn-ea"/>
                <a:cs typeface="Calibri Light" panose="020F0302020204030204" pitchFamily="34" charset="0"/>
              </a:rPr>
              <a:t> </a:t>
            </a:r>
            <a:r>
              <a:rPr lang="en-US" altLang="zh-CN" sz="2000" b="1" dirty="0">
                <a:solidFill>
                  <a:srgbClr val="C00000"/>
                </a:solidFill>
                <a:latin typeface="+mn-ea"/>
                <a:cs typeface="Calibri Light" panose="020F0302020204030204" pitchFamily="34" charset="0"/>
              </a:rPr>
              <a:t>model</a:t>
            </a:r>
          </a:p>
          <a:p>
            <a:pPr marL="285750" indent="-285750">
              <a:lnSpc>
                <a:spcPct val="150000"/>
              </a:lnSpc>
              <a:buFont typeface="Wingdings" panose="05000000000000000000" pitchFamily="2" charset="2"/>
              <a:buChar char="Ø"/>
              <a:defRPr/>
            </a:pPr>
            <a:r>
              <a:rPr lang="en-US" altLang="zh-CN" b="1" dirty="0">
                <a:effectLst>
                  <a:outerShdw sx="0" sy="0">
                    <a:srgbClr val="000000"/>
                  </a:outerShdw>
                </a:effectLst>
              </a:rPr>
              <a:t>Utility Function</a:t>
            </a:r>
            <a:endParaRPr lang="en-US" altLang="zh-CN" b="1" i="1" dirty="0">
              <a:effectLst>
                <a:outerShdw sx="0" sy="0">
                  <a:srgbClr val="000000"/>
                </a:outerShdw>
              </a:effectLst>
            </a:endParaRPr>
          </a:p>
          <a:p>
            <a:pPr marL="285750" indent="-285750">
              <a:lnSpc>
                <a:spcPct val="150000"/>
              </a:lnSpc>
              <a:buFont typeface="Arial" panose="020B0604020202020204" pitchFamily="34" charset="0"/>
              <a:buChar char="•"/>
              <a:defRPr/>
            </a:pPr>
            <a:r>
              <a:rPr lang="en-US" altLang="zh-CN" sz="2000" b="1" dirty="0">
                <a:latin typeface="+mn-ea"/>
              </a:rPr>
              <a:t>Effect: </a:t>
            </a:r>
            <a:r>
              <a:rPr lang="en-US" altLang="zh-CN" dirty="0"/>
              <a:t>evaluate the satisfactory of slice request </a:t>
            </a:r>
            <a:r>
              <a:rPr lang="en-US" altLang="zh-CN" b="1" dirty="0">
                <a:effectLst>
                  <a:outerShdw sx="0" sy="0">
                    <a:srgbClr val="000000"/>
                  </a:outerShdw>
                </a:effectLst>
              </a:rPr>
              <a:t>Resource Cost Function</a:t>
            </a:r>
          </a:p>
          <a:p>
            <a:pPr marL="285750" indent="-285750">
              <a:lnSpc>
                <a:spcPct val="150000"/>
              </a:lnSpc>
              <a:buFont typeface="Arial" panose="020B0604020202020204" pitchFamily="34" charset="0"/>
              <a:buChar char="•"/>
              <a:defRPr/>
            </a:pPr>
            <a:r>
              <a:rPr lang="en-US" altLang="zh-CN" b="1" dirty="0">
                <a:effectLst>
                  <a:outerShdw sx="0" sy="0">
                    <a:srgbClr val="000000"/>
                  </a:outerShdw>
                </a:effectLst>
              </a:rPr>
              <a:t>Effect: </a:t>
            </a:r>
            <a:r>
              <a:rPr lang="en-US" altLang="zh-CN" dirty="0"/>
              <a:t>evaluate the resource unit cost</a:t>
            </a:r>
          </a:p>
          <a:p>
            <a:pPr marL="285750" indent="-285750">
              <a:lnSpc>
                <a:spcPct val="150000"/>
              </a:lnSpc>
              <a:buFont typeface="Wingdings" panose="05000000000000000000" pitchFamily="2" charset="2"/>
              <a:buChar char="Ø"/>
              <a:defRPr/>
            </a:pPr>
            <a:r>
              <a:rPr lang="en-US" altLang="zh-CN" b="1" dirty="0"/>
              <a:t>Waiting Cost Function</a:t>
            </a:r>
            <a:endParaRPr lang="en-US" altLang="zh-CN" b="1" dirty="0">
              <a:effectLst>
                <a:outerShdw sx="0" sy="0">
                  <a:srgbClr val="000000"/>
                </a:outerShdw>
              </a:effectLst>
            </a:endParaRPr>
          </a:p>
          <a:p>
            <a:pPr marL="285750" indent="-285750">
              <a:lnSpc>
                <a:spcPct val="150000"/>
              </a:lnSpc>
              <a:buFont typeface="Arial" panose="020B0604020202020204" pitchFamily="34" charset="0"/>
              <a:buChar char="•"/>
              <a:defRPr/>
            </a:pPr>
            <a:r>
              <a:rPr lang="en-US" altLang="zh-CN" b="1" dirty="0">
                <a:effectLst>
                  <a:outerShdw sx="0" sy="0">
                    <a:srgbClr val="000000"/>
                  </a:outerShdw>
                </a:effectLst>
              </a:rPr>
              <a:t>Effect: </a:t>
            </a:r>
            <a:r>
              <a:rPr lang="en-US" altLang="zh-CN" dirty="0"/>
              <a:t>evaluate the waiting unit cost</a:t>
            </a:r>
          </a:p>
          <a:p>
            <a:pPr marL="285750" indent="-285750">
              <a:lnSpc>
                <a:spcPct val="150000"/>
              </a:lnSpc>
              <a:buFont typeface="Wingdings" panose="05000000000000000000" pitchFamily="2" charset="2"/>
              <a:buChar char="Ø"/>
              <a:defRPr/>
            </a:pPr>
            <a:r>
              <a:rPr lang="en-US" altLang="zh-CN" b="1" dirty="0"/>
              <a:t>Immediate Reward Function</a:t>
            </a:r>
            <a:endParaRPr lang="en-US" altLang="zh-CN" b="1" dirty="0">
              <a:effectLst>
                <a:outerShdw sx="0" sy="0">
                  <a:srgbClr val="000000"/>
                </a:outerShdw>
              </a:effectLst>
            </a:endParaRPr>
          </a:p>
          <a:p>
            <a:pPr marL="285750" indent="-285750">
              <a:lnSpc>
                <a:spcPct val="150000"/>
              </a:lnSpc>
              <a:buFont typeface="Arial" panose="020B0604020202020204" pitchFamily="34" charset="0"/>
              <a:buChar char="•"/>
              <a:defRPr/>
            </a:pPr>
            <a:r>
              <a:rPr lang="en-US" altLang="zh-CN" b="1" dirty="0">
                <a:effectLst>
                  <a:outerShdw sx="0" sy="0">
                    <a:srgbClr val="000000"/>
                  </a:outerShdw>
                </a:effectLst>
              </a:rPr>
              <a:t>Effect: </a:t>
            </a:r>
            <a:r>
              <a:rPr lang="en-US" altLang="zh-CN" dirty="0"/>
              <a:t>be regarded as feedback from slice requests executing a set of actions.</a:t>
            </a:r>
          </a:p>
        </p:txBody>
      </p:sp>
      <p:sp>
        <p:nvSpPr>
          <p:cNvPr id="4" name="灯片编号占位符 3">
            <a:extLst>
              <a:ext uri="{FF2B5EF4-FFF2-40B4-BE49-F238E27FC236}">
                <a16:creationId xmlns:a16="http://schemas.microsoft.com/office/drawing/2014/main" id="{6245A142-00D1-40C9-ACE4-F86045FA758C}"/>
              </a:ext>
            </a:extLst>
          </p:cNvPr>
          <p:cNvSpPr>
            <a:spLocks noGrp="1"/>
          </p:cNvSpPr>
          <p:nvPr>
            <p:ph type="sldNum" sz="quarter" idx="12"/>
          </p:nvPr>
        </p:nvSpPr>
        <p:spPr/>
        <p:txBody>
          <a:bodyPr/>
          <a:lstStyle/>
          <a:p>
            <a:fld id="{2BC76969-AAD1-4C31-AF35-8AEE7A25183D}" type="slidenum">
              <a:rPr lang="zh-CN" altLang="en-US" smtClean="0"/>
              <a:t>5</a:t>
            </a:fld>
            <a:endParaRPr lang="zh-CN" altLang="en-US"/>
          </a:p>
        </p:txBody>
      </p:sp>
    </p:spTree>
    <p:extLst>
      <p:ext uri="{BB962C8B-B14F-4D97-AF65-F5344CB8AC3E}">
        <p14:creationId xmlns:p14="http://schemas.microsoft.com/office/powerpoint/2010/main" val="509827170"/>
      </p:ext>
    </p:extLst>
  </p:cSld>
  <p:clrMapOvr>
    <a:masterClrMapping/>
  </p:clrMapOvr>
  <p:transition advTm="52983"/>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CA0E151-B541-4790-A2B1-7E3F03F83E8D}"/>
                  </a:ext>
                </a:extLst>
              </p:cNvPr>
              <p:cNvSpPr/>
              <p:nvPr/>
            </p:nvSpPr>
            <p:spPr>
              <a:xfrm>
                <a:off x="355600" y="1138781"/>
                <a:ext cx="11209867" cy="4638899"/>
              </a:xfrm>
              <a:prstGeom prst="rect">
                <a:avLst/>
              </a:prstGeom>
            </p:spPr>
            <p:txBody>
              <a:bodyPr wrap="square">
                <a:spAutoFit/>
              </a:bodyPr>
              <a:lstStyle/>
              <a:p>
                <a:pPr>
                  <a:lnSpc>
                    <a:spcPct val="150000"/>
                  </a:lnSpc>
                  <a:buFont typeface="Wingdings" panose="05000000000000000000" pitchFamily="2" charset="2"/>
                  <a:buChar char="p"/>
                  <a:defRPr/>
                </a:pPr>
                <a:r>
                  <a:rPr lang="zh-CN" altLang="en-US" b="1" dirty="0">
                    <a:solidFill>
                      <a:srgbClr val="C00000"/>
                    </a:solidFill>
                    <a:latin typeface="+mn-ea"/>
                    <a:cs typeface="Calibri Light" panose="020F0302020204030204" pitchFamily="34" charset="0"/>
                  </a:rPr>
                  <a:t> </a:t>
                </a:r>
                <a:r>
                  <a:rPr lang="en-US" altLang="zh-CN" b="1" dirty="0">
                    <a:solidFill>
                      <a:srgbClr val="C00000"/>
                    </a:solidFill>
                    <a:latin typeface="+mn-ea"/>
                    <a:cs typeface="Calibri Light" panose="020F0302020204030204" pitchFamily="34" charset="0"/>
                  </a:rPr>
                  <a:t>M</a:t>
                </a:r>
                <a:r>
                  <a:rPr lang="en-US" altLang="zh-CN" b="1" dirty="0">
                    <a:solidFill>
                      <a:srgbClr val="C00000"/>
                    </a:solidFill>
                  </a:rPr>
                  <a:t>arkov Decision Process (MDP)</a:t>
                </a:r>
              </a:p>
              <a:p>
                <a:pPr marL="285750" indent="-285750">
                  <a:lnSpc>
                    <a:spcPct val="150000"/>
                  </a:lnSpc>
                  <a:buFont typeface="Arial" panose="020B0604020202020204" pitchFamily="34" charset="0"/>
                  <a:buChar char="•"/>
                  <a:defRPr/>
                </a:pPr>
                <a:r>
                  <a:rPr lang="en-US" altLang="zh-CN" b="1" dirty="0">
                    <a:latin typeface="+mn-ea"/>
                    <a:cs typeface="Calibri Light" panose="020F0302020204030204" pitchFamily="34" charset="0"/>
                  </a:rPr>
                  <a:t>Element</a:t>
                </a:r>
              </a:p>
              <a:p>
                <a:pPr>
                  <a:lnSpc>
                    <a:spcPct val="150000"/>
                  </a:lnSpc>
                  <a:defRPr/>
                </a:pPr>
                <a:r>
                  <a:rPr lang="en-US" altLang="zh-CN" b="1" dirty="0"/>
                  <a:t>system state space </a:t>
                </a:r>
                <a14:m>
                  <m:oMath xmlns:m="http://schemas.openxmlformats.org/officeDocument/2006/math">
                    <m:r>
                      <a:rPr lang="en-US" altLang="zh-CN" i="1">
                        <a:latin typeface="Cambria Math" panose="02040503050406030204" pitchFamily="18" charset="0"/>
                      </a:rPr>
                      <m:t>𝕊</m:t>
                    </m:r>
                  </m:oMath>
                </a14:m>
                <a:endParaRPr lang="en-US" altLang="zh-CN" dirty="0"/>
              </a:p>
              <a:p>
                <a:pPr>
                  <a:lnSpc>
                    <a:spcPct val="150000"/>
                  </a:lnSpc>
                  <a:defRPr/>
                </a:pPr>
                <a:r>
                  <a:rPr lang="en-US" altLang="zh-CN" dirty="0">
                    <a:latin typeface="+mn-ea"/>
                    <a:cs typeface="Calibri Light" panose="020F0302020204030204" pitchFamily="34" charset="0"/>
                  </a:rPr>
                  <a:t>system states: the number of slice requests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oMath>
                </a14:m>
                <a:r>
                  <a:rPr lang="en-US" altLang="zh-CN" dirty="0">
                    <a:latin typeface="+mn-ea"/>
                    <a:cs typeface="Calibri Light" panose="020F0302020204030204" pitchFamily="34" charset="0"/>
                  </a:rPr>
                  <a:t>,  the available resource units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𝑖</m:t>
                        </m:r>
                        <m:r>
                          <a:rPr lang="zh-CN" altLang="en-US">
                            <a:latin typeface="Cambria Math" panose="02040503050406030204" pitchFamily="18" charset="0"/>
                          </a:rPr>
                          <m:t>,</m:t>
                        </m:r>
                        <m:r>
                          <a:rPr lang="zh-CN" altLang="en-US" i="1">
                            <a:latin typeface="Cambria Math" panose="02040503050406030204" pitchFamily="18" charset="0"/>
                          </a:rPr>
                          <m:t>𝑧</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oMath>
                </a14:m>
                <a:endParaRPr lang="en-US" altLang="zh-CN" dirty="0">
                  <a:latin typeface="+mn-ea"/>
                  <a:cs typeface="Calibri Light" panose="020F0302020204030204" pitchFamily="34" charset="0"/>
                </a:endParaRPr>
              </a:p>
              <a:p>
                <a:pPr>
                  <a:lnSpc>
                    <a:spcPct val="150000"/>
                  </a:lnSpc>
                  <a:defRPr/>
                </a:pPr>
                <a:r>
                  <a:rPr lang="en-US" altLang="zh-CN" b="1" dirty="0"/>
                  <a:t>action space</a:t>
                </a:r>
                <a:r>
                  <a:rPr lang="en-US" altLang="zh-CN" b="1" dirty="0">
                    <a:latin typeface="+mn-ea"/>
                    <a:cs typeface="Calibri Light" panose="020F0302020204030204" pitchFamily="34" charset="0"/>
                  </a:rPr>
                  <a:t> </a:t>
                </a:r>
                <a14:m>
                  <m:oMath xmlns:m="http://schemas.openxmlformats.org/officeDocument/2006/math">
                    <m:r>
                      <a:rPr lang="en-US" altLang="zh-CN" i="1">
                        <a:latin typeface="Cambria Math" panose="02040503050406030204" pitchFamily="18" charset="0"/>
                      </a:rPr>
                      <m:t>𝔸</m:t>
                    </m:r>
                  </m:oMath>
                </a14:m>
                <a:endParaRPr lang="en-US" altLang="zh-CN" b="1" dirty="0">
                  <a:latin typeface="+mn-ea"/>
                  <a:cs typeface="Calibri Light" panose="020F0302020204030204" pitchFamily="34" charset="0"/>
                </a:endParaRPr>
              </a:p>
              <a:p>
                <a:pPr>
                  <a:lnSpc>
                    <a:spcPct val="150000"/>
                  </a:lnSpc>
                  <a:defRPr/>
                </a:pPr>
                <a:r>
                  <a:rPr lang="en-US" altLang="zh-CN" dirty="0"/>
                  <a:t>Action: a set of admissibility actions for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slice requests</a:t>
                </a:r>
              </a:p>
              <a:p>
                <a:pPr>
                  <a:lnSpc>
                    <a:spcPct val="150000"/>
                  </a:lnSpc>
                  <a:defRPr/>
                </a:pPr>
                <a:r>
                  <a:rPr lang="en-US" altLang="zh-CN" b="1" dirty="0">
                    <a:effectLst>
                      <a:outerShdw sx="0" sy="0">
                        <a:srgbClr val="000000"/>
                      </a:outerShdw>
                    </a:effectLst>
                  </a:rPr>
                  <a:t>System Transition Probability</a:t>
                </a:r>
                <a14:m>
                  <m:oMath xmlns:m="http://schemas.openxmlformats.org/officeDocument/2006/math">
                    <m:r>
                      <a:rPr lang="en-US" altLang="zh-CN" b="1" i="0" smtClean="0">
                        <a:latin typeface="Cambria Math" panose="02040503050406030204" pitchFamily="18" charset="0"/>
                      </a:rPr>
                      <m:t> </m:t>
                    </m:r>
                    <m:r>
                      <a:rPr lang="en-US" altLang="zh-CN" i="1">
                        <a:latin typeface="Cambria Math" panose="02040503050406030204" pitchFamily="18" charset="0"/>
                      </a:rPr>
                      <m:t>𝑃𝑟</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e>
                    </m:d>
                  </m:oMath>
                </a14:m>
                <a:endParaRPr lang="en-US" altLang="zh-CN" b="1" dirty="0">
                  <a:latin typeface="+mn-ea"/>
                  <a:cs typeface="Calibri Light" panose="020F0302020204030204" pitchFamily="34" charset="0"/>
                </a:endParaRPr>
              </a:p>
              <a:p>
                <a:pPr>
                  <a:lnSpc>
                    <a:spcPct val="150000"/>
                  </a:lnSpc>
                  <a:defRPr/>
                </a:pPr>
                <a:r>
                  <a:rPr lang="en-US" altLang="zh-CN" dirty="0"/>
                  <a:t>Taking actions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in the current stage, the system would transfer from the current state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to another state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oMath>
                </a14:m>
                <a:r>
                  <a:rPr lang="en-US" altLang="zh-CN" dirty="0"/>
                  <a:t> in the next stage with probability</a:t>
                </a:r>
                <a14:m>
                  <m:oMath xmlns:m="http://schemas.openxmlformats.org/officeDocument/2006/math">
                    <m:r>
                      <a:rPr lang="en-US" altLang="zh-CN" i="1">
                        <a:latin typeface="Cambria Math" panose="02040503050406030204" pitchFamily="18" charset="0"/>
                      </a:rPr>
                      <m:t>𝑃𝑟</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e>
                    </m:d>
                  </m:oMath>
                </a14:m>
                <a:endParaRPr lang="en-US" altLang="zh-CN" b="1" dirty="0">
                  <a:latin typeface="+mn-ea"/>
                  <a:cs typeface="Calibri Light" panose="020F0302020204030204" pitchFamily="34" charset="0"/>
                </a:endParaRPr>
              </a:p>
              <a:p>
                <a:pPr>
                  <a:lnSpc>
                    <a:spcPct val="150000"/>
                  </a:lnSpc>
                  <a:defRPr/>
                </a:pPr>
                <a:r>
                  <a:rPr lang="en-US" altLang="zh-CN" b="1" dirty="0"/>
                  <a:t>The value function </a:t>
                </a:r>
                <a14:m>
                  <m:oMath xmlns:m="http://schemas.openxmlformats.org/officeDocument/2006/math">
                    <m:r>
                      <a:rPr lang="en-US" altLang="zh-CN" i="1">
                        <a:latin typeface="Cambria Math" panose="02040503050406030204" pitchFamily="18" charset="0"/>
                      </a:rPr>
                      <m:t>𝑅</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a:latin typeface="Cambria Math" panose="02040503050406030204" pitchFamily="18" charset="0"/>
                          </a:rPr>
                          <m:t>(</m:t>
                        </m:r>
                        <m:r>
                          <a:rPr lang="en-US" altLang="zh-CN" i="1">
                            <a:latin typeface="Cambria Math" panose="02040503050406030204" pitchFamily="18" charset="0"/>
                          </a:rPr>
                          <m:t>𝑡</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a:latin typeface="Cambria Math" panose="02040503050406030204" pitchFamily="18" charset="0"/>
                          </a:rPr>
                          <m:t>(</m:t>
                        </m:r>
                        <m:r>
                          <a:rPr lang="en-US" altLang="zh-CN" i="1">
                            <a:latin typeface="Cambria Math" panose="02040503050406030204" pitchFamily="18" charset="0"/>
                          </a:rPr>
                          <m:t>𝑡</m:t>
                        </m:r>
                        <m:r>
                          <a:rPr lang="en-US" altLang="zh-CN">
                            <a:latin typeface="Cambria Math" panose="02040503050406030204" pitchFamily="18" charset="0"/>
                          </a:rPr>
                          <m:t>)</m:t>
                        </m:r>
                      </m:e>
                    </m:d>
                  </m:oMath>
                </a14:m>
                <a:endParaRPr lang="en-US" altLang="zh-CN" b="1" dirty="0">
                  <a:latin typeface="+mn-ea"/>
                  <a:cs typeface="Calibri Light" panose="020F0302020204030204" pitchFamily="34" charset="0"/>
                </a:endParaRPr>
              </a:p>
              <a:p>
                <a:pPr>
                  <a:lnSpc>
                    <a:spcPct val="150000"/>
                  </a:lnSpc>
                  <a:defRPr/>
                </a:pPr>
                <a:endParaRPr lang="en-US" altLang="zh-CN" b="1" dirty="0">
                  <a:latin typeface="+mn-ea"/>
                  <a:cs typeface="Calibri Light" panose="020F0302020204030204" pitchFamily="34" charset="0"/>
                </a:endParaRPr>
              </a:p>
            </p:txBody>
          </p:sp>
        </mc:Choice>
        <mc:Fallback xmlns="">
          <p:sp>
            <p:nvSpPr>
              <p:cNvPr id="4" name="矩形 3">
                <a:extLst>
                  <a:ext uri="{FF2B5EF4-FFF2-40B4-BE49-F238E27FC236}">
                    <a16:creationId xmlns:a16="http://schemas.microsoft.com/office/drawing/2014/main" id="{7CA0E151-B541-4790-A2B1-7E3F03F83E8D}"/>
                  </a:ext>
                </a:extLst>
              </p:cNvPr>
              <p:cNvSpPr>
                <a:spLocks noRot="1" noChangeAspect="1" noMove="1" noResize="1" noEditPoints="1" noAdjustHandles="1" noChangeArrowheads="1" noChangeShapeType="1" noTextEdit="1"/>
              </p:cNvSpPr>
              <p:nvPr/>
            </p:nvSpPr>
            <p:spPr>
              <a:xfrm>
                <a:off x="355600" y="1138781"/>
                <a:ext cx="11209867" cy="4638899"/>
              </a:xfrm>
              <a:prstGeom prst="rect">
                <a:avLst/>
              </a:prstGeom>
              <a:blipFill>
                <a:blip r:embed="rId3"/>
                <a:stretch>
                  <a:fillRect l="-435"/>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4CAD720-BBA1-4E1E-B207-76AA44B1FD5F}"/>
              </a:ext>
            </a:extLst>
          </p:cNvPr>
          <p:cNvSpPr/>
          <p:nvPr/>
        </p:nvSpPr>
        <p:spPr>
          <a:xfrm>
            <a:off x="5659887" y="3238243"/>
            <a:ext cx="184731" cy="369332"/>
          </a:xfrm>
          <a:prstGeom prst="rect">
            <a:avLst/>
          </a:prstGeom>
        </p:spPr>
        <p:txBody>
          <a:bodyPr wrap="none">
            <a:spAutoFit/>
          </a:bodyPr>
          <a:lstStyle/>
          <a:p>
            <a:endParaRPr lang="zh-CN" altLang="en-US" dirty="0"/>
          </a:p>
        </p:txBody>
      </p:sp>
      <p:sp>
        <p:nvSpPr>
          <p:cNvPr id="2" name="灯片编号占位符 1">
            <a:extLst>
              <a:ext uri="{FF2B5EF4-FFF2-40B4-BE49-F238E27FC236}">
                <a16:creationId xmlns:a16="http://schemas.microsoft.com/office/drawing/2014/main" id="{C5B145A5-F6BE-4A71-A80A-2EADCF3F2794}"/>
              </a:ext>
            </a:extLst>
          </p:cNvPr>
          <p:cNvSpPr>
            <a:spLocks noGrp="1"/>
          </p:cNvSpPr>
          <p:nvPr>
            <p:ph type="sldNum" sz="quarter" idx="12"/>
          </p:nvPr>
        </p:nvSpPr>
        <p:spPr/>
        <p:txBody>
          <a:bodyPr/>
          <a:lstStyle/>
          <a:p>
            <a:fld id="{2BC76969-AAD1-4C31-AF35-8AEE7A25183D}" type="slidenum">
              <a:rPr lang="zh-CN" altLang="en-US" smtClean="0"/>
              <a:t>6</a:t>
            </a:fld>
            <a:endParaRPr lang="zh-CN" altLang="en-US"/>
          </a:p>
        </p:txBody>
      </p:sp>
    </p:spTree>
    <p:extLst>
      <p:ext uri="{BB962C8B-B14F-4D97-AF65-F5344CB8AC3E}">
        <p14:creationId xmlns:p14="http://schemas.microsoft.com/office/powerpoint/2010/main" val="3723727728"/>
      </p:ext>
    </p:extLst>
  </p:cSld>
  <p:clrMapOvr>
    <a:masterClrMapping/>
  </p:clrMapOvr>
  <p:transition advTm="5298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1" name="矩形 10">
            <a:extLst>
              <a:ext uri="{FF2B5EF4-FFF2-40B4-BE49-F238E27FC236}">
                <a16:creationId xmlns:a16="http://schemas.microsoft.com/office/drawing/2014/main" id="{C7DAEB6F-E66A-4FC9-9014-0ABE0DFE3322}"/>
              </a:ext>
            </a:extLst>
          </p:cNvPr>
          <p:cNvSpPr/>
          <p:nvPr/>
        </p:nvSpPr>
        <p:spPr>
          <a:xfrm>
            <a:off x="355600" y="1187304"/>
            <a:ext cx="4795031" cy="463973"/>
          </a:xfrm>
          <a:prstGeom prst="rect">
            <a:avLst/>
          </a:prstGeom>
        </p:spPr>
        <p:txBody>
          <a:bodyPr wrap="none">
            <a:spAutoFit/>
          </a:bodyPr>
          <a:lstStyle/>
          <a:p>
            <a:pPr>
              <a:lnSpc>
                <a:spcPct val="150000"/>
              </a:lnSpc>
              <a:buFont typeface="Wingdings" panose="05000000000000000000" pitchFamily="2" charset="2"/>
              <a:buChar char="p"/>
              <a:defRPr/>
            </a:pPr>
            <a:r>
              <a:rPr lang="zh-CN" altLang="en-US" b="1" dirty="0">
                <a:solidFill>
                  <a:srgbClr val="C00000"/>
                </a:solidFill>
                <a:latin typeface="+mn-ea"/>
                <a:cs typeface="Calibri Light" panose="020F0302020204030204" pitchFamily="34" charset="0"/>
              </a:rPr>
              <a:t> </a:t>
            </a:r>
            <a:r>
              <a:rPr lang="en-US" altLang="zh-CN" b="1" dirty="0">
                <a:solidFill>
                  <a:srgbClr val="C00000"/>
                </a:solidFill>
                <a:effectLst>
                  <a:outerShdw sx="0" sy="0">
                    <a:srgbClr val="000000"/>
                  </a:outerShdw>
                </a:effectLst>
                <a:latin typeface="Times New Roman" panose="02020603050405020304" pitchFamily="18" charset="0"/>
              </a:rPr>
              <a:t>Optimal Admissibility Policy in MDP Model</a:t>
            </a:r>
            <a:endParaRPr lang="zh-CN" altLang="zh-CN" b="1" dirty="0">
              <a:solidFill>
                <a:srgbClr val="C00000"/>
              </a:solidFill>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7A68593-079D-4CDD-A198-05790A8E7005}"/>
                  </a:ext>
                </a:extLst>
              </p:cNvPr>
              <p:cNvSpPr/>
              <p:nvPr/>
            </p:nvSpPr>
            <p:spPr>
              <a:xfrm>
                <a:off x="676655" y="2421324"/>
                <a:ext cx="8120212" cy="20261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a:latin typeface="Cambria Math" panose="02040503050406030204" pitchFamily="18" charset="0"/>
                            </a:rPr>
                          </m:ctrlPr>
                        </m:mPr>
                        <m:mr>
                          <m:e/>
                          <m:e>
                            <m:r>
                              <a:rPr lang="zh-CN" altLang="en-US" i="1">
                                <a:latin typeface="Cambria Math" panose="02040503050406030204" pitchFamily="18" charset="0"/>
                              </a:rPr>
                              <m:t>𝑅</m:t>
                            </m:r>
                            <m:d>
                              <m:dPr>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e>
                                </m:d>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𝐼</m:t>
                                </m:r>
                              </m:sup>
                              <m:e>
                                <m:r>
                                  <a:rPr lang="zh-CN" altLang="en-US" i="0">
                                    <a:latin typeface="Cambria Math" panose="02040503050406030204" pitchFamily="18" charset="0"/>
                                  </a:rPr>
                                  <m:t> </m:t>
                                </m:r>
                              </m:e>
                            </m:nary>
                            <m:r>
                              <a:rPr lang="zh-CN" altLang="en-US" i="0">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e>
                                </m:d>
                              </m:sup>
                              <m:e>
                                <m:r>
                                  <a:rPr lang="zh-CN" altLang="en-US" i="0">
                                    <a:latin typeface="Cambria Math" panose="02040503050406030204" pitchFamily="18" charset="0"/>
                                  </a:rPr>
                                  <m:t> </m:t>
                                </m:r>
                              </m:e>
                            </m:nary>
                            <m:r>
                              <a:rPr lang="zh-CN" altLang="en-US" i="0">
                                <a:latin typeface="Cambria Math" panose="02040503050406030204" pitchFamily="18" charset="0"/>
                              </a:rPr>
                              <m:t> </m:t>
                            </m:r>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𝑧</m:t>
                                </m:r>
                                <m:r>
                                  <a:rPr lang="zh-CN" altLang="en-US" i="0">
                                    <a:latin typeface="Cambria Math" panose="02040503050406030204" pitchFamily="18" charset="0"/>
                                  </a:rPr>
                                  <m:t>∈</m:t>
                                </m:r>
                                <m:r>
                                  <a:rPr lang="zh-CN" altLang="en-US" i="0">
                                    <a:latin typeface="Cambria Math" panose="02040503050406030204" pitchFamily="18" charset="0"/>
                                  </a:rPr>
                                  <m:t>ℛ</m:t>
                                </m:r>
                                <m:r>
                                  <a:rPr lang="zh-CN" altLang="en-US" i="1">
                                    <a:latin typeface="Cambria Math" panose="02040503050406030204" pitchFamily="18" charset="0"/>
                                  </a:rPr>
                                  <m:t>𝑇</m:t>
                                </m:r>
                              </m:sub>
                              <m:sup/>
                              <m:e>
                                <m:r>
                                  <a:rPr lang="zh-CN" altLang="en-US" i="0">
                                    <a:latin typeface="Cambria Math" panose="02040503050406030204" pitchFamily="18" charset="0"/>
                                  </a:rPr>
                                  <m:t> </m:t>
                                </m:r>
                              </m:e>
                            </m:nary>
                            <m:r>
                              <a:rPr lang="zh-CN" altLang="en-US" i="0">
                                <a:latin typeface="Cambria Math" panose="02040503050406030204" pitchFamily="18" charset="0"/>
                              </a:rPr>
                              <m:t> </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𝑧</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e>
                            </m:d>
                          </m:e>
                        </m:mr>
                        <m:mr>
                          <m:e/>
                          <m:e>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 </m:t>
                                </m:r>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𝛾</m:t>
                                      </m:r>
                                      <m:nary>
                                        <m:naryPr>
                                          <m:chr m:val="∑"/>
                                          <m:limLoc m:val="undOvr"/>
                                          <m:grow m:val="on"/>
                                          <m:supHide m:val="on"/>
                                          <m:ctrlPr>
                                            <a:rPr lang="zh-CN" altLang="en-US" i="1">
                                              <a:latin typeface="Cambria Math" panose="02040503050406030204" pitchFamily="18" charset="0"/>
                                            </a:rPr>
                                          </m:ctrlPr>
                                        </m:naryPr>
                                        <m:sub>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+1)∈</m:t>
                                          </m:r>
                                          <m:r>
                                            <a:rPr lang="zh-CN" altLang="en-US" i="0">
                                              <a:latin typeface="Cambria Math" panose="02040503050406030204" pitchFamily="18" charset="0"/>
                                            </a:rPr>
                                            <m:t>𝕊</m:t>
                                          </m:r>
                                        </m:sub>
                                        <m:sup/>
                                        <m:e>
                                          <m:r>
                                            <a:rPr lang="zh-CN" altLang="en-US" i="0">
                                              <a:latin typeface="Cambria Math" panose="02040503050406030204" pitchFamily="18" charset="0"/>
                                            </a:rPr>
                                            <m:t> </m:t>
                                          </m:r>
                                        </m:e>
                                      </m:nary>
                                      <m:r>
                                        <a:rPr lang="zh-CN" altLang="en-US" i="0">
                                          <a:latin typeface="Cambria Math" panose="02040503050406030204" pitchFamily="18" charset="0"/>
                                        </a:rPr>
                                        <m:t> </m:t>
                                      </m:r>
                                      <m:r>
                                        <m:rPr>
                                          <m:sty m:val="p"/>
                                        </m:rPr>
                                        <a:rPr lang="zh-CN" altLang="en-US" i="0">
                                          <a:latin typeface="Cambria Math" panose="02040503050406030204" pitchFamily="18" charset="0"/>
                                        </a:rPr>
                                        <m:t>P</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r</m:t>
                                          </m:r>
                                        </m:fName>
                                        <m:e>
                                          <m:d>
                                            <m:dPr>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+1)∣</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e>
                                              </m:d>
                                            </m:e>
                                          </m:d>
                                        </m:e>
                                      </m:func>
                                      <m:r>
                                        <a:rPr lang="zh-CN" altLang="en-US" i="1">
                                          <a:latin typeface="Cambria Math" panose="02040503050406030204" pitchFamily="18" charset="0"/>
                                        </a:rPr>
                                        <m:t>𝑉</m:t>
                                      </m:r>
                                      <m:d>
                                        <m:dPr>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+1</m:t>
                                              </m:r>
                                            </m:e>
                                          </m:d>
                                        </m:e>
                                      </m:d>
                                    </m:e>
                                  </m:mr>
                                </m:m>
                              </m:e>
                            </m:d>
                          </m:e>
                        </m:mr>
                        <m:mr>
                          <m:e/>
                          <m:e>
                            <m:r>
                              <m:rPr>
                                <m:nor/>
                              </m:rPr>
                              <a:rPr lang="zh-CN" altLang="en-US" i="1">
                                <a:latin typeface="Cambria Math" panose="02040503050406030204" pitchFamily="18" charset="0"/>
                              </a:rPr>
                              <m:t> </m:t>
                            </m:r>
                          </m:e>
                        </m:mr>
                        <m:mr>
                          <m:e/>
                          <m:e>
                            <m:r>
                              <a:rPr lang="zh-CN" altLang="en-US" i="0">
                                <a:latin typeface="Cambria Math" panose="02040503050406030204" pitchFamily="18" charset="0"/>
                              </a:rPr>
                              <m:t> </m:t>
                            </m:r>
                          </m:e>
                        </m:mr>
                      </m:m>
                    </m:oMath>
                  </m:oMathPara>
                </a14:m>
                <a:endParaRPr lang="zh-CN" altLang="en-US" dirty="0"/>
              </a:p>
            </p:txBody>
          </p:sp>
        </mc:Choice>
        <mc:Fallback xmlns="">
          <p:sp>
            <p:nvSpPr>
              <p:cNvPr id="13" name="矩形 12">
                <a:extLst>
                  <a:ext uri="{FF2B5EF4-FFF2-40B4-BE49-F238E27FC236}">
                    <a16:creationId xmlns:a16="http://schemas.microsoft.com/office/drawing/2014/main" id="{C7A68593-079D-4CDD-A198-05790A8E7005}"/>
                  </a:ext>
                </a:extLst>
              </p:cNvPr>
              <p:cNvSpPr>
                <a:spLocks noRot="1" noChangeAspect="1" noMove="1" noResize="1" noEditPoints="1" noAdjustHandles="1" noChangeArrowheads="1" noChangeShapeType="1" noTextEdit="1"/>
              </p:cNvSpPr>
              <p:nvPr/>
            </p:nvSpPr>
            <p:spPr>
              <a:xfrm>
                <a:off x="676655" y="2421324"/>
                <a:ext cx="8120212" cy="20261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565F8F7D-1B11-429C-8CEA-1BC1790F308D}"/>
                  </a:ext>
                </a:extLst>
              </p:cNvPr>
              <p:cNvSpPr/>
              <p:nvPr/>
            </p:nvSpPr>
            <p:spPr>
              <a:xfrm>
                <a:off x="377680" y="1765773"/>
                <a:ext cx="5845446" cy="464743"/>
              </a:xfrm>
              <a:prstGeom prst="rect">
                <a:avLst/>
              </a:prstGeom>
            </p:spPr>
            <p:txBody>
              <a:bodyPr wrap="none">
                <a:spAutoFit/>
              </a:bodyPr>
              <a:lstStyle/>
              <a:p>
                <a:pPr marL="285750" indent="-285750">
                  <a:lnSpc>
                    <a:spcPct val="150000"/>
                  </a:lnSpc>
                  <a:buFont typeface="Arial" panose="020B0604020202020204" pitchFamily="34" charset="0"/>
                  <a:buChar char="•"/>
                  <a:defRPr/>
                </a:pPr>
                <a:r>
                  <a:rPr lang="en-US" altLang="zh-CN" dirty="0"/>
                  <a:t>The value function </a:t>
                </a:r>
                <a14:m>
                  <m:oMath xmlns:m="http://schemas.openxmlformats.org/officeDocument/2006/math">
                    <m:r>
                      <a:rPr lang="en-US" altLang="zh-CN" i="1">
                        <a:latin typeface="Cambria Math" panose="02040503050406030204" pitchFamily="18" charset="0"/>
                      </a:rPr>
                      <m:t>𝑅</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a:latin typeface="Cambria Math" panose="02040503050406030204" pitchFamily="18" charset="0"/>
                          </a:rPr>
                          <m:t>(</m:t>
                        </m:r>
                        <m:r>
                          <a:rPr lang="en-US" altLang="zh-CN" i="1">
                            <a:latin typeface="Cambria Math" panose="02040503050406030204" pitchFamily="18" charset="0"/>
                          </a:rPr>
                          <m:t>𝑡</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a:latin typeface="Cambria Math" panose="02040503050406030204" pitchFamily="18" charset="0"/>
                          </a:rPr>
                          <m:t>(</m:t>
                        </m:r>
                        <m:r>
                          <a:rPr lang="en-US" altLang="zh-CN" i="1">
                            <a:latin typeface="Cambria Math" panose="02040503050406030204" pitchFamily="18" charset="0"/>
                          </a:rPr>
                          <m:t>𝑡</m:t>
                        </m:r>
                        <m:r>
                          <a:rPr lang="en-US" altLang="zh-CN">
                            <a:latin typeface="Cambria Math" panose="02040503050406030204" pitchFamily="18" charset="0"/>
                          </a:rPr>
                          <m:t>)</m:t>
                        </m:r>
                      </m:e>
                    </m:d>
                  </m:oMath>
                </a14:m>
                <a:r>
                  <a:rPr lang="en-US" altLang="zh-CN" b="1" dirty="0">
                    <a:latin typeface="+mn-ea"/>
                    <a:cs typeface="Calibri Light" panose="020F0302020204030204" pitchFamily="34" charset="0"/>
                  </a:rPr>
                  <a:t> </a:t>
                </a:r>
                <a:r>
                  <a:rPr lang="en-US" altLang="zh-CN" dirty="0">
                    <a:latin typeface="+mn-ea"/>
                    <a:cs typeface="Calibri Light" panose="020F0302020204030204" pitchFamily="34" charset="0"/>
                  </a:rPr>
                  <a:t>is defined as follows:</a:t>
                </a:r>
              </a:p>
            </p:txBody>
          </p:sp>
        </mc:Choice>
        <mc:Fallback xmlns="">
          <p:sp>
            <p:nvSpPr>
              <p:cNvPr id="14" name="矩形 13">
                <a:extLst>
                  <a:ext uri="{FF2B5EF4-FFF2-40B4-BE49-F238E27FC236}">
                    <a16:creationId xmlns:a16="http://schemas.microsoft.com/office/drawing/2014/main" id="{565F8F7D-1B11-429C-8CEA-1BC1790F308D}"/>
                  </a:ext>
                </a:extLst>
              </p:cNvPr>
              <p:cNvSpPr>
                <a:spLocks noRot="1" noChangeAspect="1" noMove="1" noResize="1" noEditPoints="1" noAdjustHandles="1" noChangeArrowheads="1" noChangeShapeType="1" noTextEdit="1"/>
              </p:cNvSpPr>
              <p:nvPr/>
            </p:nvSpPr>
            <p:spPr>
              <a:xfrm>
                <a:off x="377680" y="1765773"/>
                <a:ext cx="5845446" cy="464743"/>
              </a:xfrm>
              <a:prstGeom prst="rect">
                <a:avLst/>
              </a:prstGeom>
              <a:blipFill>
                <a:blip r:embed="rId4"/>
                <a:stretch>
                  <a:fillRect l="-730" r="-104"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8ECE575-592E-4A20-9881-30A3CD64FB51}"/>
                  </a:ext>
                </a:extLst>
              </p:cNvPr>
              <p:cNvSpPr/>
              <p:nvPr/>
            </p:nvSpPr>
            <p:spPr>
              <a:xfrm>
                <a:off x="495110" y="4615589"/>
                <a:ext cx="6291787" cy="449354"/>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rPr>
                      <m:t>𝑉</m:t>
                    </m:r>
                    <m:d>
                      <m:dPr>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+1</m:t>
                            </m:r>
                          </m:e>
                        </m:d>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max</m:t>
                        </m:r>
                      </m:e>
                      <m:sub>
                        <m:r>
                          <m:rPr>
                            <m:sty m:val="p"/>
                          </m:rPr>
                          <a:rPr lang="zh-CN" altLang="en-US" i="0">
                            <a:latin typeface="Cambria Math" panose="02040503050406030204" pitchFamily="18" charset="0"/>
                          </a:rPr>
                          <m:t>Φ</m:t>
                        </m:r>
                        <m:d>
                          <m:dPr>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+1),</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+1</m:t>
                                </m:r>
                              </m:e>
                            </m:d>
                          </m:e>
                        </m:d>
                      </m:sub>
                    </m:sSub>
                    <m:r>
                      <a:rPr lang="zh-CN" altLang="en-US" i="0">
                        <a:latin typeface="Cambria Math" panose="02040503050406030204" pitchFamily="18" charset="0"/>
                      </a:rPr>
                      <m:t> </m:t>
                    </m:r>
                    <m:r>
                      <a:rPr lang="zh-CN" altLang="en-US" i="1">
                        <a:latin typeface="Cambria Math" panose="02040503050406030204" pitchFamily="18" charset="0"/>
                      </a:rPr>
                      <m:t>𝑅</m:t>
                    </m:r>
                    <m:d>
                      <m:dPr>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+1),</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+1</m:t>
                            </m:r>
                          </m:e>
                        </m:d>
                      </m:e>
                    </m:d>
                  </m:oMath>
                </a14:m>
                <a:endParaRPr lang="zh-CN" altLang="en-US" dirty="0"/>
              </a:p>
            </p:txBody>
          </p:sp>
        </mc:Choice>
        <mc:Fallback xmlns="">
          <p:sp>
            <p:nvSpPr>
              <p:cNvPr id="15" name="矩形 14">
                <a:extLst>
                  <a:ext uri="{FF2B5EF4-FFF2-40B4-BE49-F238E27FC236}">
                    <a16:creationId xmlns:a16="http://schemas.microsoft.com/office/drawing/2014/main" id="{08ECE575-592E-4A20-9881-30A3CD64FB51}"/>
                  </a:ext>
                </a:extLst>
              </p:cNvPr>
              <p:cNvSpPr>
                <a:spLocks noRot="1" noChangeAspect="1" noMove="1" noResize="1" noEditPoints="1" noAdjustHandles="1" noChangeArrowheads="1" noChangeShapeType="1" noTextEdit="1"/>
              </p:cNvSpPr>
              <p:nvPr/>
            </p:nvSpPr>
            <p:spPr>
              <a:xfrm>
                <a:off x="495110" y="4615589"/>
                <a:ext cx="6291787" cy="449354"/>
              </a:xfrm>
              <a:prstGeom prst="rect">
                <a:avLst/>
              </a:prstGeom>
              <a:blipFill>
                <a:blip r:embed="rId5"/>
                <a:stretch>
                  <a:fillRect l="-581" t="-93243" r="-5039" b="-139189"/>
                </a:stretch>
              </a:blipFill>
            </p:spPr>
            <p:txBody>
              <a:bodyPr/>
              <a:lstStyle/>
              <a:p>
                <a:r>
                  <a:rPr lang="zh-CN" altLang="en-US">
                    <a:noFill/>
                  </a:rPr>
                  <a:t> </a:t>
                </a:r>
              </a:p>
            </p:txBody>
          </p:sp>
        </mc:Fallback>
      </mc:AlternateContent>
      <p:sp>
        <p:nvSpPr>
          <p:cNvPr id="17" name="箭头: 右 16">
            <a:extLst>
              <a:ext uri="{FF2B5EF4-FFF2-40B4-BE49-F238E27FC236}">
                <a16:creationId xmlns:a16="http://schemas.microsoft.com/office/drawing/2014/main" id="{FBF84078-2C4D-4D99-91D8-333523F6A2FF}"/>
              </a:ext>
            </a:extLst>
          </p:cNvPr>
          <p:cNvSpPr/>
          <p:nvPr/>
        </p:nvSpPr>
        <p:spPr>
          <a:xfrm>
            <a:off x="7907867" y="2716469"/>
            <a:ext cx="660400" cy="29633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8EB02FE-F97D-418C-B0DB-C05BB739200E}"/>
              </a:ext>
            </a:extLst>
          </p:cNvPr>
          <p:cNvSpPr/>
          <p:nvPr/>
        </p:nvSpPr>
        <p:spPr>
          <a:xfrm>
            <a:off x="7907867" y="3615676"/>
            <a:ext cx="660400" cy="29633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AFF12CB-2CE4-48B1-B0F2-CEEDD58FC3BD}"/>
              </a:ext>
            </a:extLst>
          </p:cNvPr>
          <p:cNvSpPr txBox="1"/>
          <p:nvPr/>
        </p:nvSpPr>
        <p:spPr>
          <a:xfrm>
            <a:off x="8898467" y="2632456"/>
            <a:ext cx="2345266" cy="369332"/>
          </a:xfrm>
          <a:prstGeom prst="rect">
            <a:avLst/>
          </a:prstGeom>
          <a:noFill/>
        </p:spPr>
        <p:txBody>
          <a:bodyPr wrap="square" rtlCol="0">
            <a:spAutoFit/>
          </a:bodyPr>
          <a:lstStyle/>
          <a:p>
            <a:r>
              <a:rPr lang="en-US" altLang="zh-CN" dirty="0"/>
              <a:t>Immediate reward</a:t>
            </a:r>
            <a:endParaRPr lang="zh-CN" altLang="en-US" dirty="0"/>
          </a:p>
        </p:txBody>
      </p:sp>
      <p:sp>
        <p:nvSpPr>
          <p:cNvPr id="23" name="文本框 22">
            <a:extLst>
              <a:ext uri="{FF2B5EF4-FFF2-40B4-BE49-F238E27FC236}">
                <a16:creationId xmlns:a16="http://schemas.microsoft.com/office/drawing/2014/main" id="{A61D6790-F48C-451A-9727-9725F710D35A}"/>
              </a:ext>
            </a:extLst>
          </p:cNvPr>
          <p:cNvSpPr txBox="1"/>
          <p:nvPr/>
        </p:nvSpPr>
        <p:spPr>
          <a:xfrm>
            <a:off x="8898467" y="3440678"/>
            <a:ext cx="2345266" cy="646331"/>
          </a:xfrm>
          <a:prstGeom prst="rect">
            <a:avLst/>
          </a:prstGeom>
          <a:noFill/>
        </p:spPr>
        <p:txBody>
          <a:bodyPr wrap="square" rtlCol="0">
            <a:spAutoFit/>
          </a:bodyPr>
          <a:lstStyle/>
          <a:p>
            <a:r>
              <a:rPr lang="en-US" altLang="zh-CN" dirty="0"/>
              <a:t>future reward with discount factor </a:t>
            </a:r>
            <a:endParaRPr lang="zh-CN" altLang="en-US" dirty="0"/>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66DA184-B204-4DAE-9B36-2D96B6448B5B}"/>
                  </a:ext>
                </a:extLst>
              </p:cNvPr>
              <p:cNvSpPr/>
              <p:nvPr/>
            </p:nvSpPr>
            <p:spPr>
              <a:xfrm>
                <a:off x="10387251" y="3717677"/>
                <a:ext cx="375231" cy="369332"/>
              </a:xfrm>
              <a:prstGeom prst="rect">
                <a:avLst/>
              </a:prstGeom>
            </p:spPr>
            <p:txBody>
              <a:bodyPr wrap="none">
                <a:spAutoFit/>
              </a:bodyPr>
              <a:lstStyle/>
              <a:p>
                <a:r>
                  <a:rPr lang="zh-CN" altLang="zh-CN" dirty="0">
                    <a:ea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𝛾</m:t>
                    </m:r>
                  </m:oMath>
                </a14:m>
                <a:endParaRPr lang="zh-CN" altLang="en-US" dirty="0"/>
              </a:p>
            </p:txBody>
          </p:sp>
        </mc:Choice>
        <mc:Fallback xmlns="">
          <p:sp>
            <p:nvSpPr>
              <p:cNvPr id="19" name="矩形 18">
                <a:extLst>
                  <a:ext uri="{FF2B5EF4-FFF2-40B4-BE49-F238E27FC236}">
                    <a16:creationId xmlns:a16="http://schemas.microsoft.com/office/drawing/2014/main" id="{866DA184-B204-4DAE-9B36-2D96B6448B5B}"/>
                  </a:ext>
                </a:extLst>
              </p:cNvPr>
              <p:cNvSpPr>
                <a:spLocks noRot="1" noChangeAspect="1" noMove="1" noResize="1" noEditPoints="1" noAdjustHandles="1" noChangeArrowheads="1" noChangeShapeType="1" noTextEdit="1"/>
              </p:cNvSpPr>
              <p:nvPr/>
            </p:nvSpPr>
            <p:spPr>
              <a:xfrm>
                <a:off x="10387251" y="3717677"/>
                <a:ext cx="375231" cy="369332"/>
              </a:xfrm>
              <a:prstGeom prst="rect">
                <a:avLst/>
              </a:prstGeom>
              <a:blipFill>
                <a:blip r:embed="rId6"/>
                <a:stretch>
                  <a:fillRect b="-5000"/>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4E01AC0D-01BB-40A7-B0B3-670CA591D524}"/>
              </a:ext>
            </a:extLst>
          </p:cNvPr>
          <p:cNvSpPr/>
          <p:nvPr/>
        </p:nvSpPr>
        <p:spPr>
          <a:xfrm>
            <a:off x="593003" y="5070531"/>
            <a:ext cx="7755130" cy="923330"/>
          </a:xfrm>
          <a:prstGeom prst="rect">
            <a:avLst/>
          </a:prstGeom>
        </p:spPr>
        <p:txBody>
          <a:bodyPr wrap="square">
            <a:spAutoFit/>
          </a:bodyPr>
          <a:lstStyle/>
          <a:p>
            <a:pPr marL="285750" indent="-285750">
              <a:buFont typeface="Arial" panose="020B0604020202020204" pitchFamily="34" charset="0"/>
              <a:buChar char="•"/>
            </a:pPr>
            <a:r>
              <a:rPr lang="en-US" altLang="zh-CN" dirty="0"/>
              <a:t> We can obtain the optimal admissibility based on the MDP model. </a:t>
            </a:r>
          </a:p>
          <a:p>
            <a:pPr marL="285750" indent="-285750">
              <a:buFont typeface="Arial" panose="020B0604020202020204" pitchFamily="34" charset="0"/>
              <a:buChar char="•"/>
            </a:pPr>
            <a:r>
              <a:rPr lang="en-US" altLang="zh-CN" dirty="0"/>
              <a:t>Answer “whether” to admit  </a:t>
            </a:r>
          </a:p>
          <a:p>
            <a:pPr marL="285750" indent="-285750">
              <a:buFont typeface="Arial" panose="020B0604020202020204" pitchFamily="34" charset="0"/>
              <a:buChar char="•"/>
            </a:pPr>
            <a:r>
              <a:rPr lang="en-US" altLang="zh-CN" dirty="0"/>
              <a:t>“when” to admit.</a:t>
            </a:r>
          </a:p>
        </p:txBody>
      </p:sp>
      <p:sp>
        <p:nvSpPr>
          <p:cNvPr id="2" name="灯片编号占位符 1">
            <a:extLst>
              <a:ext uri="{FF2B5EF4-FFF2-40B4-BE49-F238E27FC236}">
                <a16:creationId xmlns:a16="http://schemas.microsoft.com/office/drawing/2014/main" id="{EF5B4A37-AB32-40DC-9CA1-AC462D9E1036}"/>
              </a:ext>
            </a:extLst>
          </p:cNvPr>
          <p:cNvSpPr>
            <a:spLocks noGrp="1"/>
          </p:cNvSpPr>
          <p:nvPr>
            <p:ph type="sldNum" sz="quarter" idx="12"/>
          </p:nvPr>
        </p:nvSpPr>
        <p:spPr/>
        <p:txBody>
          <a:bodyPr/>
          <a:lstStyle/>
          <a:p>
            <a:fld id="{2BC76969-AAD1-4C31-AF35-8AEE7A25183D}" type="slidenum">
              <a:rPr lang="zh-CN" altLang="en-US" smtClean="0"/>
              <a:t>7</a:t>
            </a:fld>
            <a:endParaRPr lang="zh-CN" altLang="en-US"/>
          </a:p>
        </p:txBody>
      </p:sp>
    </p:spTree>
    <p:extLst>
      <p:ext uri="{BB962C8B-B14F-4D97-AF65-F5344CB8AC3E}">
        <p14:creationId xmlns:p14="http://schemas.microsoft.com/office/powerpoint/2010/main" val="424311198"/>
      </p:ext>
    </p:extLst>
  </p:cSld>
  <p:clrMapOvr>
    <a:masterClrMapping/>
  </p:clrMapOvr>
  <p:transition advTm="52983"/>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1" name="矩形 10">
            <a:extLst>
              <a:ext uri="{FF2B5EF4-FFF2-40B4-BE49-F238E27FC236}">
                <a16:creationId xmlns:a16="http://schemas.microsoft.com/office/drawing/2014/main" id="{C7DAEB6F-E66A-4FC9-9014-0ABE0DFE3322}"/>
              </a:ext>
            </a:extLst>
          </p:cNvPr>
          <p:cNvSpPr/>
          <p:nvPr/>
        </p:nvSpPr>
        <p:spPr>
          <a:xfrm>
            <a:off x="118533" y="1086023"/>
            <a:ext cx="2326342" cy="458074"/>
          </a:xfrm>
          <a:prstGeom prst="rect">
            <a:avLst/>
          </a:prstGeom>
        </p:spPr>
        <p:txBody>
          <a:bodyPr wrap="none">
            <a:spAutoFit/>
          </a:bodyPr>
          <a:lstStyle/>
          <a:p>
            <a:pPr>
              <a:lnSpc>
                <a:spcPct val="150000"/>
              </a:lnSpc>
              <a:buFont typeface="Wingdings" panose="05000000000000000000" pitchFamily="2" charset="2"/>
              <a:buChar char="p"/>
              <a:defRPr/>
            </a:pPr>
            <a:r>
              <a:rPr lang="en-US" altLang="zh-CN" b="1" dirty="0">
                <a:solidFill>
                  <a:srgbClr val="C00000"/>
                </a:solidFill>
                <a:effectLst>
                  <a:outerShdw sx="0" sy="0">
                    <a:srgbClr val="000000"/>
                  </a:outerShdw>
                </a:effectLst>
                <a:latin typeface="Times New Roman" panose="02020603050405020304" pitchFamily="18" charset="0"/>
              </a:rPr>
              <a:t> Buyer-Seller Game</a:t>
            </a:r>
            <a:endParaRPr lang="zh-CN" altLang="zh-CN" b="1" dirty="0">
              <a:solidFill>
                <a:srgbClr val="C00000"/>
              </a:solidFill>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846E7DF-9C9E-4656-9CF8-DD83B0F0D4FB}"/>
                  </a:ext>
                </a:extLst>
              </p:cNvPr>
              <p:cNvSpPr txBox="1"/>
              <p:nvPr/>
            </p:nvSpPr>
            <p:spPr>
              <a:xfrm>
                <a:off x="567267" y="1526589"/>
                <a:ext cx="1031240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Buyer layer</a:t>
                </a:r>
              </a:p>
              <a:p>
                <a:r>
                  <a:rPr lang="en-US" altLang="zh-CN" dirty="0"/>
                  <a:t>Buyer: SP</a:t>
                </a:r>
                <a:r>
                  <a:rPr lang="en-US" altLang="zh-CN" i="1" dirty="0"/>
                  <a:t> </a:t>
                </a:r>
                <a14:m>
                  <m:oMath xmlns:m="http://schemas.openxmlformats.org/officeDocument/2006/math">
                    <m:r>
                      <a:rPr lang="en-US" altLang="zh-CN" i="1">
                        <a:latin typeface="Cambria Math" panose="02040503050406030204" pitchFamily="18" charset="0"/>
                      </a:rPr>
                      <m:t>𝑖</m:t>
                    </m:r>
                  </m:oMath>
                </a14:m>
                <a:r>
                  <a:rPr lang="en-US" altLang="zh-CN" dirty="0"/>
                  <a:t> as the </a:t>
                </a:r>
                <a14:m>
                  <m:oMath xmlns:m="http://schemas.openxmlformats.org/officeDocument/2006/math">
                    <m:r>
                      <a:rPr lang="en-US" altLang="zh-CN" i="1">
                        <a:latin typeface="Cambria Math" panose="02040503050406030204" pitchFamily="18" charset="0"/>
                      </a:rPr>
                      <m:t>𝑖</m:t>
                    </m:r>
                  </m:oMath>
                </a14:m>
                <a:r>
                  <a:rPr lang="en-US" altLang="zh-CN" dirty="0"/>
                  <a:t>-</a:t>
                </a:r>
                <a:r>
                  <a:rPr lang="en-US" altLang="zh-CN" dirty="0" err="1"/>
                  <a:t>th</a:t>
                </a:r>
                <a:r>
                  <a:rPr lang="en-US" altLang="zh-CN" dirty="0"/>
                  <a:t> buyer </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e>
                    </m:d>
                  </m:oMath>
                </a14:m>
                <a:endParaRPr lang="en-US" altLang="zh-CN" dirty="0"/>
              </a:p>
              <a:p>
                <a:r>
                  <a:rPr lang="en-US" altLang="zh-CN" dirty="0"/>
                  <a:t>Demand: rent a certain amount of resources from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 </m:t>
                    </m:r>
                  </m:oMath>
                </a14:m>
                <a:r>
                  <a:rPr lang="en-US" altLang="zh-CN" dirty="0"/>
                  <a:t>and pay an amount of payment to </a:t>
                </a:r>
                <a14:m>
                  <m:oMath xmlns:m="http://schemas.openxmlformats.org/officeDocument/2006/math">
                    <m:r>
                      <a:rPr lang="en-US" altLang="zh-CN" i="1">
                        <a:latin typeface="Cambria Math" panose="02040503050406030204" pitchFamily="18" charset="0"/>
                      </a:rPr>
                      <m:t>𝑠</m:t>
                    </m:r>
                  </m:oMath>
                </a14:m>
                <a:endParaRPr lang="en-US" altLang="zh-CN" dirty="0"/>
              </a:p>
              <a:p>
                <a:r>
                  <a:rPr lang="en-US" altLang="zh-CN" dirty="0"/>
                  <a:t>Goal: maximize its own reward as much as possible.</a:t>
                </a:r>
              </a:p>
              <a:p>
                <a:endParaRPr lang="zh-CN" altLang="en-US" dirty="0"/>
              </a:p>
            </p:txBody>
          </p:sp>
        </mc:Choice>
        <mc:Fallback xmlns="">
          <p:sp>
            <p:nvSpPr>
              <p:cNvPr id="4" name="文本框 3">
                <a:extLst>
                  <a:ext uri="{FF2B5EF4-FFF2-40B4-BE49-F238E27FC236}">
                    <a16:creationId xmlns:a16="http://schemas.microsoft.com/office/drawing/2014/main" id="{8846E7DF-9C9E-4656-9CF8-DD83B0F0D4FB}"/>
                  </a:ext>
                </a:extLst>
              </p:cNvPr>
              <p:cNvSpPr txBox="1">
                <a:spLocks noRot="1" noChangeAspect="1" noMove="1" noResize="1" noEditPoints="1" noAdjustHandles="1" noChangeArrowheads="1" noChangeShapeType="1" noTextEdit="1"/>
              </p:cNvSpPr>
              <p:nvPr/>
            </p:nvSpPr>
            <p:spPr>
              <a:xfrm>
                <a:off x="567267" y="1526589"/>
                <a:ext cx="10312400" cy="1477328"/>
              </a:xfrm>
              <a:prstGeom prst="rect">
                <a:avLst/>
              </a:prstGeom>
              <a:blipFill>
                <a:blip r:embed="rId3"/>
                <a:stretch>
                  <a:fillRect l="-473" t="-20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5E2BA64-C81C-452C-B741-1D100FBED5AE}"/>
                  </a:ext>
                </a:extLst>
              </p:cNvPr>
              <p:cNvSpPr txBox="1"/>
              <p:nvPr/>
            </p:nvSpPr>
            <p:spPr>
              <a:xfrm>
                <a:off x="567267" y="3905872"/>
                <a:ext cx="10312400" cy="121251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Seller layer</a:t>
                </a:r>
              </a:p>
              <a:p>
                <a:r>
                  <a:rPr lang="en-US" altLang="zh-CN" dirty="0"/>
                  <a:t>Buyer: SP</a:t>
                </a:r>
                <a:r>
                  <a:rPr lang="en-US" altLang="zh-CN" i="1" dirty="0"/>
                  <a:t> </a:t>
                </a:r>
                <a14:m>
                  <m:oMath xmlns:m="http://schemas.openxmlformats.org/officeDocument/2006/math">
                    <m:r>
                      <a:rPr lang="en-US" altLang="zh-CN" i="1">
                        <a:latin typeface="Cambria Math" panose="02040503050406030204" pitchFamily="18" charset="0"/>
                      </a:rPr>
                      <m:t>𝑖</m:t>
                    </m:r>
                  </m:oMath>
                </a14:m>
                <a:r>
                  <a:rPr lang="en-US" altLang="zh-CN" dirty="0"/>
                  <a:t> as the </a:t>
                </a:r>
                <a14:m>
                  <m:oMath xmlns:m="http://schemas.openxmlformats.org/officeDocument/2006/math">
                    <m:r>
                      <a:rPr lang="en-US" altLang="zh-CN" i="1">
                        <a:latin typeface="Cambria Math" panose="02040503050406030204" pitchFamily="18" charset="0"/>
                      </a:rPr>
                      <m:t>𝑖</m:t>
                    </m:r>
                  </m:oMath>
                </a14:m>
                <a:r>
                  <a:rPr lang="en-US" altLang="zh-CN" dirty="0"/>
                  <a:t>-</a:t>
                </a:r>
                <a:r>
                  <a:rPr lang="en-US" altLang="zh-CN" dirty="0" err="1"/>
                  <a:t>th</a:t>
                </a:r>
                <a:r>
                  <a:rPr lang="en-US" altLang="zh-CN" dirty="0"/>
                  <a:t> buyer </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e>
                    </m:d>
                  </m:oMath>
                </a14:m>
                <a:endParaRPr lang="en-US" altLang="zh-CN" dirty="0"/>
              </a:p>
              <a:p>
                <a:r>
                  <a:rPr lang="en-US" altLang="zh-CN" dirty="0"/>
                  <a:t>Demand: providing resources to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en-US" altLang="zh-CN" dirty="0"/>
                  <a:t> with competitive selling price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𝑧</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r>
                  <a:rPr lang="en-US" altLang="zh-CN" dirty="0"/>
                  <a:t>Goal: maximize its reward while minimizing the resource cost</a:t>
                </a:r>
                <a:endParaRPr lang="zh-CN" altLang="en-US" dirty="0"/>
              </a:p>
            </p:txBody>
          </p:sp>
        </mc:Choice>
        <mc:Fallback xmlns="">
          <p:sp>
            <p:nvSpPr>
              <p:cNvPr id="9" name="文本框 8">
                <a:extLst>
                  <a:ext uri="{FF2B5EF4-FFF2-40B4-BE49-F238E27FC236}">
                    <a16:creationId xmlns:a16="http://schemas.microsoft.com/office/drawing/2014/main" id="{E5E2BA64-C81C-452C-B741-1D100FBED5AE}"/>
                  </a:ext>
                </a:extLst>
              </p:cNvPr>
              <p:cNvSpPr txBox="1">
                <a:spLocks noRot="1" noChangeAspect="1" noMove="1" noResize="1" noEditPoints="1" noAdjustHandles="1" noChangeArrowheads="1" noChangeShapeType="1" noTextEdit="1"/>
              </p:cNvSpPr>
              <p:nvPr/>
            </p:nvSpPr>
            <p:spPr>
              <a:xfrm>
                <a:off x="567267" y="3905872"/>
                <a:ext cx="10312400" cy="1212511"/>
              </a:xfrm>
              <a:prstGeom prst="rect">
                <a:avLst/>
              </a:prstGeom>
              <a:blipFill>
                <a:blip r:embed="rId4"/>
                <a:stretch>
                  <a:fillRect l="-473" t="-3015" b="-7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53C8E18-A7B8-49E3-933A-6E4B7D8D921F}"/>
                  </a:ext>
                </a:extLst>
              </p:cNvPr>
              <p:cNvSpPr/>
              <p:nvPr/>
            </p:nvSpPr>
            <p:spPr>
              <a:xfrm>
                <a:off x="3457477" y="2751188"/>
                <a:ext cx="3465179" cy="7798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𝑈</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sub>
                            </m:sSub>
                          </m:e>
                          <m:e>
                            <m:r>
                              <a:rPr lang="zh-CN" altLang="en-US" i="0">
                                <a:latin typeface="Cambria Math" panose="02040503050406030204" pitchFamily="18" charset="0"/>
                              </a:rPr>
                              <m:t> =</m:t>
                            </m:r>
                            <m:r>
                              <a:rPr lang="zh-CN" altLang="en-US" i="1">
                                <a:latin typeface="Cambria Math" panose="02040503050406030204" pitchFamily="18" charset="0"/>
                              </a:rPr>
                              <m:t>𝑅</m:t>
                            </m:r>
                            <m:d>
                              <m:dPr>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𝑡</m:t>
                                    </m:r>
                                  </m:e>
                                </m:d>
                              </m:e>
                            </m:d>
                          </m:e>
                        </m:mr>
                        <m:mr>
                          <m:e>
                            <m:r>
                              <m:rPr>
                                <m:nor/>
                              </m:rPr>
                              <a:rPr lang="zh-CN" altLang="en-US" i="1">
                                <a:latin typeface="Cambria Math" panose="02040503050406030204" pitchFamily="18" charset="0"/>
                              </a:rPr>
                              <m:t> </m:t>
                            </m:r>
                            <m:r>
                              <m:rPr>
                                <m:nor/>
                              </m:rPr>
                              <a:rPr lang="zh-CN" altLang="en-US" i="1">
                                <a:latin typeface="Cambria Math" panose="02040503050406030204" pitchFamily="18" charset="0"/>
                              </a:rPr>
                              <m:t>s</m:t>
                            </m:r>
                            <m:r>
                              <m:rPr>
                                <m:nor/>
                              </m:rPr>
                              <a:rPr lang="zh-CN" altLang="en-US" i="1">
                                <a:latin typeface="Cambria Math" panose="02040503050406030204" pitchFamily="18" charset="0"/>
                              </a:rPr>
                              <m:t>.</m:t>
                            </m:r>
                            <m:r>
                              <m:rPr>
                                <m:nor/>
                              </m:rPr>
                              <a:rPr lang="zh-CN" altLang="en-US" i="1">
                                <a:latin typeface="Cambria Math" panose="02040503050406030204" pitchFamily="18" charset="0"/>
                              </a:rPr>
                              <m:t>t</m:t>
                            </m:r>
                            <m:r>
                              <m:rPr>
                                <m:nor/>
                              </m:rPr>
                              <a:rPr lang="zh-CN" altLang="en-US" i="1">
                                <a:latin typeface="Cambria Math" panose="02040503050406030204" pitchFamily="18" charset="0"/>
                              </a:rPr>
                              <m:t>. </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1</m:t>
                                </m:r>
                              </m:sub>
                            </m:sSub>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𝑧</m:t>
                                </m:r>
                              </m:sub>
                              <m:sup>
                                <m:r>
                                  <m:rPr>
                                    <m:sty m:val="p"/>
                                  </m:rPr>
                                  <a:rPr lang="zh-CN" altLang="en-US" i="0">
                                    <a:latin typeface="Cambria Math" panose="02040503050406030204" pitchFamily="18" charset="0"/>
                                  </a:rPr>
                                  <m:t>min</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𝑧</m:t>
                                </m:r>
                              </m:sub>
                            </m:sSub>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𝑧</m:t>
                                </m:r>
                              </m:sub>
                              <m:sup>
                                <m:r>
                                  <m:rPr>
                                    <m:sty m:val="p"/>
                                  </m:rPr>
                                  <a:rPr lang="zh-CN" altLang="en-US" i="0">
                                    <a:latin typeface="Cambria Math" panose="02040503050406030204" pitchFamily="18" charset="0"/>
                                  </a:rPr>
                                  <m:t>max</m:t>
                                </m:r>
                              </m:sup>
                            </m:sSubSup>
                          </m:e>
                        </m:mr>
                      </m:m>
                    </m:oMath>
                  </m:oMathPara>
                </a14:m>
                <a:endParaRPr lang="zh-CN" altLang="en-US" dirty="0"/>
              </a:p>
            </p:txBody>
          </p:sp>
        </mc:Choice>
        <mc:Fallback xmlns="">
          <p:sp>
            <p:nvSpPr>
              <p:cNvPr id="5" name="矩形 4">
                <a:extLst>
                  <a:ext uri="{FF2B5EF4-FFF2-40B4-BE49-F238E27FC236}">
                    <a16:creationId xmlns:a16="http://schemas.microsoft.com/office/drawing/2014/main" id="{353C8E18-A7B8-49E3-933A-6E4B7D8D921F}"/>
                  </a:ext>
                </a:extLst>
              </p:cNvPr>
              <p:cNvSpPr>
                <a:spLocks noRot="1" noChangeAspect="1" noMove="1" noResize="1" noEditPoints="1" noAdjustHandles="1" noChangeArrowheads="1" noChangeShapeType="1" noTextEdit="1"/>
              </p:cNvSpPr>
              <p:nvPr/>
            </p:nvSpPr>
            <p:spPr>
              <a:xfrm>
                <a:off x="3457477" y="2751188"/>
                <a:ext cx="3465179" cy="779893"/>
              </a:xfrm>
              <a:prstGeom prst="rect">
                <a:avLst/>
              </a:prstGeom>
              <a:blipFill>
                <a:blip r:embed="rId5"/>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4A41A7E5-8C1E-482D-B6C2-E7392DA3A622}"/>
              </a:ext>
            </a:extLst>
          </p:cNvPr>
          <p:cNvPicPr>
            <a:picLocks noChangeAspect="1"/>
          </p:cNvPicPr>
          <p:nvPr/>
        </p:nvPicPr>
        <p:blipFill>
          <a:blip r:embed="rId6"/>
          <a:stretch>
            <a:fillRect/>
          </a:stretch>
        </p:blipFill>
        <p:spPr>
          <a:xfrm>
            <a:off x="2512367" y="5270999"/>
            <a:ext cx="5865075" cy="985868"/>
          </a:xfrm>
          <a:prstGeom prst="rect">
            <a:avLst/>
          </a:prstGeom>
        </p:spPr>
      </p:pic>
      <p:sp>
        <p:nvSpPr>
          <p:cNvPr id="2" name="灯片编号占位符 1">
            <a:extLst>
              <a:ext uri="{FF2B5EF4-FFF2-40B4-BE49-F238E27FC236}">
                <a16:creationId xmlns:a16="http://schemas.microsoft.com/office/drawing/2014/main" id="{53591761-3370-4EA2-9879-7D01F7AE6AC6}"/>
              </a:ext>
            </a:extLst>
          </p:cNvPr>
          <p:cNvSpPr>
            <a:spLocks noGrp="1"/>
          </p:cNvSpPr>
          <p:nvPr>
            <p:ph type="sldNum" sz="quarter" idx="12"/>
          </p:nvPr>
        </p:nvSpPr>
        <p:spPr/>
        <p:txBody>
          <a:bodyPr/>
          <a:lstStyle/>
          <a:p>
            <a:fld id="{2BC76969-AAD1-4C31-AF35-8AEE7A25183D}" type="slidenum">
              <a:rPr lang="zh-CN" altLang="en-US" smtClean="0"/>
              <a:t>8</a:t>
            </a:fld>
            <a:endParaRPr lang="zh-CN" altLang="en-US"/>
          </a:p>
        </p:txBody>
      </p:sp>
    </p:spTree>
    <p:extLst>
      <p:ext uri="{BB962C8B-B14F-4D97-AF65-F5344CB8AC3E}">
        <p14:creationId xmlns:p14="http://schemas.microsoft.com/office/powerpoint/2010/main" val="2678405513"/>
      </p:ext>
    </p:extLst>
  </p:cSld>
  <p:clrMapOvr>
    <a:masterClrMapping/>
  </p:clrMapOvr>
  <p:transition advTm="52983"/>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a:extLst>
              <a:ext uri="{FF2B5EF4-FFF2-40B4-BE49-F238E27FC236}">
                <a16:creationId xmlns:a16="http://schemas.microsoft.com/office/drawing/2014/main" id="{0CCA5B9B-91A9-472E-9055-88B136A3B725}"/>
              </a:ext>
            </a:extLst>
          </p:cNvPr>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sp>
        <p:nvSpPr>
          <p:cNvPr id="33796" name="圆角矩形 5">
            <a:extLst>
              <a:ext uri="{FF2B5EF4-FFF2-40B4-BE49-F238E27FC236}">
                <a16:creationId xmlns:a16="http://schemas.microsoft.com/office/drawing/2014/main" id="{4047C981-090C-4C02-8047-2E4403D66C7B}"/>
              </a:ext>
            </a:extLst>
          </p:cNvPr>
          <p:cNvSpPr>
            <a:spLocks noChangeArrowheads="1"/>
          </p:cNvSpPr>
          <p:nvPr/>
        </p:nvSpPr>
        <p:spPr bwMode="auto">
          <a:xfrm>
            <a:off x="862013" y="317500"/>
            <a:ext cx="10821987" cy="495300"/>
          </a:xfrm>
          <a:prstGeom prst="roundRect">
            <a:avLst>
              <a:gd name="adj" fmla="val 16667"/>
            </a:avLst>
          </a:pr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600" b="1" dirty="0">
                <a:solidFill>
                  <a:schemeClr val="bg1"/>
                </a:solidFill>
                <a:latin typeface="微软雅黑" panose="020B0503020204020204" pitchFamily="34" charset="-122"/>
                <a:ea typeface="微软雅黑" panose="020B0503020204020204" pitchFamily="34" charset="-122"/>
              </a:rPr>
              <a:t>Opportunistic Admissibility and Resource Allocation For Slicing-based Radio Access Networks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797" name="Rectangle 2">
            <a:extLst>
              <a:ext uri="{FF2B5EF4-FFF2-40B4-BE49-F238E27FC236}">
                <a16:creationId xmlns:a16="http://schemas.microsoft.com/office/drawing/2014/main" id="{EE4E936F-3246-466B-B102-C2F80956EA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1" name="矩形 10">
            <a:extLst>
              <a:ext uri="{FF2B5EF4-FFF2-40B4-BE49-F238E27FC236}">
                <a16:creationId xmlns:a16="http://schemas.microsoft.com/office/drawing/2014/main" id="{C7DAEB6F-E66A-4FC9-9014-0ABE0DFE3322}"/>
              </a:ext>
            </a:extLst>
          </p:cNvPr>
          <p:cNvSpPr/>
          <p:nvPr/>
        </p:nvSpPr>
        <p:spPr>
          <a:xfrm>
            <a:off x="118533" y="1086023"/>
            <a:ext cx="2326342" cy="458074"/>
          </a:xfrm>
          <a:prstGeom prst="rect">
            <a:avLst/>
          </a:prstGeom>
        </p:spPr>
        <p:txBody>
          <a:bodyPr wrap="none">
            <a:spAutoFit/>
          </a:bodyPr>
          <a:lstStyle/>
          <a:p>
            <a:pPr>
              <a:lnSpc>
                <a:spcPct val="150000"/>
              </a:lnSpc>
              <a:buFont typeface="Wingdings" panose="05000000000000000000" pitchFamily="2" charset="2"/>
              <a:buChar char="p"/>
              <a:defRPr/>
            </a:pPr>
            <a:r>
              <a:rPr lang="en-US" altLang="zh-CN" b="1" dirty="0">
                <a:solidFill>
                  <a:srgbClr val="C00000"/>
                </a:solidFill>
                <a:effectLst>
                  <a:outerShdw sx="0" sy="0">
                    <a:srgbClr val="000000"/>
                  </a:outerShdw>
                </a:effectLst>
                <a:latin typeface="Times New Roman" panose="02020603050405020304" pitchFamily="18" charset="0"/>
              </a:rPr>
              <a:t> Buyer-Seller Game</a:t>
            </a:r>
            <a:endParaRPr lang="zh-CN" altLang="zh-CN" b="1" dirty="0">
              <a:solidFill>
                <a:srgbClr val="C00000"/>
              </a:solidFill>
              <a:effectLst>
                <a:outerShdw sx="0" sy="0">
                  <a:srgbClr val="000000"/>
                </a:outerShdw>
              </a:effectLst>
              <a:latin typeface="Times New Roman" panose="02020603050405020304" pitchFamily="18" charset="0"/>
            </a:endParaRPr>
          </a:p>
        </p:txBody>
      </p:sp>
      <p:pic>
        <p:nvPicPr>
          <p:cNvPr id="2" name="图片 1">
            <a:extLst>
              <a:ext uri="{FF2B5EF4-FFF2-40B4-BE49-F238E27FC236}">
                <a16:creationId xmlns:a16="http://schemas.microsoft.com/office/drawing/2014/main" id="{769759AC-58E1-4B87-B9EE-8E3D349E0CED}"/>
              </a:ext>
            </a:extLst>
          </p:cNvPr>
          <p:cNvPicPr>
            <a:picLocks noChangeAspect="1"/>
          </p:cNvPicPr>
          <p:nvPr/>
        </p:nvPicPr>
        <p:blipFill>
          <a:blip r:embed="rId3"/>
          <a:stretch>
            <a:fillRect/>
          </a:stretch>
        </p:blipFill>
        <p:spPr>
          <a:xfrm>
            <a:off x="355600" y="1794939"/>
            <a:ext cx="11764232" cy="4728628"/>
          </a:xfrm>
          <a:prstGeom prst="rect">
            <a:avLst/>
          </a:prstGeom>
        </p:spPr>
      </p:pic>
      <p:sp>
        <p:nvSpPr>
          <p:cNvPr id="3" name="灯片编号占位符 2">
            <a:extLst>
              <a:ext uri="{FF2B5EF4-FFF2-40B4-BE49-F238E27FC236}">
                <a16:creationId xmlns:a16="http://schemas.microsoft.com/office/drawing/2014/main" id="{F2E34092-9EAD-4CA6-BE96-791C469F40B4}"/>
              </a:ext>
            </a:extLst>
          </p:cNvPr>
          <p:cNvSpPr>
            <a:spLocks noGrp="1"/>
          </p:cNvSpPr>
          <p:nvPr>
            <p:ph type="sldNum" sz="quarter" idx="12"/>
          </p:nvPr>
        </p:nvSpPr>
        <p:spPr/>
        <p:txBody>
          <a:bodyPr/>
          <a:lstStyle/>
          <a:p>
            <a:fld id="{2BC76969-AAD1-4C31-AF35-8AEE7A25183D}" type="slidenum">
              <a:rPr lang="zh-CN" altLang="en-US" smtClean="0"/>
              <a:t>9</a:t>
            </a:fld>
            <a:endParaRPr lang="zh-CN" altLang="en-US"/>
          </a:p>
        </p:txBody>
      </p:sp>
    </p:spTree>
    <p:extLst>
      <p:ext uri="{BB962C8B-B14F-4D97-AF65-F5344CB8AC3E}">
        <p14:creationId xmlns:p14="http://schemas.microsoft.com/office/powerpoint/2010/main" val="2562116436"/>
      </p:ext>
    </p:extLst>
  </p:cSld>
  <p:clrMapOvr>
    <a:masterClrMapping/>
  </p:clrMapOvr>
  <p:transition advTm="52983"/>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2123</Words>
  <Application>Microsoft Office PowerPoint</Application>
  <PresentationFormat>宽屏</PresentationFormat>
  <Paragraphs>170</Paragraphs>
  <Slides>12</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等线</vt:lpstr>
      <vt:lpstr>等线 Light</vt:lpstr>
      <vt:lpstr>仿宋</vt:lpstr>
      <vt:lpstr>楷体_GB2312</vt:lpstr>
      <vt:lpstr>宋体</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qzh</dc:creator>
  <cp:lastModifiedBy>qzh</cp:lastModifiedBy>
  <cp:revision>39</cp:revision>
  <dcterms:created xsi:type="dcterms:W3CDTF">2021-12-04T13:25:40Z</dcterms:created>
  <dcterms:modified xsi:type="dcterms:W3CDTF">2021-12-12T04:04:25Z</dcterms:modified>
</cp:coreProperties>
</file>