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'1.0' encoding='UTF-8' standalone='yes'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
  <Relationship Id="rId8" Type="http://schemas.openxmlformats.org/officeDocument/2006/relationships/slide" Target="slides/slide7.xml"/>
  <Relationship Id="rId13" Type="http://schemas.openxmlformats.org/officeDocument/2006/relationships/theme" Target="theme/theme1.xml"/>
  <Relationship Id="rId3" Type="http://schemas.openxmlformats.org/officeDocument/2006/relationships/slide" Target="slides/slide2.xml"/>
  <Relationship Id="rId7" Type="http://schemas.openxmlformats.org/officeDocument/2006/relationships/slide" Target="slides/slide6.xml"/>
  <Relationship Id="rId12" Type="http://schemas.openxmlformats.org/officeDocument/2006/relationships/viewProps" Target="view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slide" Target="slides/slide5.xml"/>
  <Relationship Id="rId11" Type="http://schemas.openxmlformats.org/officeDocument/2006/relationships/presProps" Target="presProps.xml"/>
  <Relationship Id="rId5" Type="http://schemas.openxmlformats.org/officeDocument/2006/relationships/slide" Target="slides/slide4.xml"/>
  <Relationship Id="rId10" Type="http://schemas.openxmlformats.org/officeDocument/2006/relationships/slide" Target="slides/slide9.xml"/>
  <Relationship Id="rId4" Type="http://schemas.openxmlformats.org/officeDocument/2006/relationships/slide" Target="slides/slide3.xml"/>
  <Relationship Id="rId9" Type="http://schemas.openxmlformats.org/officeDocument/2006/relationships/slide" Target="slides/slide8.xml"/>
  <Relationship Id="rId14" Type="http://schemas.openxmlformats.org/officeDocument/2006/relationships/tableStyles" Target="tableStyles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2619" y="2801493"/>
            <a:ext cx="3286760" cy="83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41120"/>
            <a:ext cx="5029835" cy="348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3" Type="http://schemas.openxmlformats.org/officeDocument/2006/relationships/slideLayout" Target="../slideLayouts/slideLayout3.xml"/>
  <Relationship Id="rId7" Type="http://schemas.openxmlformats.org/officeDocument/2006/relationships/image" Target="../media/image1.png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theme" Target="../theme/theme1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7604" y="6195059"/>
            <a:ext cx="1421891" cy="4434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6297"/>
            <a:ext cx="2493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8" y="1341120"/>
            <a:ext cx="5189855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5.xml.rels><?xml version='1.0' encoding='UTF-8' standalone='yes'?>
<Relationships xmlns="http://schemas.openxmlformats.org/package/2006/relationships">
  <Relationship Id="rId2" Type="http://schemas.openxmlformats.org/officeDocument/2006/relationships/image" Target="../media/image2.jpg"/>
  <Relationship Id="rId1" Type="http://schemas.openxmlformats.org/officeDocument/2006/relationships/slideLayout" Target="../slideLayouts/slideLayout2.xml"/>
</Relationships>

</file>

<file path=ppt/slides/_rels/slide6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7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8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9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1098550"/>
            <a:ext cx="253619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160"/>
              </a:lnSpc>
              <a:spcBef>
                <a:spcPts val="100"/>
              </a:spcBef>
            </a:pPr>
            <a:r>
              <a:rPr sz="5400" b="1" spc="-20" dirty="0">
                <a:latin typeface="Malgun Gothic"/>
                <a:cs typeface="Malgun Gothic"/>
              </a:rPr>
              <a:t>2024</a:t>
            </a:r>
            <a:endParaRPr sz="5400" dirty="0">
              <a:latin typeface="Malgun Gothic"/>
              <a:cs typeface="Malgun Gothic"/>
            </a:endParaRPr>
          </a:p>
          <a:p>
            <a:pPr marL="12700">
              <a:lnSpc>
                <a:spcPts val="6160"/>
              </a:lnSpc>
            </a:pPr>
            <a:r>
              <a:rPr sz="5400" b="1" spc="-505" dirty="0">
                <a:latin typeface="Malgun Gothic"/>
                <a:cs typeface="Malgun Gothic"/>
              </a:rPr>
              <a:t>롯데그룹</a:t>
            </a:r>
            <a:endParaRPr sz="5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81" y="2579952"/>
            <a:ext cx="568452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DA291C"/>
                </a:solidFill>
                <a:latin typeface="Malgun Gothic"/>
                <a:cs typeface="Malgun Gothic"/>
              </a:rPr>
              <a:t>I’M</a:t>
            </a:r>
            <a:r>
              <a:rPr sz="5400" spc="-735" dirty="0">
                <a:solidFill>
                  <a:srgbClr val="DA291C"/>
                </a:solidFill>
                <a:latin typeface="Malgun Gothic"/>
                <a:cs typeface="Malgun Gothic"/>
              </a:rPr>
              <a:t> </a:t>
            </a:r>
            <a:r>
              <a:rPr sz="5400" spc="-495" dirty="0">
                <a:latin typeface="Malgun Gothic"/>
                <a:cs typeface="Malgun Gothic"/>
              </a:rPr>
              <a:t>전형</a:t>
            </a:r>
            <a:r>
              <a:rPr sz="5400" spc="-725" dirty="0">
                <a:latin typeface="Malgun Gothic"/>
                <a:cs typeface="Malgun Gothic"/>
              </a:rPr>
              <a:t> </a:t>
            </a:r>
            <a:r>
              <a:rPr sz="5400" spc="-520" dirty="0">
                <a:latin typeface="Malgun Gothic"/>
                <a:cs typeface="Malgun Gothic"/>
              </a:rPr>
              <a:t>포트폴리오</a:t>
            </a:r>
            <a:endParaRPr sz="5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645"/>
              </a:spcBef>
            </a:pPr>
            <a:r>
              <a:rPr sz="2400" spc="-120" dirty="0">
                <a:latin typeface="Malgun Gothic"/>
                <a:cs typeface="Malgun Gothic"/>
              </a:rPr>
              <a:t>AI엔지니어</a:t>
            </a:r>
            <a:r>
              <a:rPr sz="2400" spc="-365" dirty="0">
                <a:latin typeface="Malgun Gothic"/>
                <a:cs typeface="Malgun Gothic"/>
              </a:rPr>
              <a:t> </a:t>
            </a:r>
            <a:r>
              <a:rPr sz="2400" spc="-225" dirty="0">
                <a:latin typeface="Malgun Gothic"/>
                <a:cs typeface="Malgun Gothic"/>
              </a:rPr>
              <a:t>직무</a:t>
            </a:r>
            <a:r>
              <a:rPr sz="2400" spc="-33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(롯데멤버스)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latin typeface="Malgun Gothic"/>
                <a:cs typeface="Malgun Gothic"/>
              </a:rPr>
              <a:t>권기범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00" spc="100" dirty="0">
                <a:latin typeface="Malgun Gothic"/>
                <a:cs typeface="Malgun Gothic"/>
              </a:rPr>
              <a:t>P.010-</a:t>
            </a:r>
            <a:r>
              <a:rPr sz="1400" spc="95" dirty="0">
                <a:latin typeface="Malgun Gothic"/>
                <a:cs typeface="Malgun Gothic"/>
              </a:rPr>
              <a:t>2464-</a:t>
            </a:r>
            <a:r>
              <a:rPr sz="1400" spc="-20" dirty="0">
                <a:latin typeface="Malgun Gothic"/>
                <a:cs typeface="Malgun Gothic"/>
              </a:rPr>
              <a:t>5954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4" y="2942971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solidFill>
                  <a:srgbClr val="DA291C"/>
                </a:solidFill>
                <a:latin typeface="Malgun Gothic"/>
                <a:cs typeface="Malgun Gothic"/>
              </a:rPr>
              <a:t>EXPERIENCE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854" y="3573907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30" dirty="0">
                <a:latin typeface="Malgun Gothic"/>
                <a:cs typeface="Malgun Gothic"/>
              </a:rPr>
              <a:t>&lt;</a:t>
            </a:r>
            <a:r>
              <a:rPr lang="ko-KR" altLang="en-US" sz="1400" b="1" spc="-30" dirty="0">
                <a:latin typeface="Malgun Gothic"/>
                <a:cs typeface="Malgun Gothic"/>
              </a:rPr>
              <a:t>경력</a:t>
            </a:r>
            <a:r>
              <a:rPr lang="en-US" altLang="ko-KR" sz="1400" b="1" spc="-30" dirty="0">
                <a:latin typeface="Malgun Gothic"/>
                <a:cs typeface="Malgun Gothic"/>
              </a:rPr>
              <a:t>1&gt;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854" y="4020692"/>
            <a:ext cx="2580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b="1" spc="-55" dirty="0">
                <a:latin typeface="Malgun Gothic"/>
                <a:cs typeface="Malgun Gothic"/>
              </a:rPr>
              <a:t>&lt;</a:t>
            </a:r>
            <a:r>
              <a:rPr lang="ko-KR" altLang="en-US" sz="1400" b="1" spc="-55" dirty="0">
                <a:latin typeface="Malgun Gothic"/>
                <a:cs typeface="Malgun Gothic"/>
              </a:rPr>
              <a:t>경력</a:t>
            </a:r>
            <a:r>
              <a:rPr lang="en-US" altLang="ko-KR" sz="1400" b="1" spc="-55" dirty="0">
                <a:latin typeface="Malgun Gothic"/>
                <a:cs typeface="Malgun Gothic"/>
              </a:rPr>
              <a:t>2&gt;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854" y="4468748"/>
            <a:ext cx="2286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&lt;</a:t>
            </a:r>
            <a:r>
              <a:rPr lang="ko-KR" altLang="en-US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경력</a:t>
            </a:r>
            <a:r>
              <a:rPr lang="en-US" altLang="ko-KR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3&gt;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854" y="4915278"/>
            <a:ext cx="19234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&lt;</a:t>
            </a:r>
            <a:r>
              <a:rPr lang="ko-KR" altLang="en-US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경력</a:t>
            </a:r>
            <a:r>
              <a:rPr lang="en-US" altLang="ko-KR"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4&gt;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99143" y="728674"/>
            <a:ext cx="1497965" cy="2189480"/>
          </a:xfrm>
          <a:custGeom>
            <a:avLst/>
            <a:gdLst/>
            <a:ahLst/>
            <a:cxnLst/>
            <a:rect l="l" t="t" r="r" b="b"/>
            <a:pathLst>
              <a:path w="1497965" h="2189480">
                <a:moveTo>
                  <a:pt x="997165" y="497763"/>
                </a:moveTo>
                <a:lnTo>
                  <a:pt x="986815" y="449973"/>
                </a:lnTo>
                <a:lnTo>
                  <a:pt x="957884" y="408355"/>
                </a:lnTo>
                <a:lnTo>
                  <a:pt x="569264" y="35483"/>
                </a:lnTo>
                <a:lnTo>
                  <a:pt x="526427" y="8343"/>
                </a:lnTo>
                <a:lnTo>
                  <a:pt x="478218" y="0"/>
                </a:lnTo>
                <a:lnTo>
                  <a:pt x="430403" y="10312"/>
                </a:lnTo>
                <a:lnTo>
                  <a:pt x="388797" y="39179"/>
                </a:lnTo>
                <a:lnTo>
                  <a:pt x="35483" y="407593"/>
                </a:lnTo>
                <a:lnTo>
                  <a:pt x="8331" y="450354"/>
                </a:lnTo>
                <a:lnTo>
                  <a:pt x="0" y="498525"/>
                </a:lnTo>
                <a:lnTo>
                  <a:pt x="10350" y="546328"/>
                </a:lnTo>
                <a:lnTo>
                  <a:pt x="39293" y="587933"/>
                </a:lnTo>
                <a:lnTo>
                  <a:pt x="427913" y="960805"/>
                </a:lnTo>
                <a:lnTo>
                  <a:pt x="470738" y="987958"/>
                </a:lnTo>
                <a:lnTo>
                  <a:pt x="518947" y="996302"/>
                </a:lnTo>
                <a:lnTo>
                  <a:pt x="566762" y="985989"/>
                </a:lnTo>
                <a:lnTo>
                  <a:pt x="608380" y="957122"/>
                </a:lnTo>
                <a:lnTo>
                  <a:pt x="961694" y="588695"/>
                </a:lnTo>
                <a:lnTo>
                  <a:pt x="988834" y="545947"/>
                </a:lnTo>
                <a:lnTo>
                  <a:pt x="997165" y="497763"/>
                </a:lnTo>
                <a:close/>
              </a:path>
              <a:path w="1497965" h="2189480">
                <a:moveTo>
                  <a:pt x="1497799" y="1690573"/>
                </a:moveTo>
                <a:lnTo>
                  <a:pt x="1487449" y="1642757"/>
                </a:lnTo>
                <a:lnTo>
                  <a:pt x="1458518" y="1601139"/>
                </a:lnTo>
                <a:lnTo>
                  <a:pt x="1069898" y="1228280"/>
                </a:lnTo>
                <a:lnTo>
                  <a:pt x="1027061" y="1201127"/>
                </a:lnTo>
                <a:lnTo>
                  <a:pt x="978852" y="1192796"/>
                </a:lnTo>
                <a:lnTo>
                  <a:pt x="931037" y="1203147"/>
                </a:lnTo>
                <a:lnTo>
                  <a:pt x="889431" y="1232077"/>
                </a:lnTo>
                <a:lnTo>
                  <a:pt x="536117" y="1600390"/>
                </a:lnTo>
                <a:lnTo>
                  <a:pt x="508965" y="1643214"/>
                </a:lnTo>
                <a:lnTo>
                  <a:pt x="500634" y="1691424"/>
                </a:lnTo>
                <a:lnTo>
                  <a:pt x="510984" y="1739239"/>
                </a:lnTo>
                <a:lnTo>
                  <a:pt x="539927" y="1780844"/>
                </a:lnTo>
                <a:lnTo>
                  <a:pt x="928547" y="2153716"/>
                </a:lnTo>
                <a:lnTo>
                  <a:pt x="971372" y="2180869"/>
                </a:lnTo>
                <a:lnTo>
                  <a:pt x="1019581" y="2189200"/>
                </a:lnTo>
                <a:lnTo>
                  <a:pt x="1067396" y="2178850"/>
                </a:lnTo>
                <a:lnTo>
                  <a:pt x="1109014" y="2149906"/>
                </a:lnTo>
                <a:lnTo>
                  <a:pt x="1462328" y="1781606"/>
                </a:lnTo>
                <a:lnTo>
                  <a:pt x="1489468" y="1738782"/>
                </a:lnTo>
                <a:lnTo>
                  <a:pt x="1497799" y="1690573"/>
                </a:lnTo>
                <a:close/>
              </a:path>
            </a:pathLst>
          </a:custGeom>
          <a:solidFill>
            <a:srgbClr val="DA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854" y="1006855"/>
            <a:ext cx="468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Malgun Gothic"/>
                <a:cs typeface="Malgun Gothic"/>
              </a:rPr>
              <a:t>“</a:t>
            </a:r>
            <a:r>
              <a:rPr lang="en-US" sz="1800" spc="-155" dirty="0">
                <a:latin typeface="Malgun Gothic"/>
                <a:cs typeface="Malgun Gothic"/>
              </a:rPr>
              <a:t>&lt;</a:t>
            </a:r>
            <a:r>
              <a:rPr lang="ko-KR" altLang="en-US" sz="1800" spc="-155" dirty="0">
                <a:latin typeface="Malgun Gothic"/>
                <a:cs typeface="Malgun Gothic"/>
              </a:rPr>
              <a:t>슬로건</a:t>
            </a:r>
            <a:r>
              <a:rPr lang="en-US" altLang="ko-KR" spc="-155" dirty="0">
                <a:latin typeface="Malgun Gothic"/>
                <a:cs typeface="Malgun Gothic"/>
              </a:rPr>
              <a:t>&gt;</a:t>
            </a:r>
            <a:r>
              <a:rPr sz="1800" spc="-60" dirty="0">
                <a:latin typeface="Malgun Gothic"/>
                <a:cs typeface="Malgun Gothic"/>
              </a:rPr>
              <a:t>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8850" y="1462529"/>
            <a:ext cx="43527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 err="1">
                <a:solidFill>
                  <a:srgbClr val="000000"/>
                </a:solidFill>
              </a:rPr>
              <a:t>지원자</a:t>
            </a:r>
            <a:r>
              <a:rPr sz="2800" spc="-360" dirty="0">
                <a:solidFill>
                  <a:srgbClr val="000000"/>
                </a:solidFill>
              </a:rPr>
              <a:t> </a:t>
            </a:r>
            <a:r>
              <a:rPr lang="en-US" sz="2800" spc="-360" dirty="0">
                <a:solidFill>
                  <a:srgbClr val="000000"/>
                </a:solidFill>
              </a:rPr>
              <a:t>&lt;</a:t>
            </a:r>
            <a:r>
              <a:rPr lang="ko-KR" altLang="en-US" sz="2800" b="1" u="sng" spc="-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이름</a:t>
            </a:r>
            <a:r>
              <a:rPr lang="en-US" altLang="ko-KR" sz="2800" b="1" u="sng" spc="-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&gt;</a:t>
            </a:r>
            <a:r>
              <a:rPr sz="2800" b="1" spc="-38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2800" spc="-155" dirty="0">
                <a:solidFill>
                  <a:srgbClr val="000000"/>
                </a:solidFill>
              </a:rPr>
              <a:t>입니다.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8360" y="3166872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0"/>
                </a:moveTo>
                <a:lnTo>
                  <a:pt x="0" y="217170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5377" y="2942971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DA291C"/>
                </a:solidFill>
                <a:latin typeface="Malgun Gothic"/>
                <a:cs typeface="Malgun Gothic"/>
              </a:rPr>
              <a:t>AWARDS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5377" y="3573907"/>
            <a:ext cx="16002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135" dirty="0">
                <a:latin typeface="Malgun Gothic"/>
                <a:cs typeface="Malgun Gothic"/>
              </a:rPr>
              <a:t>&lt;</a:t>
            </a:r>
            <a:r>
              <a:rPr lang="ko-KR" altLang="en-US" sz="1400" spc="-135" dirty="0">
                <a:latin typeface="Malgun Gothic"/>
                <a:cs typeface="Malgun Gothic"/>
              </a:rPr>
              <a:t>수상</a:t>
            </a:r>
            <a:r>
              <a:rPr lang="en-US" altLang="ko-KR" sz="1400" spc="-135" dirty="0">
                <a:latin typeface="Malgun Gothic"/>
                <a:cs typeface="Malgun Gothic"/>
              </a:rPr>
              <a:t>1&gt;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5377" y="4020694"/>
            <a:ext cx="1337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35" dirty="0">
                <a:latin typeface="Malgun Gothic"/>
                <a:cs typeface="Malgun Gothic"/>
              </a:rPr>
              <a:t>&lt;</a:t>
            </a:r>
            <a:r>
              <a:rPr lang="ko-KR" altLang="en-US" sz="1400" spc="-135" dirty="0">
                <a:latin typeface="Malgun Gothic"/>
                <a:cs typeface="Malgun Gothic"/>
              </a:rPr>
              <a:t>수상</a:t>
            </a:r>
            <a:r>
              <a:rPr lang="en-US" altLang="ko-KR" sz="1400" spc="-135" dirty="0">
                <a:latin typeface="Malgun Gothic"/>
                <a:cs typeface="Malgun Gothic"/>
              </a:rPr>
              <a:t>2&gt;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437" y="1339595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>
                <a:moveTo>
                  <a:pt x="0" y="0"/>
                </a:moveTo>
                <a:lnTo>
                  <a:pt x="4690489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D065F5-FF3F-CE58-DE00-43D65F25089E}"/>
              </a:ext>
            </a:extLst>
          </p:cNvPr>
          <p:cNvSpPr/>
          <p:nvPr/>
        </p:nvSpPr>
        <p:spPr>
          <a:xfrm>
            <a:off x="9508125" y="1194649"/>
            <a:ext cx="108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664"/>
            <a:ext cx="1756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latin typeface="Malgun Gothic"/>
                <a:cs typeface="Malgun Gothic"/>
              </a:rPr>
              <a:t>앞으로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나아갈</a:t>
            </a:r>
            <a:r>
              <a:rPr sz="2000" spc="-315" dirty="0">
                <a:latin typeface="Malgun Gothic"/>
                <a:cs typeface="Malgun Gothic"/>
              </a:rPr>
              <a:t> </a:t>
            </a:r>
            <a:r>
              <a:rPr sz="2000" spc="-50" dirty="0">
                <a:latin typeface="Malgun Gothic"/>
                <a:cs typeface="Malgun Gothic"/>
              </a:rPr>
              <a:t>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5341" y="3176366"/>
            <a:ext cx="4936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Malgun Gothic"/>
                <a:cs typeface="Malgun Gothic"/>
              </a:rPr>
              <a:t>“</a:t>
            </a:r>
            <a:r>
              <a:rPr lang="en-US" sz="3200" spc="-155" dirty="0">
                <a:latin typeface="Malgun Gothic"/>
                <a:cs typeface="Malgun Gothic"/>
              </a:rPr>
              <a:t>&lt;</a:t>
            </a:r>
            <a:r>
              <a:rPr lang="ko-KR" altLang="en-US" sz="3200" spc="-155" dirty="0">
                <a:latin typeface="Malgun Gothic"/>
                <a:cs typeface="Malgun Gothic"/>
              </a:rPr>
              <a:t>비전 슬로건</a:t>
            </a:r>
            <a:r>
              <a:rPr lang="en-US" sz="3200" spc="-155" dirty="0">
                <a:latin typeface="Malgun Gothic"/>
                <a:cs typeface="Malgun Gothic"/>
              </a:rPr>
              <a:t>&gt;</a:t>
            </a:r>
            <a:r>
              <a:rPr sz="3200" spc="-120" dirty="0">
                <a:latin typeface="Malgun Gothic"/>
                <a:cs typeface="Malgun Gothic"/>
              </a:rPr>
              <a:t>”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660" y="3875655"/>
            <a:ext cx="7035165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n-US" sz="2000" spc="-120" dirty="0">
                <a:latin typeface="Malgun Gothic"/>
                <a:cs typeface="Malgun Gothic"/>
              </a:rPr>
              <a:t>&lt;</a:t>
            </a:r>
            <a:r>
              <a:rPr lang="ko-KR" altLang="en-US" sz="2000" spc="-120" dirty="0">
                <a:latin typeface="Malgun Gothic"/>
                <a:cs typeface="Malgun Gothic"/>
              </a:rPr>
              <a:t>설명</a:t>
            </a:r>
            <a:r>
              <a:rPr lang="en-US" sz="2000" spc="-120" dirty="0">
                <a:latin typeface="Malgun Gothic"/>
                <a:cs typeface="Malgun Gothic"/>
              </a:rPr>
              <a:t>&gt;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341120"/>
            <a:ext cx="5029835" cy="30694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dirty="0"/>
              <a:t>&lt;</a:t>
            </a:r>
            <a:r>
              <a:rPr lang="ko-KR" altLang="en-US" dirty="0"/>
              <a:t>프로젝트 이름</a:t>
            </a:r>
            <a:r>
              <a:rPr lang="en-US" dirty="0"/>
              <a:t>&gt;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/>
              <a:t>개요</a:t>
            </a:r>
            <a:endParaRPr sz="1600" dirty="0"/>
          </a:p>
          <a:p>
            <a:pPr marL="240665" indent="-22796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altLang="ko-KR" sz="1600" dirty="0"/>
              <a:t>&lt;</a:t>
            </a:r>
            <a:r>
              <a:rPr lang="ko-KR" altLang="en-US" sz="1600" dirty="0"/>
              <a:t>개요</a:t>
            </a:r>
            <a:r>
              <a:rPr lang="en-US" altLang="ko-KR" sz="1600" dirty="0"/>
              <a:t>&gt;</a:t>
            </a:r>
            <a:endParaRPr lang="ko-KR" alt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lang="en-US" sz="1800" b="1" spc="-165" dirty="0">
                <a:latin typeface="Malgun Gothic"/>
                <a:cs typeface="Malgun Gothic"/>
              </a:rPr>
              <a:t>&lt;</a:t>
            </a:r>
            <a:r>
              <a:rPr lang="ko-KR" altLang="en-US" sz="1800" b="1" spc="-165" dirty="0"/>
              <a:t>세부 내용 제목</a:t>
            </a:r>
            <a:r>
              <a:rPr lang="en-US" sz="1800" b="1" spc="-165" dirty="0">
                <a:latin typeface="Malgun Gothic"/>
                <a:cs typeface="Malgun Gothic"/>
              </a:rPr>
              <a:t>&gt;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900" spc="95" dirty="0"/>
              <a:t>(*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85" dirty="0"/>
              <a:t>진한</a:t>
            </a:r>
            <a:r>
              <a:rPr sz="900" spc="-125" dirty="0"/>
              <a:t> </a:t>
            </a:r>
            <a:r>
              <a:rPr sz="900" spc="-85" dirty="0"/>
              <a:t>부분이</a:t>
            </a:r>
            <a:r>
              <a:rPr sz="900" spc="-120" dirty="0"/>
              <a:t> </a:t>
            </a:r>
            <a:r>
              <a:rPr sz="900" spc="-85" dirty="0"/>
              <a:t>제가</a:t>
            </a:r>
            <a:r>
              <a:rPr sz="900" spc="-125" dirty="0"/>
              <a:t> </a:t>
            </a:r>
            <a:r>
              <a:rPr sz="900" spc="-85" dirty="0"/>
              <a:t>담당한</a:t>
            </a:r>
            <a:r>
              <a:rPr sz="900" spc="-125" dirty="0"/>
              <a:t> </a:t>
            </a:r>
            <a:r>
              <a:rPr sz="900" spc="-10" dirty="0"/>
              <a:t>역할입니다.)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900" dirty="0"/>
          </a:p>
          <a:p>
            <a:pPr marL="240665" indent="-227965">
              <a:lnSpc>
                <a:spcPct val="100000"/>
              </a:lnSpc>
              <a:buFont typeface="Malgun Gothic"/>
              <a:buChar char="-"/>
              <a:tabLst>
                <a:tab pos="240665" algn="l"/>
              </a:tabLst>
            </a:pPr>
            <a:r>
              <a:rPr lang="en-US" sz="1400" dirty="0">
                <a:latin typeface="Malgun Gothic"/>
                <a:cs typeface="Malgun Gothic"/>
              </a:rPr>
              <a:t>&lt;</a:t>
            </a:r>
            <a:r>
              <a:rPr lang="ko-KR" altLang="en-US" sz="1400" dirty="0">
                <a:latin typeface="Malgun Gothic"/>
                <a:cs typeface="Malgun Gothic"/>
              </a:rPr>
              <a:t>세부 내용</a:t>
            </a:r>
            <a:r>
              <a:rPr lang="en-US" sz="1400" dirty="0">
                <a:latin typeface="Malgun Gothic"/>
                <a:cs typeface="Malgun Gothic"/>
              </a:rPr>
              <a:t>&gt;</a:t>
            </a:r>
            <a:endParaRPr lang="en-US" sz="1400" dirty="0"/>
          </a:p>
          <a:p>
            <a:pPr marL="240665" indent="-227965">
              <a:lnSpc>
                <a:spcPct val="100000"/>
              </a:lnSpc>
              <a:buFont typeface="Malgun Gothic"/>
              <a:buChar char="-"/>
              <a:tabLst>
                <a:tab pos="240665" algn="l"/>
              </a:tabLst>
            </a:pPr>
            <a:r>
              <a:rPr lang="en-US" altLang="ko-KR" sz="1400" b="1" dirty="0">
                <a:latin typeface="Malgun Gothic"/>
                <a:cs typeface="Malgun Gothic"/>
              </a:rPr>
              <a:t>&lt;</a:t>
            </a:r>
            <a:r>
              <a:rPr lang="ko-KR" altLang="en-US" sz="1400" b="1" dirty="0">
                <a:latin typeface="Malgun Gothic"/>
                <a:cs typeface="Malgun Gothic"/>
              </a:rPr>
              <a:t>세부 내용</a:t>
            </a:r>
            <a:r>
              <a:rPr lang="en-US" altLang="ko-KR" sz="1400" b="1" dirty="0">
                <a:latin typeface="Malgun Gothic"/>
                <a:cs typeface="Malgun Gothic"/>
              </a:rPr>
              <a:t>&gt;</a:t>
            </a:r>
          </a:p>
          <a:p>
            <a:pPr marL="240665" indent="-227965">
              <a:lnSpc>
                <a:spcPct val="100000"/>
              </a:lnSpc>
              <a:buFont typeface="Malgun Gothic"/>
              <a:buChar char="-"/>
              <a:tabLst>
                <a:tab pos="240665" algn="l"/>
              </a:tabLst>
            </a:pPr>
            <a:r>
              <a:rPr lang="en-US" altLang="ko-KR" sz="1400" b="1" spc="-125" dirty="0">
                <a:latin typeface="Malgun Gothic"/>
                <a:cs typeface="Malgun Gothic"/>
              </a:rPr>
              <a:t>&lt;</a:t>
            </a:r>
            <a:r>
              <a:rPr lang="ko-KR" altLang="en-US" sz="1400" b="1" spc="-125" dirty="0">
                <a:latin typeface="Malgun Gothic"/>
                <a:cs typeface="Malgun Gothic"/>
              </a:rPr>
              <a:t>세부 내용</a:t>
            </a:r>
            <a:r>
              <a:rPr lang="en-US" altLang="ko-KR" sz="1400" b="1" spc="-125" dirty="0">
                <a:latin typeface="Malgun Gothic"/>
                <a:cs typeface="Malgun Gothic"/>
              </a:rPr>
              <a:t>&gt;</a:t>
            </a:r>
          </a:p>
          <a:p>
            <a:pPr marL="240665" indent="-227965">
              <a:lnSpc>
                <a:spcPct val="100000"/>
              </a:lnSpc>
              <a:buFont typeface="Malgun Gothic"/>
              <a:buChar char="-"/>
              <a:tabLst>
                <a:tab pos="240665" algn="l"/>
              </a:tabLst>
            </a:pPr>
            <a:r>
              <a:rPr lang="en-US" altLang="ko-KR" sz="1400" spc="-135" dirty="0">
                <a:solidFill>
                  <a:srgbClr val="9FA3A5"/>
                </a:solidFill>
              </a:rPr>
              <a:t>&lt;</a:t>
            </a:r>
            <a:r>
              <a:rPr lang="ko-KR" altLang="en-US" sz="1400" spc="-135" dirty="0">
                <a:solidFill>
                  <a:srgbClr val="9FA3A5"/>
                </a:solidFill>
              </a:rPr>
              <a:t>세부 내용</a:t>
            </a:r>
            <a:r>
              <a:rPr lang="en-US" altLang="ko-KR" sz="1400" spc="-135" dirty="0">
                <a:solidFill>
                  <a:srgbClr val="9FA3A5"/>
                </a:solidFill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2050" y="3029534"/>
            <a:ext cx="1225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 err="1">
                <a:latin typeface="Malgun Gothic"/>
                <a:cs typeface="Malgun Gothic"/>
              </a:rPr>
              <a:t>기술</a:t>
            </a:r>
            <a:r>
              <a:rPr lang="en-US" sz="1800" b="1" spc="-140" dirty="0">
                <a:latin typeface="Malgun Gothic"/>
                <a:cs typeface="Malgun Gothic"/>
              </a:rPr>
              <a:t> </a:t>
            </a:r>
            <a:r>
              <a:rPr sz="1800" b="1" spc="-140" dirty="0" err="1">
                <a:latin typeface="Malgun Gothic"/>
                <a:cs typeface="Malgun Gothic"/>
              </a:rPr>
              <a:t>스택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050" y="3430458"/>
            <a:ext cx="2773680" cy="24409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600" b="1" spc="-20" dirty="0">
                <a:latin typeface="Malgun Gothic"/>
                <a:cs typeface="Malgun Gothic"/>
              </a:rPr>
              <a:t>Data</a:t>
            </a:r>
            <a:endParaRPr sz="16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-"/>
              <a:tabLst>
                <a:tab pos="240665" algn="l"/>
              </a:tabLst>
            </a:pPr>
            <a:r>
              <a:rPr lang="en-US" sz="1400" spc="-10" dirty="0">
                <a:latin typeface="Malgun Gothic"/>
                <a:cs typeface="Malgun Gothic"/>
              </a:rPr>
              <a:t>Pandas</a:t>
            </a:r>
            <a:endParaRPr sz="14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dirty="0">
                <a:latin typeface="Malgun Gothic"/>
                <a:cs typeface="Malgun Gothic"/>
              </a:rPr>
              <a:t>PyGithub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Malgun Gothic"/>
                <a:cs typeface="Malgun Gothic"/>
              </a:rPr>
              <a:t>(github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35" dirty="0">
                <a:latin typeface="Malgun Gothic"/>
                <a:cs typeface="Malgun Gothic"/>
              </a:rPr>
              <a:t>데이터</a:t>
            </a:r>
            <a:r>
              <a:rPr sz="1400" spc="-145" dirty="0">
                <a:latin typeface="Malgun Gothic"/>
                <a:cs typeface="Malgun Gothic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크롤링)</a:t>
            </a:r>
            <a:endParaRPr sz="14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matplotib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80" dirty="0">
                <a:latin typeface="Malgun Gothic"/>
                <a:cs typeface="Malgun Gothic"/>
              </a:rPr>
              <a:t>Model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b="1" spc="-100" dirty="0">
                <a:latin typeface="Malgun Gothic"/>
                <a:cs typeface="Malgun Gothic"/>
              </a:rPr>
              <a:t>/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학습</a:t>
            </a:r>
            <a:endParaRPr sz="16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5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Huggingface</a:t>
            </a:r>
            <a:endParaRPr sz="1400" dirty="0">
              <a:latin typeface="Malgun Gothic"/>
              <a:cs typeface="Malgun Gothic"/>
            </a:endParaRPr>
          </a:p>
          <a:p>
            <a:pPr marL="469265" lvl="1" indent="-227965">
              <a:lnSpc>
                <a:spcPct val="100000"/>
              </a:lnSpc>
              <a:spcBef>
                <a:spcPts val="310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Malgun Gothic"/>
                <a:cs typeface="Malgun Gothic"/>
              </a:rPr>
              <a:t>Transformers</a:t>
            </a:r>
            <a:endParaRPr sz="1200" dirty="0">
              <a:latin typeface="Malgun Gothic"/>
              <a:cs typeface="Malgun Gothic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469265" algn="l"/>
              </a:tabLst>
            </a:pPr>
            <a:r>
              <a:rPr sz="1200" spc="-10" dirty="0">
                <a:latin typeface="Malgun Gothic"/>
                <a:cs typeface="Malgun Gothic"/>
              </a:rPr>
              <a:t>Datasets</a:t>
            </a:r>
            <a:endParaRPr sz="12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wandb(학습</a:t>
            </a:r>
            <a:r>
              <a:rPr sz="1400" spc="-204" dirty="0">
                <a:latin typeface="Malgun Gothic"/>
                <a:cs typeface="Malgun Gothic"/>
              </a:rPr>
              <a:t> </a:t>
            </a:r>
            <a:r>
              <a:rPr sz="1400" spc="-135" dirty="0">
                <a:latin typeface="Malgun Gothic"/>
                <a:cs typeface="Malgun Gothic"/>
              </a:rPr>
              <a:t>중</a:t>
            </a:r>
            <a:r>
              <a:rPr sz="1400" spc="-170" dirty="0">
                <a:latin typeface="Malgun Gothic"/>
                <a:cs typeface="Malgun Gothic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loss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확인)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637766"/>
            <a:ext cx="10723245" cy="14522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</a:tabLst>
            </a:pPr>
            <a:r>
              <a:rPr sz="1300" spc="-120" dirty="0">
                <a:latin typeface="Malgun Gothic"/>
                <a:cs typeface="Malgun Gothic"/>
              </a:rPr>
              <a:t>모델을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학습하기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위한</a:t>
            </a:r>
            <a:r>
              <a:rPr sz="1300" spc="-16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데이터는</a:t>
            </a:r>
            <a:r>
              <a:rPr sz="1300" spc="-14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Github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repository의</a:t>
            </a:r>
            <a:r>
              <a:rPr sz="1300" spc="-11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Issue에서</a:t>
            </a:r>
            <a:r>
              <a:rPr sz="1300" spc="-14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수집하였습니다.</a:t>
            </a:r>
            <a:endParaRPr sz="13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</a:tabLst>
            </a:pPr>
            <a:r>
              <a:rPr sz="1300" spc="-125" dirty="0">
                <a:latin typeface="Malgun Gothic"/>
                <a:cs typeface="Malgun Gothic"/>
              </a:rPr>
              <a:t>학습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자원이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부족하여</a:t>
            </a:r>
            <a:r>
              <a:rPr sz="1300" spc="-16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데이터의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양은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줄이면서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질을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높이기</a:t>
            </a:r>
            <a:r>
              <a:rPr sz="1300" spc="-16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위해</a:t>
            </a:r>
            <a:r>
              <a:rPr sz="1300" spc="-14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repository를</a:t>
            </a:r>
            <a:r>
              <a:rPr sz="1300" spc="-11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정량적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기준으로</a:t>
            </a:r>
            <a:r>
              <a:rPr sz="1300" spc="-165" dirty="0">
                <a:latin typeface="Malgun Gothic"/>
                <a:cs typeface="Malgun Gothic"/>
              </a:rPr>
              <a:t> </a:t>
            </a:r>
            <a:r>
              <a:rPr sz="1300" spc="-105" dirty="0">
                <a:latin typeface="Malgun Gothic"/>
                <a:cs typeface="Malgun Gothic"/>
              </a:rPr>
              <a:t>선별하였습니다.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Malgun Gothic"/>
                <a:cs typeface="Malgun Gothic"/>
              </a:rPr>
              <a:t>(star,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issue의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개수)</a:t>
            </a:r>
            <a:endParaRPr sz="13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</a:tabLst>
            </a:pPr>
            <a:r>
              <a:rPr sz="1300" spc="-120" dirty="0">
                <a:latin typeface="Malgun Gothic"/>
                <a:cs typeface="Malgun Gothic"/>
              </a:rPr>
              <a:t>영어를</a:t>
            </a:r>
            <a:r>
              <a:rPr sz="1300" spc="-16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제외한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언어는</a:t>
            </a:r>
            <a:r>
              <a:rPr sz="1300" spc="-16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삭제하고,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모든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“(쌍따옴표)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는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‘(따옴표)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로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바꿨으며,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이모티콘을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삭제하는</a:t>
            </a:r>
            <a:r>
              <a:rPr sz="1300" spc="-16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등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전처리를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진행하여</a:t>
            </a:r>
            <a:r>
              <a:rPr sz="1300" spc="-14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학습에</a:t>
            </a:r>
            <a:r>
              <a:rPr sz="1300" spc="-16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유리한</a:t>
            </a:r>
            <a:r>
              <a:rPr sz="1300" spc="-155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데이터를</a:t>
            </a:r>
            <a:r>
              <a:rPr sz="1300" spc="-15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만들었습니다.</a:t>
            </a:r>
            <a:endParaRPr sz="13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</a:tabLst>
            </a:pPr>
            <a:r>
              <a:rPr sz="1300" dirty="0">
                <a:latin typeface="Malgun Gothic"/>
                <a:cs typeface="Malgun Gothic"/>
              </a:rPr>
              <a:t>wandb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라이브러리를</a:t>
            </a:r>
            <a:r>
              <a:rPr sz="1300" spc="-14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사용하여</a:t>
            </a:r>
            <a:r>
              <a:rPr sz="1300" spc="-13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train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Malgun Gothic"/>
                <a:cs typeface="Malgun Gothic"/>
              </a:rPr>
              <a:t>/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Malgun Gothic"/>
                <a:cs typeface="Malgun Gothic"/>
              </a:rPr>
              <a:t>test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set의</a:t>
            </a:r>
            <a:r>
              <a:rPr sz="1300" spc="-12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loss를</a:t>
            </a:r>
            <a:r>
              <a:rPr sz="1300" spc="-125" dirty="0">
                <a:latin typeface="Malgun Gothic"/>
                <a:cs typeface="Malgun Gothic"/>
              </a:rPr>
              <a:t> 확인하여</a:t>
            </a:r>
            <a:r>
              <a:rPr sz="1300" spc="-14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학습을</a:t>
            </a:r>
            <a:r>
              <a:rPr sz="1300" spc="-13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모니터링했습니다.</a:t>
            </a:r>
            <a:endParaRPr sz="13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</a:tabLst>
            </a:pPr>
            <a:r>
              <a:rPr sz="1300" spc="-25" dirty="0">
                <a:latin typeface="Malgun Gothic"/>
                <a:cs typeface="Malgun Gothic"/>
              </a:rPr>
              <a:t>Tokenizer와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epoch는</a:t>
            </a:r>
            <a:r>
              <a:rPr sz="1300" spc="-11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기존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60" dirty="0">
                <a:latin typeface="Malgun Gothic"/>
                <a:cs typeface="Malgun Gothic"/>
              </a:rPr>
              <a:t>BERT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논문에서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제시한 대로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105" dirty="0">
                <a:latin typeface="Malgun Gothic"/>
                <a:cs typeface="Malgun Gothic"/>
              </a:rPr>
              <a:t>사용하였습니다.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Malgun Gothic"/>
                <a:cs typeface="Malgun Gothic"/>
              </a:rPr>
              <a:t>(transformers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프레임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워크</a:t>
            </a:r>
            <a:r>
              <a:rPr sz="1300" spc="-1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사용)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1" y="1341123"/>
            <a:ext cx="3048000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Malgun Gothic"/>
                <a:cs typeface="Malgun Gothic"/>
              </a:rPr>
              <a:t>SW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특화</a:t>
            </a:r>
            <a:r>
              <a:rPr sz="2000" spc="-28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LLM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관련</a:t>
            </a:r>
            <a:r>
              <a:rPr sz="2000" spc="-290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논문</a:t>
            </a:r>
            <a:r>
              <a:rPr sz="2000" spc="-280" dirty="0">
                <a:latin typeface="Malgun Gothic"/>
                <a:cs typeface="Malgun Gothic"/>
              </a:rPr>
              <a:t> </a:t>
            </a:r>
            <a:r>
              <a:rPr sz="2000" spc="-80" dirty="0">
                <a:latin typeface="Malgun Gothic"/>
                <a:cs typeface="Malgun Gothic"/>
              </a:rPr>
              <a:t>작성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50" dirty="0">
                <a:latin typeface="Malgun Gothic"/>
                <a:cs typeface="Malgun Gothic"/>
              </a:rPr>
              <a:t>주요</a:t>
            </a:r>
            <a:r>
              <a:rPr sz="1600" spc="-204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내용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014983"/>
            <a:ext cx="10840720" cy="3808729"/>
            <a:chOff x="914400" y="1014983"/>
            <a:chExt cx="10840720" cy="3808729"/>
          </a:xfrm>
        </p:grpSpPr>
        <p:sp>
          <p:nvSpPr>
            <p:cNvPr id="6" name="object 6"/>
            <p:cNvSpPr/>
            <p:nvPr/>
          </p:nvSpPr>
          <p:spPr>
            <a:xfrm>
              <a:off x="914400" y="1918715"/>
              <a:ext cx="4647565" cy="0"/>
            </a:xfrm>
            <a:custGeom>
              <a:avLst/>
              <a:gdLst/>
              <a:ahLst/>
              <a:cxnLst/>
              <a:rect l="l" t="t" r="r" b="b"/>
              <a:pathLst>
                <a:path w="4647565">
                  <a:moveTo>
                    <a:pt x="0" y="0"/>
                  </a:moveTo>
                  <a:lnTo>
                    <a:pt x="4647438" y="0"/>
                  </a:lnTo>
                </a:path>
              </a:pathLst>
            </a:custGeom>
            <a:ln w="12700">
              <a:solidFill>
                <a:srgbClr val="DA29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3296" y="1626107"/>
              <a:ext cx="7481315" cy="31013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63028" y="1014983"/>
              <a:ext cx="3991610" cy="3808729"/>
            </a:xfrm>
            <a:custGeom>
              <a:avLst/>
              <a:gdLst/>
              <a:ahLst/>
              <a:cxnLst/>
              <a:rect l="l" t="t" r="r" b="b"/>
              <a:pathLst>
                <a:path w="3991609" h="3808729">
                  <a:moveTo>
                    <a:pt x="3991356" y="0"/>
                  </a:moveTo>
                  <a:lnTo>
                    <a:pt x="0" y="0"/>
                  </a:lnTo>
                  <a:lnTo>
                    <a:pt x="0" y="2970276"/>
                  </a:lnTo>
                  <a:lnTo>
                    <a:pt x="1257300" y="2970276"/>
                  </a:lnTo>
                  <a:lnTo>
                    <a:pt x="1257300" y="3808476"/>
                  </a:lnTo>
                  <a:lnTo>
                    <a:pt x="3831323" y="3808476"/>
                  </a:lnTo>
                  <a:lnTo>
                    <a:pt x="3831323" y="2970276"/>
                  </a:lnTo>
                  <a:lnTo>
                    <a:pt x="3991356" y="2970276"/>
                  </a:lnTo>
                  <a:lnTo>
                    <a:pt x="3991356" y="0"/>
                  </a:lnTo>
                  <a:close/>
                </a:path>
              </a:pathLst>
            </a:custGeom>
            <a:solidFill>
              <a:srgbClr val="FFFFF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0798" y="1192784"/>
            <a:ext cx="4791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*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Malgun Gothic"/>
                <a:cs typeface="Malgun Gothic"/>
              </a:rPr>
              <a:t>논문에서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진행한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실험의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전체 프로세스를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나타내며,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Malgun Gothic"/>
                <a:cs typeface="Malgun Gothic"/>
              </a:rPr>
              <a:t>선명한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부분이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제가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담당한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부분입니다.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1120"/>
            <a:ext cx="3048000" cy="137223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Malgun Gothic"/>
                <a:cs typeface="Malgun Gothic"/>
              </a:rPr>
              <a:t>SW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특화</a:t>
            </a:r>
            <a:r>
              <a:rPr sz="2000" spc="-28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LLM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관련</a:t>
            </a:r>
            <a:r>
              <a:rPr sz="2000" spc="-290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논문</a:t>
            </a:r>
            <a:r>
              <a:rPr sz="2000" spc="-280" dirty="0">
                <a:latin typeface="Malgun Gothic"/>
                <a:cs typeface="Malgun Gothic"/>
              </a:rPr>
              <a:t> </a:t>
            </a:r>
            <a:r>
              <a:rPr sz="2000" spc="-80" dirty="0">
                <a:latin typeface="Malgun Gothic"/>
                <a:cs typeface="Malgun Gothic"/>
              </a:rPr>
              <a:t>작성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latin typeface="Malgun Gothic"/>
                <a:cs typeface="Malgun Gothic"/>
              </a:rPr>
              <a:t>정리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1600" b="1" spc="-25" dirty="0">
                <a:latin typeface="Malgun Gothic"/>
                <a:cs typeface="Malgun Gothic"/>
              </a:rPr>
              <a:t>목적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43361"/>
            <a:ext cx="6180455" cy="37128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개발자가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issue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report를</a:t>
            </a:r>
            <a:r>
              <a:rPr sz="1200" spc="-16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정리하고</a:t>
            </a:r>
            <a:r>
              <a:rPr sz="1200" spc="-11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분류하는 </a:t>
            </a:r>
            <a:r>
              <a:rPr sz="1200" spc="-114" dirty="0">
                <a:latin typeface="Malgun Gothic"/>
                <a:cs typeface="Malgun Gothic"/>
              </a:rPr>
              <a:t>데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낭비되는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시간을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줄이기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위해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특화된 </a:t>
            </a:r>
            <a:r>
              <a:rPr sz="1200" dirty="0">
                <a:latin typeface="Malgun Gothic"/>
                <a:cs typeface="Malgun Gothic"/>
              </a:rPr>
              <a:t>LLM을</a:t>
            </a:r>
            <a:r>
              <a:rPr sz="1200" spc="-1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제시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90" dirty="0">
                <a:latin typeface="Malgun Gothic"/>
                <a:cs typeface="Malgun Gothic"/>
              </a:rPr>
              <a:t>5가지의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LLM을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200" spc="-125" dirty="0">
                <a:latin typeface="Malgun Gothic"/>
                <a:cs typeface="Malgun Gothic"/>
              </a:rPr>
              <a:t>비교하여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분류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작업에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적합한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모델을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탐색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b="1" spc="-25" dirty="0"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제시한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모델이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비교군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중에서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가장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좋은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성능을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보임</a:t>
            </a:r>
            <a:endParaRPr sz="12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698500" algn="l"/>
              </a:tabLst>
            </a:pPr>
            <a:r>
              <a:rPr sz="1050" spc="-105" dirty="0">
                <a:latin typeface="Malgun Gothic"/>
                <a:cs typeface="Malgun Gothic"/>
              </a:rPr>
              <a:t>이진</a:t>
            </a:r>
            <a:r>
              <a:rPr sz="1050" spc="-80" dirty="0">
                <a:latin typeface="Malgun Gothic"/>
                <a:cs typeface="Malgun Gothic"/>
              </a:rPr>
              <a:t> </a:t>
            </a:r>
            <a:r>
              <a:rPr sz="1050" spc="-105" dirty="0">
                <a:latin typeface="Malgun Gothic"/>
                <a:cs typeface="Malgun Gothic"/>
              </a:rPr>
              <a:t>분류</a:t>
            </a:r>
            <a:r>
              <a:rPr sz="1050" spc="-80" dirty="0">
                <a:latin typeface="Malgun Gothic"/>
                <a:cs typeface="Malgun Gothic"/>
              </a:rPr>
              <a:t> </a:t>
            </a:r>
            <a:r>
              <a:rPr sz="1050" spc="50" dirty="0">
                <a:latin typeface="Malgun Gothic"/>
                <a:cs typeface="Malgun Gothic"/>
              </a:rPr>
              <a:t>F1: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88.44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95" dirty="0">
                <a:latin typeface="Malgun Gothic"/>
                <a:cs typeface="Malgun Gothic"/>
              </a:rPr>
              <a:t>&gt;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89.17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(0.73%p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Malgun Gothic"/>
                <a:cs typeface="Malgun Gothic"/>
              </a:rPr>
              <a:t>상승)</a:t>
            </a:r>
            <a:endParaRPr sz="105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98500" algn="l"/>
              </a:tabLst>
            </a:pPr>
            <a:r>
              <a:rPr sz="1050" spc="-105" dirty="0">
                <a:latin typeface="Malgun Gothic"/>
                <a:cs typeface="Malgun Gothic"/>
              </a:rPr>
              <a:t>다중</a:t>
            </a:r>
            <a:r>
              <a:rPr sz="1050" spc="-50" dirty="0">
                <a:latin typeface="Malgun Gothic"/>
                <a:cs typeface="Malgun Gothic"/>
              </a:rPr>
              <a:t> </a:t>
            </a:r>
            <a:r>
              <a:rPr sz="1050" spc="-105" dirty="0">
                <a:latin typeface="Malgun Gothic"/>
                <a:cs typeface="Malgun Gothic"/>
              </a:rPr>
              <a:t>분류</a:t>
            </a:r>
            <a:r>
              <a:rPr sz="1050" spc="-50" dirty="0">
                <a:latin typeface="Malgun Gothic"/>
                <a:cs typeface="Malgun Gothic"/>
              </a:rPr>
              <a:t> </a:t>
            </a:r>
            <a:r>
              <a:rPr sz="1050" dirty="0">
                <a:latin typeface="Malgun Gothic"/>
                <a:cs typeface="Malgun Gothic"/>
              </a:rPr>
              <a:t>MCC: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76.95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295" dirty="0">
                <a:latin typeface="Malgun Gothic"/>
                <a:cs typeface="Malgun Gothic"/>
              </a:rPr>
              <a:t>&gt;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78.56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(1.97%p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Malgun Gothic"/>
                <a:cs typeface="Malgun Gothic"/>
              </a:rPr>
              <a:t>상승)</a:t>
            </a:r>
            <a:endParaRPr sz="105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비교군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대비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작은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데이터셋으로</a:t>
            </a:r>
            <a:r>
              <a:rPr sz="1200" spc="-10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높은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성능</a:t>
            </a:r>
            <a:endParaRPr sz="12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698500" algn="l"/>
              </a:tabLst>
            </a:pPr>
            <a:r>
              <a:rPr sz="1050" dirty="0">
                <a:latin typeface="Malgun Gothic"/>
                <a:cs typeface="Malgun Gothic"/>
              </a:rPr>
              <a:t>119.7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GB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95" dirty="0">
                <a:latin typeface="Malgun Gothic"/>
                <a:cs typeface="Malgun Gothic"/>
              </a:rPr>
              <a:t>&gt;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8.97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Malgun Gothic"/>
                <a:cs typeface="Malgun Gothic"/>
              </a:rPr>
              <a:t>GB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0" dirty="0">
                <a:latin typeface="Malgun Gothic"/>
                <a:cs typeface="Malgun Gothic"/>
              </a:rPr>
              <a:t>로</a:t>
            </a:r>
            <a:r>
              <a:rPr sz="1050" spc="-110" dirty="0">
                <a:latin typeface="Malgun Gothic"/>
                <a:cs typeface="Malgun Gothic"/>
              </a:rPr>
              <a:t> </a:t>
            </a:r>
            <a:r>
              <a:rPr sz="1050" spc="-100" dirty="0">
                <a:latin typeface="Malgun Gothic"/>
                <a:cs typeface="Malgun Gothic"/>
              </a:rPr>
              <a:t>약</a:t>
            </a:r>
            <a:r>
              <a:rPr sz="1050" spc="-110" dirty="0">
                <a:latin typeface="Malgun Gothic"/>
                <a:cs typeface="Malgun Gothic"/>
              </a:rPr>
              <a:t> </a:t>
            </a:r>
            <a:r>
              <a:rPr sz="1050" spc="-25" dirty="0">
                <a:latin typeface="Malgun Gothic"/>
                <a:cs typeface="Malgun Gothic"/>
              </a:rPr>
              <a:t>13배</a:t>
            </a:r>
            <a:r>
              <a:rPr sz="1050" spc="-110" dirty="0">
                <a:latin typeface="Malgun Gothic"/>
                <a:cs typeface="Malgun Gothic"/>
              </a:rPr>
              <a:t> </a:t>
            </a:r>
            <a:r>
              <a:rPr sz="1050" spc="-105" dirty="0">
                <a:latin typeface="Malgun Gothic"/>
                <a:cs typeface="Malgun Gothic"/>
              </a:rPr>
              <a:t>작은</a:t>
            </a:r>
            <a:r>
              <a:rPr sz="1050" spc="-110" dirty="0">
                <a:latin typeface="Malgun Gothic"/>
                <a:cs typeface="Malgun Gothic"/>
              </a:rPr>
              <a:t> </a:t>
            </a:r>
            <a:r>
              <a:rPr sz="1050" spc="-105" dirty="0">
                <a:latin typeface="Malgun Gothic"/>
                <a:cs typeface="Malgun Gothic"/>
              </a:rPr>
              <a:t>데이터셋</a:t>
            </a:r>
            <a:r>
              <a:rPr sz="1050" spc="-100" dirty="0">
                <a:latin typeface="Malgun Gothic"/>
                <a:cs typeface="Malgun Gothic"/>
              </a:rPr>
              <a:t> </a:t>
            </a:r>
            <a:r>
              <a:rPr sz="1050" spc="-25" dirty="0">
                <a:latin typeface="Malgun Gothic"/>
                <a:cs typeface="Malgun Gothic"/>
              </a:rPr>
              <a:t>사용</a:t>
            </a:r>
            <a:endParaRPr sz="105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학술지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등재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00" b="1" spc="-25" dirty="0">
                <a:latin typeface="Malgun Gothic"/>
                <a:cs typeface="Malgun Gothic"/>
              </a:rPr>
              <a:t>성장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0" dirty="0">
                <a:latin typeface="Malgun Gothic"/>
                <a:cs typeface="Malgun Gothic"/>
              </a:rPr>
              <a:t>Huggingface를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200" spc="-125" dirty="0">
                <a:latin typeface="Malgun Gothic"/>
                <a:cs typeface="Malgun Gothic"/>
              </a:rPr>
              <a:t>활용하여</a:t>
            </a:r>
            <a:r>
              <a:rPr sz="1200" spc="-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LLM을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200" spc="-125" dirty="0">
                <a:latin typeface="Malgun Gothic"/>
                <a:cs typeface="Malgun Gothic"/>
              </a:rPr>
              <a:t>사전학습하고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완성할</a:t>
            </a:r>
            <a:r>
              <a:rPr sz="1200" spc="-110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데이터를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웹상에서</a:t>
            </a:r>
            <a:r>
              <a:rPr sz="1200" spc="-11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수집할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논문의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전처리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방법을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적용하여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적절한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학습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데이터를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만들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341120"/>
            <a:ext cx="7649845" cy="13773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spc="-70" dirty="0">
                <a:latin typeface="Malgun Gothic"/>
                <a:cs typeface="Malgun Gothic"/>
              </a:rPr>
              <a:t>AI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기반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탄소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배출량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관리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시스템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latin typeface="Malgun Gothic"/>
                <a:cs typeface="Malgun Gothic"/>
              </a:rPr>
              <a:t>개요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240665" algn="l"/>
              </a:tabLst>
            </a:pPr>
            <a:r>
              <a:rPr sz="1600" spc="-150" dirty="0">
                <a:latin typeface="Malgun Gothic"/>
                <a:cs typeface="Malgun Gothic"/>
              </a:rPr>
              <a:t>탄소</a:t>
            </a:r>
            <a:r>
              <a:rPr sz="1600" spc="-204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배출량</a:t>
            </a:r>
            <a:r>
              <a:rPr sz="1600" spc="-20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예측</a:t>
            </a:r>
            <a:r>
              <a:rPr sz="1600" spc="-210" dirty="0">
                <a:latin typeface="Malgun Gothic"/>
                <a:cs typeface="Malgun Gothic"/>
              </a:rPr>
              <a:t> </a:t>
            </a:r>
            <a:r>
              <a:rPr sz="1600" spc="-50" dirty="0">
                <a:latin typeface="Malgun Gothic"/>
                <a:cs typeface="Malgun Gothic"/>
              </a:rPr>
              <a:t>AI를</a:t>
            </a:r>
            <a:r>
              <a:rPr sz="1600" spc="-185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중심으로</a:t>
            </a:r>
            <a:r>
              <a:rPr sz="1600" spc="-21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기업의</a:t>
            </a:r>
            <a:r>
              <a:rPr sz="1600" spc="-20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탄소</a:t>
            </a:r>
            <a:r>
              <a:rPr sz="1600" spc="-20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배출량을</a:t>
            </a:r>
            <a:r>
              <a:rPr sz="1600" spc="-210" dirty="0">
                <a:latin typeface="Malgun Gothic"/>
                <a:cs typeface="Malgun Gothic"/>
              </a:rPr>
              <a:t> </a:t>
            </a:r>
            <a:r>
              <a:rPr sz="1600" spc="-145" dirty="0">
                <a:latin typeface="Malgun Gothic"/>
                <a:cs typeface="Malgun Gothic"/>
              </a:rPr>
              <a:t>모니터링하고</a:t>
            </a:r>
            <a:r>
              <a:rPr sz="1600" spc="-195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관리할</a:t>
            </a:r>
            <a:r>
              <a:rPr sz="1600" spc="-204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수</a:t>
            </a:r>
            <a:r>
              <a:rPr sz="1600" spc="-200" dirty="0">
                <a:latin typeface="Malgun Gothic"/>
                <a:cs typeface="Malgun Gothic"/>
              </a:rPr>
              <a:t> </a:t>
            </a:r>
            <a:r>
              <a:rPr sz="1600" spc="-150" dirty="0">
                <a:latin typeface="Malgun Gothic"/>
                <a:cs typeface="Malgun Gothic"/>
              </a:rPr>
              <a:t>있는</a:t>
            </a:r>
            <a:r>
              <a:rPr sz="1600" spc="-210" dirty="0">
                <a:latin typeface="Malgun Gothic"/>
                <a:cs typeface="Malgun Gothic"/>
              </a:rPr>
              <a:t> </a:t>
            </a:r>
            <a:r>
              <a:rPr sz="1600" spc="-75" dirty="0">
                <a:latin typeface="Malgun Gothic"/>
                <a:cs typeface="Malgun Gothic"/>
              </a:rPr>
              <a:t>시스템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16377"/>
            <a:ext cx="283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Malgun Gothic"/>
                <a:cs typeface="Malgun Gothic"/>
              </a:rPr>
              <a:t>구현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165" dirty="0">
                <a:latin typeface="Malgun Gothic"/>
                <a:cs typeface="Malgun Gothic"/>
              </a:rPr>
              <a:t>사항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900" spc="95" dirty="0">
                <a:latin typeface="Malgun Gothic"/>
                <a:cs typeface="Malgun Gothic"/>
              </a:rPr>
              <a:t>(*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85" dirty="0">
                <a:latin typeface="Malgun Gothic"/>
                <a:cs typeface="Malgun Gothic"/>
              </a:rPr>
              <a:t>진한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spc="-85" dirty="0">
                <a:latin typeface="Malgun Gothic"/>
                <a:cs typeface="Malgun Gothic"/>
              </a:rPr>
              <a:t>부분이</a:t>
            </a:r>
            <a:r>
              <a:rPr sz="900" spc="-120" dirty="0">
                <a:latin typeface="Malgun Gothic"/>
                <a:cs typeface="Malgun Gothic"/>
              </a:rPr>
              <a:t> </a:t>
            </a:r>
            <a:r>
              <a:rPr sz="900" spc="-85" dirty="0">
                <a:latin typeface="Malgun Gothic"/>
                <a:cs typeface="Malgun Gothic"/>
              </a:rPr>
              <a:t>제가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spc="-85" dirty="0">
                <a:latin typeface="Malgun Gothic"/>
                <a:cs typeface="Malgun Gothic"/>
              </a:rPr>
              <a:t>담당한</a:t>
            </a:r>
            <a:r>
              <a:rPr sz="900" spc="-1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역할입니다.)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8" y="3571111"/>
            <a:ext cx="3324225" cy="225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Malgun Gothic"/>
              <a:buChar char="-"/>
              <a:tabLst>
                <a:tab pos="240665" algn="l"/>
              </a:tabLst>
            </a:pPr>
            <a:r>
              <a:rPr sz="1400" b="1" spc="-125" dirty="0">
                <a:latin typeface="Malgun Gothic"/>
                <a:cs typeface="Malgun Gothic"/>
              </a:rPr>
              <a:t>탄소</a:t>
            </a:r>
            <a:r>
              <a:rPr sz="1400" b="1" spc="-215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배출량</a:t>
            </a:r>
            <a:r>
              <a:rPr sz="1400" b="1" spc="-215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예측</a:t>
            </a:r>
            <a:r>
              <a:rPr sz="1400" b="1" spc="-204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모델</a:t>
            </a:r>
            <a:r>
              <a:rPr sz="1400" b="1" spc="-215" dirty="0">
                <a:latin typeface="Malgun Gothic"/>
                <a:cs typeface="Malgun Gothic"/>
              </a:rPr>
              <a:t> </a:t>
            </a:r>
            <a:r>
              <a:rPr sz="1400" b="1" spc="-80" dirty="0">
                <a:latin typeface="Malgun Gothic"/>
                <a:cs typeface="Malgun Gothic"/>
              </a:rPr>
              <a:t>/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기능</a:t>
            </a:r>
            <a:r>
              <a:rPr sz="1400" b="1" spc="-20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090"/>
              </a:spcBef>
              <a:buFont typeface="Malgun Gothic"/>
              <a:buChar char="-"/>
              <a:tabLst>
                <a:tab pos="240665" algn="l"/>
              </a:tabLst>
            </a:pPr>
            <a:r>
              <a:rPr sz="1400" b="1" spc="-130" dirty="0">
                <a:latin typeface="Malgun Gothic"/>
                <a:cs typeface="Malgun Gothic"/>
              </a:rPr>
              <a:t>백엔드</a:t>
            </a:r>
            <a:r>
              <a:rPr sz="1400" b="1" spc="-204" dirty="0">
                <a:latin typeface="Malgun Gothic"/>
                <a:cs typeface="Malgun Gothic"/>
              </a:rPr>
              <a:t> </a:t>
            </a:r>
            <a:r>
              <a:rPr sz="1400" b="1" spc="-135" dirty="0">
                <a:latin typeface="Malgun Gothic"/>
                <a:cs typeface="Malgun Gothic"/>
              </a:rPr>
              <a:t>및</a:t>
            </a:r>
            <a:r>
              <a:rPr sz="1400" b="1" spc="-175" dirty="0">
                <a:latin typeface="Malgun Gothic"/>
                <a:cs typeface="Malgun Gothic"/>
              </a:rPr>
              <a:t> </a:t>
            </a:r>
            <a:r>
              <a:rPr sz="1400" b="1" spc="-140" dirty="0">
                <a:latin typeface="Malgun Gothic"/>
                <a:cs typeface="Malgun Gothic"/>
              </a:rPr>
              <a:t>프론트엔드와의</a:t>
            </a:r>
            <a:r>
              <a:rPr sz="1400" b="1" spc="-220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연결</a:t>
            </a:r>
            <a:r>
              <a:rPr sz="1400" b="1" spc="-20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Malgun Gothic"/>
              <a:buChar char="-"/>
              <a:tabLst>
                <a:tab pos="240665" algn="l"/>
              </a:tabLst>
            </a:pPr>
            <a:r>
              <a:rPr sz="1400" b="1" spc="-130" dirty="0">
                <a:latin typeface="Malgun Gothic"/>
                <a:cs typeface="Malgun Gothic"/>
              </a:rPr>
              <a:t>실시간</a:t>
            </a:r>
            <a:r>
              <a:rPr sz="1400" b="1" spc="-215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크롤링</a:t>
            </a:r>
            <a:r>
              <a:rPr sz="1400" b="1" spc="-225" dirty="0">
                <a:latin typeface="Malgun Gothic"/>
                <a:cs typeface="Malgun Gothic"/>
              </a:rPr>
              <a:t> </a:t>
            </a:r>
            <a:r>
              <a:rPr sz="1400" b="1" spc="-130" dirty="0">
                <a:latin typeface="Malgun Gothic"/>
                <a:cs typeface="Malgun Gothic"/>
              </a:rPr>
              <a:t>기능</a:t>
            </a:r>
            <a:r>
              <a:rPr sz="1400" b="1" spc="-200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Malgun Gothic"/>
              <a:buChar char="-"/>
              <a:tabLst>
                <a:tab pos="240665" algn="l"/>
              </a:tabLst>
            </a:pPr>
            <a:r>
              <a:rPr sz="1400" b="1" spc="-10" dirty="0">
                <a:latin typeface="Malgun Gothic"/>
                <a:cs typeface="Malgun Gothic"/>
              </a:rPr>
              <a:t>Database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Malgun Gothic"/>
                <a:cs typeface="Malgun Gothic"/>
              </a:rPr>
              <a:t>API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har char="-"/>
              <a:tabLst>
                <a:tab pos="240665" algn="l"/>
              </a:tabLst>
            </a:pP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탄소</a:t>
            </a:r>
            <a:r>
              <a:rPr sz="1400" spc="-20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배출량</a:t>
            </a:r>
            <a:r>
              <a:rPr sz="1400" spc="-204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입력</a:t>
            </a:r>
            <a:r>
              <a:rPr sz="1400" spc="-18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기능</a:t>
            </a:r>
            <a:r>
              <a:rPr sz="1400" spc="-20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9FA3A5"/>
                </a:solidFill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Char char="-"/>
              <a:tabLst>
                <a:tab pos="240665" algn="l"/>
              </a:tabLst>
            </a:pP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탄소</a:t>
            </a:r>
            <a:r>
              <a:rPr sz="1400" spc="-21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배출량을</a:t>
            </a:r>
            <a:r>
              <a:rPr sz="1400" spc="-225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9FA3A5"/>
                </a:solidFill>
                <a:latin typeface="Malgun Gothic"/>
                <a:cs typeface="Malgun Gothic"/>
              </a:rPr>
              <a:t>시각화하는</a:t>
            </a:r>
            <a:r>
              <a:rPr sz="1400" spc="-22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0" dirty="0">
                <a:solidFill>
                  <a:srgbClr val="9FA3A5"/>
                </a:solidFill>
                <a:latin typeface="Malgun Gothic"/>
                <a:cs typeface="Malgun Gothic"/>
              </a:rPr>
              <a:t>프론트엔드</a:t>
            </a:r>
            <a:r>
              <a:rPr sz="1400" spc="-229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9FA3A5"/>
                </a:solidFill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har char="-"/>
              <a:tabLst>
                <a:tab pos="240665" algn="l"/>
              </a:tabLst>
            </a:pP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탄소</a:t>
            </a:r>
            <a:r>
              <a:rPr sz="1400" spc="-20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배출량</a:t>
            </a:r>
            <a:r>
              <a:rPr sz="1400" spc="-204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산정</a:t>
            </a:r>
            <a:r>
              <a:rPr sz="1400" spc="-18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135" dirty="0">
                <a:solidFill>
                  <a:srgbClr val="9FA3A5"/>
                </a:solidFill>
                <a:latin typeface="Malgun Gothic"/>
                <a:cs typeface="Malgun Gothic"/>
              </a:rPr>
              <a:t>함수</a:t>
            </a:r>
            <a:r>
              <a:rPr sz="1400" spc="-200" dirty="0">
                <a:solidFill>
                  <a:srgbClr val="9FA3A5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9FA3A5"/>
                </a:solidFill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2050" y="3029534"/>
            <a:ext cx="866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Malgun Gothic"/>
                <a:cs typeface="Malgun Gothic"/>
              </a:rPr>
              <a:t>기술스택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2043" y="3430458"/>
            <a:ext cx="1579245" cy="165353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145" dirty="0">
                <a:latin typeface="Malgun Gothic"/>
                <a:cs typeface="Malgun Gothic"/>
              </a:rPr>
              <a:t>탄소</a:t>
            </a:r>
            <a:r>
              <a:rPr sz="1600" b="1" spc="-220" dirty="0">
                <a:latin typeface="Malgun Gothic"/>
                <a:cs typeface="Malgun Gothic"/>
              </a:rPr>
              <a:t> </a:t>
            </a:r>
            <a:r>
              <a:rPr sz="1600" b="1" spc="-140" dirty="0">
                <a:latin typeface="Malgun Gothic"/>
                <a:cs typeface="Malgun Gothic"/>
              </a:rPr>
              <a:t>배출량</a:t>
            </a:r>
            <a:r>
              <a:rPr sz="1600" b="1" spc="-229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예측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Pytorch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dirty="0">
                <a:latin typeface="Malgun Gothic"/>
                <a:cs typeface="Malgun Gothic"/>
              </a:rPr>
              <a:t>Pandas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Malgun Gothic"/>
                <a:cs typeface="Malgun Gothic"/>
              </a:rPr>
              <a:t>/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Numpy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matplotib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5"/>
              </a:spcBef>
              <a:buChar char="-"/>
              <a:tabLst>
                <a:tab pos="240665" algn="l"/>
              </a:tabLst>
            </a:pPr>
            <a:r>
              <a:rPr sz="1400" spc="70" dirty="0">
                <a:latin typeface="Malgun Gothic"/>
                <a:cs typeface="Malgun Gothic"/>
              </a:rPr>
              <a:t>Scikit-</a:t>
            </a:r>
            <a:r>
              <a:rPr sz="1400" spc="-10" dirty="0">
                <a:latin typeface="Malgun Gothic"/>
                <a:cs typeface="Malgun Gothic"/>
              </a:rPr>
              <a:t>learn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wandb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6192" y="3430458"/>
            <a:ext cx="1227455" cy="14960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140" dirty="0">
                <a:latin typeface="Malgun Gothic"/>
                <a:cs typeface="Malgun Gothic"/>
              </a:rPr>
              <a:t>백엔드</a:t>
            </a:r>
            <a:r>
              <a:rPr sz="1600" b="1" spc="-240" dirty="0">
                <a:latin typeface="Malgun Gothic"/>
                <a:cs typeface="Malgun Gothic"/>
              </a:rPr>
              <a:t> </a:t>
            </a:r>
            <a:r>
              <a:rPr sz="1600" b="1" spc="-150" dirty="0">
                <a:latin typeface="Malgun Gothic"/>
                <a:cs typeface="Malgun Gothic"/>
              </a:rPr>
              <a:t>및</a:t>
            </a:r>
            <a:r>
              <a:rPr sz="1600" b="1" spc="-215" dirty="0">
                <a:latin typeface="Malgun Gothic"/>
                <a:cs typeface="Malgun Gothic"/>
              </a:rPr>
              <a:t> </a:t>
            </a:r>
            <a:r>
              <a:rPr sz="1600" b="1" spc="-100" dirty="0">
                <a:latin typeface="Malgun Gothic"/>
                <a:cs typeface="Malgun Gothic"/>
              </a:rPr>
              <a:t>연결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Django</a:t>
            </a:r>
            <a:endParaRPr sz="14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Axios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40" dirty="0">
                <a:latin typeface="Malgun Gothic"/>
                <a:cs typeface="Malgun Gothic"/>
              </a:rPr>
              <a:t>실시간</a:t>
            </a:r>
            <a:r>
              <a:rPr sz="1600" b="1" spc="-235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크롤링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har char="-"/>
              <a:tabLst>
                <a:tab pos="240665" algn="l"/>
              </a:tabLst>
            </a:pPr>
            <a:r>
              <a:rPr sz="1400" spc="-10" dirty="0">
                <a:latin typeface="Malgun Gothic"/>
                <a:cs typeface="Malgun Gothic"/>
              </a:rPr>
              <a:t>Selenium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341120"/>
            <a:ext cx="3324860" cy="136017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spc="-80" dirty="0">
                <a:latin typeface="Malgun Gothic"/>
                <a:cs typeface="Malgun Gothic"/>
              </a:rPr>
              <a:t>AI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기반</a:t>
            </a:r>
            <a:r>
              <a:rPr sz="2000" spc="-300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탄소</a:t>
            </a:r>
            <a:r>
              <a:rPr sz="2000" spc="-290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배출량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관리</a:t>
            </a:r>
            <a:r>
              <a:rPr sz="2000" spc="-300" dirty="0">
                <a:latin typeface="Malgun Gothic"/>
                <a:cs typeface="Malgun Gothic"/>
              </a:rPr>
              <a:t> </a:t>
            </a:r>
            <a:r>
              <a:rPr sz="2000" spc="-95" dirty="0">
                <a:latin typeface="Malgun Gothic"/>
                <a:cs typeface="Malgun Gothic"/>
              </a:rPr>
              <a:t>시스템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latin typeface="Malgun Gothic"/>
                <a:cs typeface="Malgun Gothic"/>
              </a:rPr>
              <a:t>정리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600" b="1" spc="-25" dirty="0">
                <a:latin typeface="Malgun Gothic"/>
                <a:cs typeface="Malgun Gothic"/>
              </a:rPr>
              <a:t>목적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7" y="2731137"/>
            <a:ext cx="6933565" cy="37903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탄소</a:t>
            </a:r>
            <a:r>
              <a:rPr sz="1200" spc="-15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배출량을 예측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관리할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있도록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하여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기업의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탄소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중립에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도움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예측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값을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기반으로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보다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정확한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금전적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효과를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95" dirty="0">
                <a:latin typeface="Malgun Gothic"/>
                <a:cs typeface="Malgun Gothic"/>
              </a:rPr>
              <a:t>제공하여,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기업의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탄소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감축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의지를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향상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600" b="1" spc="-25" dirty="0"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25" dirty="0">
                <a:latin typeface="Malgun Gothic"/>
                <a:cs typeface="Malgun Gothic"/>
              </a:rPr>
              <a:t>Django를</a:t>
            </a:r>
            <a:r>
              <a:rPr sz="1200" spc="-17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기반으로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구동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가능한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탑재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백엔드를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구현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Malgun Gothic"/>
                <a:cs typeface="Malgun Gothic"/>
              </a:rPr>
              <a:t>Transformer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기반의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모델이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RNN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류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모델이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가지고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있는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기울기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소실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문제를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어느정도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해소할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있음을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보임</a:t>
            </a:r>
            <a:endParaRPr sz="12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698500" algn="l"/>
              </a:tabLst>
            </a:pPr>
            <a:r>
              <a:rPr sz="1000" dirty="0">
                <a:latin typeface="Malgun Gothic"/>
                <a:cs typeface="Malgun Gothic"/>
              </a:rPr>
              <a:t>MAPE: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Malgun Gothic"/>
                <a:cs typeface="Malgun Gothic"/>
              </a:rPr>
              <a:t>0.1431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280" dirty="0">
                <a:latin typeface="Malgun Gothic"/>
                <a:cs typeface="Malgun Gothic"/>
              </a:rPr>
              <a:t>&gt;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Malgun Gothic"/>
                <a:cs typeface="Malgun Gothic"/>
              </a:rPr>
              <a:t>0.0743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Malgun Gothic"/>
                <a:cs typeface="Malgun Gothic"/>
              </a:rPr>
              <a:t>(6.88%p의</a:t>
            </a:r>
            <a:r>
              <a:rPr sz="1000" spc="-30" dirty="0">
                <a:latin typeface="Malgun Gothic"/>
                <a:cs typeface="Malgun Gothic"/>
              </a:rPr>
              <a:t> </a:t>
            </a:r>
            <a:r>
              <a:rPr sz="1000" spc="-90" dirty="0">
                <a:latin typeface="Malgun Gothic"/>
                <a:cs typeface="Malgun Gothic"/>
              </a:rPr>
              <a:t>성능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-25" dirty="0">
                <a:latin typeface="Malgun Gothic"/>
                <a:cs typeface="Malgun Gothic"/>
              </a:rPr>
              <a:t>향상)</a:t>
            </a:r>
            <a:endParaRPr sz="10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수상</a:t>
            </a:r>
            <a:r>
              <a:rPr sz="1200" spc="-1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2회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00" b="1" spc="-25" dirty="0">
                <a:latin typeface="Malgun Gothic"/>
                <a:cs typeface="Malgun Gothic"/>
              </a:rPr>
              <a:t>성장</a:t>
            </a:r>
            <a:endParaRPr sz="16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Malgun Gothic"/>
                <a:cs typeface="Malgun Gothic"/>
              </a:rPr>
              <a:t>AI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기능을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5" dirty="0">
                <a:latin typeface="Malgun Gothic"/>
                <a:cs typeface="Malgun Gothic"/>
              </a:rPr>
              <a:t>탑재하여 </a:t>
            </a:r>
            <a:r>
              <a:rPr sz="1200" spc="-120" dirty="0">
                <a:latin typeface="Malgun Gothic"/>
                <a:cs typeface="Malgun Gothic"/>
              </a:rPr>
              <a:t>실제로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작동할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6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있는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5" dirty="0">
                <a:latin typeface="Malgun Gothic"/>
                <a:cs typeface="Malgun Gothic"/>
              </a:rPr>
              <a:t>백엔드를 </a:t>
            </a:r>
            <a:r>
              <a:rPr sz="1200" spc="-120" dirty="0">
                <a:latin typeface="Malgun Gothic"/>
                <a:cs typeface="Malgun Gothic"/>
              </a:rPr>
              <a:t>만들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딥러닝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모델의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구조를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상황에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맞게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조작할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상황에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맞는</a:t>
            </a:r>
            <a:r>
              <a:rPr sz="1200" spc="-14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모델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구조를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탐색하고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선택할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14" dirty="0">
                <a:latin typeface="Malgun Gothic"/>
                <a:cs typeface="Malgun Gothic"/>
              </a:rPr>
              <a:t>수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있음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Malgun Gothic"/>
                <a:cs typeface="Malgun Gothic"/>
              </a:rPr>
              <a:t>Vue.js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기반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프론트엔드와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Django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백엔드</a:t>
            </a:r>
            <a:r>
              <a:rPr sz="1200" spc="-10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간의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통신을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axios로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구현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</a:tabLst>
            </a:pPr>
            <a:r>
              <a:rPr sz="1200" spc="-120" dirty="0">
                <a:latin typeface="Malgun Gothic"/>
                <a:cs typeface="Malgun Gothic"/>
              </a:rPr>
              <a:t>동적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크롤링</a:t>
            </a:r>
            <a:r>
              <a:rPr sz="1200" spc="-13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툴을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활용하여</a:t>
            </a:r>
            <a:r>
              <a:rPr sz="1200" spc="-110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실시간으로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데이터를</a:t>
            </a:r>
            <a:r>
              <a:rPr sz="1200" spc="-12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받아오는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기능</a:t>
            </a:r>
            <a:r>
              <a:rPr sz="1200" spc="-135" dirty="0">
                <a:latin typeface="Malgun Gothic"/>
                <a:cs typeface="Malgun Gothic"/>
              </a:rPr>
              <a:t> </a:t>
            </a:r>
            <a:r>
              <a:rPr sz="1200" spc="-120" dirty="0">
                <a:latin typeface="Malgun Gothic"/>
                <a:cs typeface="Malgun Gothic"/>
              </a:rPr>
              <a:t>구현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5300" b="1" spc="-405" dirty="0">
                <a:latin typeface="Malgun Gothic"/>
                <a:cs typeface="Malgun Gothic"/>
              </a:rPr>
              <a:t>감사합니다.</a:t>
            </a:r>
            <a:endParaRPr sz="5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1985" y="4159122"/>
            <a:ext cx="175006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Malgun Gothic"/>
                <a:cs typeface="Malgun Gothic"/>
              </a:rPr>
              <a:t>AI엔지니어</a:t>
            </a:r>
            <a:r>
              <a:rPr sz="1100" spc="-175" dirty="0">
                <a:latin typeface="Malgun Gothic"/>
                <a:cs typeface="Malgun Gothic"/>
              </a:rPr>
              <a:t> </a:t>
            </a:r>
            <a:r>
              <a:rPr sz="1100" spc="-105" dirty="0">
                <a:latin typeface="Malgun Gothic"/>
                <a:cs typeface="Malgun Gothic"/>
              </a:rPr>
              <a:t>직무</a:t>
            </a:r>
            <a:r>
              <a:rPr sz="1100" spc="-15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(롯데멤버스)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100" spc="-110" dirty="0">
                <a:latin typeface="Malgun Gothic"/>
                <a:cs typeface="Malgun Gothic"/>
              </a:rPr>
              <a:t>지원자</a:t>
            </a:r>
            <a:r>
              <a:rPr sz="1100" spc="-16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권기범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577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Times New Roman</vt:lpstr>
      <vt:lpstr>Office Theme</vt:lpstr>
      <vt:lpstr>2024 롯데그룹</vt:lpstr>
      <vt:lpstr>지원자 &lt;이름&gt; 입니다.</vt:lpstr>
      <vt:lpstr>VISION</vt:lpstr>
      <vt:lpstr>PROJECT</vt:lpstr>
      <vt:lpstr>PROJECT</vt:lpstr>
      <vt:lpstr>PROJECT</vt:lpstr>
      <vt:lpstr>PROJECT</vt:lpstr>
      <vt:lpstr>PROJECT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Kwon</dc:creator>
  <cp:lastModifiedBy>권기범</cp:lastModifiedBy>
  <cp:revision>6</cp:revision>
  <dcterms:created xsi:type="dcterms:W3CDTF">2025-04-27T15:34:58Z</dcterms:created>
  <dcterms:modified xsi:type="dcterms:W3CDTF">2025-04-27T15:44:00Z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Microsoft® PowerPoint® Microsoft 365�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9.26</vt:lpwstr>
  </property>
</Properties>
</file>