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Space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SpaceMon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aceMono-italic.fntdata"/><Relationship Id="rId25" Type="http://schemas.openxmlformats.org/officeDocument/2006/relationships/font" Target="fonts/SpaceMono-bold.fntdata"/><Relationship Id="rId27" Type="http://schemas.openxmlformats.org/officeDocument/2006/relationships/font" Target="fonts/Space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83b51771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83b51771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3b517717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3b517717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3b517717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3b517717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3b517717_1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3b517717_1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3b517717_2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3b517717_2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83b517717_1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83b517717_1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The limitations imposed by our enhancement come from making changes to the UI and changing colors. </a:t>
            </a:r>
            <a:r>
              <a:rPr lang="en-GB">
                <a:solidFill>
                  <a:schemeClr val="dk1"/>
                </a:solidFill>
              </a:rPr>
              <a:t>By default, chrome does not let you change the font of UI elements, so we will have to fiddle with the graphics subsystem in UI. There will also be a slight performance hit from changing the browser’s colors. In order to maintain consistency in the color correction we would have to correct css, images, videos, canvas, etc, all at the same time. Since drawing is not necessarily centralized, making sure that no piece of code is drawing before correcting the color being drawn is not trivial.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3b517717_2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3b517717_2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Researching into the topic of </a:t>
            </a:r>
            <a:r>
              <a:rPr lang="en-GB"/>
              <a:t>optics, we learned a lot about different ways people perceive the world with damaged or degraded eyesight. This research showed us how the eye can degrade over time and develop certain eye diseases from just normal computer use. Glaucoma is developed from having higher pressure in the eyes, which occurs when you strain your sight. This eye strain happens when people stare at screens for prolonged periods of time, especially when reading hard to read text. To counteract this effect, using larger text and contrasting colors aids in reading 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83b517717_2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3b517717_2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83b5177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83b51771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83b51771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83b51771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3b517717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3b51771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Print this one, but hide it for the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83b517717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3b517717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3b517717_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3b517717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3b517717_4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3b517717_4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3b5177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3b5177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3b5177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3b5177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538550" y="502650"/>
            <a:ext cx="3725100" cy="4138200"/>
          </a:xfrm>
          <a:prstGeom prst="rect">
            <a:avLst/>
          </a:prstGeom>
          <a:noFill/>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9600">
                <a:latin typeface="Roboto Slab"/>
                <a:ea typeface="Roboto Slab"/>
                <a:cs typeface="Roboto Slab"/>
                <a:sym typeface="Roboto Slab"/>
              </a:rPr>
              <a:t>I</a:t>
            </a:r>
            <a:endParaRPr b="1" sz="9600">
              <a:latin typeface="Roboto Slab"/>
              <a:ea typeface="Roboto Slab"/>
              <a:cs typeface="Roboto Slab"/>
              <a:sym typeface="Roboto Slab"/>
            </a:endParaRPr>
          </a:p>
          <a:p>
            <a:pPr indent="0" lvl="0" marL="0" rtl="0" algn="ctr">
              <a:lnSpc>
                <a:spcPct val="100000"/>
              </a:lnSpc>
              <a:spcBef>
                <a:spcPts val="0"/>
              </a:spcBef>
              <a:spcAft>
                <a:spcPts val="0"/>
              </a:spcAft>
              <a:buNone/>
            </a:pPr>
            <a:r>
              <a:rPr b="1" lang="en-GB" sz="7200">
                <a:latin typeface="Roboto Slab"/>
                <a:ea typeface="Roboto Slab"/>
                <a:cs typeface="Roboto Slab"/>
                <a:sym typeface="Roboto Slab"/>
              </a:rPr>
              <a:t>N S</a:t>
            </a:r>
            <a:endParaRPr b="1" sz="7200">
              <a:latin typeface="Roboto Slab"/>
              <a:ea typeface="Roboto Slab"/>
              <a:cs typeface="Roboto Slab"/>
              <a:sym typeface="Roboto Slab"/>
            </a:endParaRPr>
          </a:p>
          <a:p>
            <a:pPr indent="0" lvl="0" marL="0" rtl="0" algn="ctr">
              <a:lnSpc>
                <a:spcPct val="100000"/>
              </a:lnSpc>
              <a:spcBef>
                <a:spcPts val="0"/>
              </a:spcBef>
              <a:spcAft>
                <a:spcPts val="0"/>
              </a:spcAft>
              <a:buNone/>
            </a:pPr>
            <a:r>
              <a:rPr b="1" lang="en-GB" sz="4800">
                <a:latin typeface="Roboto Slab"/>
                <a:ea typeface="Roboto Slab"/>
                <a:cs typeface="Roboto Slab"/>
                <a:sym typeface="Roboto Slab"/>
              </a:rPr>
              <a:t>P E C T</a:t>
            </a:r>
            <a:endParaRPr b="1" sz="4800">
              <a:latin typeface="Roboto Slab"/>
              <a:ea typeface="Roboto Slab"/>
              <a:cs typeface="Roboto Slab"/>
              <a:sym typeface="Roboto Slab"/>
            </a:endParaRPr>
          </a:p>
          <a:p>
            <a:pPr indent="0" lvl="0" marL="0" rtl="0" algn="ctr">
              <a:lnSpc>
                <a:spcPct val="100000"/>
              </a:lnSpc>
              <a:spcBef>
                <a:spcPts val="0"/>
              </a:spcBef>
              <a:spcAft>
                <a:spcPts val="0"/>
              </a:spcAft>
              <a:buNone/>
            </a:pPr>
            <a:r>
              <a:rPr b="1" lang="en-GB" sz="3000">
                <a:latin typeface="Roboto Slab"/>
                <a:ea typeface="Roboto Slab"/>
                <a:cs typeface="Roboto Slab"/>
                <a:sym typeface="Roboto Slab"/>
              </a:rPr>
              <a:t>E L E M E N T</a:t>
            </a:r>
            <a:endParaRPr b="1" sz="3000">
              <a:latin typeface="Roboto Slab"/>
              <a:ea typeface="Roboto Slab"/>
              <a:cs typeface="Roboto Slab"/>
              <a:sym typeface="Roboto Slab"/>
            </a:endParaRPr>
          </a:p>
        </p:txBody>
      </p:sp>
      <p:sp>
        <p:nvSpPr>
          <p:cNvPr id="55" name="Google Shape;55;p13"/>
          <p:cNvSpPr txBox="1"/>
          <p:nvPr/>
        </p:nvSpPr>
        <p:spPr>
          <a:xfrm>
            <a:off x="3832850" y="1068200"/>
            <a:ext cx="430800" cy="3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99999"/>
                </a:solidFill>
                <a:latin typeface="Space Mono"/>
                <a:ea typeface="Space Mono"/>
                <a:cs typeface="Space Mono"/>
                <a:sym typeface="Space Mono"/>
              </a:rPr>
              <a:t>1</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rPr b="1" lang="en-GB">
                <a:solidFill>
                  <a:srgbClr val="999999"/>
                </a:solidFill>
                <a:latin typeface="Space Mono"/>
                <a:ea typeface="Space Mono"/>
                <a:cs typeface="Space Mono"/>
                <a:sym typeface="Space Mono"/>
              </a:rPr>
              <a:t>2</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15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15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15000"/>
              </a:lnSpc>
              <a:spcBef>
                <a:spcPts val="0"/>
              </a:spcBef>
              <a:spcAft>
                <a:spcPts val="0"/>
              </a:spcAft>
              <a:buNone/>
            </a:pPr>
            <a:r>
              <a:rPr b="1" lang="en-GB">
                <a:solidFill>
                  <a:srgbClr val="999999"/>
                </a:solidFill>
                <a:latin typeface="Space Mono"/>
                <a:ea typeface="Space Mono"/>
                <a:cs typeface="Space Mono"/>
                <a:sym typeface="Space Mono"/>
              </a:rPr>
              <a:t>3</a:t>
            </a:r>
            <a:endParaRPr b="1">
              <a:solidFill>
                <a:srgbClr val="999999"/>
              </a:solidFill>
              <a:latin typeface="Space Mono"/>
              <a:ea typeface="Space Mono"/>
              <a:cs typeface="Space Mono"/>
              <a:sym typeface="Space Mono"/>
            </a:endParaRPr>
          </a:p>
          <a:p>
            <a:pPr indent="0" lvl="0" marL="0" rtl="0" algn="l">
              <a:lnSpc>
                <a:spcPct val="100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00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00000"/>
              </a:lnSpc>
              <a:spcBef>
                <a:spcPts val="0"/>
              </a:spcBef>
              <a:spcAft>
                <a:spcPts val="0"/>
              </a:spcAft>
              <a:buNone/>
            </a:pPr>
            <a:r>
              <a:rPr b="1" lang="en-GB">
                <a:solidFill>
                  <a:srgbClr val="999999"/>
                </a:solidFill>
                <a:latin typeface="Space Mono"/>
                <a:ea typeface="Space Mono"/>
                <a:cs typeface="Space Mono"/>
                <a:sym typeface="Space Mono"/>
              </a:rPr>
              <a:t>4</a:t>
            </a:r>
            <a:endParaRPr b="1">
              <a:solidFill>
                <a:srgbClr val="999999"/>
              </a:solidFill>
              <a:latin typeface="Space Mono"/>
              <a:ea typeface="Space Mono"/>
              <a:cs typeface="Space Mono"/>
              <a:sym typeface="Space Mono"/>
            </a:endParaRPr>
          </a:p>
        </p:txBody>
      </p:sp>
      <p:sp>
        <p:nvSpPr>
          <p:cNvPr id="56" name="Google Shape;56;p13"/>
          <p:cNvSpPr txBox="1"/>
          <p:nvPr/>
        </p:nvSpPr>
        <p:spPr>
          <a:xfrm>
            <a:off x="646000" y="1068200"/>
            <a:ext cx="430800" cy="3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99999"/>
                </a:solidFill>
                <a:latin typeface="Space Mono"/>
                <a:ea typeface="Space Mono"/>
                <a:cs typeface="Space Mono"/>
                <a:sym typeface="Space Mono"/>
              </a:rPr>
              <a:t>1</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rPr b="1" lang="en-GB">
                <a:solidFill>
                  <a:srgbClr val="999999"/>
                </a:solidFill>
                <a:latin typeface="Space Mono"/>
                <a:ea typeface="Space Mono"/>
                <a:cs typeface="Space Mono"/>
                <a:sym typeface="Space Mono"/>
              </a:rPr>
              <a:t>2</a:t>
            </a:r>
            <a:endParaRPr b="1">
              <a:solidFill>
                <a:srgbClr val="999999"/>
              </a:solidFill>
              <a:latin typeface="Space Mono"/>
              <a:ea typeface="Space Mono"/>
              <a:cs typeface="Space Mono"/>
              <a:sym typeface="Space Mono"/>
            </a:endParaRPr>
          </a:p>
          <a:p>
            <a:pPr indent="0" lvl="0" marL="0" rtl="0" algn="l">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15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15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15000"/>
              </a:lnSpc>
              <a:spcBef>
                <a:spcPts val="0"/>
              </a:spcBef>
              <a:spcAft>
                <a:spcPts val="0"/>
              </a:spcAft>
              <a:buNone/>
            </a:pPr>
            <a:r>
              <a:rPr b="1" lang="en-GB">
                <a:solidFill>
                  <a:srgbClr val="999999"/>
                </a:solidFill>
                <a:latin typeface="Space Mono"/>
                <a:ea typeface="Space Mono"/>
                <a:cs typeface="Space Mono"/>
                <a:sym typeface="Space Mono"/>
              </a:rPr>
              <a:t>3</a:t>
            </a:r>
            <a:endParaRPr b="1">
              <a:solidFill>
                <a:srgbClr val="999999"/>
              </a:solidFill>
              <a:latin typeface="Space Mono"/>
              <a:ea typeface="Space Mono"/>
              <a:cs typeface="Space Mono"/>
              <a:sym typeface="Space Mono"/>
            </a:endParaRPr>
          </a:p>
          <a:p>
            <a:pPr indent="0" lvl="0" marL="0" rtl="0" algn="l">
              <a:lnSpc>
                <a:spcPct val="100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00000"/>
              </a:lnSpc>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l">
              <a:lnSpc>
                <a:spcPct val="100000"/>
              </a:lnSpc>
              <a:spcBef>
                <a:spcPts val="0"/>
              </a:spcBef>
              <a:spcAft>
                <a:spcPts val="0"/>
              </a:spcAft>
              <a:buNone/>
            </a:pPr>
            <a:r>
              <a:rPr b="1" lang="en-GB">
                <a:solidFill>
                  <a:srgbClr val="999999"/>
                </a:solidFill>
                <a:latin typeface="Space Mono"/>
                <a:ea typeface="Space Mono"/>
                <a:cs typeface="Space Mono"/>
                <a:sym typeface="Space Mono"/>
              </a:rPr>
              <a:t>4</a:t>
            </a:r>
            <a:endParaRPr b="1">
              <a:solidFill>
                <a:srgbClr val="999999"/>
              </a:solidFill>
              <a:latin typeface="Space Mono"/>
              <a:ea typeface="Space Mono"/>
              <a:cs typeface="Space Mono"/>
              <a:sym typeface="Space Mono"/>
            </a:endParaRPr>
          </a:p>
        </p:txBody>
      </p:sp>
      <p:sp>
        <p:nvSpPr>
          <p:cNvPr id="57" name="Google Shape;57;p13"/>
          <p:cNvSpPr txBox="1"/>
          <p:nvPr/>
        </p:nvSpPr>
        <p:spPr>
          <a:xfrm>
            <a:off x="4784450" y="709150"/>
            <a:ext cx="4137900" cy="44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Roboto Slab"/>
                <a:ea typeface="Roboto Slab"/>
                <a:cs typeface="Roboto Slab"/>
                <a:sym typeface="Roboto Slab"/>
              </a:rPr>
              <a:t>TABLE OF CONTENTS</a:t>
            </a:r>
            <a:endParaRPr b="1" sz="2400">
              <a:latin typeface="Roboto Slab"/>
              <a:ea typeface="Roboto Slab"/>
              <a:cs typeface="Roboto Slab"/>
              <a:sym typeface="Roboto Slab"/>
            </a:endParaRPr>
          </a:p>
          <a:p>
            <a:pPr indent="0" lvl="0" marL="0" rtl="0" algn="l">
              <a:spcBef>
                <a:spcPts val="0"/>
              </a:spcBef>
              <a:spcAft>
                <a:spcPts val="0"/>
              </a:spcAft>
              <a:buNone/>
            </a:pPr>
            <a:r>
              <a:t/>
            </a:r>
            <a:endParaRPr b="1" sz="24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Motivation</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Plan</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Features</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Current State of System</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Alternative</a:t>
            </a:r>
            <a:r>
              <a:rPr lang="en-GB" sz="1800">
                <a:latin typeface="Roboto Slab"/>
                <a:ea typeface="Roboto Slab"/>
                <a:cs typeface="Roboto Slab"/>
                <a:sym typeface="Roboto Slab"/>
              </a:rPr>
              <a:t> Implementations</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SAAM Analysis </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Conceptual </a:t>
            </a:r>
            <a:r>
              <a:rPr lang="en-GB" sz="1800">
                <a:latin typeface="Roboto Slab"/>
                <a:ea typeface="Roboto Slab"/>
                <a:cs typeface="Roboto Slab"/>
                <a:sym typeface="Roboto Slab"/>
              </a:rPr>
              <a:t>Architecture</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Limitations</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Lessons Learned</a:t>
            </a:r>
            <a:endParaRPr sz="1800">
              <a:latin typeface="Roboto Slab"/>
              <a:ea typeface="Roboto Slab"/>
              <a:cs typeface="Roboto Slab"/>
              <a:sym typeface="Roboto Slab"/>
            </a:endParaRPr>
          </a:p>
          <a:p>
            <a:pPr indent="-317500" lvl="0" marL="457200" rtl="0" algn="l">
              <a:lnSpc>
                <a:spcPct val="115000"/>
              </a:lnSpc>
              <a:spcBef>
                <a:spcPts val="0"/>
              </a:spcBef>
              <a:spcAft>
                <a:spcPts val="0"/>
              </a:spcAft>
              <a:buClr>
                <a:srgbClr val="999999"/>
              </a:buClr>
              <a:buSzPts val="1400"/>
              <a:buFont typeface="Space Mono"/>
              <a:buAutoNum type="arabicPeriod"/>
            </a:pPr>
            <a:r>
              <a:rPr lang="en-GB" sz="1800">
                <a:latin typeface="Roboto Slab"/>
                <a:ea typeface="Roboto Slab"/>
                <a:cs typeface="Roboto Slab"/>
                <a:sym typeface="Roboto Slab"/>
              </a:rPr>
              <a:t>Conclusion</a:t>
            </a:r>
            <a:endParaRPr sz="1800">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ARCHITECTURE</a:t>
            </a:r>
            <a:r>
              <a:rPr b="1" lang="en-GB">
                <a:latin typeface="Roboto Slab"/>
                <a:ea typeface="Roboto Slab"/>
                <a:cs typeface="Roboto Slab"/>
                <a:sym typeface="Roboto Slab"/>
              </a:rPr>
              <a:t> OF FEATURE</a:t>
            </a:r>
            <a:endParaRPr b="1">
              <a:latin typeface="Roboto Slab"/>
              <a:ea typeface="Roboto Slab"/>
              <a:cs typeface="Roboto Slab"/>
              <a:sym typeface="Roboto Slab"/>
            </a:endParaRPr>
          </a:p>
        </p:txBody>
      </p:sp>
      <p:sp>
        <p:nvSpPr>
          <p:cNvPr id="124" name="Google Shape;124;p22"/>
          <p:cNvSpPr txBox="1"/>
          <p:nvPr/>
        </p:nvSpPr>
        <p:spPr>
          <a:xfrm>
            <a:off x="5163600" y="1140150"/>
            <a:ext cx="3668700" cy="400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Slab"/>
              <a:buChar char="●"/>
            </a:pPr>
            <a:r>
              <a:rPr lang="en-GB" sz="1800">
                <a:latin typeface="Roboto Slab"/>
                <a:ea typeface="Roboto Slab"/>
                <a:cs typeface="Roboto Slab"/>
                <a:sym typeface="Roboto Slab"/>
              </a:rPr>
              <a:t>Contained inside Utilities Component</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GB" sz="1800">
                <a:latin typeface="Roboto Slab"/>
                <a:ea typeface="Roboto Slab"/>
                <a:cs typeface="Roboto Slab"/>
                <a:sym typeface="Roboto Slab"/>
              </a:rPr>
              <a:t>Accessibility</a:t>
            </a:r>
            <a:r>
              <a:rPr lang="en-GB" sz="1800">
                <a:latin typeface="Roboto Slab"/>
                <a:ea typeface="Roboto Slab"/>
                <a:cs typeface="Roboto Slab"/>
                <a:sym typeface="Roboto Slab"/>
              </a:rPr>
              <a:t> Backend handles the </a:t>
            </a:r>
            <a:r>
              <a:rPr lang="en-GB" sz="1800">
                <a:latin typeface="Roboto Slab"/>
                <a:ea typeface="Roboto Slab"/>
                <a:cs typeface="Roboto Slab"/>
                <a:sym typeface="Roboto Slab"/>
              </a:rPr>
              <a:t>management</a:t>
            </a:r>
            <a:r>
              <a:rPr lang="en-GB" sz="1800">
                <a:latin typeface="Roboto Slab"/>
                <a:ea typeface="Roboto Slab"/>
                <a:cs typeface="Roboto Slab"/>
                <a:sym typeface="Roboto Slab"/>
              </a:rPr>
              <a:t> of the DOM Tree and uses the object created by Render and changes things in the UI</a:t>
            </a:r>
            <a:endParaRPr sz="1800">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Roboto Slab"/>
              <a:buChar char="●"/>
            </a:pPr>
            <a:r>
              <a:rPr lang="en-GB" sz="1800">
                <a:latin typeface="Roboto Slab"/>
                <a:ea typeface="Roboto Slab"/>
                <a:cs typeface="Roboto Slab"/>
                <a:sym typeface="Roboto Slab"/>
              </a:rPr>
              <a:t>Accessibility</a:t>
            </a:r>
            <a:r>
              <a:rPr lang="en-GB" sz="1800">
                <a:latin typeface="Roboto Slab"/>
                <a:ea typeface="Roboto Slab"/>
                <a:cs typeface="Roboto Slab"/>
                <a:sym typeface="Roboto Slab"/>
              </a:rPr>
              <a:t> UI handles the changing of the actual UI to make it more </a:t>
            </a:r>
            <a:r>
              <a:rPr lang="en-GB" sz="1800">
                <a:latin typeface="Roboto Slab"/>
                <a:ea typeface="Roboto Slab"/>
                <a:cs typeface="Roboto Slab"/>
                <a:sym typeface="Roboto Slab"/>
              </a:rPr>
              <a:t>accessible</a:t>
            </a:r>
            <a:r>
              <a:rPr lang="en-GB" sz="1800">
                <a:latin typeface="Roboto Slab"/>
                <a:ea typeface="Roboto Slab"/>
                <a:cs typeface="Roboto Slab"/>
                <a:sym typeface="Roboto Slab"/>
              </a:rPr>
              <a:t> </a:t>
            </a:r>
            <a:endParaRPr sz="1800">
              <a:latin typeface="Roboto Slab"/>
              <a:ea typeface="Roboto Slab"/>
              <a:cs typeface="Roboto Slab"/>
              <a:sym typeface="Roboto Slab"/>
            </a:endParaRPr>
          </a:p>
        </p:txBody>
      </p:sp>
      <p:pic>
        <p:nvPicPr>
          <p:cNvPr id="125" name="Google Shape;125;p22"/>
          <p:cNvPicPr preferRelativeResize="0"/>
          <p:nvPr/>
        </p:nvPicPr>
        <p:blipFill>
          <a:blip r:embed="rId3">
            <a:alphaModFix/>
          </a:blip>
          <a:stretch>
            <a:fillRect/>
          </a:stretch>
        </p:blipFill>
        <p:spPr>
          <a:xfrm>
            <a:off x="311700" y="1140138"/>
            <a:ext cx="4457807" cy="3820977"/>
          </a:xfrm>
          <a:prstGeom prst="rect">
            <a:avLst/>
          </a:prstGeom>
          <a:noFill/>
          <a:ln>
            <a:noFill/>
          </a:ln>
        </p:spPr>
      </p:pic>
      <p:sp>
        <p:nvSpPr>
          <p:cNvPr id="126" name="Google Shape;126;p22"/>
          <p:cNvSpPr txBox="1"/>
          <p:nvPr/>
        </p:nvSpPr>
        <p:spPr>
          <a:xfrm>
            <a:off x="6893900" y="0"/>
            <a:ext cx="20739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Architecture — 7.</a:t>
            </a:r>
            <a:endParaRPr b="1">
              <a:solidFill>
                <a:srgbClr val="999999"/>
              </a:solidFill>
              <a:latin typeface="Space Mono"/>
              <a:ea typeface="Space Mono"/>
              <a:cs typeface="Space Mono"/>
              <a:sym typeface="Space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USE CASE DIAGRAM</a:t>
            </a:r>
            <a:endParaRPr b="1">
              <a:latin typeface="Roboto Slab"/>
              <a:ea typeface="Roboto Slab"/>
              <a:cs typeface="Roboto Slab"/>
              <a:sym typeface="Roboto Slab"/>
            </a:endParaRPr>
          </a:p>
        </p:txBody>
      </p:sp>
      <p:sp>
        <p:nvSpPr>
          <p:cNvPr id="132" name="Google Shape;132;p23"/>
          <p:cNvSpPr txBox="1"/>
          <p:nvPr/>
        </p:nvSpPr>
        <p:spPr>
          <a:xfrm>
            <a:off x="5531150" y="0"/>
            <a:ext cx="3436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Architecture</a:t>
            </a:r>
            <a:r>
              <a:rPr b="1" lang="en-GB">
                <a:solidFill>
                  <a:srgbClr val="999999"/>
                </a:solidFill>
                <a:latin typeface="Space Mono"/>
                <a:ea typeface="Space Mono"/>
                <a:cs typeface="Space Mono"/>
                <a:sym typeface="Space Mono"/>
              </a:rPr>
              <a:t> — 7.</a:t>
            </a:r>
            <a:endParaRPr b="1">
              <a:solidFill>
                <a:srgbClr val="999999"/>
              </a:solidFill>
              <a:latin typeface="Space Mono"/>
              <a:ea typeface="Space Mono"/>
              <a:cs typeface="Space Mono"/>
              <a:sym typeface="Space Mono"/>
            </a:endParaRPr>
          </a:p>
        </p:txBody>
      </p:sp>
      <p:pic>
        <p:nvPicPr>
          <p:cNvPr id="133" name="Google Shape;133;p23"/>
          <p:cNvPicPr preferRelativeResize="0"/>
          <p:nvPr/>
        </p:nvPicPr>
        <p:blipFill>
          <a:blip r:embed="rId3">
            <a:alphaModFix/>
          </a:blip>
          <a:stretch>
            <a:fillRect/>
          </a:stretch>
        </p:blipFill>
        <p:spPr>
          <a:xfrm>
            <a:off x="982175" y="1032900"/>
            <a:ext cx="7046735" cy="411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0" y="-52400"/>
            <a:ext cx="6956750" cy="5248275"/>
          </a:xfrm>
          <a:prstGeom prst="rect">
            <a:avLst/>
          </a:prstGeom>
          <a:noFill/>
          <a:ln>
            <a:noFill/>
          </a:ln>
        </p:spPr>
      </p:pic>
      <p:pic>
        <p:nvPicPr>
          <p:cNvPr id="139" name="Google Shape;139;p24"/>
          <p:cNvPicPr preferRelativeResize="0"/>
          <p:nvPr/>
        </p:nvPicPr>
        <p:blipFill>
          <a:blip r:embed="rId4">
            <a:alphaModFix/>
          </a:blip>
          <a:stretch>
            <a:fillRect/>
          </a:stretch>
        </p:blipFill>
        <p:spPr>
          <a:xfrm>
            <a:off x="6579725" y="1839844"/>
            <a:ext cx="2564275" cy="1771681"/>
          </a:xfrm>
          <a:prstGeom prst="rect">
            <a:avLst/>
          </a:prstGeom>
          <a:noFill/>
          <a:ln>
            <a:noFill/>
          </a:ln>
        </p:spPr>
      </p:pic>
      <p:sp>
        <p:nvSpPr>
          <p:cNvPr id="140" name="Google Shape;140;p24"/>
          <p:cNvSpPr txBox="1"/>
          <p:nvPr/>
        </p:nvSpPr>
        <p:spPr>
          <a:xfrm>
            <a:off x="5531150" y="0"/>
            <a:ext cx="3436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Architecture</a:t>
            </a:r>
            <a:r>
              <a:rPr b="1" lang="en-GB">
                <a:solidFill>
                  <a:srgbClr val="999999"/>
                </a:solidFill>
                <a:latin typeface="Space Mono"/>
                <a:ea typeface="Space Mono"/>
                <a:cs typeface="Space Mono"/>
                <a:sym typeface="Space Mono"/>
              </a:rPr>
              <a:t> — 7.</a:t>
            </a:r>
            <a:endParaRPr b="1">
              <a:solidFill>
                <a:srgbClr val="999999"/>
              </a:solidFill>
              <a:latin typeface="Space Mono"/>
              <a:ea typeface="Space Mono"/>
              <a:cs typeface="Space Mono"/>
              <a:sym typeface="Space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nvSpPr>
        <p:spPr>
          <a:xfrm>
            <a:off x="5531150" y="0"/>
            <a:ext cx="3436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Architecture — 7.</a:t>
            </a:r>
            <a:endParaRPr b="1">
              <a:solidFill>
                <a:srgbClr val="999999"/>
              </a:solidFill>
              <a:latin typeface="Space Mono"/>
              <a:ea typeface="Space Mono"/>
              <a:cs typeface="Space Mono"/>
              <a:sym typeface="Space Mono"/>
            </a:endParaRPr>
          </a:p>
        </p:txBody>
      </p:sp>
      <p:pic>
        <p:nvPicPr>
          <p:cNvPr id="146" name="Google Shape;146;p25"/>
          <p:cNvPicPr preferRelativeResize="0"/>
          <p:nvPr/>
        </p:nvPicPr>
        <p:blipFill>
          <a:blip r:embed="rId3">
            <a:alphaModFix/>
          </a:blip>
          <a:stretch>
            <a:fillRect/>
          </a:stretch>
        </p:blipFill>
        <p:spPr>
          <a:xfrm>
            <a:off x="861323" y="187250"/>
            <a:ext cx="7421353" cy="4956249"/>
          </a:xfrm>
          <a:prstGeom prst="rect">
            <a:avLst/>
          </a:prstGeom>
          <a:noFill/>
          <a:ln>
            <a:noFill/>
          </a:ln>
        </p:spPr>
      </p:pic>
      <p:cxnSp>
        <p:nvCxnSpPr>
          <p:cNvPr id="147" name="Google Shape;147;p25"/>
          <p:cNvCxnSpPr/>
          <p:nvPr/>
        </p:nvCxnSpPr>
        <p:spPr>
          <a:xfrm flipH="1">
            <a:off x="6854525" y="3428450"/>
            <a:ext cx="742800" cy="7200"/>
          </a:xfrm>
          <a:prstGeom prst="straightConnector1">
            <a:avLst/>
          </a:prstGeom>
          <a:noFill/>
          <a:ln cap="flat" cmpd="sng" w="19050">
            <a:solidFill>
              <a:srgbClr val="FF0000"/>
            </a:solidFill>
            <a:prstDash val="solid"/>
            <a:round/>
            <a:headEnd len="med" w="med" type="triangle"/>
            <a:tailEnd len="med" w="med" type="triangle"/>
          </a:ln>
        </p:spPr>
      </p:cxnSp>
      <p:cxnSp>
        <p:nvCxnSpPr>
          <p:cNvPr id="148" name="Google Shape;148;p25"/>
          <p:cNvCxnSpPr/>
          <p:nvPr/>
        </p:nvCxnSpPr>
        <p:spPr>
          <a:xfrm rot="10800000">
            <a:off x="6876825" y="3069850"/>
            <a:ext cx="716400" cy="4200"/>
          </a:xfrm>
          <a:prstGeom prst="straightConnector1">
            <a:avLst/>
          </a:prstGeom>
          <a:noFill/>
          <a:ln cap="flat" cmpd="sng" w="19050">
            <a:solidFill>
              <a:srgbClr val="1155CC"/>
            </a:solidFill>
            <a:prstDash val="solid"/>
            <a:round/>
            <a:headEnd len="med" w="med" type="triangl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LIMITATIONS</a:t>
            </a:r>
            <a:endParaRPr b="1">
              <a:latin typeface="Roboto Slab"/>
              <a:ea typeface="Roboto Slab"/>
              <a:cs typeface="Roboto Slab"/>
              <a:sym typeface="Roboto Slab"/>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By default, chrome does not let you change the font of UI element</a:t>
            </a:r>
            <a:endParaRPr>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Performance drawback from color correction </a:t>
            </a:r>
            <a:endParaRPr>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In order to maintain consistency in the color correction we would have to correct css, images, videos, canvas, etc, all at the same time</a:t>
            </a:r>
            <a:endParaRPr sz="1800">
              <a:solidFill>
                <a:schemeClr val="dk1"/>
              </a:solidFill>
              <a:latin typeface="Roboto Slab"/>
              <a:ea typeface="Roboto Slab"/>
              <a:cs typeface="Roboto Slab"/>
              <a:sym typeface="Roboto Slab"/>
            </a:endParaRPr>
          </a:p>
        </p:txBody>
      </p:sp>
      <p:sp>
        <p:nvSpPr>
          <p:cNvPr id="155" name="Google Shape;155;p26"/>
          <p:cNvSpPr txBox="1"/>
          <p:nvPr/>
        </p:nvSpPr>
        <p:spPr>
          <a:xfrm>
            <a:off x="6698150" y="0"/>
            <a:ext cx="2269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Limitations</a:t>
            </a:r>
            <a:r>
              <a:rPr b="1" lang="en-GB">
                <a:solidFill>
                  <a:srgbClr val="999999"/>
                </a:solidFill>
                <a:latin typeface="Space Mono"/>
                <a:ea typeface="Space Mono"/>
                <a:cs typeface="Space Mono"/>
                <a:sym typeface="Space Mono"/>
              </a:rPr>
              <a:t> </a:t>
            </a:r>
            <a:r>
              <a:rPr b="1" lang="en-GB">
                <a:solidFill>
                  <a:srgbClr val="999999"/>
                </a:solidFill>
                <a:latin typeface="Space Mono"/>
                <a:ea typeface="Space Mono"/>
                <a:cs typeface="Space Mono"/>
                <a:sym typeface="Space Mono"/>
              </a:rPr>
              <a:t>— 8.</a:t>
            </a:r>
            <a:endParaRPr b="1">
              <a:solidFill>
                <a:srgbClr val="999999"/>
              </a:solidFill>
              <a:latin typeface="Space Mono"/>
              <a:ea typeface="Space Mono"/>
              <a:cs typeface="Space Mono"/>
              <a:sym typeface="Space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LESSONS LEARNED</a:t>
            </a:r>
            <a:endParaRPr b="1">
              <a:latin typeface="Roboto Slab"/>
              <a:ea typeface="Roboto Slab"/>
              <a:cs typeface="Roboto Slab"/>
              <a:sym typeface="Roboto Slab"/>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Char char="●"/>
            </a:pPr>
            <a:r>
              <a:rPr lang="en-GB">
                <a:solidFill>
                  <a:schemeClr val="dk1"/>
                </a:solidFill>
                <a:latin typeface="Roboto Slab"/>
                <a:ea typeface="Roboto Slab"/>
                <a:cs typeface="Roboto Slab"/>
                <a:sym typeface="Roboto Slab"/>
              </a:rPr>
              <a:t>Eye </a:t>
            </a:r>
            <a:r>
              <a:rPr lang="en-GB">
                <a:solidFill>
                  <a:schemeClr val="dk1"/>
                </a:solidFill>
                <a:latin typeface="Roboto Slab"/>
                <a:ea typeface="Roboto Slab"/>
                <a:cs typeface="Roboto Slab"/>
                <a:sym typeface="Roboto Slab"/>
              </a:rPr>
              <a:t>degradation</a:t>
            </a:r>
            <a:r>
              <a:rPr lang="en-GB">
                <a:solidFill>
                  <a:schemeClr val="dk1"/>
                </a:solidFill>
                <a:latin typeface="Roboto Slab"/>
                <a:ea typeface="Roboto Slab"/>
                <a:cs typeface="Roboto Slab"/>
                <a:sym typeface="Roboto Slab"/>
              </a:rPr>
              <a:t> and how to avoid it</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V</a:t>
            </a:r>
            <a:r>
              <a:rPr lang="en-GB">
                <a:solidFill>
                  <a:schemeClr val="dk1"/>
                </a:solidFill>
                <a:latin typeface="Roboto Slab"/>
                <a:ea typeface="Roboto Slab"/>
                <a:cs typeface="Roboto Slab"/>
                <a:sym typeface="Roboto Slab"/>
              </a:rPr>
              <a:t>ision technologies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Char char="●"/>
            </a:pPr>
            <a:r>
              <a:rPr lang="en-GB">
                <a:solidFill>
                  <a:schemeClr val="dk1"/>
                </a:solidFill>
                <a:latin typeface="Roboto Slab"/>
                <a:ea typeface="Roboto Slab"/>
                <a:cs typeface="Roboto Slab"/>
                <a:sym typeface="Roboto Slab"/>
              </a:rPr>
              <a:t>SAAM approach</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Feature testing</a:t>
            </a:r>
            <a:endParaRPr>
              <a:solidFill>
                <a:schemeClr val="dk1"/>
              </a:solidFill>
              <a:latin typeface="Roboto Slab"/>
              <a:ea typeface="Roboto Slab"/>
              <a:cs typeface="Roboto Slab"/>
              <a:sym typeface="Roboto Slab"/>
            </a:endParaRPr>
          </a:p>
        </p:txBody>
      </p:sp>
      <p:sp>
        <p:nvSpPr>
          <p:cNvPr id="162" name="Google Shape;162;p27"/>
          <p:cNvSpPr txBox="1"/>
          <p:nvPr/>
        </p:nvSpPr>
        <p:spPr>
          <a:xfrm>
            <a:off x="6003400" y="0"/>
            <a:ext cx="29643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Lessons Learned</a:t>
            </a:r>
            <a:r>
              <a:rPr b="1" lang="en-GB">
                <a:solidFill>
                  <a:srgbClr val="999999"/>
                </a:solidFill>
                <a:latin typeface="Space Mono"/>
                <a:ea typeface="Space Mono"/>
                <a:cs typeface="Space Mono"/>
                <a:sym typeface="Space Mono"/>
              </a:rPr>
              <a:t> — 9.</a:t>
            </a:r>
            <a:endParaRPr b="1">
              <a:solidFill>
                <a:srgbClr val="999999"/>
              </a:solidFill>
              <a:latin typeface="Space Mono"/>
              <a:ea typeface="Space Mono"/>
              <a:cs typeface="Space Mono"/>
              <a:sym typeface="Space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CONCLUSION</a:t>
            </a:r>
            <a:endParaRPr b="1">
              <a:latin typeface="Roboto Slab"/>
              <a:ea typeface="Roboto Slab"/>
              <a:cs typeface="Roboto Slab"/>
              <a:sym typeface="Roboto Slab"/>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Char char="●"/>
            </a:pPr>
            <a:r>
              <a:rPr lang="en-GB">
                <a:solidFill>
                  <a:schemeClr val="dk1"/>
                </a:solidFill>
                <a:latin typeface="Roboto Slab"/>
                <a:ea typeface="Roboto Slab"/>
                <a:cs typeface="Roboto Slab"/>
                <a:sym typeface="Roboto Slab"/>
              </a:rPr>
              <a:t>Google Chrome needs more accessibility features built in</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Service different visual </a:t>
            </a:r>
            <a:r>
              <a:rPr lang="en-GB">
                <a:solidFill>
                  <a:schemeClr val="dk1"/>
                </a:solidFill>
                <a:latin typeface="Roboto Slab"/>
                <a:ea typeface="Roboto Slab"/>
                <a:cs typeface="Roboto Slab"/>
                <a:sym typeface="Roboto Slab"/>
              </a:rPr>
              <a:t>impairments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Features would be implemented inside the Utilities or UI or </a:t>
            </a:r>
            <a:r>
              <a:rPr lang="en-GB">
                <a:solidFill>
                  <a:schemeClr val="dk1"/>
                </a:solidFill>
                <a:latin typeface="Roboto Slab"/>
                <a:ea typeface="Roboto Slab"/>
                <a:cs typeface="Roboto Slab"/>
                <a:sym typeface="Roboto Slab"/>
              </a:rPr>
              <a:t>separate</a:t>
            </a:r>
            <a:r>
              <a:rPr lang="en-GB">
                <a:solidFill>
                  <a:schemeClr val="dk1"/>
                </a:solidFill>
                <a:latin typeface="Roboto Slab"/>
                <a:ea typeface="Roboto Slab"/>
                <a:cs typeface="Roboto Slab"/>
                <a:sym typeface="Roboto Slab"/>
              </a:rPr>
              <a:t> component entirely</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Affects all the stakeholders in varying degrees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Beneficial for people who don’t currently suffer from vision impairment </a:t>
            </a:r>
            <a:endParaRPr>
              <a:solidFill>
                <a:schemeClr val="dk1"/>
              </a:solidFill>
              <a:latin typeface="Roboto Slab"/>
              <a:ea typeface="Roboto Slab"/>
              <a:cs typeface="Roboto Slab"/>
              <a:sym typeface="Roboto Slab"/>
            </a:endParaRPr>
          </a:p>
        </p:txBody>
      </p:sp>
      <p:sp>
        <p:nvSpPr>
          <p:cNvPr id="169" name="Google Shape;169;p28"/>
          <p:cNvSpPr txBox="1"/>
          <p:nvPr/>
        </p:nvSpPr>
        <p:spPr>
          <a:xfrm>
            <a:off x="6893900" y="0"/>
            <a:ext cx="20739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Conclusion — </a:t>
            </a:r>
            <a:r>
              <a:rPr b="1" lang="en-GB">
                <a:solidFill>
                  <a:srgbClr val="999999"/>
                </a:solidFill>
                <a:latin typeface="Space Mono"/>
                <a:ea typeface="Space Mono"/>
                <a:cs typeface="Space Mono"/>
                <a:sym typeface="Space Mono"/>
              </a:rPr>
              <a:t>10</a:t>
            </a:r>
            <a:r>
              <a:rPr b="1" lang="en-GB">
                <a:solidFill>
                  <a:srgbClr val="999999"/>
                </a:solidFill>
                <a:latin typeface="Space Mono"/>
                <a:ea typeface="Space Mono"/>
                <a:cs typeface="Space Mono"/>
                <a:sym typeface="Space Mono"/>
              </a:rPr>
              <a:t>.</a:t>
            </a:r>
            <a:endParaRPr b="1">
              <a:solidFill>
                <a:srgbClr val="999999"/>
              </a:solidFill>
              <a:latin typeface="Space Mono"/>
              <a:ea typeface="Space Mono"/>
              <a:cs typeface="Space Mono"/>
              <a:sym typeface="Space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MOTIVATION</a:t>
            </a:r>
            <a:endParaRPr b="1">
              <a:latin typeface="Roboto Slab"/>
              <a:ea typeface="Roboto Slab"/>
              <a:cs typeface="Roboto Slab"/>
              <a:sym typeface="Roboto Slab"/>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&gt; </a:t>
            </a:r>
            <a:r>
              <a:rPr b="1" lang="en-GB">
                <a:solidFill>
                  <a:schemeClr val="dk1"/>
                </a:solidFill>
                <a:latin typeface="Roboto Slab"/>
                <a:ea typeface="Roboto Slab"/>
                <a:cs typeface="Roboto Slab"/>
                <a:sym typeface="Roboto Slab"/>
              </a:rPr>
              <a:t>1.5 billion people</a:t>
            </a:r>
            <a:r>
              <a:rPr lang="en-GB">
                <a:solidFill>
                  <a:schemeClr val="dk1"/>
                </a:solidFill>
                <a:latin typeface="Roboto Slab"/>
                <a:ea typeface="Roboto Slab"/>
                <a:cs typeface="Roboto Slab"/>
                <a:sym typeface="Roboto Slab"/>
              </a:rPr>
              <a:t> suffer from refractive errors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&gt; </a:t>
            </a:r>
            <a:r>
              <a:rPr b="1" lang="en-GB">
                <a:solidFill>
                  <a:schemeClr val="dk1"/>
                </a:solidFill>
                <a:latin typeface="Roboto Slab"/>
                <a:ea typeface="Roboto Slab"/>
                <a:cs typeface="Roboto Slab"/>
                <a:sym typeface="Roboto Slab"/>
              </a:rPr>
              <a:t>300 million</a:t>
            </a:r>
            <a:r>
              <a:rPr lang="en-GB">
                <a:solidFill>
                  <a:schemeClr val="dk1"/>
                </a:solidFill>
                <a:latin typeface="Roboto Slab"/>
                <a:ea typeface="Roboto Slab"/>
                <a:cs typeface="Roboto Slab"/>
                <a:sym typeface="Roboto Slab"/>
              </a:rPr>
              <a:t> people suffer from color blindness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&gt; </a:t>
            </a:r>
            <a:r>
              <a:rPr b="1" lang="en-GB">
                <a:solidFill>
                  <a:schemeClr val="dk1"/>
                </a:solidFill>
                <a:latin typeface="Roboto Slab"/>
                <a:ea typeface="Roboto Slab"/>
                <a:cs typeface="Roboto Slab"/>
                <a:sym typeface="Roboto Slab"/>
              </a:rPr>
              <a:t>90% of people</a:t>
            </a:r>
            <a:r>
              <a:rPr lang="en-GB">
                <a:solidFill>
                  <a:schemeClr val="dk1"/>
                </a:solidFill>
                <a:latin typeface="Roboto Slab"/>
                <a:ea typeface="Roboto Slab"/>
                <a:cs typeface="Roboto Slab"/>
                <a:sym typeface="Roboto Slab"/>
              </a:rPr>
              <a:t> over 65 have cataracts</a:t>
            </a:r>
            <a:endParaRPr>
              <a:solidFill>
                <a:schemeClr val="dk1"/>
              </a:solidFill>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Google Chrome does not currently service these people</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b="1" lang="en-GB">
                <a:solidFill>
                  <a:schemeClr val="dk1"/>
                </a:solidFill>
                <a:latin typeface="Roboto Slab"/>
                <a:ea typeface="Roboto Slab"/>
                <a:cs typeface="Roboto Slab"/>
                <a:sym typeface="Roboto Slab"/>
              </a:rPr>
              <a:t>Accessibility</a:t>
            </a:r>
            <a:r>
              <a:rPr b="1" lang="en-GB">
                <a:solidFill>
                  <a:schemeClr val="dk1"/>
                </a:solidFill>
                <a:latin typeface="Roboto Slab"/>
                <a:ea typeface="Roboto Slab"/>
                <a:cs typeface="Roboto Slab"/>
                <a:sym typeface="Roboto Slab"/>
              </a:rPr>
              <a:t> features not included</a:t>
            </a:r>
            <a:r>
              <a:rPr lang="en-GB">
                <a:solidFill>
                  <a:schemeClr val="dk1"/>
                </a:solidFill>
                <a:latin typeface="Roboto Slab"/>
                <a:ea typeface="Roboto Slab"/>
                <a:cs typeface="Roboto Slab"/>
                <a:sym typeface="Roboto Slab"/>
              </a:rPr>
              <a:t> in system by </a:t>
            </a:r>
            <a:r>
              <a:rPr lang="en-GB">
                <a:solidFill>
                  <a:schemeClr val="dk1"/>
                </a:solidFill>
                <a:latin typeface="Roboto Slab"/>
                <a:ea typeface="Roboto Slab"/>
                <a:cs typeface="Roboto Slab"/>
                <a:sym typeface="Roboto Slab"/>
              </a:rPr>
              <a:t>default</a:t>
            </a:r>
            <a:endParaRPr>
              <a:latin typeface="Roboto Slab"/>
              <a:ea typeface="Roboto Slab"/>
              <a:cs typeface="Roboto Slab"/>
              <a:sym typeface="Roboto Slab"/>
            </a:endParaRPr>
          </a:p>
        </p:txBody>
      </p:sp>
      <p:sp>
        <p:nvSpPr>
          <p:cNvPr id="64" name="Google Shape;64;p14"/>
          <p:cNvSpPr txBox="1"/>
          <p:nvPr/>
        </p:nvSpPr>
        <p:spPr>
          <a:xfrm>
            <a:off x="6893900" y="0"/>
            <a:ext cx="20739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Motivation — 1.</a:t>
            </a:r>
            <a:endParaRPr b="1">
              <a:solidFill>
                <a:srgbClr val="999999"/>
              </a:solidFill>
              <a:latin typeface="Space Mono"/>
              <a:ea typeface="Space Mono"/>
              <a:cs typeface="Space Mono"/>
              <a:sym typeface="Spac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PLAN</a:t>
            </a:r>
            <a:endParaRPr b="1">
              <a:latin typeface="Roboto Slab"/>
              <a:ea typeface="Roboto Slab"/>
              <a:cs typeface="Roboto Slab"/>
              <a:sym typeface="Roboto Slab"/>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Char char="●"/>
            </a:pPr>
            <a:r>
              <a:rPr lang="en-GB">
                <a:solidFill>
                  <a:schemeClr val="dk1"/>
                </a:solidFill>
                <a:latin typeface="Roboto Slab"/>
                <a:ea typeface="Roboto Slab"/>
                <a:cs typeface="Roboto Slab"/>
                <a:sym typeface="Roboto Slab"/>
              </a:rPr>
              <a:t>Our plan is to implement an </a:t>
            </a:r>
            <a:r>
              <a:rPr b="1" lang="en-GB">
                <a:solidFill>
                  <a:schemeClr val="dk1"/>
                </a:solidFill>
                <a:latin typeface="Roboto Slab"/>
                <a:ea typeface="Roboto Slab"/>
                <a:cs typeface="Roboto Slab"/>
                <a:sym typeface="Roboto Slab"/>
              </a:rPr>
              <a:t>accessibility subsystem</a:t>
            </a:r>
            <a:r>
              <a:rPr lang="en-GB">
                <a:solidFill>
                  <a:schemeClr val="dk1"/>
                </a:solidFill>
                <a:latin typeface="Roboto Slab"/>
                <a:ea typeface="Roboto Slab"/>
                <a:cs typeface="Roboto Slab"/>
                <a:sym typeface="Roboto Slab"/>
              </a:rPr>
              <a:t> that provides Google Chrome with the ability to improve the web-browsing experience for those with </a:t>
            </a:r>
            <a:r>
              <a:rPr b="1" lang="en-GB">
                <a:solidFill>
                  <a:schemeClr val="dk1"/>
                </a:solidFill>
                <a:latin typeface="Roboto Slab"/>
                <a:ea typeface="Roboto Slab"/>
                <a:cs typeface="Roboto Slab"/>
                <a:sym typeface="Roboto Slab"/>
              </a:rPr>
              <a:t>farsightedness</a:t>
            </a:r>
            <a:r>
              <a:rPr lang="en-GB">
                <a:solidFill>
                  <a:schemeClr val="dk1"/>
                </a:solidFill>
                <a:latin typeface="Roboto Slab"/>
                <a:ea typeface="Roboto Slab"/>
                <a:cs typeface="Roboto Slab"/>
                <a:sym typeface="Roboto Slab"/>
              </a:rPr>
              <a:t>, </a:t>
            </a:r>
            <a:r>
              <a:rPr b="1" lang="en-GB">
                <a:solidFill>
                  <a:schemeClr val="dk1"/>
                </a:solidFill>
                <a:latin typeface="Roboto Slab"/>
                <a:ea typeface="Roboto Slab"/>
                <a:cs typeface="Roboto Slab"/>
                <a:sym typeface="Roboto Slab"/>
              </a:rPr>
              <a:t>cataracts</a:t>
            </a:r>
            <a:r>
              <a:rPr lang="en-GB">
                <a:solidFill>
                  <a:schemeClr val="dk1"/>
                </a:solidFill>
                <a:latin typeface="Roboto Slab"/>
                <a:ea typeface="Roboto Slab"/>
                <a:cs typeface="Roboto Slab"/>
                <a:sym typeface="Roboto Slab"/>
              </a:rPr>
              <a:t>, and various </a:t>
            </a:r>
            <a:r>
              <a:rPr b="1" lang="en-GB">
                <a:solidFill>
                  <a:schemeClr val="dk1"/>
                </a:solidFill>
                <a:latin typeface="Roboto Slab"/>
                <a:ea typeface="Roboto Slab"/>
                <a:cs typeface="Roboto Slab"/>
                <a:sym typeface="Roboto Slab"/>
              </a:rPr>
              <a:t>color blindness</a:t>
            </a:r>
            <a:r>
              <a:rPr lang="en-GB">
                <a:solidFill>
                  <a:schemeClr val="dk1"/>
                </a:solidFill>
                <a:latin typeface="Roboto Slab"/>
                <a:ea typeface="Roboto Slab"/>
                <a:cs typeface="Roboto Slab"/>
                <a:sym typeface="Roboto Slab"/>
              </a:rPr>
              <a:t>.</a:t>
            </a:r>
            <a:endParaRPr>
              <a:solidFill>
                <a:schemeClr val="dk1"/>
              </a:solidFill>
              <a:latin typeface="Roboto Slab"/>
              <a:ea typeface="Roboto Slab"/>
              <a:cs typeface="Roboto Slab"/>
              <a:sym typeface="Roboto Slab"/>
            </a:endParaRPr>
          </a:p>
          <a:p>
            <a:pPr indent="0" lvl="0" marL="457200" rtl="0" algn="l">
              <a:lnSpc>
                <a:spcPct val="150000"/>
              </a:lnSpc>
              <a:spcBef>
                <a:spcPts val="0"/>
              </a:spcBef>
              <a:spcAft>
                <a:spcPts val="0"/>
              </a:spcAft>
              <a:buClr>
                <a:schemeClr val="dk1"/>
              </a:buClr>
              <a:buSzPts val="1100"/>
              <a:buFont typeface="Arial"/>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Other accessibility features may be added in the future, consolidated under this subsystem</a:t>
            </a:r>
            <a:endParaRPr>
              <a:latin typeface="Roboto Slab"/>
              <a:ea typeface="Roboto Slab"/>
              <a:cs typeface="Roboto Slab"/>
              <a:sym typeface="Roboto Slab"/>
            </a:endParaRPr>
          </a:p>
        </p:txBody>
      </p:sp>
      <p:sp>
        <p:nvSpPr>
          <p:cNvPr id="71" name="Google Shape;71;p15"/>
          <p:cNvSpPr txBox="1"/>
          <p:nvPr/>
        </p:nvSpPr>
        <p:spPr>
          <a:xfrm>
            <a:off x="6893900" y="0"/>
            <a:ext cx="20739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Plan — 2.</a:t>
            </a:r>
            <a:endParaRPr b="1">
              <a:solidFill>
                <a:srgbClr val="999999"/>
              </a:solidFill>
              <a:latin typeface="Space Mono"/>
              <a:ea typeface="Space Mono"/>
              <a:cs typeface="Space Mono"/>
              <a:sym typeface="Space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38625" y="435900"/>
            <a:ext cx="5989800" cy="9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FEATURES (all)</a:t>
            </a:r>
            <a:endParaRPr b="1">
              <a:latin typeface="Roboto Slab"/>
              <a:ea typeface="Roboto Slab"/>
              <a:cs typeface="Roboto Slab"/>
              <a:sym typeface="Roboto Slab"/>
            </a:endParaRPr>
          </a:p>
        </p:txBody>
      </p:sp>
      <p:sp>
        <p:nvSpPr>
          <p:cNvPr id="77" name="Google Shape;77;p16"/>
          <p:cNvSpPr txBox="1"/>
          <p:nvPr>
            <p:ph idx="1" type="body"/>
          </p:nvPr>
        </p:nvSpPr>
        <p:spPr>
          <a:xfrm>
            <a:off x="338625" y="1373400"/>
            <a:ext cx="4014900" cy="364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solidFill>
                  <a:srgbClr val="000000"/>
                </a:solidFill>
                <a:latin typeface="Roboto Slab"/>
                <a:ea typeface="Roboto Slab"/>
                <a:cs typeface="Roboto Slab"/>
                <a:sym typeface="Roboto Slab"/>
              </a:rPr>
              <a:t>FARSIGHTEDNESS</a:t>
            </a:r>
            <a:endParaRPr b="1">
              <a:solidFill>
                <a:srgbClr val="000000"/>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b="1">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Zoom image on hover</a:t>
            </a:r>
            <a:endParaRPr>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Increased cursor size</a:t>
            </a:r>
            <a:endParaRPr>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Enlarged Font</a:t>
            </a:r>
            <a:endParaRPr>
              <a:solidFill>
                <a:srgbClr val="000000"/>
              </a:solidFill>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a:solidFill>
                <a:srgbClr val="000000"/>
              </a:solidFill>
              <a:latin typeface="Roboto Slab"/>
              <a:ea typeface="Roboto Slab"/>
              <a:cs typeface="Roboto Slab"/>
              <a:sym typeface="Roboto Slab"/>
            </a:endParaRPr>
          </a:p>
          <a:p>
            <a:pPr indent="0" lvl="0" marL="0" rtl="0" algn="l">
              <a:lnSpc>
                <a:spcPct val="100000"/>
              </a:lnSpc>
              <a:spcBef>
                <a:spcPts val="0"/>
              </a:spcBef>
              <a:spcAft>
                <a:spcPts val="0"/>
              </a:spcAft>
              <a:buNone/>
            </a:pPr>
            <a:r>
              <a:rPr b="1" lang="en-GB">
                <a:solidFill>
                  <a:srgbClr val="000000"/>
                </a:solidFill>
                <a:latin typeface="Roboto Slab"/>
                <a:ea typeface="Roboto Slab"/>
                <a:cs typeface="Roboto Slab"/>
                <a:sym typeface="Roboto Slab"/>
              </a:rPr>
              <a:t>COLOUR BLINDNESS</a:t>
            </a:r>
            <a:endParaRPr b="1">
              <a:solidFill>
                <a:srgbClr val="000000"/>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b="1">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Site and image colours filtered for distinguishability</a:t>
            </a:r>
            <a:endParaRPr>
              <a:solidFill>
                <a:srgbClr val="000000"/>
              </a:solidFill>
              <a:latin typeface="Roboto Slab"/>
              <a:ea typeface="Roboto Slab"/>
              <a:cs typeface="Roboto Slab"/>
              <a:sym typeface="Roboto Slab"/>
            </a:endParaRPr>
          </a:p>
        </p:txBody>
      </p:sp>
      <p:sp>
        <p:nvSpPr>
          <p:cNvPr id="78" name="Google Shape;78;p16"/>
          <p:cNvSpPr txBox="1"/>
          <p:nvPr/>
        </p:nvSpPr>
        <p:spPr>
          <a:xfrm>
            <a:off x="6714375" y="0"/>
            <a:ext cx="22533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Features — 3.</a:t>
            </a:r>
            <a:endParaRPr b="1">
              <a:solidFill>
                <a:srgbClr val="999999"/>
              </a:solidFill>
              <a:latin typeface="Space Mono"/>
              <a:ea typeface="Space Mono"/>
              <a:cs typeface="Space Mono"/>
              <a:sym typeface="Space Mono"/>
            </a:endParaRPr>
          </a:p>
        </p:txBody>
      </p:sp>
      <p:sp>
        <p:nvSpPr>
          <p:cNvPr id="79" name="Google Shape;79;p16"/>
          <p:cNvSpPr txBox="1"/>
          <p:nvPr/>
        </p:nvSpPr>
        <p:spPr>
          <a:xfrm>
            <a:off x="4730575" y="1373400"/>
            <a:ext cx="4413600" cy="376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CATARACTS</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Text/background contrast increased</a:t>
            </a:r>
            <a:endParaRPr sz="1800">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Image contrast increased</a:t>
            </a:r>
            <a:endParaRPr sz="1800">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READABILITY</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Font replacement</a:t>
            </a:r>
            <a:endParaRPr sz="1800">
              <a:solidFill>
                <a:schemeClr val="dk1"/>
              </a:solidFill>
              <a:latin typeface="Roboto Slab"/>
              <a:ea typeface="Roboto Slab"/>
              <a:cs typeface="Roboto Slab"/>
              <a:sym typeface="Roboto Slab"/>
            </a:endParaRPr>
          </a:p>
          <a:p>
            <a:pPr indent="-342900" lvl="1" marL="914400" rtl="0" algn="l">
              <a:lnSpc>
                <a:spcPct val="150000"/>
              </a:lnSpc>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Dyslexic and standard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CURRENT STATE OF THE SYSTEM</a:t>
            </a:r>
            <a:endParaRPr b="1">
              <a:latin typeface="Roboto Slab"/>
              <a:ea typeface="Roboto Slab"/>
              <a:cs typeface="Roboto Slab"/>
              <a:sym typeface="Roboto Slab"/>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Roboto Slab"/>
                <a:ea typeface="Roboto Slab"/>
                <a:cs typeface="Roboto Slab"/>
                <a:sym typeface="Roboto Slab"/>
              </a:rPr>
              <a:t>Current State:</a:t>
            </a:r>
            <a:endParaRPr>
              <a:solidFill>
                <a:srgbClr val="000000"/>
              </a:solidFill>
              <a:latin typeface="Roboto Slab"/>
              <a:ea typeface="Roboto Slab"/>
              <a:cs typeface="Roboto Slab"/>
              <a:sym typeface="Roboto Slab"/>
            </a:endParaRPr>
          </a:p>
          <a:p>
            <a:pPr indent="-342900" lvl="0" marL="457200" rtl="0" algn="l">
              <a:spcBef>
                <a:spcPts val="160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No accessibility features</a:t>
            </a:r>
            <a:endParaRPr>
              <a:solidFill>
                <a:srgbClr val="000000"/>
              </a:solidFill>
              <a:latin typeface="Roboto Slab"/>
              <a:ea typeface="Roboto Slab"/>
              <a:cs typeface="Roboto Slab"/>
              <a:sym typeface="Roboto Slab"/>
            </a:endParaRPr>
          </a:p>
          <a:p>
            <a:pPr indent="-342900" lvl="0" marL="457200" rtl="0" algn="l">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Lots of dependencies</a:t>
            </a:r>
            <a:endParaRPr>
              <a:solidFill>
                <a:srgbClr val="000000"/>
              </a:solidFill>
              <a:latin typeface="Roboto Slab"/>
              <a:ea typeface="Roboto Slab"/>
              <a:cs typeface="Roboto Slab"/>
              <a:sym typeface="Roboto Slab"/>
            </a:endParaRPr>
          </a:p>
          <a:p>
            <a:pPr indent="0" lvl="0" marL="0" rtl="0" algn="l">
              <a:spcBef>
                <a:spcPts val="1600"/>
              </a:spcBef>
              <a:spcAft>
                <a:spcPts val="0"/>
              </a:spcAft>
              <a:buNone/>
            </a:pPr>
            <a:r>
              <a:rPr lang="en-GB">
                <a:solidFill>
                  <a:srgbClr val="000000"/>
                </a:solidFill>
                <a:latin typeface="Roboto Slab"/>
                <a:ea typeface="Roboto Slab"/>
                <a:cs typeface="Roboto Slab"/>
                <a:sym typeface="Roboto Slab"/>
              </a:rPr>
              <a:t>Enhancement:</a:t>
            </a:r>
            <a:endParaRPr>
              <a:solidFill>
                <a:srgbClr val="000000"/>
              </a:solidFill>
              <a:latin typeface="Roboto Slab"/>
              <a:ea typeface="Roboto Slab"/>
              <a:cs typeface="Roboto Slab"/>
              <a:sym typeface="Roboto Slab"/>
            </a:endParaRPr>
          </a:p>
          <a:p>
            <a:pPr indent="-342900" lvl="0" marL="457200" rtl="0" algn="l">
              <a:spcBef>
                <a:spcPts val="160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Built-in accessibility features</a:t>
            </a:r>
            <a:endParaRPr>
              <a:solidFill>
                <a:srgbClr val="000000"/>
              </a:solidFill>
              <a:latin typeface="Roboto Slab"/>
              <a:ea typeface="Roboto Slab"/>
              <a:cs typeface="Roboto Slab"/>
              <a:sym typeface="Roboto Slab"/>
            </a:endParaRPr>
          </a:p>
          <a:p>
            <a:pPr indent="-342900" lvl="0" marL="457200" rtl="0" algn="l">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One new dependency</a:t>
            </a:r>
            <a:endParaRPr>
              <a:solidFill>
                <a:srgbClr val="000000"/>
              </a:solidFill>
              <a:latin typeface="Roboto Slab"/>
              <a:ea typeface="Roboto Slab"/>
              <a:cs typeface="Roboto Slab"/>
              <a:sym typeface="Roboto Slab"/>
            </a:endParaRPr>
          </a:p>
        </p:txBody>
      </p:sp>
      <p:sp>
        <p:nvSpPr>
          <p:cNvPr id="86" name="Google Shape;86;p17"/>
          <p:cNvSpPr txBox="1"/>
          <p:nvPr/>
        </p:nvSpPr>
        <p:spPr>
          <a:xfrm>
            <a:off x="6698150" y="0"/>
            <a:ext cx="2269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Current State — 4.</a:t>
            </a:r>
            <a:endParaRPr b="1">
              <a:solidFill>
                <a:srgbClr val="999999"/>
              </a:solidFill>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EFFECTS</a:t>
            </a:r>
            <a:r>
              <a:rPr b="1" lang="en-GB">
                <a:latin typeface="Roboto Slab"/>
                <a:ea typeface="Roboto Slab"/>
                <a:cs typeface="Roboto Slab"/>
                <a:sym typeface="Roboto Slab"/>
              </a:rPr>
              <a:t> ON THE SYSTEM</a:t>
            </a:r>
            <a:endParaRPr b="1">
              <a:latin typeface="Roboto Slab"/>
              <a:ea typeface="Roboto Slab"/>
              <a:cs typeface="Roboto Slab"/>
              <a:sym typeface="Roboto Slab"/>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latin typeface="Roboto Slab"/>
              <a:ea typeface="Roboto Slab"/>
              <a:cs typeface="Roboto Slab"/>
              <a:sym typeface="Roboto Slab"/>
            </a:endParaRPr>
          </a:p>
          <a:p>
            <a:pPr indent="-342900" lvl="0" marL="457200" rtl="0" algn="l">
              <a:spcBef>
                <a:spcPts val="160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Maintainability, testability, and evolvability are a concern</a:t>
            </a:r>
            <a:endParaRPr>
              <a:solidFill>
                <a:srgbClr val="000000"/>
              </a:solidFill>
              <a:latin typeface="Roboto Slab"/>
              <a:ea typeface="Roboto Slab"/>
              <a:cs typeface="Roboto Slab"/>
              <a:sym typeface="Roboto Slab"/>
            </a:endParaRPr>
          </a:p>
          <a:p>
            <a:pPr indent="-342900" lvl="1" marL="914400" rtl="0" algn="l">
              <a:spcBef>
                <a:spcPts val="0"/>
              </a:spcBef>
              <a:spcAft>
                <a:spcPts val="0"/>
              </a:spcAft>
              <a:buClr>
                <a:srgbClr val="000000"/>
              </a:buClr>
              <a:buSzPts val="1800"/>
              <a:buFont typeface="Roboto Slab"/>
              <a:buChar char="○"/>
            </a:pPr>
            <a:r>
              <a:rPr lang="en-GB" sz="1800">
                <a:solidFill>
                  <a:srgbClr val="000000"/>
                </a:solidFill>
                <a:latin typeface="Roboto Slab"/>
                <a:ea typeface="Roboto Slab"/>
                <a:cs typeface="Roboto Slab"/>
                <a:sym typeface="Roboto Slab"/>
              </a:rPr>
              <a:t>Features with UI elements must be tested with and without </a:t>
            </a:r>
            <a:r>
              <a:rPr lang="en-GB" sz="1800">
                <a:solidFill>
                  <a:srgbClr val="000000"/>
                </a:solidFill>
                <a:latin typeface="Roboto Slab"/>
                <a:ea typeface="Roboto Slab"/>
                <a:cs typeface="Roboto Slab"/>
                <a:sym typeface="Roboto Slab"/>
              </a:rPr>
              <a:t>accessibility</a:t>
            </a:r>
            <a:r>
              <a:rPr lang="en-GB" sz="1800">
                <a:solidFill>
                  <a:srgbClr val="000000"/>
                </a:solidFill>
                <a:latin typeface="Roboto Slab"/>
                <a:ea typeface="Roboto Slab"/>
                <a:cs typeface="Roboto Slab"/>
                <a:sym typeface="Roboto Slab"/>
              </a:rPr>
              <a:t> features</a:t>
            </a:r>
            <a:endParaRPr sz="1800">
              <a:solidFill>
                <a:srgbClr val="000000"/>
              </a:solidFill>
              <a:latin typeface="Roboto Slab"/>
              <a:ea typeface="Roboto Slab"/>
              <a:cs typeface="Roboto Slab"/>
              <a:sym typeface="Roboto Slab"/>
            </a:endParaRPr>
          </a:p>
          <a:p>
            <a:pPr indent="-342900" lvl="0" marL="457200" rtl="0" algn="l">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Performance will take a minor hit</a:t>
            </a:r>
            <a:endParaRPr>
              <a:solidFill>
                <a:srgbClr val="000000"/>
              </a:solidFill>
              <a:latin typeface="Roboto Slab"/>
              <a:ea typeface="Roboto Slab"/>
              <a:cs typeface="Roboto Slab"/>
              <a:sym typeface="Roboto Slab"/>
            </a:endParaRPr>
          </a:p>
          <a:p>
            <a:pPr indent="-342900" lvl="1" marL="914400" rtl="0" algn="l">
              <a:spcBef>
                <a:spcPts val="0"/>
              </a:spcBef>
              <a:spcAft>
                <a:spcPts val="0"/>
              </a:spcAft>
              <a:buClr>
                <a:srgbClr val="000000"/>
              </a:buClr>
              <a:buSzPts val="1800"/>
              <a:buFont typeface="Roboto Slab"/>
              <a:buChar char="○"/>
            </a:pPr>
            <a:r>
              <a:rPr lang="en-GB" sz="1800">
                <a:solidFill>
                  <a:srgbClr val="000000"/>
                </a:solidFill>
                <a:latin typeface="Roboto Slab"/>
                <a:ea typeface="Roboto Slab"/>
                <a:cs typeface="Roboto Slab"/>
                <a:sym typeface="Roboto Slab"/>
              </a:rPr>
              <a:t>Colour correcting when drawing every window</a:t>
            </a:r>
            <a:endParaRPr sz="1800">
              <a:solidFill>
                <a:srgbClr val="000000"/>
              </a:solidFill>
              <a:latin typeface="Roboto Slab"/>
              <a:ea typeface="Roboto Slab"/>
              <a:cs typeface="Roboto Slab"/>
              <a:sym typeface="Roboto Slab"/>
            </a:endParaRPr>
          </a:p>
          <a:p>
            <a:pPr indent="-342900" lvl="1" marL="914400" rtl="0" algn="l">
              <a:spcBef>
                <a:spcPts val="0"/>
              </a:spcBef>
              <a:spcAft>
                <a:spcPts val="0"/>
              </a:spcAft>
              <a:buClr>
                <a:srgbClr val="000000"/>
              </a:buClr>
              <a:buSzPts val="1800"/>
              <a:buFont typeface="Roboto Slab"/>
              <a:buChar char="○"/>
            </a:pPr>
            <a:r>
              <a:rPr lang="en-GB" sz="1800">
                <a:solidFill>
                  <a:srgbClr val="000000"/>
                </a:solidFill>
                <a:latin typeface="Roboto Slab"/>
                <a:ea typeface="Roboto Slab"/>
                <a:cs typeface="Roboto Slab"/>
                <a:sym typeface="Roboto Slab"/>
              </a:rPr>
              <a:t>Adjustments would have to work within the current concurrency system</a:t>
            </a:r>
            <a:endParaRPr sz="1800">
              <a:solidFill>
                <a:srgbClr val="000000"/>
              </a:solidFill>
              <a:latin typeface="Roboto Slab"/>
              <a:ea typeface="Roboto Slab"/>
              <a:cs typeface="Roboto Slab"/>
              <a:sym typeface="Roboto Slab"/>
            </a:endParaRPr>
          </a:p>
        </p:txBody>
      </p:sp>
      <p:sp>
        <p:nvSpPr>
          <p:cNvPr id="93" name="Google Shape;93;p18"/>
          <p:cNvSpPr txBox="1"/>
          <p:nvPr/>
        </p:nvSpPr>
        <p:spPr>
          <a:xfrm>
            <a:off x="6698150" y="0"/>
            <a:ext cx="22695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Current State — 4.</a:t>
            </a:r>
            <a:endParaRPr b="1">
              <a:solidFill>
                <a:srgbClr val="999999"/>
              </a:solidFill>
              <a:latin typeface="Space Mono"/>
              <a:ea typeface="Space Mono"/>
              <a:cs typeface="Space Mono"/>
              <a:sym typeface="Space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rot="-5400000">
            <a:off x="-918075" y="1879875"/>
            <a:ext cx="4221300" cy="143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GB">
                <a:latin typeface="Roboto Slab"/>
                <a:ea typeface="Roboto Slab"/>
                <a:cs typeface="Roboto Slab"/>
                <a:sym typeface="Roboto Slab"/>
              </a:rPr>
              <a:t>ALTERNATIVE </a:t>
            </a:r>
            <a:endParaRPr b="1">
              <a:latin typeface="Roboto Slab"/>
              <a:ea typeface="Roboto Slab"/>
              <a:cs typeface="Roboto Slab"/>
              <a:sym typeface="Roboto Slab"/>
            </a:endParaRPr>
          </a:p>
          <a:p>
            <a:pPr indent="0" lvl="0" marL="0" rtl="0" algn="r">
              <a:spcBef>
                <a:spcPts val="0"/>
              </a:spcBef>
              <a:spcAft>
                <a:spcPts val="0"/>
              </a:spcAft>
              <a:buNone/>
            </a:pPr>
            <a:r>
              <a:rPr b="1" lang="en-GB">
                <a:latin typeface="Roboto Slab"/>
                <a:ea typeface="Roboto Slab"/>
                <a:cs typeface="Roboto Slab"/>
                <a:sym typeface="Roboto Slab"/>
              </a:rPr>
              <a:t>IMPLEMENTATIONS</a:t>
            </a:r>
            <a:endParaRPr b="1">
              <a:latin typeface="Roboto Slab"/>
              <a:ea typeface="Roboto Slab"/>
              <a:cs typeface="Roboto Slab"/>
              <a:sym typeface="Roboto Slab"/>
            </a:endParaRPr>
          </a:p>
        </p:txBody>
      </p:sp>
      <p:sp>
        <p:nvSpPr>
          <p:cNvPr id="99" name="Google Shape;99;p19"/>
          <p:cNvSpPr txBox="1"/>
          <p:nvPr>
            <p:ph idx="1" type="body"/>
          </p:nvPr>
        </p:nvSpPr>
        <p:spPr>
          <a:xfrm>
            <a:off x="2028675" y="484725"/>
            <a:ext cx="7115100" cy="4344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99999"/>
              </a:buClr>
              <a:buSzPts val="1400"/>
              <a:buFont typeface="Space Mono"/>
              <a:buAutoNum type="arabicPeriod"/>
            </a:pPr>
            <a:r>
              <a:rPr b="1" lang="en-GB">
                <a:solidFill>
                  <a:schemeClr val="dk1"/>
                </a:solidFill>
                <a:latin typeface="Roboto Slab"/>
                <a:ea typeface="Roboto Slab"/>
                <a:cs typeface="Roboto Slab"/>
                <a:sym typeface="Roboto Slab"/>
              </a:rPr>
              <a:t>Create a new component in Utilities</a:t>
            </a:r>
            <a:endParaRPr b="1">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Would not change the overall architecture much</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Would be a cohesive addition to the Utilities subsystem</a:t>
            </a:r>
            <a:endParaRPr>
              <a:solidFill>
                <a:schemeClr val="dk1"/>
              </a:solidFill>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sz="11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rgbClr val="999999"/>
              </a:buClr>
              <a:buSzPts val="1400"/>
              <a:buFont typeface="Space Mono"/>
              <a:buAutoNum type="arabicPeriod"/>
            </a:pPr>
            <a:r>
              <a:rPr b="1" lang="en-GB">
                <a:solidFill>
                  <a:schemeClr val="dk1"/>
                </a:solidFill>
                <a:latin typeface="Roboto Slab"/>
                <a:ea typeface="Roboto Slab"/>
                <a:cs typeface="Roboto Slab"/>
                <a:sym typeface="Roboto Slab"/>
              </a:rPr>
              <a:t>Build it directly into the UI subsystem </a:t>
            </a:r>
            <a:endParaRPr b="1">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Would unfortunately require large changes to the UI subsystem</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Harder to test and evolve</a:t>
            </a:r>
            <a:endParaRPr>
              <a:solidFill>
                <a:schemeClr val="dk1"/>
              </a:solidFill>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sz="11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rgbClr val="999999"/>
              </a:buClr>
              <a:buSzPts val="1400"/>
              <a:buFont typeface="Space Mono"/>
              <a:buAutoNum type="arabicPeriod"/>
            </a:pPr>
            <a:r>
              <a:rPr b="1" lang="en-GB">
                <a:solidFill>
                  <a:schemeClr val="dk1"/>
                </a:solidFill>
                <a:latin typeface="Roboto Slab"/>
                <a:ea typeface="Roboto Slab"/>
                <a:cs typeface="Roboto Slab"/>
                <a:sym typeface="Roboto Slab"/>
              </a:rPr>
              <a:t>Entirely new subsystem</a:t>
            </a:r>
            <a:endParaRPr b="1">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Would not require the modification of any other subsystems</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Easier to evolve and maintain</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GB">
                <a:solidFill>
                  <a:schemeClr val="dk1"/>
                </a:solidFill>
                <a:latin typeface="Roboto Slab"/>
                <a:ea typeface="Roboto Slab"/>
                <a:cs typeface="Roboto Slab"/>
                <a:sym typeface="Roboto Slab"/>
              </a:rPr>
              <a:t>Would create more dependencies throughout the system</a:t>
            </a:r>
            <a:endParaRPr>
              <a:latin typeface="Roboto Slab"/>
              <a:ea typeface="Roboto Slab"/>
              <a:cs typeface="Roboto Slab"/>
              <a:sym typeface="Roboto Slab"/>
            </a:endParaRPr>
          </a:p>
        </p:txBody>
      </p:sp>
      <p:sp>
        <p:nvSpPr>
          <p:cNvPr id="100" name="Google Shape;100;p19"/>
          <p:cNvSpPr txBox="1"/>
          <p:nvPr/>
        </p:nvSpPr>
        <p:spPr>
          <a:xfrm>
            <a:off x="6714375" y="0"/>
            <a:ext cx="22533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Implement — 5.</a:t>
            </a:r>
            <a:endParaRPr b="1">
              <a:solidFill>
                <a:srgbClr val="999999"/>
              </a:solidFill>
              <a:latin typeface="Space Mono"/>
              <a:ea typeface="Space Mono"/>
              <a:cs typeface="Space Mono"/>
              <a:sym typeface="Space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STAKEHOLDERS</a:t>
            </a:r>
            <a:endParaRPr b="1">
              <a:latin typeface="Roboto Slab"/>
              <a:ea typeface="Roboto Slab"/>
              <a:cs typeface="Roboto Slab"/>
              <a:sym typeface="Roboto Slab"/>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chemeClr val="dk1"/>
                </a:solidFill>
                <a:latin typeface="Roboto Slab"/>
                <a:ea typeface="Roboto Slab"/>
                <a:cs typeface="Roboto Slab"/>
                <a:sym typeface="Roboto Slab"/>
              </a:rPr>
              <a:t>Alphabet inc</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GB">
                <a:solidFill>
                  <a:schemeClr val="dk1"/>
                </a:solidFill>
                <a:latin typeface="Roboto Slab"/>
                <a:ea typeface="Roboto Slab"/>
                <a:cs typeface="Roboto Slab"/>
                <a:sym typeface="Roboto Slab"/>
              </a:rPr>
              <a:t>Chromium Development Team</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Chrome Users</a:t>
            </a:r>
            <a:endParaRPr>
              <a:solidFill>
                <a:srgbClr val="000000"/>
              </a:solidFill>
              <a:latin typeface="Roboto Slab"/>
              <a:ea typeface="Roboto Slab"/>
              <a:cs typeface="Roboto Slab"/>
              <a:sym typeface="Roboto Slab"/>
            </a:endParaRPr>
          </a:p>
          <a:p>
            <a:pPr indent="-317500" lvl="1" marL="914400" rtl="0" algn="l">
              <a:lnSpc>
                <a:spcPct val="150000"/>
              </a:lnSpc>
              <a:spcBef>
                <a:spcPts val="0"/>
              </a:spcBef>
              <a:spcAft>
                <a:spcPts val="0"/>
              </a:spcAft>
              <a:buClr>
                <a:srgbClr val="000000"/>
              </a:buClr>
              <a:buSzPts val="1400"/>
              <a:buFont typeface="Roboto Slab"/>
              <a:buChar char="○"/>
            </a:pPr>
            <a:r>
              <a:rPr lang="en-GB">
                <a:solidFill>
                  <a:srgbClr val="000000"/>
                </a:solidFill>
                <a:latin typeface="Roboto Slab"/>
                <a:ea typeface="Roboto Slab"/>
                <a:cs typeface="Roboto Slab"/>
                <a:sym typeface="Roboto Slab"/>
              </a:rPr>
              <a:t>Chrome Users with Vision </a:t>
            </a:r>
            <a:r>
              <a:rPr lang="en-GB">
                <a:solidFill>
                  <a:srgbClr val="000000"/>
                </a:solidFill>
                <a:latin typeface="Roboto Slab"/>
                <a:ea typeface="Roboto Slab"/>
                <a:cs typeface="Roboto Slab"/>
                <a:sym typeface="Roboto Slab"/>
              </a:rPr>
              <a:t>Impairment</a:t>
            </a:r>
            <a:endParaRPr>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rgbClr val="000000"/>
                </a:solidFill>
                <a:latin typeface="Roboto Slab"/>
                <a:ea typeface="Roboto Slab"/>
                <a:cs typeface="Roboto Slab"/>
                <a:sym typeface="Roboto Slab"/>
              </a:rPr>
              <a:t>Web Developers </a:t>
            </a:r>
            <a:endParaRPr>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GB">
                <a:solidFill>
                  <a:schemeClr val="dk1"/>
                </a:solidFill>
                <a:latin typeface="Roboto Slab"/>
                <a:ea typeface="Roboto Slab"/>
                <a:cs typeface="Roboto Slab"/>
                <a:sym typeface="Roboto Slab"/>
              </a:rPr>
              <a:t>Team Inspect Element</a:t>
            </a:r>
            <a:endParaRPr>
              <a:solidFill>
                <a:srgbClr val="000000"/>
              </a:solidFill>
              <a:latin typeface="Roboto Slab"/>
              <a:ea typeface="Roboto Slab"/>
              <a:cs typeface="Roboto Slab"/>
              <a:sym typeface="Roboto Slab"/>
            </a:endParaRPr>
          </a:p>
        </p:txBody>
      </p:sp>
      <p:sp>
        <p:nvSpPr>
          <p:cNvPr id="107" name="Google Shape;107;p20"/>
          <p:cNvSpPr txBox="1"/>
          <p:nvPr/>
        </p:nvSpPr>
        <p:spPr>
          <a:xfrm>
            <a:off x="6893900" y="0"/>
            <a:ext cx="20739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SAAM — 6.</a:t>
            </a:r>
            <a:endParaRPr b="1">
              <a:solidFill>
                <a:srgbClr val="999999"/>
              </a:solidFill>
              <a:latin typeface="Space Mono"/>
              <a:ea typeface="Space Mono"/>
              <a:cs typeface="Space Mono"/>
              <a:sym typeface="Space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Slab"/>
                <a:ea typeface="Roboto Slab"/>
                <a:cs typeface="Roboto Slab"/>
                <a:sym typeface="Roboto Slab"/>
              </a:rPr>
              <a:t>ADVANTAGES AND DISADVANTAGES</a:t>
            </a:r>
            <a:endParaRPr b="1">
              <a:latin typeface="Roboto Slab"/>
              <a:ea typeface="Roboto Slab"/>
              <a:cs typeface="Roboto Slab"/>
              <a:sym typeface="Roboto Slab"/>
            </a:endParaRPr>
          </a:p>
        </p:txBody>
      </p:sp>
      <p:sp>
        <p:nvSpPr>
          <p:cNvPr id="113" name="Google Shape;113;p21"/>
          <p:cNvSpPr txBox="1"/>
          <p:nvPr>
            <p:ph idx="1" type="body"/>
          </p:nvPr>
        </p:nvSpPr>
        <p:spPr>
          <a:xfrm>
            <a:off x="0" y="1152475"/>
            <a:ext cx="31059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oboto Slab"/>
              <a:buChar char="●"/>
            </a:pPr>
            <a:r>
              <a:rPr b="1" lang="en-GB">
                <a:solidFill>
                  <a:schemeClr val="dk1"/>
                </a:solidFill>
                <a:latin typeface="Roboto Slab"/>
                <a:ea typeface="Roboto Slab"/>
                <a:cs typeface="Roboto Slab"/>
                <a:sym typeface="Roboto Slab"/>
              </a:rPr>
              <a:t>New Component in Utilities</a:t>
            </a:r>
            <a:endParaRPr b="1">
              <a:solidFill>
                <a:schemeClr val="dk1"/>
              </a:solidFill>
              <a:latin typeface="Roboto Slab"/>
              <a:ea typeface="Roboto Slab"/>
              <a:cs typeface="Roboto Slab"/>
              <a:sym typeface="Roboto Slab"/>
            </a:endParaRPr>
          </a:p>
          <a:p>
            <a:pPr indent="-342900" lvl="1" marL="914400" rtl="0" algn="l">
              <a:lnSpc>
                <a:spcPct val="150000"/>
              </a:lnSpc>
              <a:spcBef>
                <a:spcPts val="0"/>
              </a:spcBef>
              <a:spcAft>
                <a:spcPts val="0"/>
              </a:spcAft>
              <a:buClr>
                <a:schemeClr val="dk1"/>
              </a:buClr>
              <a:buSzPts val="1800"/>
              <a:buFont typeface="Roboto Slab"/>
              <a:buChar char="○"/>
            </a:pPr>
            <a:r>
              <a:rPr lang="en-GB" sz="1600">
                <a:solidFill>
                  <a:schemeClr val="dk1"/>
                </a:solidFill>
                <a:latin typeface="Roboto Slab"/>
                <a:ea typeface="Roboto Slab"/>
                <a:cs typeface="Roboto Slab"/>
                <a:sym typeface="Roboto Slab"/>
              </a:rPr>
              <a:t>Would not change existing architecture</a:t>
            </a:r>
            <a:endParaRPr sz="1600">
              <a:solidFill>
                <a:schemeClr val="dk1"/>
              </a:solidFill>
              <a:latin typeface="Roboto Slab"/>
              <a:ea typeface="Roboto Slab"/>
              <a:cs typeface="Roboto Slab"/>
              <a:sym typeface="Roboto Slab"/>
            </a:endParaRPr>
          </a:p>
          <a:p>
            <a:pPr indent="-330200" lvl="1" marL="914400" rtl="0" algn="l">
              <a:lnSpc>
                <a:spcPct val="150000"/>
              </a:lnSpc>
              <a:spcBef>
                <a:spcPts val="0"/>
              </a:spcBef>
              <a:spcAft>
                <a:spcPts val="0"/>
              </a:spcAft>
              <a:buClr>
                <a:schemeClr val="dk1"/>
              </a:buClr>
              <a:buSzPts val="1600"/>
              <a:buFont typeface="Roboto Slab"/>
              <a:buChar char="○"/>
            </a:pPr>
            <a:r>
              <a:rPr lang="en-GB" sz="1600">
                <a:solidFill>
                  <a:schemeClr val="dk1"/>
                </a:solidFill>
                <a:latin typeface="Roboto Slab"/>
                <a:ea typeface="Roboto Slab"/>
                <a:cs typeface="Roboto Slab"/>
                <a:sym typeface="Roboto Slab"/>
              </a:rPr>
              <a:t>Changes to feature may require alterations to Utilities architecture</a:t>
            </a:r>
            <a:endParaRPr sz="1600">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t/>
            </a:r>
            <a:endParaRPr>
              <a:latin typeface="Roboto Slab"/>
              <a:ea typeface="Roboto Slab"/>
              <a:cs typeface="Roboto Slab"/>
              <a:sym typeface="Roboto Slab"/>
            </a:endParaRPr>
          </a:p>
        </p:txBody>
      </p:sp>
      <p:sp>
        <p:nvSpPr>
          <p:cNvPr id="114" name="Google Shape;114;p21"/>
          <p:cNvSpPr txBox="1"/>
          <p:nvPr/>
        </p:nvSpPr>
        <p:spPr>
          <a:xfrm>
            <a:off x="3106050" y="1166075"/>
            <a:ext cx="2931900" cy="3405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oboto Slab"/>
              <a:buChar char="●"/>
            </a:pPr>
            <a:r>
              <a:rPr b="1" lang="en-GB" sz="1800">
                <a:solidFill>
                  <a:schemeClr val="dk1"/>
                </a:solidFill>
                <a:latin typeface="Roboto Slab"/>
                <a:ea typeface="Roboto Slab"/>
                <a:cs typeface="Roboto Slab"/>
                <a:sym typeface="Roboto Slab"/>
              </a:rPr>
              <a:t>Build it directly into the UI subsystem</a:t>
            </a:r>
            <a:endParaRPr b="1" sz="1800">
              <a:solidFill>
                <a:schemeClr val="dk1"/>
              </a:solidFill>
              <a:latin typeface="Roboto Slab"/>
              <a:ea typeface="Roboto Slab"/>
              <a:cs typeface="Roboto Slab"/>
              <a:sym typeface="Roboto Slab"/>
            </a:endParaRPr>
          </a:p>
          <a:p>
            <a:pPr indent="-342900" lvl="1" marL="914400" rtl="0" algn="l">
              <a:lnSpc>
                <a:spcPct val="150000"/>
              </a:lnSpc>
              <a:spcBef>
                <a:spcPts val="0"/>
              </a:spcBef>
              <a:spcAft>
                <a:spcPts val="0"/>
              </a:spcAft>
              <a:buClr>
                <a:schemeClr val="dk1"/>
              </a:buClr>
              <a:buSzPts val="1800"/>
              <a:buFont typeface="Roboto Slab"/>
              <a:buChar char="○"/>
            </a:pPr>
            <a:r>
              <a:rPr lang="en-GB" sz="1600">
                <a:solidFill>
                  <a:schemeClr val="dk1"/>
                </a:solidFill>
                <a:latin typeface="Roboto Slab"/>
                <a:ea typeface="Roboto Slab"/>
                <a:cs typeface="Roboto Slab"/>
                <a:sym typeface="Roboto Slab"/>
              </a:rPr>
              <a:t>Would not change existing architecture</a:t>
            </a:r>
            <a:endParaRPr sz="1600">
              <a:solidFill>
                <a:schemeClr val="dk1"/>
              </a:solidFill>
              <a:latin typeface="Roboto Slab"/>
              <a:ea typeface="Roboto Slab"/>
              <a:cs typeface="Roboto Slab"/>
              <a:sym typeface="Roboto Slab"/>
            </a:endParaRPr>
          </a:p>
          <a:p>
            <a:pPr indent="-342900" lvl="1" marL="914400" rtl="0" algn="l">
              <a:lnSpc>
                <a:spcPct val="150000"/>
              </a:lnSpc>
              <a:spcBef>
                <a:spcPts val="0"/>
              </a:spcBef>
              <a:spcAft>
                <a:spcPts val="0"/>
              </a:spcAft>
              <a:buClr>
                <a:schemeClr val="dk1"/>
              </a:buClr>
              <a:buSzPts val="1800"/>
              <a:buFont typeface="Roboto Slab"/>
              <a:buChar char="○"/>
            </a:pPr>
            <a:r>
              <a:rPr lang="en-GB" sz="1600">
                <a:solidFill>
                  <a:schemeClr val="dk1"/>
                </a:solidFill>
                <a:latin typeface="Roboto Slab"/>
                <a:ea typeface="Roboto Slab"/>
                <a:cs typeface="Roboto Slab"/>
                <a:sym typeface="Roboto Slab"/>
              </a:rPr>
              <a:t>Large changes to UI that may affect dependencies </a:t>
            </a:r>
            <a:endParaRPr sz="1600">
              <a:solidFill>
                <a:schemeClr val="dk1"/>
              </a:solidFill>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sz="1600">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GB"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15" name="Google Shape;115;p21"/>
          <p:cNvSpPr txBox="1"/>
          <p:nvPr/>
        </p:nvSpPr>
        <p:spPr>
          <a:xfrm>
            <a:off x="6037950" y="1152475"/>
            <a:ext cx="3106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oboto Slab"/>
              <a:buChar char="●"/>
            </a:pPr>
            <a:r>
              <a:rPr b="1" lang="en-GB" sz="1800">
                <a:solidFill>
                  <a:schemeClr val="dk1"/>
                </a:solidFill>
                <a:latin typeface="Roboto Slab"/>
                <a:ea typeface="Roboto Slab"/>
                <a:cs typeface="Roboto Slab"/>
                <a:sym typeface="Roboto Slab"/>
              </a:rPr>
              <a:t>N</a:t>
            </a:r>
            <a:r>
              <a:rPr b="1" lang="en-GB" sz="1800">
                <a:solidFill>
                  <a:schemeClr val="dk1"/>
                </a:solidFill>
                <a:latin typeface="Roboto Slab"/>
                <a:ea typeface="Roboto Slab"/>
                <a:cs typeface="Roboto Slab"/>
                <a:sym typeface="Roboto Slab"/>
              </a:rPr>
              <a:t>ew subsystem</a:t>
            </a:r>
            <a:endParaRPr b="1" sz="1800">
              <a:solidFill>
                <a:schemeClr val="dk1"/>
              </a:solidFill>
              <a:latin typeface="Roboto Slab"/>
              <a:ea typeface="Roboto Slab"/>
              <a:cs typeface="Roboto Slab"/>
              <a:sym typeface="Roboto Slab"/>
            </a:endParaRPr>
          </a:p>
          <a:p>
            <a:pPr indent="-342900" lvl="1" marL="914400" rtl="0" algn="l">
              <a:lnSpc>
                <a:spcPct val="150000"/>
              </a:lnSpc>
              <a:spcBef>
                <a:spcPts val="0"/>
              </a:spcBef>
              <a:spcAft>
                <a:spcPts val="0"/>
              </a:spcAft>
              <a:buClr>
                <a:schemeClr val="dk1"/>
              </a:buClr>
              <a:buSzPts val="1800"/>
              <a:buFont typeface="Roboto Slab"/>
              <a:buChar char="○"/>
            </a:pPr>
            <a:r>
              <a:rPr lang="en-GB" sz="1600">
                <a:solidFill>
                  <a:schemeClr val="dk1"/>
                </a:solidFill>
                <a:latin typeface="Roboto Slab"/>
                <a:ea typeface="Roboto Slab"/>
                <a:cs typeface="Roboto Slab"/>
                <a:sym typeface="Roboto Slab"/>
              </a:rPr>
              <a:t>Does not demand modification of other subsystems</a:t>
            </a:r>
            <a:endParaRPr sz="1600">
              <a:solidFill>
                <a:schemeClr val="dk1"/>
              </a:solidFill>
              <a:latin typeface="Roboto Slab"/>
              <a:ea typeface="Roboto Slab"/>
              <a:cs typeface="Roboto Slab"/>
              <a:sym typeface="Roboto Slab"/>
            </a:endParaRPr>
          </a:p>
          <a:p>
            <a:pPr indent="-342900" lvl="1" marL="914400" rtl="0" algn="l">
              <a:lnSpc>
                <a:spcPct val="150000"/>
              </a:lnSpc>
              <a:spcBef>
                <a:spcPts val="0"/>
              </a:spcBef>
              <a:spcAft>
                <a:spcPts val="0"/>
              </a:spcAft>
              <a:buClr>
                <a:schemeClr val="dk1"/>
              </a:buClr>
              <a:buSzPts val="1800"/>
              <a:buFont typeface="Roboto Slab"/>
              <a:buChar char="○"/>
            </a:pPr>
            <a:r>
              <a:rPr lang="en-GB" sz="1600">
                <a:solidFill>
                  <a:schemeClr val="dk1"/>
                </a:solidFill>
                <a:latin typeface="Roboto Slab"/>
                <a:ea typeface="Roboto Slab"/>
                <a:cs typeface="Roboto Slab"/>
                <a:sym typeface="Roboto Slab"/>
              </a:rPr>
              <a:t>New dependencies created in architecture</a:t>
            </a:r>
            <a:endParaRPr b="1" sz="1600">
              <a:solidFill>
                <a:schemeClr val="dk1"/>
              </a:solidFill>
              <a:latin typeface="Roboto Slab"/>
              <a:ea typeface="Roboto Slab"/>
              <a:cs typeface="Roboto Slab"/>
              <a:sym typeface="Roboto Slab"/>
            </a:endParaRPr>
          </a:p>
        </p:txBody>
      </p:sp>
      <p:sp>
        <p:nvSpPr>
          <p:cNvPr id="116" name="Google Shape;116;p21"/>
          <p:cNvSpPr txBox="1"/>
          <p:nvPr/>
        </p:nvSpPr>
        <p:spPr>
          <a:xfrm>
            <a:off x="6893900" y="0"/>
            <a:ext cx="20739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999999"/>
              </a:solidFill>
              <a:latin typeface="Space Mono"/>
              <a:ea typeface="Space Mono"/>
              <a:cs typeface="Space Mono"/>
              <a:sym typeface="Space Mono"/>
            </a:endParaRPr>
          </a:p>
          <a:p>
            <a:pPr indent="0" lvl="0" marL="0" rtl="0" algn="r">
              <a:spcBef>
                <a:spcPts val="0"/>
              </a:spcBef>
              <a:spcAft>
                <a:spcPts val="0"/>
              </a:spcAft>
              <a:buNone/>
            </a:pPr>
            <a:r>
              <a:rPr b="1" lang="en-GB">
                <a:solidFill>
                  <a:srgbClr val="999999"/>
                </a:solidFill>
                <a:latin typeface="Space Mono"/>
                <a:ea typeface="Space Mono"/>
                <a:cs typeface="Space Mono"/>
                <a:sym typeface="Space Mono"/>
              </a:rPr>
              <a:t>SAAM — 6.</a:t>
            </a:r>
            <a:endParaRPr b="1">
              <a:solidFill>
                <a:srgbClr val="999999"/>
              </a:solidFill>
              <a:latin typeface="Space Mono"/>
              <a:ea typeface="Space Mono"/>
              <a:cs typeface="Space Mono"/>
              <a:sym typeface="Space Mono"/>
            </a:endParaRPr>
          </a:p>
        </p:txBody>
      </p:sp>
      <p:cxnSp>
        <p:nvCxnSpPr>
          <p:cNvPr id="117" name="Google Shape;117;p21"/>
          <p:cNvCxnSpPr/>
          <p:nvPr/>
        </p:nvCxnSpPr>
        <p:spPr>
          <a:xfrm>
            <a:off x="3100950" y="1152475"/>
            <a:ext cx="0" cy="34050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1"/>
          <p:cNvCxnSpPr/>
          <p:nvPr/>
        </p:nvCxnSpPr>
        <p:spPr>
          <a:xfrm>
            <a:off x="6037950" y="1158175"/>
            <a:ext cx="0" cy="340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