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  <p:sldMasterId id="2147484584" r:id="rId2"/>
  </p:sldMasterIdLst>
  <p:notesMasterIdLst>
    <p:notesMasterId r:id="rId4"/>
  </p:notesMasterIdLst>
  <p:handoutMasterIdLst>
    <p:handoutMasterId r:id="rId5"/>
  </p:handoutMasterIdLst>
  <p:sldIdLst>
    <p:sldId id="1128" r:id="rId3"/>
  </p:sldIdLst>
  <p:sldSz cx="9144000" cy="6858000" type="screen4x3"/>
  <p:notesSz cx="6797675" cy="9926638"/>
  <p:defaultTextStyle>
    <a:defPPr>
      <a:defRPr lang="ko-KR"/>
    </a:defPPr>
    <a:lvl1pPr algn="l" rtl="0" fontAlgn="base" latinLnBrk="1">
      <a:lnSpc>
        <a:spcPct val="160000"/>
      </a:lnSpc>
      <a:spcBef>
        <a:spcPct val="0"/>
      </a:spcBef>
      <a:spcAft>
        <a:spcPct val="0"/>
      </a:spcAft>
      <a:defRPr kumimoji="1" sz="2000" b="1" kern="1200">
        <a:solidFill>
          <a:srgbClr val="009900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lnSpc>
        <a:spcPct val="160000"/>
      </a:lnSpc>
      <a:spcBef>
        <a:spcPct val="0"/>
      </a:spcBef>
      <a:spcAft>
        <a:spcPct val="0"/>
      </a:spcAft>
      <a:defRPr kumimoji="1" sz="2000" b="1" kern="1200">
        <a:solidFill>
          <a:srgbClr val="009900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lnSpc>
        <a:spcPct val="160000"/>
      </a:lnSpc>
      <a:spcBef>
        <a:spcPct val="0"/>
      </a:spcBef>
      <a:spcAft>
        <a:spcPct val="0"/>
      </a:spcAft>
      <a:defRPr kumimoji="1" sz="2000" b="1" kern="1200">
        <a:solidFill>
          <a:srgbClr val="009900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lnSpc>
        <a:spcPct val="160000"/>
      </a:lnSpc>
      <a:spcBef>
        <a:spcPct val="0"/>
      </a:spcBef>
      <a:spcAft>
        <a:spcPct val="0"/>
      </a:spcAft>
      <a:defRPr kumimoji="1" sz="2000" b="1" kern="1200">
        <a:solidFill>
          <a:srgbClr val="009900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lnSpc>
        <a:spcPct val="160000"/>
      </a:lnSpc>
      <a:spcBef>
        <a:spcPct val="0"/>
      </a:spcBef>
      <a:spcAft>
        <a:spcPct val="0"/>
      </a:spcAft>
      <a:defRPr kumimoji="1" sz="2000" b="1" kern="1200">
        <a:solidFill>
          <a:srgbClr val="009900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rgbClr val="009900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rgbClr val="009900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rgbClr val="009900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rgbClr val="009900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6600"/>
    <a:srgbClr val="008000"/>
    <a:srgbClr val="36D9EA"/>
    <a:srgbClr val="4EFB25"/>
    <a:srgbClr val="FFFFCC"/>
    <a:srgbClr val="FF9900"/>
    <a:srgbClr val="0033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8" autoAdjust="0"/>
    <p:restoredTop sz="88889" autoAdjust="0"/>
  </p:normalViewPr>
  <p:slideViewPr>
    <p:cSldViewPr>
      <p:cViewPr varScale="1">
        <p:scale>
          <a:sx n="89" d="100"/>
          <a:sy n="89" d="100"/>
        </p:scale>
        <p:origin x="882" y="90"/>
      </p:cViewPr>
      <p:guideLst>
        <p:guide orient="horz" pos="3385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76" y="223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0" tIns="45692" rIns="91390" bIns="45692" numCol="1" anchor="t" anchorCtr="0" compatLnSpc="1">
            <a:prstTxWarp prst="textNoShape">
              <a:avLst/>
            </a:prstTxWarp>
          </a:bodyPr>
          <a:lstStyle>
            <a:lvl1pPr defTabSz="915988">
              <a:lnSpc>
                <a:spcPct val="100000"/>
              </a:lnSpc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0" tIns="45692" rIns="91390" bIns="45692" numCol="1" anchor="t" anchorCtr="0" compatLnSpc="1">
            <a:prstTxWarp prst="textNoShape">
              <a:avLst/>
            </a:prstTxWarp>
          </a:bodyPr>
          <a:lstStyle>
            <a:lvl1pPr algn="r" defTabSz="915988">
              <a:lnSpc>
                <a:spcPct val="100000"/>
              </a:lnSpc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0" tIns="45692" rIns="91390" bIns="45692" numCol="1" anchor="b" anchorCtr="0" compatLnSpc="1">
            <a:prstTxWarp prst="textNoShape">
              <a:avLst/>
            </a:prstTxWarp>
          </a:bodyPr>
          <a:lstStyle>
            <a:lvl1pPr defTabSz="915988">
              <a:lnSpc>
                <a:spcPct val="100000"/>
              </a:lnSpc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0" tIns="45692" rIns="91390" bIns="45692" numCol="1" anchor="b" anchorCtr="0" compatLnSpc="1">
            <a:prstTxWarp prst="textNoShape">
              <a:avLst/>
            </a:prstTxWarp>
          </a:bodyPr>
          <a:lstStyle>
            <a:lvl1pPr algn="r" defTabSz="915988">
              <a:lnSpc>
                <a:spcPct val="100000"/>
              </a:lnSpc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8E3C479-DAB8-4AA8-A799-5F7F316206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933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0" tIns="45692" rIns="91390" bIns="45692" numCol="1" anchor="t" anchorCtr="0" compatLnSpc="1">
            <a:prstTxWarp prst="textNoShape">
              <a:avLst/>
            </a:prstTxWarp>
          </a:bodyPr>
          <a:lstStyle>
            <a:lvl1pPr defTabSz="915988">
              <a:lnSpc>
                <a:spcPct val="100000"/>
              </a:lnSpc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0" tIns="45692" rIns="91390" bIns="45692" numCol="1" anchor="t" anchorCtr="0" compatLnSpc="1">
            <a:prstTxWarp prst="textNoShape">
              <a:avLst/>
            </a:prstTxWarp>
          </a:bodyPr>
          <a:lstStyle>
            <a:lvl1pPr algn="r" defTabSz="915988">
              <a:lnSpc>
                <a:spcPct val="100000"/>
              </a:lnSpc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0" tIns="45692" rIns="91390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0" tIns="45692" rIns="91390" bIns="45692" numCol="1" anchor="b" anchorCtr="0" compatLnSpc="1">
            <a:prstTxWarp prst="textNoShape">
              <a:avLst/>
            </a:prstTxWarp>
          </a:bodyPr>
          <a:lstStyle>
            <a:lvl1pPr defTabSz="915988">
              <a:lnSpc>
                <a:spcPct val="100000"/>
              </a:lnSpc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90" tIns="45692" rIns="91390" bIns="45692" numCol="1" anchor="b" anchorCtr="0" compatLnSpc="1">
            <a:prstTxWarp prst="textNoShape">
              <a:avLst/>
            </a:prstTxWarp>
          </a:bodyPr>
          <a:lstStyle>
            <a:lvl1pPr algn="r" defTabSz="915988">
              <a:lnSpc>
                <a:spcPct val="100000"/>
              </a:lnSpc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115653D-E2FB-4DAC-BD78-8B63DCD3B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11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08112"/>
          </a:xfrm>
          <a:prstGeom prst="rect">
            <a:avLst/>
          </a:prstGeom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63277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19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 b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>
              <a:defRPr sz="1800" b="1">
                <a:solidFill>
                  <a:srgbClr val="006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326419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32945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875293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08112"/>
          </a:xfrm>
          <a:prstGeom prst="rect">
            <a:avLst/>
          </a:prstGeom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63277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sz="2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612000" indent="-216000">
              <a:lnSpc>
                <a:spcPct val="150000"/>
              </a:lnSpc>
              <a:buFont typeface="Wingdings" panose="05000000000000000000" pitchFamily="2" charset="2"/>
              <a:buChar char="Ø"/>
              <a:defRPr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044000" indent="-216000">
              <a:lnSpc>
                <a:spcPct val="150000"/>
              </a:lnSpc>
              <a:buFont typeface="Wingdings" panose="05000000000000000000" pitchFamily="2" charset="2"/>
              <a:buChar char="ü"/>
              <a:defRPr sz="19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368000" indent="-216000">
              <a:buFont typeface="Wingdings" panose="05000000000000000000" pitchFamily="2" charset="2"/>
              <a:buChar char="§"/>
              <a:defRPr sz="1800" b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1656000">
              <a:defRPr sz="1800" b="1">
                <a:solidFill>
                  <a:srgbClr val="0066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85155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042457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60279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0" y="6741367"/>
            <a:ext cx="9144000" cy="14401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63000">
                <a:srgbClr val="0A128C">
                  <a:alpha val="44000"/>
                  <a:lumMod val="37000"/>
                </a:srgbClr>
              </a:gs>
              <a:gs pos="100000">
                <a:srgbClr val="181CC7"/>
              </a:gs>
              <a:gs pos="100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 w="25400" algn="ctr">
            <a:noFill/>
            <a:miter lim="800000"/>
            <a:headEnd/>
            <a:tailEnd/>
          </a:ln>
          <a:effectLst>
            <a:prstShdw prst="shdw17" dist="17961" dir="2700000">
              <a:srgbClr val="0000CC">
                <a:gamma/>
                <a:shade val="60000"/>
                <a:invGamma/>
              </a:srgbClr>
            </a:prstShdw>
          </a:effec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FFFFFF"/>
              </a:solidFill>
              <a:latin typeface="굴림"/>
              <a:ea typeface="굴림"/>
            </a:endParaRPr>
          </a:p>
        </p:txBody>
      </p:sp>
      <p:sp>
        <p:nvSpPr>
          <p:cNvPr id="6" name="직사각형 5"/>
          <p:cNvSpPr>
            <a:spLocks noChangeArrowheads="1"/>
          </p:cNvSpPr>
          <p:nvPr userDrawn="1"/>
        </p:nvSpPr>
        <p:spPr bwMode="auto">
          <a:xfrm>
            <a:off x="9618" y="-27384"/>
            <a:ext cx="9144000" cy="936104"/>
          </a:xfrm>
          <a:prstGeom prst="rect">
            <a:avLst/>
          </a:prstGeom>
          <a:solidFill>
            <a:srgbClr val="0000FF"/>
          </a:solidFill>
          <a:ln w="25400" algn="ctr">
            <a:noFill/>
            <a:miter lim="800000"/>
            <a:headEnd/>
            <a:tailEnd/>
          </a:ln>
          <a:effectLst>
            <a:prstShdw prst="shdw17" dist="17961" dir="2700000">
              <a:srgbClr val="0000CC">
                <a:gamma/>
                <a:shade val="60000"/>
                <a:invGamma/>
              </a:srgbClr>
            </a:prstShdw>
          </a:effec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FFFFFF"/>
              </a:solidFill>
              <a:latin typeface="굴림"/>
              <a:ea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82" r:id="rId2"/>
    <p:sldLayoutId id="2147484583" r:id="rId3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Franklin Gothic Medium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Franklin Gothic Medium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Franklin Gothic Medium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Franklin Gothic Medium" pitchFamily="34" charset="0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Tahoma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Tahoma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Tahoma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Tahoma" pitchFamily="34" charset="0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0" y="6741367"/>
            <a:ext cx="9144000" cy="14401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63000">
                <a:srgbClr val="0A128C">
                  <a:alpha val="44000"/>
                  <a:lumMod val="37000"/>
                </a:srgbClr>
              </a:gs>
              <a:gs pos="100000">
                <a:srgbClr val="181CC7"/>
              </a:gs>
              <a:gs pos="100000">
                <a:srgbClr val="7005D4"/>
              </a:gs>
              <a:gs pos="100000">
                <a:srgbClr val="8C3D91"/>
              </a:gs>
            </a:gsLst>
            <a:lin ang="0" scaled="1"/>
            <a:tileRect/>
          </a:gradFill>
          <a:ln w="25400" algn="ctr">
            <a:noFill/>
            <a:miter lim="800000"/>
            <a:headEnd/>
            <a:tailEnd/>
          </a:ln>
          <a:effectLst>
            <a:prstShdw prst="shdw17" dist="17961" dir="2700000">
              <a:srgbClr val="0000CC">
                <a:gamma/>
                <a:shade val="60000"/>
                <a:invGamma/>
              </a:srgbClr>
            </a:prstShdw>
          </a:effec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FFFFFF"/>
              </a:solidFill>
              <a:latin typeface="굴림"/>
              <a:ea typeface="굴림"/>
            </a:endParaRPr>
          </a:p>
        </p:txBody>
      </p:sp>
      <p:sp>
        <p:nvSpPr>
          <p:cNvPr id="6" name="직사각형 5"/>
          <p:cNvSpPr>
            <a:spLocks noChangeArrowheads="1"/>
          </p:cNvSpPr>
          <p:nvPr userDrawn="1"/>
        </p:nvSpPr>
        <p:spPr bwMode="auto">
          <a:xfrm>
            <a:off x="9618" y="-27384"/>
            <a:ext cx="9144000" cy="936104"/>
          </a:xfrm>
          <a:prstGeom prst="rect">
            <a:avLst/>
          </a:prstGeom>
          <a:solidFill>
            <a:srgbClr val="0000FF"/>
          </a:solidFill>
          <a:ln w="25400" algn="ctr">
            <a:noFill/>
            <a:miter lim="800000"/>
            <a:headEnd/>
            <a:tailEnd/>
          </a:ln>
          <a:effectLst>
            <a:prstShdw prst="shdw17" dist="17961" dir="2700000">
              <a:srgbClr val="0000CC">
                <a:gamma/>
                <a:shade val="60000"/>
                <a:invGamma/>
              </a:srgbClr>
            </a:prstShdw>
          </a:effec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FFFFFF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522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Franklin Gothic Medium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Franklin Gothic Medium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Franklin Gothic Medium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Franklin Gothic Medium" pitchFamily="34" charset="0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Tahoma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Tahoma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Tahoma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rgbClr val="004A48"/>
          </a:solidFill>
          <a:latin typeface="Tahoma" pitchFamily="34" charset="0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640960" cy="1008112"/>
          </a:xfrm>
        </p:spPr>
        <p:txBody>
          <a:bodyPr/>
          <a:lstStyle/>
          <a:p>
            <a:r>
              <a:rPr lang="ko-KR" altLang="en-US" dirty="0"/>
              <a:t>    </a:t>
            </a:r>
            <a:r>
              <a:rPr lang="en-US" altLang="ko-KR" sz="3200" dirty="0">
                <a:solidFill>
                  <a:srgbClr val="FFFF00"/>
                </a:solidFill>
              </a:rPr>
              <a:t>22-2</a:t>
            </a:r>
            <a:r>
              <a:rPr lang="ko-KR" altLang="en-US" sz="3200" dirty="0">
                <a:solidFill>
                  <a:srgbClr val="FFFF00"/>
                </a:solidFill>
              </a:rPr>
              <a:t>학기</a:t>
            </a:r>
            <a:r>
              <a:rPr lang="en-US" altLang="ko-KR" sz="3200" dirty="0">
                <a:solidFill>
                  <a:srgbClr val="FFFF00"/>
                </a:solidFill>
              </a:rPr>
              <a:t> </a:t>
            </a:r>
            <a:r>
              <a:rPr lang="ko-KR" altLang="en-US" sz="3200" dirty="0">
                <a:solidFill>
                  <a:srgbClr val="FFFF00"/>
                </a:solidFill>
              </a:rPr>
              <a:t>국가안보론 기말고사 시험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63277"/>
            <a:ext cx="8640960" cy="4525963"/>
          </a:xfrm>
        </p:spPr>
        <p:txBody>
          <a:bodyPr/>
          <a:lstStyle/>
          <a:p>
            <a:r>
              <a:rPr lang="ko-KR" altLang="en-US" dirty="0" err="1"/>
              <a:t>단답</a:t>
            </a:r>
            <a:r>
              <a:rPr lang="ko-KR" altLang="en-US" dirty="0"/>
              <a:t> 및 약술형 </a:t>
            </a:r>
            <a:r>
              <a:rPr lang="en-US" altLang="ko-KR" dirty="0"/>
              <a:t>(2</a:t>
            </a:r>
            <a:r>
              <a:rPr lang="ko-KR" altLang="en-US" dirty="0"/>
              <a:t>문항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0" dirty="0">
                <a:effectLst/>
              </a:rPr>
              <a:t>주한미군 인건비를 제외한 총 주둔 비용 중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미군기지 내 한국인 고용인</a:t>
            </a:r>
            <a:endParaRPr lang="en-US" altLang="ko-KR" b="0" dirty="0">
              <a:effectLst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  </a:t>
            </a:r>
            <a:r>
              <a:rPr lang="ko-KR" altLang="en-US" b="0" dirty="0">
                <a:effectLst/>
              </a:rPr>
              <a:t>인건비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군사시설 건설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항공기 정비 등의 군수지원과 같이 우리 원화로</a:t>
            </a:r>
            <a:endParaRPr lang="en-US" altLang="ko-KR" b="0" dirty="0">
              <a:effectLst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  </a:t>
            </a:r>
            <a:r>
              <a:rPr lang="ko-KR" altLang="en-US" b="0" dirty="0">
                <a:effectLst/>
              </a:rPr>
              <a:t>지출되는 비용의 일부를 지원하는 사업을 </a:t>
            </a:r>
            <a:r>
              <a:rPr lang="en-US" altLang="ko-KR" b="0" dirty="0">
                <a:effectLst/>
              </a:rPr>
              <a:t>(    </a:t>
            </a:r>
            <a:r>
              <a:rPr lang="en-US" altLang="ko-KR" b="0" dirty="0">
                <a:solidFill>
                  <a:srgbClr val="FF00FF"/>
                </a:solidFill>
                <a:effectLst/>
              </a:rPr>
              <a:t>?</a:t>
            </a:r>
            <a:r>
              <a:rPr lang="en-US" altLang="ko-KR" b="0" dirty="0">
                <a:effectLst/>
              </a:rPr>
              <a:t>     ) </a:t>
            </a:r>
            <a:r>
              <a:rPr lang="ko-KR" altLang="en-US" b="0" dirty="0">
                <a:effectLst/>
              </a:rPr>
              <a:t>라 한다</a:t>
            </a:r>
            <a:r>
              <a:rPr lang="en-US" altLang="ko-KR" b="0" dirty="0">
                <a:effectLst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  </a:t>
            </a:r>
            <a:r>
              <a:rPr lang="en-US" altLang="ko-KR" sz="1800" b="0" dirty="0">
                <a:solidFill>
                  <a:srgbClr val="00B050"/>
                </a:solidFill>
                <a:effectLst/>
              </a:rPr>
              <a:t>* </a:t>
            </a:r>
            <a:r>
              <a:rPr lang="ko-KR" altLang="en-US" sz="1800" b="0" dirty="0">
                <a:solidFill>
                  <a:srgbClr val="00B050"/>
                </a:solidFill>
                <a:effectLst/>
              </a:rPr>
              <a:t>지원 항목 </a:t>
            </a:r>
            <a:r>
              <a:rPr lang="en-US" altLang="ko-KR" sz="1800" b="0" dirty="0">
                <a:solidFill>
                  <a:srgbClr val="00B050"/>
                </a:solidFill>
                <a:effectLst/>
              </a:rPr>
              <a:t>(4</a:t>
            </a:r>
            <a:r>
              <a:rPr lang="ko-KR" altLang="en-US" sz="1800" b="0" dirty="0">
                <a:solidFill>
                  <a:srgbClr val="00B050"/>
                </a:solidFill>
                <a:effectLst/>
              </a:rPr>
              <a:t>가지</a:t>
            </a:r>
            <a:r>
              <a:rPr lang="en-US" altLang="ko-KR" sz="1800" b="0" dirty="0">
                <a:solidFill>
                  <a:srgbClr val="00B050"/>
                </a:solidFill>
                <a:effectLst/>
              </a:rPr>
              <a:t>) : </a:t>
            </a:r>
            <a:r>
              <a:rPr lang="ko-KR" altLang="en-US" sz="1800" b="0" dirty="0">
                <a:solidFill>
                  <a:srgbClr val="00B050"/>
                </a:solidFill>
                <a:effectLst/>
              </a:rPr>
              <a:t>인건비</a:t>
            </a:r>
            <a:r>
              <a:rPr lang="en-US" altLang="ko-KR" sz="1800" b="0" dirty="0">
                <a:solidFill>
                  <a:srgbClr val="00B050"/>
                </a:solidFill>
                <a:effectLst/>
              </a:rPr>
              <a:t>, (</a:t>
            </a:r>
            <a:r>
              <a:rPr lang="ko-KR" altLang="en-US" sz="1800" b="0" dirty="0">
                <a:solidFill>
                  <a:srgbClr val="00B050"/>
                </a:solidFill>
                <a:effectLst/>
              </a:rPr>
              <a:t>   </a:t>
            </a:r>
            <a:r>
              <a:rPr lang="en-US" altLang="ko-KR" sz="1800" b="0" dirty="0">
                <a:solidFill>
                  <a:srgbClr val="FF00FF"/>
                </a:solidFill>
                <a:effectLst/>
              </a:rPr>
              <a:t>?</a:t>
            </a:r>
            <a:r>
              <a:rPr lang="ko-KR" altLang="en-US" sz="1800" b="0" dirty="0">
                <a:solidFill>
                  <a:srgbClr val="00B050"/>
                </a:solidFill>
                <a:effectLst/>
              </a:rPr>
              <a:t>   </a:t>
            </a:r>
            <a:r>
              <a:rPr lang="en-US" altLang="ko-KR" sz="1800" b="0" dirty="0">
                <a:solidFill>
                  <a:srgbClr val="00B050"/>
                </a:solidFill>
                <a:effectLst/>
              </a:rPr>
              <a:t>), </a:t>
            </a:r>
            <a:r>
              <a:rPr lang="ko-KR" altLang="en-US" sz="1800" b="0" dirty="0">
                <a:solidFill>
                  <a:srgbClr val="00B050"/>
                </a:solidFill>
                <a:effectLst/>
              </a:rPr>
              <a:t>연합방위력증강사업비</a:t>
            </a:r>
            <a:r>
              <a:rPr lang="en-US" altLang="ko-KR" sz="1800" b="0" dirty="0">
                <a:solidFill>
                  <a:srgbClr val="00B050"/>
                </a:solidFill>
                <a:effectLst/>
              </a:rPr>
              <a:t>, </a:t>
            </a:r>
            <a:r>
              <a:rPr lang="ko-KR" altLang="en-US" sz="1800" b="0" dirty="0">
                <a:solidFill>
                  <a:srgbClr val="00B050"/>
                </a:solidFill>
                <a:effectLst/>
              </a:rPr>
              <a:t>군수지원비</a:t>
            </a:r>
            <a:endParaRPr lang="en-US" altLang="ko-KR" sz="1800" b="0" dirty="0">
              <a:solidFill>
                <a:srgbClr val="00B050"/>
              </a:solidFill>
              <a:effectLst/>
            </a:endParaRPr>
          </a:p>
          <a:p>
            <a:pPr lvl="1"/>
            <a:r>
              <a:rPr lang="ko-KR" altLang="en-US" b="0" dirty="0">
                <a:effectLst/>
              </a:rPr>
              <a:t>한미 주둔군 지위협정</a:t>
            </a:r>
            <a:r>
              <a:rPr lang="en-US" altLang="ko-KR" b="0" dirty="0">
                <a:effectLst/>
              </a:rPr>
              <a:t>(SOFA)</a:t>
            </a:r>
            <a:r>
              <a:rPr lang="ko-KR" altLang="en-US" b="0" dirty="0">
                <a:effectLst/>
              </a:rPr>
              <a:t>에 </a:t>
            </a:r>
            <a:r>
              <a:rPr lang="ko-KR" altLang="en-US" b="0">
                <a:effectLst/>
              </a:rPr>
              <a:t>대해 약술하세요</a:t>
            </a:r>
            <a:r>
              <a:rPr lang="en-US" altLang="ko-KR" b="0" dirty="0">
                <a:effectLst/>
              </a:rPr>
              <a:t>!!</a:t>
            </a:r>
          </a:p>
          <a:p>
            <a:r>
              <a:rPr lang="ko-KR" altLang="en-US" dirty="0"/>
              <a:t>서술</a:t>
            </a:r>
            <a:r>
              <a:rPr lang="en-US" altLang="ko-KR" dirty="0"/>
              <a:t>(</a:t>
            </a:r>
            <a:r>
              <a:rPr lang="ko-KR" altLang="en-US" dirty="0"/>
              <a:t>기재</a:t>
            </a:r>
            <a:r>
              <a:rPr lang="en-US" altLang="ko-KR" dirty="0"/>
              <a:t>)</a:t>
            </a:r>
            <a:r>
              <a:rPr lang="ko-KR" altLang="en-US" dirty="0"/>
              <a:t>형 </a:t>
            </a:r>
            <a:r>
              <a:rPr lang="en-US" altLang="ko-KR" dirty="0"/>
              <a:t>(2</a:t>
            </a:r>
            <a:r>
              <a:rPr lang="ko-KR" altLang="en-US" dirty="0"/>
              <a:t>문항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0" dirty="0">
                <a:effectLst/>
              </a:rPr>
              <a:t>자주 국방의 필요성</a:t>
            </a:r>
            <a:r>
              <a:rPr lang="en-US" altLang="ko-KR" b="0" dirty="0">
                <a:effectLst/>
              </a:rPr>
              <a:t> </a:t>
            </a:r>
            <a:endParaRPr lang="ko-KR" altLang="en-US" b="0" dirty="0">
              <a:effectLst/>
            </a:endParaRPr>
          </a:p>
          <a:p>
            <a:pPr lvl="1"/>
            <a:r>
              <a:rPr lang="ko-KR" altLang="en-US" b="0" dirty="0">
                <a:effectLst/>
              </a:rPr>
              <a:t>한미동맹 발전방향</a:t>
            </a:r>
            <a:r>
              <a:rPr lang="en-US" altLang="ko-KR" b="0" dirty="0">
                <a:solidFill>
                  <a:schemeClr val="tx1"/>
                </a:solidFill>
                <a:effectLst/>
              </a:rPr>
              <a:t>(</a:t>
            </a:r>
            <a:r>
              <a:rPr lang="ko-KR" altLang="en-US" b="0" dirty="0">
                <a:solidFill>
                  <a:schemeClr val="tx1"/>
                </a:solidFill>
                <a:effectLst/>
              </a:rPr>
              <a:t>현 동맹 상태와 미래 발전방향에 대해 기재하세요</a:t>
            </a:r>
            <a:r>
              <a:rPr lang="en-US" altLang="ko-KR" b="0" dirty="0">
                <a:solidFill>
                  <a:schemeClr val="tx1"/>
                </a:solidFill>
                <a:effectLst/>
              </a:rPr>
              <a:t>)</a:t>
            </a:r>
            <a:endParaRPr lang="ko-KR" altLang="en-US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831531"/>
      </p:ext>
    </p:extLst>
  </p:cSld>
  <p:clrMapOvr>
    <a:masterClrMapping/>
  </p:clrMapOvr>
  <p:transition advTm="162918"/>
</p:sld>
</file>

<file path=ppt/theme/theme1.xml><?xml version="1.0" encoding="utf-8"?>
<a:theme xmlns:a="http://schemas.openxmlformats.org/drawingml/2006/main" name="19_기본 디자인">
  <a:themeElements>
    <a:clrScheme name="19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chemeClr val="tx1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6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chemeClr val="tx1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6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_기본 디자인">
  <a:themeElements>
    <a:clrScheme name="19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chemeClr val="tx1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6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35921" dir="2700000" algn="ctr" rotWithShape="0">
            <a:schemeClr val="tx1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0" tIns="0" rIns="0" bIns="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6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60197</TotalTime>
  <Words>101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HY헤드라인M</vt:lpstr>
      <vt:lpstr>굴림</vt:lpstr>
      <vt:lpstr>휴먼모음T</vt:lpstr>
      <vt:lpstr>Franklin Gothic Medium</vt:lpstr>
      <vt:lpstr>Tahoma</vt:lpstr>
      <vt:lpstr>Wingdings</vt:lpstr>
      <vt:lpstr>19_기본 디자인</vt:lpstr>
      <vt:lpstr>20_기본 디자인</vt:lpstr>
      <vt:lpstr>    22-2학기 국가안보론 기말고사 시험 문제</vt:lpstr>
    </vt:vector>
  </TitlesOfParts>
  <Company>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서식표준화 매뉴얼</dc:title>
  <dc:creator>S M LEE</dc:creator>
  <cp:lastModifiedBy>김 진홍</cp:lastModifiedBy>
  <cp:revision>4465</cp:revision>
  <cp:lastPrinted>2018-04-30T07:56:37Z</cp:lastPrinted>
  <dcterms:created xsi:type="dcterms:W3CDTF">2008-06-01T22:27:15Z</dcterms:created>
  <dcterms:modified xsi:type="dcterms:W3CDTF">2022-12-01T00:21:45Z</dcterms:modified>
</cp:coreProperties>
</file>