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489" r:id="rId4"/>
    <p:sldId id="517" r:id="rId5"/>
    <p:sldId id="492" r:id="rId6"/>
    <p:sldId id="493" r:id="rId7"/>
    <p:sldId id="494" r:id="rId8"/>
    <p:sldId id="498" r:id="rId9"/>
    <p:sldId id="499" r:id="rId10"/>
    <p:sldId id="51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02" y="264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2993B-1467-4E83-BCE3-B8B894E944EE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459F8-62FF-42EC-B083-5981D1B7E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9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5C669-5F4F-4EEF-9D36-6FA38171F9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8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4BEB-94D3-8E99-9498-95404CDD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760E32-4A58-FB85-8F22-A854F8AA2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3BE6F9-F14A-A22A-E742-1219B74D3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B5AF0-02FB-262C-1ACB-15ADF2BDC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D500-E96C-4337-BAED-5EF7F0B139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4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3759C-6B95-45C4-9197-449B0F7BB0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8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BA7A9-7B1B-54D3-A589-2227859F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DA2DE0-787E-6D2E-D7CC-1C5266702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B9F769-6758-D7E1-BB2B-FBCE1ECEC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054626-B26C-8930-95C7-46BA60C0A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D500-E96C-4337-BAED-5EF7F0B139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429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D114B-9D6C-23C6-CE2C-3F83CB2B0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E77006-B0B1-564E-FC04-352987836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91BBCB-2484-F3AD-2CAF-723CAAC9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38972-A868-2072-1B8F-0CC83777B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D500-E96C-4337-BAED-5EF7F0B139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8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116A-8B5F-AD51-2EDC-4A063E088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67A214-DAFA-DE2A-79CF-528AC732D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D32092-37F0-2738-2AA8-E137CB6C3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B103B-C384-B357-B0F2-B0115DB47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D500-E96C-4337-BAED-5EF7F0B139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7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EFF3-0CFC-0B89-5DC8-06FEA565F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4B11F6-97AF-33E4-E057-0DE5BDBB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9CCF9F-E2FF-1413-E47C-A60AAC87C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D36A1-A610-A5A1-FC72-7E1C74B45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D500-E96C-4337-BAED-5EF7F0B139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8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621C8-D321-C725-06FA-72DBA8A5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A6A0C4-4046-6BBD-33BC-A6DE210EE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0C6267-5D7D-C912-00D4-8A183FAF4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BABDB-9AB0-ADF0-0BEC-21958EABD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D500-E96C-4337-BAED-5EF7F0B139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45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9D0CF-53DC-ED8A-0283-5059A52B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744FCB-5943-A848-0A10-D87019CAA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419E9C-F26F-80B8-1620-7A5713D08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0A720-DB74-D311-8C59-52F86AFF2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D500-E96C-4337-BAED-5EF7F0B139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8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CBCB-969B-36C6-B798-381586215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D5E458-5E85-D9ED-9832-179ECF030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6AA92A-0E2C-5566-45FD-AACF19127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1791E-30B8-EEC7-62DB-A573D284D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ED500-E96C-4337-BAED-5EF7F0B139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3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B785-CA85-4125-BB15-DB94FBE43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C5C161-30ED-DAF6-B252-5FEC9BF99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44EFC-99A1-A8A8-FBEE-51B1C668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C02FA-5A1A-5FC9-F4B0-E2D44608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66519-BBEA-A8F2-B542-458D8DC3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3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66AC3-B438-7C58-6BA7-BC2A3E56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FAADF-F129-A738-A9DF-E01CF53EC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3E33-0D4C-BC44-3EE5-3FD1326A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E25CF-ECC4-DDCE-611A-DA9438D0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DF22A-57A2-C989-1A1B-09C9141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0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A05E12-10CE-A3E6-BDE6-8373A7F3B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02A3DC-1628-F13C-D65A-F24F7D2E0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C07AC-116E-8BDD-ED27-83BCE2FD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EA41B-1B91-4B95-4690-1F48F965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5BBB8-0E7A-D3D6-7B1E-58EAFAEF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0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0FCB5-36B3-EA58-826E-9C770730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203F3-AABA-9CEB-FD6A-B7E6C1AC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E4915-29C9-03AC-B771-C112636F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6AA31-BB5B-0D0D-497B-F767A7C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7C46-1317-707A-899C-F8256CAC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FF956-EB6B-6D75-1D3F-A63AA3B7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F15CB-8944-18E8-BEDE-25C9DF28B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6BAB5-65A7-6580-980B-F042F21B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FBB49-15ED-96B6-C629-1976A71D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65E67-19B5-DA69-3D58-4D137E1F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5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9BF91-8AC3-7A0C-BE39-D413A765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400EA-5E76-EE1E-2425-5FCD6DD36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7268C-113B-AC9F-E958-3CB82DCD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02F97-9DA5-3FE9-2C1F-37A282E4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84BB0-91E9-6693-0606-ECC8426D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986E9-4E8C-4E12-E744-FAFBF03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4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E2372-056E-70FE-99D9-43143F2E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A2786-3D9C-7C13-A8C2-B67158553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354A7-4E56-C3A3-8D2B-7FCE3A8E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4A852-1ED8-0771-5B89-DD00F01F8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FDD156-5BA2-80DF-6B5C-882B737C7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C2F5D-9D74-7576-3CFC-A2A06A5C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856460-055C-9A8C-8B26-6110BA21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36D447-8242-7A84-CB45-6152309B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15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76678-DDC6-E9FA-6144-C509869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33A635-FFA0-F1CE-078E-E2D3EA8B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C2B9BC-8ED2-50E0-B6AE-D9C7A3CE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2592E-73CD-690B-277B-4A07714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9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837E5F-0FF0-C513-0144-8D1A65DC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230600-6CED-2EF4-84A8-89E131BF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D7B54C-CE27-088B-3DEE-35549D9C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0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DEA74-3387-F8C0-CE44-95487EC4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B850E-6F83-F17B-1B84-6DB5EA62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859C0-AA8C-C57F-F373-A738E437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B87D6-FD1E-BDBF-DFCC-5F9922C8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07B96-4A62-D797-C847-F142A089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B7043-B789-AB46-294F-78E535B9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1CFC6-6E59-5609-B482-17E84E66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A7FBA-2020-5907-09A9-188BCB2E8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4D067-DE36-9C0B-FF88-6A4DC12C8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4211D-E5D0-C534-5918-77EBE530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22A19F-85D9-F41E-A0F9-9B1FD63F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EB5AA-2E88-1255-C437-6D0426A8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68642A-75CF-F721-D1DF-CE87D190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4D898-1907-0A1E-7630-9F25AAC5D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39A24-E91D-D1E6-AC0B-574AA7055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4C932-4783-4455-B7B9-358C6A5DA7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3FF6C-1F2B-4D87-5B95-B38D7C09B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E4A07-5B89-D701-B524-A7AEFA81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29E91-396F-4A62-898B-48D095B15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B38952-9812-8D79-6CFD-096897E16016}"/>
              </a:ext>
            </a:extLst>
          </p:cNvPr>
          <p:cNvGrpSpPr/>
          <p:nvPr/>
        </p:nvGrpSpPr>
        <p:grpSpPr>
          <a:xfrm>
            <a:off x="1588292" y="2883903"/>
            <a:ext cx="9015414" cy="1090193"/>
            <a:chOff x="1588293" y="1739367"/>
            <a:chExt cx="9015414" cy="109019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0B5D39-9A4F-2B55-02E6-D93C75D183E3}"/>
                </a:ext>
              </a:extLst>
            </p:cNvPr>
            <p:cNvSpPr/>
            <p:nvPr/>
          </p:nvSpPr>
          <p:spPr>
            <a:xfrm>
              <a:off x="1588296" y="2772410"/>
              <a:ext cx="9015411" cy="57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2E4CE0-B35D-F215-9A57-D199070860FD}"/>
                </a:ext>
              </a:extLst>
            </p:cNvPr>
            <p:cNvSpPr txBox="1"/>
            <p:nvPr/>
          </p:nvSpPr>
          <p:spPr>
            <a:xfrm>
              <a:off x="1588295" y="1978890"/>
              <a:ext cx="901541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0" b="1" dirty="0">
                  <a:latin typeface="+mj-ea"/>
                  <a:ea typeface="+mj-ea"/>
                </a:rPr>
                <a:t>Network Attack Simulation</a:t>
              </a:r>
              <a:endParaRPr lang="en-US" altLang="ko-KR" sz="3000" b="1" i="0" dirty="0">
                <a:effectLst/>
                <a:latin typeface="+mj-ea"/>
                <a:ea typeface="+mj-ea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4538BDA-1C74-EE45-9319-37F7742E4990}"/>
                </a:ext>
              </a:extLst>
            </p:cNvPr>
            <p:cNvCxnSpPr>
              <a:cxnSpLocks/>
            </p:cNvCxnSpPr>
            <p:nvPr/>
          </p:nvCxnSpPr>
          <p:spPr>
            <a:xfrm>
              <a:off x="1588293" y="1739367"/>
              <a:ext cx="9015412" cy="0"/>
            </a:xfrm>
            <a:prstGeom prst="lin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235DC37-07B7-5E7A-58C0-ED9745763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9" name="Google Shape;99;p1">
            <a:extLst>
              <a:ext uri="{FF2B5EF4-FFF2-40B4-BE49-F238E27FC236}">
                <a16:creationId xmlns:a16="http://schemas.microsoft.com/office/drawing/2014/main" id="{DE8AAAF3-413C-6D8C-9522-FFB7161632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286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91D88-B546-BA03-33A3-599091BC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F06FAE5-F3D1-3454-699C-16F182C5DB24}"/>
              </a:ext>
            </a:extLst>
          </p:cNvPr>
          <p:cNvGrpSpPr/>
          <p:nvPr/>
        </p:nvGrpSpPr>
        <p:grpSpPr>
          <a:xfrm>
            <a:off x="198120" y="203640"/>
            <a:ext cx="4094480" cy="468000"/>
            <a:chOff x="234560" y="127440"/>
            <a:chExt cx="4094480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B1695D6-9BE1-3E29-EC4E-B122AC09E2D2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16A0F0-A2BD-E1F3-B01C-87A21AC2C2DE}"/>
                </a:ext>
              </a:extLst>
            </p:cNvPr>
            <p:cNvSpPr txBox="1"/>
            <p:nvPr/>
          </p:nvSpPr>
          <p:spPr>
            <a:xfrm>
              <a:off x="765832" y="170775"/>
              <a:ext cx="356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Conclusion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05849F-C222-ECE3-C7D0-5F74C1B92F30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4;p16">
            <a:extLst>
              <a:ext uri="{FF2B5EF4-FFF2-40B4-BE49-F238E27FC236}">
                <a16:creationId xmlns:a16="http://schemas.microsoft.com/office/drawing/2014/main" id="{A69213BA-8D68-B630-14F6-D4BA6BD20C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543487"/>
            <a:ext cx="2743200" cy="3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10</a:t>
            </a:fld>
            <a:endParaRPr sz="1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A138C-A7EC-2168-5CFB-929908EEA064}"/>
              </a:ext>
            </a:extLst>
          </p:cNvPr>
          <p:cNvSpPr txBox="1"/>
          <p:nvPr/>
        </p:nvSpPr>
        <p:spPr>
          <a:xfrm>
            <a:off x="198119" y="899298"/>
            <a:ext cx="5688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/>
              <a:t>Conclusion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01740-8394-19AB-15B9-3F6DE9B000EF}"/>
              </a:ext>
            </a:extLst>
          </p:cNvPr>
          <p:cNvSpPr txBox="1"/>
          <p:nvPr/>
        </p:nvSpPr>
        <p:spPr>
          <a:xfrm>
            <a:off x="432120" y="1387665"/>
            <a:ext cx="1156176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/>
              <a:t>Network Attack Simulation </a:t>
            </a:r>
            <a:r>
              <a:rPr lang="ko-KR" altLang="en-US" sz="1400" b="1" dirty="0"/>
              <a:t>환경을 </a:t>
            </a:r>
            <a:r>
              <a:rPr lang="ko-KR" altLang="en-US" sz="1400" dirty="0"/>
              <a:t>사용하여 </a:t>
            </a:r>
            <a:r>
              <a:rPr lang="ko-KR" altLang="en-US" sz="1400" b="1" dirty="0"/>
              <a:t>다양한 사이버 보안 전략을 개발하고 효과적으로 평가함</a:t>
            </a:r>
            <a:endParaRPr lang="en-US" altLang="ko-KR" sz="1400" b="1" dirty="0"/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Network Attack Simulation</a:t>
            </a:r>
            <a:r>
              <a:rPr lang="ko-KR" altLang="en-US" sz="1400" dirty="0"/>
              <a:t>에서 </a:t>
            </a:r>
            <a:r>
              <a:rPr lang="ko-KR" altLang="en-US" sz="1400" b="1" dirty="0"/>
              <a:t>기존 시나리오를 확장하여 </a:t>
            </a:r>
            <a:r>
              <a:rPr lang="en-US" altLang="ko-KR" sz="1400" b="1" dirty="0"/>
              <a:t>Tiny-Small</a:t>
            </a:r>
            <a:r>
              <a:rPr lang="ko-KR" altLang="en-US" sz="1400" dirty="0"/>
              <a:t>과</a:t>
            </a:r>
            <a:r>
              <a:rPr lang="en-US" altLang="ko-KR" sz="1400" dirty="0"/>
              <a:t> </a:t>
            </a:r>
            <a:r>
              <a:rPr lang="en-US" altLang="ko-KR" sz="1400" b="1" dirty="0"/>
              <a:t>Small-Medium </a:t>
            </a:r>
            <a:r>
              <a:rPr lang="ko-KR" altLang="en-US" sz="1400" b="1" dirty="0"/>
              <a:t>이라는 새로운 시나리오 개발함</a:t>
            </a:r>
            <a:endParaRPr lang="en-US" altLang="ko-KR" sz="1400" b="1" dirty="0"/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400" dirty="0"/>
              <a:t>Network Attack Simulation</a:t>
            </a:r>
            <a:r>
              <a:rPr lang="ko-KR" altLang="en-US" sz="1400" dirty="0"/>
              <a:t>에서 </a:t>
            </a:r>
            <a:r>
              <a:rPr lang="en-US" altLang="ko-KR" sz="1400" b="1" dirty="0"/>
              <a:t>Q-Learning</a:t>
            </a:r>
            <a:r>
              <a:rPr lang="ko-KR" altLang="en-US" sz="1400" dirty="0"/>
              <a:t>은 </a:t>
            </a:r>
            <a:r>
              <a:rPr lang="ko-KR" altLang="en-US" sz="1400" b="1" dirty="0"/>
              <a:t>모든 시나리오에서 최적화된 정책을 효과적으로 학습하며 가장 우수한 성능을 달성함</a:t>
            </a:r>
            <a:endParaRPr lang="en-US" altLang="ko-KR" sz="1400" b="1" dirty="0"/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/>
              <a:t>강화학습이 사이버 보안 문제에 효과적으로 적용될 수 있음</a:t>
            </a:r>
            <a:r>
              <a:rPr lang="ko-KR" altLang="en-US" sz="1400" dirty="0"/>
              <a:t>을 보여주며 지능형 보안 시스템 개발에 중요한 기여를 함</a:t>
            </a:r>
            <a:endParaRPr lang="en-US" altLang="ko-KR" sz="14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C15FED6-011B-A031-A689-F35D51AF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10" name="Google Shape;99;p1">
            <a:extLst>
              <a:ext uri="{FF2B5EF4-FFF2-40B4-BE49-F238E27FC236}">
                <a16:creationId xmlns:a16="http://schemas.microsoft.com/office/drawing/2014/main" id="{22A10304-09EA-D7D3-E080-4BC4B6A078D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68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395E2B2E-8E89-E6B4-473C-E0187074D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15" name="Google Shape;99;p1">
            <a:extLst>
              <a:ext uri="{FF2B5EF4-FFF2-40B4-BE49-F238E27FC236}">
                <a16:creationId xmlns:a16="http://schemas.microsoft.com/office/drawing/2014/main" id="{B32D3A88-C997-22DD-D3A3-E239511E81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925C3E-6FE4-903D-CEA4-8C1D1A16D504}"/>
              </a:ext>
            </a:extLst>
          </p:cNvPr>
          <p:cNvGrpSpPr/>
          <p:nvPr/>
        </p:nvGrpSpPr>
        <p:grpSpPr>
          <a:xfrm>
            <a:off x="198120" y="203640"/>
            <a:ext cx="2206152" cy="468000"/>
            <a:chOff x="234560" y="127440"/>
            <a:chExt cx="2206152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2F28A79-0972-0D1A-3D56-90FFCDF049BA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/>
                <a:t>C</a:t>
              </a:r>
              <a:endParaRPr lang="ko-KR" altLang="en-US" sz="24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AFFFC8-6B62-55DF-574F-91F8E189EC7A}"/>
                </a:ext>
              </a:extLst>
            </p:cNvPr>
            <p:cNvSpPr txBox="1"/>
            <p:nvPr/>
          </p:nvSpPr>
          <p:spPr>
            <a:xfrm>
              <a:off x="765832" y="170775"/>
              <a:ext cx="167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Content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2F4D84-CC35-F6D8-86F1-BE970411C56B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6C42F9B-8091-EFF5-C84A-F0B55D830D9A}"/>
              </a:ext>
            </a:extLst>
          </p:cNvPr>
          <p:cNvGrpSpPr/>
          <p:nvPr/>
        </p:nvGrpSpPr>
        <p:grpSpPr>
          <a:xfrm>
            <a:off x="462600" y="1463040"/>
            <a:ext cx="4408826" cy="468000"/>
            <a:chOff x="234560" y="127440"/>
            <a:chExt cx="4004696" cy="468000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1A9F28C-3CCE-7416-2FF7-981107D781E2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FF207B-AA60-0763-9400-1F7C85C26C7E}"/>
                </a:ext>
              </a:extLst>
            </p:cNvPr>
            <p:cNvSpPr txBox="1"/>
            <p:nvPr/>
          </p:nvSpPr>
          <p:spPr>
            <a:xfrm>
              <a:off x="831619" y="176774"/>
              <a:ext cx="340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Network Attack Simulation</a:t>
              </a:r>
              <a:endParaRPr lang="ko-KR" altLang="en-US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5BB9CE-2E5C-B317-3C3A-76812B81F4D6}"/>
              </a:ext>
            </a:extLst>
          </p:cNvPr>
          <p:cNvGrpSpPr/>
          <p:nvPr/>
        </p:nvGrpSpPr>
        <p:grpSpPr>
          <a:xfrm>
            <a:off x="462600" y="2467093"/>
            <a:ext cx="5680811" cy="468000"/>
            <a:chOff x="234560" y="127440"/>
            <a:chExt cx="5680811" cy="46800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123BA53-A54C-7C76-4B5E-80D475D1C9AF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E88010-F6E0-6C8F-995C-48BF31BF7D6C}"/>
                </a:ext>
              </a:extLst>
            </p:cNvPr>
            <p:cNvSpPr txBox="1"/>
            <p:nvPr/>
          </p:nvSpPr>
          <p:spPr>
            <a:xfrm>
              <a:off x="891871" y="176774"/>
              <a:ext cx="502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Experimental Results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97FA5E3-A1A2-6FE4-C329-4D74A06CEF9B}"/>
              </a:ext>
            </a:extLst>
          </p:cNvPr>
          <p:cNvGrpSpPr/>
          <p:nvPr/>
        </p:nvGrpSpPr>
        <p:grpSpPr>
          <a:xfrm>
            <a:off x="462600" y="3525202"/>
            <a:ext cx="4475160" cy="468000"/>
            <a:chOff x="234560" y="127440"/>
            <a:chExt cx="4475160" cy="46800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043D7DF-776A-AE9F-5E8E-C1CF62F134FE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3</a:t>
              </a:r>
              <a:endParaRPr lang="ko-KR" altLang="en-US" sz="2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C14620-0521-24BA-7E43-C54AEC951F25}"/>
                </a:ext>
              </a:extLst>
            </p:cNvPr>
            <p:cNvSpPr txBox="1"/>
            <p:nvPr/>
          </p:nvSpPr>
          <p:spPr>
            <a:xfrm>
              <a:off x="891872" y="176774"/>
              <a:ext cx="3817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Conclusion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19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E62F-8685-4DE6-2D02-78AF72A1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7F7B01B8-339F-BA6F-44EA-B3FBC2DBDAB7}"/>
              </a:ext>
            </a:extLst>
          </p:cNvPr>
          <p:cNvSpPr txBox="1"/>
          <p:nvPr/>
        </p:nvSpPr>
        <p:spPr>
          <a:xfrm>
            <a:off x="198119" y="3242524"/>
            <a:ext cx="5688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/>
              <a:t>Contribution</a:t>
            </a:r>
            <a:endParaRPr lang="ko-KR" altLang="en-US" sz="1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7D15C0-CF77-C2D0-A2F4-7A132A3008C6}"/>
              </a:ext>
            </a:extLst>
          </p:cNvPr>
          <p:cNvGrpSpPr/>
          <p:nvPr/>
        </p:nvGrpSpPr>
        <p:grpSpPr>
          <a:xfrm>
            <a:off x="198120" y="203640"/>
            <a:ext cx="4596130" cy="468000"/>
            <a:chOff x="234560" y="127440"/>
            <a:chExt cx="4596130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5D0646C-120C-9AF7-2AB1-8D9320FAB0C0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893269-A38B-7313-25A4-DCC63E9E3CDF}"/>
                </a:ext>
              </a:extLst>
            </p:cNvPr>
            <p:cNvSpPr txBox="1"/>
            <p:nvPr/>
          </p:nvSpPr>
          <p:spPr>
            <a:xfrm>
              <a:off x="765832" y="170775"/>
              <a:ext cx="4064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Network Attack Simulation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9F5CAA-5F3B-4A71-2B3B-9D6940058136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4;p16">
            <a:extLst>
              <a:ext uri="{FF2B5EF4-FFF2-40B4-BE49-F238E27FC236}">
                <a16:creationId xmlns:a16="http://schemas.microsoft.com/office/drawing/2014/main" id="{F57E2F25-0D51-3C1E-CA88-7E0B11F052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543487"/>
            <a:ext cx="2743200" cy="3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3</a:t>
            </a:fld>
            <a:endParaRPr sz="140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06B89-9DDA-8BC0-B232-F7B384BB0959}"/>
              </a:ext>
            </a:extLst>
          </p:cNvPr>
          <p:cNvSpPr txBox="1"/>
          <p:nvPr/>
        </p:nvSpPr>
        <p:spPr>
          <a:xfrm>
            <a:off x="198119" y="899298"/>
            <a:ext cx="5688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/>
              <a:t>Proposed Method</a:t>
            </a:r>
            <a:endParaRPr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D374F-A0F4-EFE6-CFEE-B1E158A6D51E}"/>
              </a:ext>
            </a:extLst>
          </p:cNvPr>
          <p:cNvSpPr txBox="1"/>
          <p:nvPr/>
        </p:nvSpPr>
        <p:spPr>
          <a:xfrm>
            <a:off x="432120" y="1320352"/>
            <a:ext cx="11093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강화학습 기반 사이버 공격 시뮬레이션 환경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 Attack Simulation)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6DC01-B581-B297-05E5-5C28F5C3C384}"/>
              </a:ext>
            </a:extLst>
          </p:cNvPr>
          <p:cNvSpPr txBox="1"/>
          <p:nvPr/>
        </p:nvSpPr>
        <p:spPr>
          <a:xfrm>
            <a:off x="666120" y="1705451"/>
            <a:ext cx="108597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  <a:cs typeface="Times New Roman" panose="02020603050405020304" pitchFamily="18" charset="0"/>
              </a:rPr>
              <a:t>기존 시나리오 분석 및 새로운 시나리오 개발</a:t>
            </a:r>
            <a:endParaRPr lang="en-US" altLang="ko-KR" sz="1200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  <a:cs typeface="Times New Roman" panose="02020603050405020304" pitchFamily="18" charset="0"/>
              </a:rPr>
              <a:t>공격자 의사결정 모델을 고려한 다양한 적대적 시나리오 검증</a:t>
            </a:r>
            <a:endParaRPr lang="en-US" altLang="ko-KR" sz="1200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  <a:cs typeface="Times New Roman" panose="02020603050405020304" pitchFamily="18" charset="0"/>
              </a:rPr>
              <a:t>강화학습 기반 보안 전략 개발</a:t>
            </a:r>
            <a:endParaRPr lang="en-US" altLang="ko-KR" sz="1200" b="1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1200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  <a:cs typeface="Times New Roman" panose="02020603050405020304" pitchFamily="18" charset="0"/>
              </a:rPr>
              <a:t>다양한 강화학습 모델 성능 비교 및 평가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74A8A-BED1-4A02-DF8A-558C1AFB015A}"/>
              </a:ext>
            </a:extLst>
          </p:cNvPr>
          <p:cNvSpPr txBox="1"/>
          <p:nvPr/>
        </p:nvSpPr>
        <p:spPr>
          <a:xfrm>
            <a:off x="432120" y="3665905"/>
            <a:ext cx="116724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강화학습 기반 사이버 공격 시뮬레이션 환경에서 실제와 유사한 사이버 공격을 학습하여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지능적이고 적응력 있는 사이버 보안 전략을 개선함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90C2C9D-ADE0-E646-4F75-94851CEFD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11" name="Google Shape;99;p1">
            <a:extLst>
              <a:ext uri="{FF2B5EF4-FFF2-40B4-BE49-F238E27FC236}">
                <a16:creationId xmlns:a16="http://schemas.microsoft.com/office/drawing/2014/main" id="{BA3C2DE7-C39A-1E14-A46A-8F085E714AC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31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BB3F3-9F88-E3D1-E37E-0C0AB7BF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29BED8D-566B-A855-6487-8FC477EE6FC9}"/>
              </a:ext>
            </a:extLst>
          </p:cNvPr>
          <p:cNvGrpSpPr/>
          <p:nvPr/>
        </p:nvGrpSpPr>
        <p:grpSpPr>
          <a:xfrm>
            <a:off x="198120" y="203640"/>
            <a:ext cx="6340466" cy="468000"/>
            <a:chOff x="234560" y="127440"/>
            <a:chExt cx="6340466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60AEC2D-2CD5-2D44-FA3D-5CAD27469B3F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D13F16-E17F-6E65-9DF2-2D0317D19543}"/>
                </a:ext>
              </a:extLst>
            </p:cNvPr>
            <p:cNvSpPr txBox="1"/>
            <p:nvPr/>
          </p:nvSpPr>
          <p:spPr>
            <a:xfrm>
              <a:off x="765832" y="170775"/>
              <a:ext cx="5809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Network Attack Simulation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AFF71F-C7E9-4593-B1A8-B84B25D51B15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4;p16">
            <a:extLst>
              <a:ext uri="{FF2B5EF4-FFF2-40B4-BE49-F238E27FC236}">
                <a16:creationId xmlns:a16="http://schemas.microsoft.com/office/drawing/2014/main" id="{BC765A05-2629-F660-EBAD-1951BB6504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543487"/>
            <a:ext cx="2743200" cy="3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4</a:t>
            </a:fld>
            <a:endParaRPr sz="14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70F3B-1429-11E6-B00E-4FA2D0009808}"/>
              </a:ext>
            </a:extLst>
          </p:cNvPr>
          <p:cNvSpPr txBox="1"/>
          <p:nvPr/>
        </p:nvSpPr>
        <p:spPr>
          <a:xfrm>
            <a:off x="198119" y="899298"/>
            <a:ext cx="5688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/>
              <a:t>Network Attack Simulation </a:t>
            </a:r>
            <a:r>
              <a:rPr lang="ko-KR" altLang="en-US" sz="1600" b="1" dirty="0"/>
              <a:t>정의 및 특징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BBADB69-7C95-9CE1-16E3-7A2F43DD1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14" name="Google Shape;99;p1">
            <a:extLst>
              <a:ext uri="{FF2B5EF4-FFF2-40B4-BE49-F238E27FC236}">
                <a16:creationId xmlns:a16="http://schemas.microsoft.com/office/drawing/2014/main" id="{D8BFA30D-25BA-8BE2-3D4B-F96333FAB3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58C78-FE13-08F8-FA77-3EC099B1EC3B}"/>
              </a:ext>
            </a:extLst>
          </p:cNvPr>
          <p:cNvSpPr txBox="1"/>
          <p:nvPr/>
        </p:nvSpPr>
        <p:spPr>
          <a:xfrm>
            <a:off x="432120" y="1320352"/>
            <a:ext cx="11093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네트워크 구성 요소와 침투 테스트 상호작용을 모델링하기 위해 설계된 강화학습 기반의 사이버 공격 시뮬레이션 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6C9EF-9198-348D-5396-A77996AECBFD}"/>
              </a:ext>
            </a:extLst>
          </p:cNvPr>
          <p:cNvSpPr txBox="1"/>
          <p:nvPr/>
        </p:nvSpPr>
        <p:spPr>
          <a:xfrm>
            <a:off x="666120" y="1705451"/>
            <a:ext cx="10859760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네트워크 공격 시뮬레이션에 특화된 </a:t>
            </a:r>
            <a:r>
              <a:rPr lang="en-US" altLang="ko-KR" sz="1200" b="1" dirty="0"/>
              <a:t>MITRE ATT&amp;CK </a:t>
            </a:r>
            <a:r>
              <a:rPr lang="ko-KR" altLang="en-US" sz="1200" b="1" dirty="0"/>
              <a:t>프레임워크 </a:t>
            </a:r>
            <a:r>
              <a:rPr lang="ko-KR" altLang="en-US" sz="1200" dirty="0"/>
              <a:t>기반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다양한 시나리오와 라이브러리 제공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다양한 네트워크 구성 요소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서브넷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네트워크 토폴로지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호스트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운영체제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서비스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프로세스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방화벽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포함되어 있음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가상의 취약한 네트워크 시뮬레이션을 통해 실제와 유사한 네트워크 침투 테스트 수행 가능</a:t>
            </a:r>
            <a:endParaRPr lang="en-US" altLang="ko-KR" sz="1200" dirty="0"/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강화학습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활용하여 공격자 에이전트 학습 및 테스트 가능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네트워크의 복잡성을 실제와 유사하게 재현하기 위해 침투 테스트의 핵심 요소들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Observable Markov Decision Process (POMDP)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모델링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1DEEF-574B-1F2A-0F3D-547D36A08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483" y="3835321"/>
            <a:ext cx="6401263" cy="27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790B1-0257-708A-7089-F7F563DE4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BE015E8C-E495-BB0F-D234-01A61B53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036" y="3034214"/>
            <a:ext cx="2189843" cy="12739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97E3D50-DF23-181D-8E4C-A1FD6305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878" y="3121091"/>
            <a:ext cx="1649890" cy="117097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9FA31C8-9CC0-19D7-A0BE-54D314FC1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243" y="1855148"/>
            <a:ext cx="1792001" cy="362261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44330E2-77C4-C17A-C36F-971D7EF6CBB3}"/>
              </a:ext>
            </a:extLst>
          </p:cNvPr>
          <p:cNvGrpSpPr/>
          <p:nvPr/>
        </p:nvGrpSpPr>
        <p:grpSpPr>
          <a:xfrm>
            <a:off x="198120" y="203640"/>
            <a:ext cx="4150076" cy="468000"/>
            <a:chOff x="234560" y="127440"/>
            <a:chExt cx="4150076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F196FF7-5450-3CCC-0FB5-5C877A02A638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EA440E-6DC4-B64E-A182-233FF44F9B2E}"/>
                </a:ext>
              </a:extLst>
            </p:cNvPr>
            <p:cNvSpPr txBox="1"/>
            <p:nvPr/>
          </p:nvSpPr>
          <p:spPr>
            <a:xfrm>
              <a:off x="765832" y="170775"/>
              <a:ext cx="3618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Network Attack Simulation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2B13B8-51D8-727F-307A-B991F6715DE1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4;p16">
            <a:extLst>
              <a:ext uri="{FF2B5EF4-FFF2-40B4-BE49-F238E27FC236}">
                <a16:creationId xmlns:a16="http://schemas.microsoft.com/office/drawing/2014/main" id="{BCE24FBE-7636-A58D-4825-907EF1D755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543487"/>
            <a:ext cx="2743200" cy="3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5</a:t>
            </a:fld>
            <a:endParaRPr sz="14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F79BA-94DE-FFD3-9616-0ED2011BCC4A}"/>
              </a:ext>
            </a:extLst>
          </p:cNvPr>
          <p:cNvSpPr txBox="1"/>
          <p:nvPr/>
        </p:nvSpPr>
        <p:spPr>
          <a:xfrm>
            <a:off x="198119" y="899298"/>
            <a:ext cx="700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/>
              <a:t>Network Attack Simulation </a:t>
            </a:r>
            <a:r>
              <a:rPr lang="ko-KR" altLang="en-US" sz="1600" b="1" dirty="0"/>
              <a:t>구성 요소 및 공격 시나리오 분석</a:t>
            </a:r>
            <a:r>
              <a:rPr lang="en-US" altLang="ko-KR" sz="1600" b="1" dirty="0"/>
              <a:t> 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B599D1-0CA0-2004-B7FB-F3221A325554}"/>
              </a:ext>
            </a:extLst>
          </p:cNvPr>
          <p:cNvSpPr txBox="1"/>
          <p:nvPr/>
        </p:nvSpPr>
        <p:spPr>
          <a:xfrm>
            <a:off x="432120" y="1392611"/>
            <a:ext cx="2033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Tiny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시나리오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0B57B4-1704-0A3C-7674-4A29EE0BD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895" y="1855147"/>
            <a:ext cx="1795863" cy="3622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CC4DD6-F92F-E5EE-28DC-30519720D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4978" y="3079825"/>
            <a:ext cx="1125647" cy="11614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AD9009-A5DE-B823-DE5B-9CE6730A7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882" y="5651807"/>
            <a:ext cx="3114743" cy="4667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913763-4D6A-8F22-4995-1AF8557830A4}"/>
              </a:ext>
            </a:extLst>
          </p:cNvPr>
          <p:cNvSpPr txBox="1"/>
          <p:nvPr/>
        </p:nvSpPr>
        <p:spPr>
          <a:xfrm>
            <a:off x="3780625" y="1392611"/>
            <a:ext cx="2349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Small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시나리오</a:t>
            </a:r>
            <a:endParaRPr lang="en-US" altLang="ko-KR" sz="1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0E343-060D-75E5-D8A9-6883D83A6F30}"/>
              </a:ext>
            </a:extLst>
          </p:cNvPr>
          <p:cNvSpPr txBox="1"/>
          <p:nvPr/>
        </p:nvSpPr>
        <p:spPr>
          <a:xfrm>
            <a:off x="7640768" y="1394555"/>
            <a:ext cx="2349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Medium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시나리오</a:t>
            </a:r>
            <a:endParaRPr lang="en-US" altLang="ko-KR" sz="14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5652E5E-2702-A3E2-7A00-7A69813D3F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6402" y="1855147"/>
            <a:ext cx="1792001" cy="362261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76A8276-3421-7906-E083-5C675081FF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89" y="5651806"/>
            <a:ext cx="3626479" cy="46671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7B76EAC-0429-0460-1F66-6ED4E87FEF5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402" y="5656627"/>
            <a:ext cx="4167477" cy="464557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313BB1F-AE2E-C5E0-B241-3B1A9B5C1F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5" name="Google Shape;99;p1">
            <a:extLst>
              <a:ext uri="{FF2B5EF4-FFF2-40B4-BE49-F238E27FC236}">
                <a16:creationId xmlns:a16="http://schemas.microsoft.com/office/drawing/2014/main" id="{4BAC7249-91F3-1735-257C-3161A6B41C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50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31CBF-5EB9-CE6E-3899-A0122983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B1642681-9FCD-C3BD-0BE7-E0B32595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04" y="5722150"/>
            <a:ext cx="4990291" cy="5872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7ABF2BC-281E-AF57-0E05-C914845AC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04" y="1853341"/>
            <a:ext cx="1784825" cy="369631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90C1CE3-2E4D-7C96-D6DF-A46594322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20" y="1853341"/>
            <a:ext cx="1792000" cy="369631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838BE8A-1634-59EB-4630-CF0C27E07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20" y="5725605"/>
            <a:ext cx="4441863" cy="587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BC1538-0934-7FA4-CB05-E0D9421EC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903" y="2857910"/>
            <a:ext cx="1944080" cy="200590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B0932EE-C82B-1128-E7B6-A90A9D82E68E}"/>
              </a:ext>
            </a:extLst>
          </p:cNvPr>
          <p:cNvGrpSpPr/>
          <p:nvPr/>
        </p:nvGrpSpPr>
        <p:grpSpPr>
          <a:xfrm>
            <a:off x="198120" y="203640"/>
            <a:ext cx="4150076" cy="468000"/>
            <a:chOff x="234560" y="127440"/>
            <a:chExt cx="4150076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03998C9-CF28-F354-AAA6-8A2897EDEB5E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7E0421-87BE-9DA5-0F03-2F9CB9829023}"/>
                </a:ext>
              </a:extLst>
            </p:cNvPr>
            <p:cNvSpPr txBox="1"/>
            <p:nvPr/>
          </p:nvSpPr>
          <p:spPr>
            <a:xfrm>
              <a:off x="765832" y="170775"/>
              <a:ext cx="3618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Network Attack Simulation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429148-E270-F815-9173-E8F95C3BAF06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4;p16">
            <a:extLst>
              <a:ext uri="{FF2B5EF4-FFF2-40B4-BE49-F238E27FC236}">
                <a16:creationId xmlns:a16="http://schemas.microsoft.com/office/drawing/2014/main" id="{E215D59F-AFEA-38E3-3710-3D6B844C72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543487"/>
            <a:ext cx="2743200" cy="3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6</a:t>
            </a:fld>
            <a:endParaRPr sz="14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DD14A-2BC8-0E56-C034-904ADD78BEEB}"/>
              </a:ext>
            </a:extLst>
          </p:cNvPr>
          <p:cNvSpPr txBox="1"/>
          <p:nvPr/>
        </p:nvSpPr>
        <p:spPr>
          <a:xfrm>
            <a:off x="198119" y="899298"/>
            <a:ext cx="700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/>
              <a:t>Network Attack Simulation</a:t>
            </a:r>
            <a:r>
              <a:rPr lang="ko-KR" altLang="en-US" sz="1600" b="1" dirty="0"/>
              <a:t>을 활용한 공격 시나리오 개발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34239C-9BFA-A450-75F1-E4D4502A3A5E}"/>
              </a:ext>
            </a:extLst>
          </p:cNvPr>
          <p:cNvSpPr txBox="1"/>
          <p:nvPr/>
        </p:nvSpPr>
        <p:spPr>
          <a:xfrm>
            <a:off x="432120" y="1391708"/>
            <a:ext cx="2937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Tiny-Small (TS)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시나리오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BBE6D-5024-EF39-D090-304E62906D5C}"/>
              </a:ext>
            </a:extLst>
          </p:cNvPr>
          <p:cNvSpPr txBox="1"/>
          <p:nvPr/>
        </p:nvSpPr>
        <p:spPr>
          <a:xfrm>
            <a:off x="6132513" y="1391708"/>
            <a:ext cx="3419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Small-Medium (SM)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시나리오</a:t>
            </a:r>
            <a:endParaRPr lang="en-US" altLang="ko-KR" sz="1400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BA7BF3-9B12-FDA6-2935-33DEF6BEB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6749" y="2751382"/>
            <a:ext cx="2495146" cy="221895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E11DAF1-52DC-80F2-54D8-437A0E0E89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7" name="Google Shape;99;p1">
            <a:extLst>
              <a:ext uri="{FF2B5EF4-FFF2-40B4-BE49-F238E27FC236}">
                <a16:creationId xmlns:a16="http://schemas.microsoft.com/office/drawing/2014/main" id="{79230F7A-A2F7-0CF4-10DB-260029B75AF2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72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CB93-C071-D687-32DC-651010847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29EC5A9-E21F-470C-93F5-AAE8ACA2B1E0}"/>
              </a:ext>
            </a:extLst>
          </p:cNvPr>
          <p:cNvGrpSpPr/>
          <p:nvPr/>
        </p:nvGrpSpPr>
        <p:grpSpPr>
          <a:xfrm>
            <a:off x="198120" y="203640"/>
            <a:ext cx="4150076" cy="468000"/>
            <a:chOff x="234560" y="127440"/>
            <a:chExt cx="4150076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4F748529-9BA0-BAA3-C0B7-62367148A3DD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0815E3-2EC1-C9BA-C8DC-4594FA3871D9}"/>
                </a:ext>
              </a:extLst>
            </p:cNvPr>
            <p:cNvSpPr txBox="1"/>
            <p:nvPr/>
          </p:nvSpPr>
          <p:spPr>
            <a:xfrm>
              <a:off x="765832" y="170775"/>
              <a:ext cx="3618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Network Attack Simulation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BE1EED-EC90-EF6D-3563-AA256DD31644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4;p16">
            <a:extLst>
              <a:ext uri="{FF2B5EF4-FFF2-40B4-BE49-F238E27FC236}">
                <a16:creationId xmlns:a16="http://schemas.microsoft.com/office/drawing/2014/main" id="{1A786F59-73F4-1A4E-44CE-B338E3692E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543487"/>
            <a:ext cx="2743200" cy="3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7</a:t>
            </a:fld>
            <a:endParaRPr sz="14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50993-A20B-396D-FCB3-23ED4525C740}"/>
              </a:ext>
            </a:extLst>
          </p:cNvPr>
          <p:cNvSpPr txBox="1"/>
          <p:nvPr/>
        </p:nvSpPr>
        <p:spPr>
          <a:xfrm>
            <a:off x="198118" y="899298"/>
            <a:ext cx="74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/>
              <a:t>Network Attack Simulation</a:t>
            </a:r>
            <a:r>
              <a:rPr lang="ko-KR" altLang="en-US" sz="1600" b="1" dirty="0"/>
              <a:t>을 활용한 강화학습 기반 보안 전략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E333E2-CA07-E0F4-032B-7EE8FBB0E754}"/>
              </a:ext>
            </a:extLst>
          </p:cNvPr>
          <p:cNvGrpSpPr/>
          <p:nvPr/>
        </p:nvGrpSpPr>
        <p:grpSpPr>
          <a:xfrm>
            <a:off x="1836443" y="3829049"/>
            <a:ext cx="8519114" cy="2714437"/>
            <a:chOff x="287748" y="1854378"/>
            <a:chExt cx="11706132" cy="37299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2117EB4-1EB7-B21B-AA4B-F75994D22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119" y="3429000"/>
              <a:ext cx="5428859" cy="215529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7CEA4FC-9FED-89EE-2F03-210ABAB16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120" y="1932001"/>
              <a:ext cx="1513882" cy="149699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5A9D50A-FEEE-BD3F-A9E8-ACA6003C0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28650" y="2043507"/>
              <a:ext cx="3732329" cy="126499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D77D34A-D0A4-B326-AC1D-BEF5A235C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1023" y="2723231"/>
              <a:ext cx="5662857" cy="1919985"/>
            </a:xfrm>
            <a:prstGeom prst="rect">
              <a:avLst/>
            </a:prstGeom>
          </p:spPr>
        </p:pic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7D943B36-BFE5-D30E-4F94-7A50DFCC679E}"/>
                </a:ext>
              </a:extLst>
            </p:cNvPr>
            <p:cNvSpPr/>
            <p:nvPr/>
          </p:nvSpPr>
          <p:spPr>
            <a:xfrm>
              <a:off x="6023303" y="3598618"/>
              <a:ext cx="235021" cy="15986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768195-CBBA-E705-674F-39F42F64CFDC}"/>
                </a:ext>
              </a:extLst>
            </p:cNvPr>
            <p:cNvSpPr/>
            <p:nvPr/>
          </p:nvSpPr>
          <p:spPr>
            <a:xfrm>
              <a:off x="287748" y="1854378"/>
              <a:ext cx="5662857" cy="3729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C35033-504E-7FA3-6B75-42896286AE8F}"/>
              </a:ext>
            </a:extLst>
          </p:cNvPr>
          <p:cNvSpPr txBox="1"/>
          <p:nvPr/>
        </p:nvSpPr>
        <p:spPr>
          <a:xfrm>
            <a:off x="432120" y="1320352"/>
            <a:ext cx="117154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Network Attack Simulation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을 활용하여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실제와 유사한 네트워크 환경에서 최적의 사이버 공격 전략 탐색</a:t>
            </a:r>
            <a:endParaRPr lang="en-US" altLang="ko-KR" sz="1400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Markov Decision Process 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기반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마르코프 게임 모델링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을 통해 각 행동에 따른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보상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을 설정하여 에이전트가 지속적으로 학습하며 최적의 전략 개발</a:t>
            </a:r>
            <a:endParaRPr lang="en-US" altLang="ko-KR" sz="14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State: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서브넷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운영체제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호스트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서비스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프로세스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네트워크 토폴로지</a:t>
            </a:r>
            <a:endParaRPr lang="en-US" altLang="ko-KR" sz="1400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Action: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서브넷 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/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운영체제 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/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호스트 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/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서비스 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 프로세스 스캔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권한 상승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익스플로잇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dirty="0">
                <a:latin typeface="+mn-ea"/>
                <a:cs typeface="Times New Roman" panose="02020603050405020304" pitchFamily="18" charset="0"/>
              </a:rPr>
              <a:t>아무 행동 하지 않음 </a:t>
            </a:r>
            <a:r>
              <a:rPr lang="en-US" altLang="ko-KR" sz="1400" b="1" dirty="0">
                <a:latin typeface="+mn-ea"/>
                <a:cs typeface="Times New Roman" panose="02020603050405020304" pitchFamily="18" charset="0"/>
              </a:rPr>
              <a:t>(NoOp)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E8972-2C74-DF3E-F0A2-CEE6A6F2760F}"/>
              </a:ext>
            </a:extLst>
          </p:cNvPr>
          <p:cNvSpPr txBox="1"/>
          <p:nvPr/>
        </p:nvSpPr>
        <p:spPr>
          <a:xfrm>
            <a:off x="857066" y="3347623"/>
            <a:ext cx="106921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에이전트는 네트워크 상태를 지속적으로 관찰하고 평가하여 복잡한 네트워크 환경에서 다양한 적대적인 시나리오에 대응하고 최적의 공격 전략 탐색</a:t>
            </a:r>
            <a:endParaRPr lang="en-US" altLang="ko-KR" sz="12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2BC2F1-05A5-F89A-3ACB-CA4305000A79}"/>
              </a:ext>
            </a:extLst>
          </p:cNvPr>
          <p:cNvCxnSpPr>
            <a:cxnSpLocks/>
          </p:cNvCxnSpPr>
          <p:nvPr/>
        </p:nvCxnSpPr>
        <p:spPr>
          <a:xfrm>
            <a:off x="578112" y="3486123"/>
            <a:ext cx="27260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6EA46DEC-5BCE-1F17-D3E4-9D0BEB85EF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23" name="Google Shape;99;p1">
            <a:extLst>
              <a:ext uri="{FF2B5EF4-FFF2-40B4-BE49-F238E27FC236}">
                <a16:creationId xmlns:a16="http://schemas.microsoft.com/office/drawing/2014/main" id="{A4B83D9B-A4EA-E857-F2E5-02962E9CF25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1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EF57C-496F-21D1-E9B6-E300ED696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4035110-D05A-152E-7D80-DF3E405CCE14}"/>
              </a:ext>
            </a:extLst>
          </p:cNvPr>
          <p:cNvGrpSpPr/>
          <p:nvPr/>
        </p:nvGrpSpPr>
        <p:grpSpPr>
          <a:xfrm>
            <a:off x="198120" y="203640"/>
            <a:ext cx="4150076" cy="468000"/>
            <a:chOff x="234560" y="127440"/>
            <a:chExt cx="4150076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7A619DF-A58B-FF8C-415A-4CCF51E4B31C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9BF317-B552-86F5-5C79-3B1718CD3724}"/>
                </a:ext>
              </a:extLst>
            </p:cNvPr>
            <p:cNvSpPr txBox="1"/>
            <p:nvPr/>
          </p:nvSpPr>
          <p:spPr>
            <a:xfrm>
              <a:off x="765832" y="170775"/>
              <a:ext cx="3618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Experimental</a:t>
              </a:r>
              <a:r>
                <a:rPr lang="ko-KR" altLang="en-US" b="1" dirty="0"/>
                <a:t> </a:t>
              </a:r>
              <a:r>
                <a:rPr lang="en-US" altLang="ko-KR" b="1" dirty="0"/>
                <a:t>Results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F79ABE-44B4-A900-966A-AC833D489755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4;p16">
            <a:extLst>
              <a:ext uri="{FF2B5EF4-FFF2-40B4-BE49-F238E27FC236}">
                <a16:creationId xmlns:a16="http://schemas.microsoft.com/office/drawing/2014/main" id="{2A14DBC5-F166-03D4-9567-CAA462EB9E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543487"/>
            <a:ext cx="2743200" cy="3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8</a:t>
            </a:fld>
            <a:endParaRPr sz="14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ADB17-FF7C-2250-1510-74BF66BF28B5}"/>
              </a:ext>
            </a:extLst>
          </p:cNvPr>
          <p:cNvSpPr txBox="1"/>
          <p:nvPr/>
        </p:nvSpPr>
        <p:spPr>
          <a:xfrm>
            <a:off x="198118" y="899298"/>
            <a:ext cx="7430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/>
              <a:t>실험 및 결과 분석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BF6CB5-2D50-35A5-35B4-9D4C1A7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52" y="1481645"/>
            <a:ext cx="10692598" cy="5135621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B2232D0-18FB-0D66-E77B-ADCE9053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5" name="Google Shape;99;p1">
            <a:extLst>
              <a:ext uri="{FF2B5EF4-FFF2-40B4-BE49-F238E27FC236}">
                <a16:creationId xmlns:a16="http://schemas.microsoft.com/office/drawing/2014/main" id="{A8B6BB6D-F1CF-6DA2-F8D3-FDC11B3BAE0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93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49CBC-9DC9-EA35-CBA7-4F0AC6738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163006D-F7D4-6DA0-56E2-0FF50DDF67BC}"/>
              </a:ext>
            </a:extLst>
          </p:cNvPr>
          <p:cNvGrpSpPr/>
          <p:nvPr/>
        </p:nvGrpSpPr>
        <p:grpSpPr>
          <a:xfrm>
            <a:off x="198120" y="203640"/>
            <a:ext cx="4094480" cy="468000"/>
            <a:chOff x="234560" y="127440"/>
            <a:chExt cx="4094480" cy="46800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CF9F90F-E267-8A00-70F0-ABD0031EB8BB}"/>
                </a:ext>
              </a:extLst>
            </p:cNvPr>
            <p:cNvSpPr/>
            <p:nvPr/>
          </p:nvSpPr>
          <p:spPr>
            <a:xfrm>
              <a:off x="234560" y="127440"/>
              <a:ext cx="468000" cy="468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7888D1-BBB3-B2CC-1696-F8765EFD1B4C}"/>
                </a:ext>
              </a:extLst>
            </p:cNvPr>
            <p:cNvSpPr txBox="1"/>
            <p:nvPr/>
          </p:nvSpPr>
          <p:spPr>
            <a:xfrm>
              <a:off x="765832" y="170775"/>
              <a:ext cx="356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Experimental</a:t>
              </a:r>
              <a:r>
                <a:rPr lang="ko-KR" altLang="en-US" b="1" dirty="0"/>
                <a:t> </a:t>
              </a:r>
              <a:r>
                <a:rPr lang="en-US" altLang="ko-KR" b="1" dirty="0"/>
                <a:t>Results</a:t>
              </a:r>
              <a:endParaRPr lang="ko-KR" altLang="en-US" b="1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4752EA-8043-5646-3DED-7D130679422D}"/>
              </a:ext>
            </a:extLst>
          </p:cNvPr>
          <p:cNvCxnSpPr/>
          <p:nvPr/>
        </p:nvCxnSpPr>
        <p:spPr>
          <a:xfrm flipV="1">
            <a:off x="198120" y="822960"/>
            <a:ext cx="117957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284;p16">
            <a:extLst>
              <a:ext uri="{FF2B5EF4-FFF2-40B4-BE49-F238E27FC236}">
                <a16:creationId xmlns:a16="http://schemas.microsoft.com/office/drawing/2014/main" id="{84E5CDFC-35FB-9115-EEA8-4909B286EB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543487"/>
            <a:ext cx="2743200" cy="31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tx1"/>
                </a:solidFill>
              </a:rPr>
              <a:t>9</a:t>
            </a:fld>
            <a:endParaRPr sz="14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1CA44-8538-8CA6-6B87-BB8642E121C7}"/>
              </a:ext>
            </a:extLst>
          </p:cNvPr>
          <p:cNvSpPr txBox="1"/>
          <p:nvPr/>
        </p:nvSpPr>
        <p:spPr>
          <a:xfrm>
            <a:off x="198119" y="899298"/>
            <a:ext cx="526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/>
              <a:t>실험 및 결과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9AEB50-1722-D95D-E939-29EF7221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92" y="1438945"/>
            <a:ext cx="7368508" cy="5104542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58ED544-28C8-E402-3B15-3C0CC7C13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7" y="286771"/>
            <a:ext cx="1015996" cy="290575"/>
          </a:xfrm>
          <a:prstGeom prst="rect">
            <a:avLst/>
          </a:prstGeom>
        </p:spPr>
      </p:pic>
      <p:pic>
        <p:nvPicPr>
          <p:cNvPr id="7" name="Google Shape;99;p1">
            <a:extLst>
              <a:ext uri="{FF2B5EF4-FFF2-40B4-BE49-F238E27FC236}">
                <a16:creationId xmlns:a16="http://schemas.microsoft.com/office/drawing/2014/main" id="{B696C0E8-D12E-898E-BAE9-E277DFA7622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77884" y="286772"/>
            <a:ext cx="1015996" cy="290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09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415</Words>
  <Application>Microsoft Office PowerPoint</Application>
  <PresentationFormat>와이드스크린</PresentationFormat>
  <Paragraphs>81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Söhne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김범석</dc:creator>
  <cp:lastModifiedBy>김범석</cp:lastModifiedBy>
  <cp:revision>9</cp:revision>
  <dcterms:created xsi:type="dcterms:W3CDTF">2025-01-06T05:48:23Z</dcterms:created>
  <dcterms:modified xsi:type="dcterms:W3CDTF">2025-01-08T07:32:04Z</dcterms:modified>
</cp:coreProperties>
</file>