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8" name="Picture 2" descr="Poscat Logo">
            <a:extLst>
              <a:ext uri="{FF2B5EF4-FFF2-40B4-BE49-F238E27FC236}">
                <a16:creationId xmlns:a16="http://schemas.microsoft.com/office/drawing/2014/main" id="{F6850E1C-38A5-D24C-B8A5-DB33CF6B4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13"/>
          <a:stretch/>
        </p:blipFill>
        <p:spPr bwMode="auto">
          <a:xfrm>
            <a:off x="5308747" y="4379928"/>
            <a:ext cx="1411704" cy="11987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A2D4F7-F93F-F54A-84D8-6DD2A9815833}"/>
              </a:ext>
            </a:extLst>
          </p:cNvPr>
          <p:cNvSpPr txBox="1"/>
          <p:nvPr/>
        </p:nvSpPr>
        <p:spPr>
          <a:xfrm>
            <a:off x="5636594" y="40531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By POSCAT</a:t>
            </a:r>
            <a:endParaRPr lang="ko-KR" altLang="en-US" sz="10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143914" y="3066845"/>
            <a:ext cx="7885701" cy="6463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000" b="1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71550" y="2449883"/>
            <a:ext cx="1248901" cy="290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DC1C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제작자 이름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 hasCustomPrompt="1"/>
          </p:nvPr>
        </p:nvSpPr>
        <p:spPr>
          <a:xfrm>
            <a:off x="4245273" y="3782112"/>
            <a:ext cx="3682979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영문 제목</a:t>
            </a:r>
          </a:p>
        </p:txBody>
      </p:sp>
    </p:spTree>
    <p:extLst>
      <p:ext uri="{BB962C8B-B14F-4D97-AF65-F5344CB8AC3E}">
        <p14:creationId xmlns:p14="http://schemas.microsoft.com/office/powerpoint/2010/main" val="182005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: - 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47674" y="2328184"/>
            <a:ext cx="89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DA796C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POSCAT</a:t>
            </a:r>
            <a:endParaRPr lang="ko-KR" altLang="en-US" sz="1400" dirty="0">
              <a:solidFill>
                <a:srgbClr val="DA796C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7647" y="2882389"/>
            <a:ext cx="4136709" cy="96622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CD48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Thank you :-)</a:t>
            </a:r>
            <a:endParaRPr lang="ko-KR" altLang="en-US" sz="4800" b="1" dirty="0">
              <a:solidFill>
                <a:srgbClr val="CD48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5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8" name="Picture 2" descr="Poscat Logo">
            <a:extLst>
              <a:ext uri="{FF2B5EF4-FFF2-40B4-BE49-F238E27FC236}">
                <a16:creationId xmlns:a16="http://schemas.microsoft.com/office/drawing/2014/main" id="{F6850E1C-38A5-D24C-B8A5-DB33CF6B4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13"/>
          <a:stretch/>
        </p:blipFill>
        <p:spPr bwMode="auto">
          <a:xfrm>
            <a:off x="9655275" y="2871363"/>
            <a:ext cx="1411704" cy="119872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143914" y="3066845"/>
            <a:ext cx="7885701" cy="6463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000" b="1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71550" y="2449883"/>
            <a:ext cx="1248901" cy="290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DC1C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제작자 이름</a:t>
            </a:r>
          </a:p>
        </p:txBody>
      </p:sp>
      <p:sp>
        <p:nvSpPr>
          <p:cNvPr id="11" name="텍스트 개체 틀 21">
            <a:extLst>
              <a:ext uri="{FF2B5EF4-FFF2-40B4-BE49-F238E27FC236}">
                <a16:creationId xmlns:a16="http://schemas.microsoft.com/office/drawing/2014/main" id="{DF49D517-B9E8-4244-9059-A7D757603A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5273" y="3782112"/>
            <a:ext cx="3682979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영문 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A2D4F7-F93F-F54A-84D8-6DD2A9815833}"/>
              </a:ext>
            </a:extLst>
          </p:cNvPr>
          <p:cNvSpPr txBox="1"/>
          <p:nvPr/>
        </p:nvSpPr>
        <p:spPr>
          <a:xfrm>
            <a:off x="5636594" y="40531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By POSCAT</a:t>
            </a:r>
            <a:endParaRPr lang="ko-KR" altLang="en-US" sz="10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29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07076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4" name="타원 3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spc="-151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spc="-151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Contents</a:t>
              </a:r>
              <a:endParaRPr lang="ko-KR" altLang="en-US" sz="18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4253419" y="255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53419" y="318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253419" y="382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53419" y="445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0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4175928" y="3368640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Second</a:t>
            </a:r>
            <a:endParaRPr lang="ko-KR" altLang="en-US" dirty="0"/>
          </a:p>
        </p:txBody>
      </p:sp>
      <p:sp>
        <p:nvSpPr>
          <p:cNvPr id="39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7629526" y="336864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6" name="텍스트 개체 틀 45"/>
          <p:cNvSpPr>
            <a:spLocks noGrp="1"/>
          </p:cNvSpPr>
          <p:nvPr>
            <p:ph type="body" sz="quarter" idx="21" hasCustomPrompt="1"/>
          </p:nvPr>
        </p:nvSpPr>
        <p:spPr>
          <a:xfrm>
            <a:off x="4175928" y="2733515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en-US" altLang="ko-KR" dirty="0"/>
              <a:t>First</a:t>
            </a:r>
            <a:endParaRPr lang="ko-KR" altLang="en-US" dirty="0"/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22" hasCustomPrompt="1"/>
          </p:nvPr>
        </p:nvSpPr>
        <p:spPr>
          <a:xfrm>
            <a:off x="7629526" y="2733515"/>
            <a:ext cx="400537" cy="24291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6F1F105D-C2A8-4541-990B-112B909F888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75928" y="4003639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Third</a:t>
            </a:r>
            <a:endParaRPr lang="ko-KR" altLang="en-US" dirty="0"/>
          </a:p>
        </p:txBody>
      </p:sp>
      <p:sp>
        <p:nvSpPr>
          <p:cNvPr id="34" name="텍스트 개체 틀 13">
            <a:extLst>
              <a:ext uri="{FF2B5EF4-FFF2-40B4-BE49-F238E27FC236}">
                <a16:creationId xmlns:a16="http://schemas.microsoft.com/office/drawing/2014/main" id="{75911ED4-C07C-884C-BB2C-51A32A67CC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9526" y="400606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17" name="직선 연결선 14">
            <a:extLst>
              <a:ext uri="{FF2B5EF4-FFF2-40B4-BE49-F238E27FC236}">
                <a16:creationId xmlns:a16="http://schemas.microsoft.com/office/drawing/2014/main" id="{6007FC59-9D35-9C45-94E3-105161A72FE4}"/>
              </a:ext>
            </a:extLst>
          </p:cNvPr>
          <p:cNvCxnSpPr/>
          <p:nvPr/>
        </p:nvCxnSpPr>
        <p:spPr>
          <a:xfrm>
            <a:off x="4253413" y="5112733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3">
            <a:extLst>
              <a:ext uri="{FF2B5EF4-FFF2-40B4-BE49-F238E27FC236}">
                <a16:creationId xmlns:a16="http://schemas.microsoft.com/office/drawing/2014/main" id="{0E044C1C-0636-E346-BF89-9E6C156C2E5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5924" y="4656858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Fourth</a:t>
            </a:r>
            <a:endParaRPr lang="ko-KR" altLang="en-US" dirty="0"/>
          </a:p>
        </p:txBody>
      </p:sp>
      <p:sp>
        <p:nvSpPr>
          <p:cNvPr id="19" name="텍스트 개체 틀 13">
            <a:extLst>
              <a:ext uri="{FF2B5EF4-FFF2-40B4-BE49-F238E27FC236}">
                <a16:creationId xmlns:a16="http://schemas.microsoft.com/office/drawing/2014/main" id="{4CFECC7A-9246-A347-ACE2-2465E65A7B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9522" y="465928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24" name="직선 연결선 14">
            <a:extLst>
              <a:ext uri="{FF2B5EF4-FFF2-40B4-BE49-F238E27FC236}">
                <a16:creationId xmlns:a16="http://schemas.microsoft.com/office/drawing/2014/main" id="{A11D646A-A7BB-F54A-AC0D-A57E410D6D23}"/>
              </a:ext>
            </a:extLst>
          </p:cNvPr>
          <p:cNvCxnSpPr/>
          <p:nvPr/>
        </p:nvCxnSpPr>
        <p:spPr>
          <a:xfrm>
            <a:off x="4253413" y="5767528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개체 틀 13">
            <a:extLst>
              <a:ext uri="{FF2B5EF4-FFF2-40B4-BE49-F238E27FC236}">
                <a16:creationId xmlns:a16="http://schemas.microsoft.com/office/drawing/2014/main" id="{ACA3D2DE-2F97-C743-B927-F955F81C8CE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75923" y="5311653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27" name="텍스트 개체 틀 13">
            <a:extLst>
              <a:ext uri="{FF2B5EF4-FFF2-40B4-BE49-F238E27FC236}">
                <a16:creationId xmlns:a16="http://schemas.microsoft.com/office/drawing/2014/main" id="{5177A980-EB11-984A-83F1-215E5E8D610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9521" y="5314078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46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2" hasCustomPrompt="1"/>
          </p:nvPr>
        </p:nvSpPr>
        <p:spPr>
          <a:xfrm>
            <a:off x="461962" y="1430180"/>
            <a:ext cx="11182351" cy="4721385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2pPr>
            <a:lvl3pPr>
              <a:defRPr sz="105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4pPr>
            <a:lvl5pPr marL="1828755" indent="0">
              <a:buNone/>
              <a:defRPr/>
            </a:lvl5pPr>
          </a:lstStyle>
          <a:p>
            <a:pPr lvl="0"/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685783" marR="0" lvl="1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Content2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1142971" marR="0" lvl="2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Content3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1600160" marR="0" lvl="3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Content4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2057349" marR="0" lvl="4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1600160" marR="0" lvl="3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685783" marR="0" lvl="1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1142971" marR="0" lvl="2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8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2992B0-2DFC-0E41-9A13-BEC0F2B4DFE1}"/>
              </a:ext>
            </a:extLst>
          </p:cNvPr>
          <p:cNvSpPr/>
          <p:nvPr/>
        </p:nvSpPr>
        <p:spPr>
          <a:xfrm>
            <a:off x="552449" y="1447334"/>
            <a:ext cx="1754179" cy="376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Code Explanation</a:t>
            </a:r>
          </a:p>
        </p:txBody>
      </p:sp>
      <p:sp>
        <p:nvSpPr>
          <p:cNvPr id="14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552450" y="1824251"/>
            <a:ext cx="11191695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165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Explana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2992B0-2DFC-0E41-9A13-BEC0F2B4DFE1}"/>
              </a:ext>
            </a:extLst>
          </p:cNvPr>
          <p:cNvSpPr/>
          <p:nvPr/>
        </p:nvSpPr>
        <p:spPr>
          <a:xfrm>
            <a:off x="552449" y="1447334"/>
            <a:ext cx="1754179" cy="376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Code Explanation</a:t>
            </a:r>
          </a:p>
        </p:txBody>
      </p:sp>
      <p:sp>
        <p:nvSpPr>
          <p:cNvPr id="14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552449" y="1824249"/>
            <a:ext cx="5623762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6176211" y="1824249"/>
            <a:ext cx="5567935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57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put &amp;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타원 8"/>
          <p:cNvSpPr/>
          <p:nvPr/>
        </p:nvSpPr>
        <p:spPr>
          <a:xfrm>
            <a:off x="541760" y="95565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타원 9"/>
          <p:cNvSpPr/>
          <p:nvPr/>
        </p:nvSpPr>
        <p:spPr>
          <a:xfrm>
            <a:off x="703244" y="955657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타원 10"/>
          <p:cNvSpPr/>
          <p:nvPr/>
        </p:nvSpPr>
        <p:spPr>
          <a:xfrm>
            <a:off x="864728" y="955657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449943" y="629559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Input</a:t>
            </a:r>
            <a:endParaRPr lang="ko-KR" altLang="en-US" sz="1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2360FE-F503-9B4F-B4E8-50783F7C845C}"/>
              </a:ext>
            </a:extLst>
          </p:cNvPr>
          <p:cNvSpPr/>
          <p:nvPr/>
        </p:nvSpPr>
        <p:spPr>
          <a:xfrm>
            <a:off x="541760" y="35940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172F6B5-DE32-0147-828B-3EA9A09B7A11}"/>
              </a:ext>
            </a:extLst>
          </p:cNvPr>
          <p:cNvSpPr/>
          <p:nvPr/>
        </p:nvSpPr>
        <p:spPr>
          <a:xfrm>
            <a:off x="703244" y="35940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FE76752-E7B0-D84E-A989-64D27D3AF4C7}"/>
              </a:ext>
            </a:extLst>
          </p:cNvPr>
          <p:cNvSpPr/>
          <p:nvPr/>
        </p:nvSpPr>
        <p:spPr>
          <a:xfrm>
            <a:off x="864728" y="35940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96DE3-0B37-8E48-A514-D3E7750305D8}"/>
              </a:ext>
            </a:extLst>
          </p:cNvPr>
          <p:cNvSpPr txBox="1"/>
          <p:nvPr/>
        </p:nvSpPr>
        <p:spPr>
          <a:xfrm>
            <a:off x="449945" y="3286233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Output</a:t>
            </a:r>
            <a:endParaRPr lang="ko-KR" altLang="en-US" sz="1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0" name="내용 개체 틀 16">
            <a:extLst>
              <a:ext uri="{FF2B5EF4-FFF2-40B4-BE49-F238E27FC236}">
                <a16:creationId xmlns:a16="http://schemas.microsoft.com/office/drawing/2014/main" id="{64DCD33E-EB48-C741-9EE0-562DADB7FD5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1761" y="1101561"/>
            <a:ext cx="11182351" cy="21846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</a:lstStyle>
          <a:p>
            <a:pPr marL="0" marR="0" lvl="0" indent="0" algn="l" defTabSz="914377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 </a:t>
            </a:r>
            <a:r>
              <a:rPr lang="en-US" altLang="ko-KR" dirty="0"/>
              <a:t>Content */</a:t>
            </a:r>
            <a:endParaRPr lang="ko-KR" altLang="en-US" dirty="0"/>
          </a:p>
        </p:txBody>
      </p:sp>
      <p:sp>
        <p:nvSpPr>
          <p:cNvPr id="21" name="내용 개체 틀 16">
            <a:extLst>
              <a:ext uri="{FF2B5EF4-FFF2-40B4-BE49-F238E27FC236}">
                <a16:creationId xmlns:a16="http://schemas.microsoft.com/office/drawing/2014/main" id="{B2C5D411-21DF-1448-AA5C-64C6980D4F9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1761" y="3745756"/>
            <a:ext cx="11182351" cy="23525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</a:lstStyle>
          <a:p>
            <a:pPr lvl="0"/>
            <a:r>
              <a:rPr lang="en-US" altLang="ko-KR" dirty="0"/>
              <a:t>/* Content */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713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I&amp;O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타원 19"/>
          <p:cNvSpPr/>
          <p:nvPr/>
        </p:nvSpPr>
        <p:spPr>
          <a:xfrm>
            <a:off x="541760" y="10128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타원 20"/>
          <p:cNvSpPr/>
          <p:nvPr/>
        </p:nvSpPr>
        <p:spPr>
          <a:xfrm>
            <a:off x="703244" y="10128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타원 21"/>
          <p:cNvSpPr/>
          <p:nvPr/>
        </p:nvSpPr>
        <p:spPr>
          <a:xfrm>
            <a:off x="864728" y="10128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449943" y="629558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Input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72360FE-F503-9B4F-B4E8-50783F7C845C}"/>
              </a:ext>
            </a:extLst>
          </p:cNvPr>
          <p:cNvSpPr/>
          <p:nvPr/>
        </p:nvSpPr>
        <p:spPr>
          <a:xfrm>
            <a:off x="6306456" y="10143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72F6B5-DE32-0147-828B-3EA9A09B7A11}"/>
              </a:ext>
            </a:extLst>
          </p:cNvPr>
          <p:cNvSpPr/>
          <p:nvPr/>
        </p:nvSpPr>
        <p:spPr>
          <a:xfrm>
            <a:off x="6467940" y="10143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FE76752-E7B0-D84E-A989-64D27D3AF4C7}"/>
              </a:ext>
            </a:extLst>
          </p:cNvPr>
          <p:cNvSpPr/>
          <p:nvPr/>
        </p:nvSpPr>
        <p:spPr>
          <a:xfrm>
            <a:off x="6629424" y="10143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A96DE3-0B37-8E48-A514-D3E7750305D8}"/>
              </a:ext>
            </a:extLst>
          </p:cNvPr>
          <p:cNvSpPr txBox="1"/>
          <p:nvPr/>
        </p:nvSpPr>
        <p:spPr>
          <a:xfrm>
            <a:off x="6184821" y="631058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Output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9" name="내용 개체 틀 5"/>
          <p:cNvSpPr>
            <a:spLocks noGrp="1"/>
          </p:cNvSpPr>
          <p:nvPr>
            <p:ph sz="quarter" idx="13" hasCustomPrompt="1"/>
          </p:nvPr>
        </p:nvSpPr>
        <p:spPr>
          <a:xfrm>
            <a:off x="541761" y="1314452"/>
            <a:ext cx="5360987" cy="48336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67695330-6193-2D48-BC89-59265338DD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77069" y="1314452"/>
            <a:ext cx="5360987" cy="48336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output --&gt;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44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I&amp;O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8" name="내용 개체 틀 5">
            <a:extLst>
              <a:ext uri="{FF2B5EF4-FFF2-40B4-BE49-F238E27FC236}">
                <a16:creationId xmlns:a16="http://schemas.microsoft.com/office/drawing/2014/main" id="{CCE9FB38-1156-6544-B0D7-0093CE82FD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1761" y="1372908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0" name="내용 개체 틀 5">
            <a:extLst>
              <a:ext uri="{FF2B5EF4-FFF2-40B4-BE49-F238E27FC236}">
                <a16:creationId xmlns:a16="http://schemas.microsoft.com/office/drawing/2014/main" id="{37B30077-29A7-A24E-B439-27ECF095220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41761" y="3797339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1" name="내용 개체 틀 5">
            <a:extLst>
              <a:ext uri="{FF2B5EF4-FFF2-40B4-BE49-F238E27FC236}">
                <a16:creationId xmlns:a16="http://schemas.microsoft.com/office/drawing/2014/main" id="{9CABB7AC-FB27-5046-8261-D8122B2061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77069" y="1372908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2" name="내용 개체 틀 5">
            <a:extLst>
              <a:ext uri="{FF2B5EF4-FFF2-40B4-BE49-F238E27FC236}">
                <a16:creationId xmlns:a16="http://schemas.microsoft.com/office/drawing/2014/main" id="{37AE1D7E-F6F6-EE4A-9F4C-D6834FDA633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77068" y="3797339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A09D080-C5BF-4442-9B59-8D50A5309609}"/>
              </a:ext>
            </a:extLst>
          </p:cNvPr>
          <p:cNvSpPr/>
          <p:nvPr/>
        </p:nvSpPr>
        <p:spPr>
          <a:xfrm>
            <a:off x="541760" y="10128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D58FFFC-8571-804C-BEB5-3DF5571A61C5}"/>
              </a:ext>
            </a:extLst>
          </p:cNvPr>
          <p:cNvSpPr/>
          <p:nvPr/>
        </p:nvSpPr>
        <p:spPr>
          <a:xfrm>
            <a:off x="703244" y="10128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ACA8457-C2CA-9B4B-88BB-00E658BC0DB7}"/>
              </a:ext>
            </a:extLst>
          </p:cNvPr>
          <p:cNvSpPr/>
          <p:nvPr/>
        </p:nvSpPr>
        <p:spPr>
          <a:xfrm>
            <a:off x="864728" y="10128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A9824-B051-5B44-A4BE-A615F81C2BF4}"/>
              </a:ext>
            </a:extLst>
          </p:cNvPr>
          <p:cNvSpPr txBox="1"/>
          <p:nvPr/>
        </p:nvSpPr>
        <p:spPr>
          <a:xfrm>
            <a:off x="449943" y="629558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Input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B251118-4C58-5444-B5D5-1B53D342F41B}"/>
              </a:ext>
            </a:extLst>
          </p:cNvPr>
          <p:cNvSpPr/>
          <p:nvPr/>
        </p:nvSpPr>
        <p:spPr>
          <a:xfrm>
            <a:off x="6306456" y="10143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58A1EA9-E600-464C-BDDC-A24F508630A6}"/>
              </a:ext>
            </a:extLst>
          </p:cNvPr>
          <p:cNvSpPr/>
          <p:nvPr/>
        </p:nvSpPr>
        <p:spPr>
          <a:xfrm>
            <a:off x="6467940" y="10143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304761F-F9E2-BE47-92A9-7818C4A7AF96}"/>
              </a:ext>
            </a:extLst>
          </p:cNvPr>
          <p:cNvSpPr/>
          <p:nvPr/>
        </p:nvSpPr>
        <p:spPr>
          <a:xfrm>
            <a:off x="6629424" y="10143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31579-03C9-BB48-A03C-2410FF8D767A}"/>
              </a:ext>
            </a:extLst>
          </p:cNvPr>
          <p:cNvSpPr txBox="1"/>
          <p:nvPr/>
        </p:nvSpPr>
        <p:spPr>
          <a:xfrm>
            <a:off x="6184821" y="631058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Output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45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19315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9315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1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Policy Gradient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김범수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245273" y="3782112"/>
            <a:ext cx="3682979" cy="257820"/>
          </a:xfrm>
        </p:spPr>
        <p:txBody>
          <a:bodyPr/>
          <a:lstStyle/>
          <a:p>
            <a:r>
              <a:rPr lang="en-US" altLang="ko-KR" dirty="0"/>
              <a:t>Policy Gradient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1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이번에는 가장 기초적인 </a:t>
                </a:r>
                <a:r>
                  <a:rPr lang="en-US" altLang="ko-KR" dirty="0" smtClean="0"/>
                  <a:t>policy gradient theorem</a:t>
                </a:r>
                <a:r>
                  <a:rPr lang="ko-KR" altLang="en-US" dirty="0" smtClean="0"/>
                  <a:t>을 배워봅니다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ko-KR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altLang="ko-KR" dirty="0" smtClean="0"/>
              </a:p>
              <a:p>
                <a:r>
                  <a:rPr lang="ko-KR" altLang="en-US" dirty="0" smtClean="0"/>
                  <a:t>위 식을 이용해서 학습을 진행할 수 있습니다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실제로 게임을 진행하고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그 결과를 바탕으로 학습하는 기법입니다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기법을 </a:t>
                </a:r>
                <a:r>
                  <a:rPr lang="en-US" altLang="ko-KR" dirty="0" smtClean="0"/>
                  <a:t>REINFORCE</a:t>
                </a:r>
                <a:r>
                  <a:rPr lang="ko-KR" altLang="en-US" dirty="0" smtClean="0"/>
                  <a:t>라고 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REINFORCE</a:t>
                </a:r>
                <a:r>
                  <a:rPr lang="ko-KR" altLang="en-US" dirty="0" smtClean="0"/>
                  <a:t>의 절차는 매우 직관적으로 이루어집니다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1.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 smtClean="0"/>
                  <a:t>를 </a:t>
                </a:r>
                <a:r>
                  <a:rPr lang="ko-KR" altLang="en-US" dirty="0" err="1" smtClean="0"/>
                  <a:t>랜덤한</a:t>
                </a:r>
                <a:r>
                  <a:rPr lang="ko-KR" altLang="en-US" dirty="0" smtClean="0"/>
                  <a:t> 값으로 초기화한다</a:t>
                </a:r>
                <a:r>
                  <a:rPr lang="en-US" altLang="ko-KR" dirty="0" smtClean="0"/>
                  <a:t>.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>2.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dirty="0" err="1" smtClean="0"/>
                  <a:t>를</a:t>
                </a:r>
                <a:r>
                  <a:rPr lang="ko-KR" altLang="en-US" dirty="0" smtClean="0"/>
                  <a:t> 바탕으로 게임을 진행한다</a:t>
                </a:r>
                <a:r>
                  <a:rPr lang="en-US" altLang="ko-KR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3. </a:t>
                </a:r>
                <a:r>
                  <a:rPr lang="ko-KR" altLang="en-US" dirty="0" smtClean="0"/>
                  <a:t>모든 </a:t>
                </a:r>
                <a:r>
                  <a:rPr lang="en-US" altLang="ko-KR" dirty="0" smtClean="0"/>
                  <a:t>t = 1, 2… T-1</a:t>
                </a:r>
                <a:r>
                  <a:rPr lang="ko-KR" altLang="en-US" dirty="0" smtClean="0"/>
                  <a:t>에 대해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	3.1.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계산한다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3.2. </a:t>
                </a:r>
                <a:r>
                  <a:rPr lang="ko-KR" altLang="en-US" dirty="0" smtClean="0"/>
                  <a:t>이를 바탕으로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update</a:t>
                </a:r>
                <a:r>
                  <a:rPr lang="ko-KR" altLang="en-US" dirty="0" smtClean="0"/>
                  <a:t>한다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       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REINFORCE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688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이번 연습문제에서는 </a:t>
            </a:r>
            <a:r>
              <a:rPr lang="en-US" altLang="ko-KR" dirty="0" smtClean="0"/>
              <a:t>gym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cartpole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문제를 풀어봅니다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cartpole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문제는 카트를 좌우로 움직여서 막대가 기울어지지 않도록 하는 문제입니다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막대가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도 이상 기울어지거나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카트가 화면 밖으로 나가면 종료됩니다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게임이 끝날 때까지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보상을 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최근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에피소드에서 평균 보상이 </a:t>
            </a:r>
            <a:r>
              <a:rPr lang="en-US" altLang="ko-KR" dirty="0" smtClean="0"/>
              <a:t>195</a:t>
            </a:r>
            <a:r>
              <a:rPr lang="ko-KR" altLang="en-US" dirty="0" smtClean="0"/>
              <a:t>점 이상일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성공으로 간주합니다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state</a:t>
            </a:r>
            <a:r>
              <a:rPr lang="ko-KR" altLang="en-US" dirty="0" smtClean="0"/>
              <a:t>는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실수로 구성되어 있습니다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카트의 위치와 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막대기의 각도와 각속도</a:t>
            </a:r>
            <a:endParaRPr lang="en-US" altLang="ko-KR" dirty="0" smtClean="0"/>
          </a:p>
          <a:p>
            <a:r>
              <a:rPr lang="en-US" altLang="ko-KR" dirty="0" smtClean="0"/>
              <a:t>action</a:t>
            </a:r>
            <a:r>
              <a:rPr lang="ko-KR" altLang="en-US" dirty="0" smtClean="0"/>
              <a:t>은 카트에 왼쪽 또는 오른쪽에 힘을 가하는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행동이 가능합니다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0 = </a:t>
            </a:r>
            <a:r>
              <a:rPr lang="ko-KR" altLang="en-US" dirty="0" smtClean="0"/>
              <a:t>왼쪽으로 카트를 미는 </a:t>
            </a:r>
            <a:r>
              <a:rPr lang="en-US" altLang="ko-KR" dirty="0" smtClean="0"/>
              <a:t>action</a:t>
            </a:r>
            <a:br>
              <a:rPr lang="en-US" altLang="ko-KR" dirty="0" smtClean="0"/>
            </a:br>
            <a:r>
              <a:rPr lang="en-US" altLang="ko-KR" dirty="0" smtClean="0"/>
              <a:t>1 = </a:t>
            </a:r>
            <a:r>
              <a:rPr lang="ko-KR" altLang="en-US" dirty="0" smtClean="0"/>
              <a:t>오른쪽으로 카트를 미는 </a:t>
            </a:r>
            <a:r>
              <a:rPr lang="en-US" altLang="ko-KR" dirty="0" smtClean="0"/>
              <a:t>action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467" y="3284375"/>
            <a:ext cx="3697846" cy="278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3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우리가 설계할 </a:t>
                </a:r>
                <a:r>
                  <a:rPr lang="en-US" altLang="ko-KR" dirty="0" smtClean="0"/>
                  <a:t>Neural Network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로 </a:t>
                </a:r>
                <a:r>
                  <a:rPr lang="en-US" altLang="ko-KR" dirty="0" smtClean="0"/>
                  <a:t>4</a:t>
                </a:r>
                <a:r>
                  <a:rPr lang="ko-KR" altLang="en-US" dirty="0" smtClean="0"/>
                  <a:t>개의 실수를 입력 받아 </a:t>
                </a:r>
                <a:r>
                  <a:rPr lang="en-US" altLang="ko-KR" dirty="0" smtClean="0"/>
                  <a:t>action 0</a:t>
                </a:r>
                <a:r>
                  <a:rPr lang="ko-KR" altLang="en-US" dirty="0" smtClean="0"/>
                  <a:t>을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취할 확률과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을 취할 확률</a:t>
                </a:r>
                <a:r>
                  <a:rPr lang="en-US" altLang="ko-KR" dirty="0" smtClean="0"/>
                  <a:t>, 2</a:t>
                </a:r>
                <a:r>
                  <a:rPr lang="ko-KR" altLang="en-US" dirty="0" smtClean="0"/>
                  <a:t>개의 실수를 반환해야 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당연하지만</a:t>
                </a:r>
                <a:r>
                  <a:rPr lang="en-US" altLang="ko-KR" dirty="0" smtClean="0"/>
                  <a:t>, 0</a:t>
                </a:r>
                <a:r>
                  <a:rPr lang="ko-KR" altLang="en-US" dirty="0" smtClean="0"/>
                  <a:t>을 취할 확률과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을 취할 확률의 합은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이 되어야 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먼저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Neural Network</a:t>
                </a:r>
                <a:r>
                  <a:rPr lang="ko-KR" altLang="en-US" dirty="0" smtClean="0"/>
                  <a:t>에서 얻은 두 실수를 </a:t>
                </a:r>
                <a:r>
                  <a:rPr lang="en-US" altLang="ko-KR" dirty="0" smtClean="0"/>
                  <a:t>a, b</a:t>
                </a:r>
                <a:r>
                  <a:rPr lang="ko-KR" altLang="en-US" dirty="0" smtClean="0"/>
                  <a:t>라 하면</a:t>
                </a:r>
                <a:r>
                  <a:rPr lang="en-US" altLang="ko-KR" dirty="0" smtClean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을 취할 확률을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을 취할 확률을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ko-KR" altLang="en-US" dirty="0" smtClean="0"/>
                  <a:t>로 계산하여 취급하는 방법이 가능합니다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하지만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a, b</a:t>
                </a:r>
                <a:r>
                  <a:rPr lang="ko-KR" altLang="en-US" dirty="0" smtClean="0"/>
                  <a:t>가 음수이면 안된다는 단점이 존재하며</a:t>
                </a:r>
                <a:r>
                  <a:rPr lang="en-US" altLang="ko-KR" dirty="0" smtClean="0"/>
                  <a:t>,a</a:t>
                </a:r>
                <a:r>
                  <a:rPr lang="ko-KR" altLang="en-US" dirty="0" smtClean="0"/>
                  <a:t> 또는 </a:t>
                </a:r>
                <a:r>
                  <a:rPr lang="en-US" altLang="ko-KR" dirty="0" smtClean="0"/>
                  <a:t>b</a:t>
                </a:r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이라면</a:t>
                </a:r>
                <a:r>
                  <a:rPr lang="en-US" altLang="ko-KR" dirty="0" smtClean="0"/>
                  <a:t> 0 </a:t>
                </a:r>
                <a:r>
                  <a:rPr lang="ko-KR" altLang="en-US" dirty="0" smtClean="0"/>
                  <a:t>또는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이라는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을 전혀 취하지 않아 </a:t>
                </a:r>
                <a:r>
                  <a:rPr lang="en-US" altLang="ko-KR" dirty="0" smtClean="0"/>
                  <a:t>exploration</a:t>
                </a:r>
                <a:r>
                  <a:rPr lang="ko-KR" altLang="en-US" dirty="0" smtClean="0"/>
                  <a:t>에 문제가 발생합니다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또한</a:t>
                </a:r>
                <a:r>
                  <a:rPr lang="en-US" altLang="ko-KR" dirty="0" smtClean="0"/>
                  <a:t> a = b = 0</a:t>
                </a:r>
                <a:r>
                  <a:rPr lang="ko-KR" altLang="en-US" dirty="0" smtClean="0"/>
                  <a:t>이 될 경우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계산이 불가능합니다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이러한 단점을 보완하기 위해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softmax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함수를 이용해서 확률을 계산합니다</a:t>
                </a:r>
                <a:r>
                  <a:rPr lang="en-US" altLang="ko-KR" dirty="0" smtClean="0"/>
                  <a:t>. </a:t>
                </a:r>
                <a:r>
                  <a:rPr lang="en-US" altLang="ko-KR" dirty="0" err="1" smtClean="0"/>
                  <a:t>softmax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함수란</a:t>
                </a:r>
                <a:r>
                  <a:rPr lang="en-US" altLang="ko-KR" dirty="0" smtClean="0"/>
                  <a:t>, n</a:t>
                </a:r>
                <a:r>
                  <a:rPr lang="ko-KR" altLang="en-US" dirty="0" smtClean="0"/>
                  <a:t>개의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에 대해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반환한 값이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r>
                  <a:rPr lang="ko-KR" altLang="en-US" dirty="0" smtClean="0"/>
                  <a:t>로 정의됩니다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err="1" smtClean="0"/>
                  <a:t>pytorch</a:t>
                </a:r>
                <a:r>
                  <a:rPr lang="ko-KR" altLang="en-US" dirty="0" smtClean="0"/>
                  <a:t>에서는 </a:t>
                </a:r>
                <a:r>
                  <a:rPr lang="en-US" altLang="ko-KR" dirty="0" err="1" smtClean="0"/>
                  <a:t>torch.nn.Softmax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함수로 구현되어 있습니다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53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action-value</a:t>
            </a:r>
            <a:r>
              <a:rPr lang="ko-KR" altLang="en-US" dirty="0" smtClean="0"/>
              <a:t>를 학습시키면</a:t>
            </a:r>
            <a:r>
              <a:rPr lang="en-US" altLang="ko-KR" dirty="0" smtClean="0"/>
              <a:t>, policy</a:t>
            </a:r>
            <a:r>
              <a:rPr lang="ko-KR" altLang="en-US" dirty="0" smtClean="0"/>
              <a:t>가 급격하게 변하게 됩니다</a:t>
            </a:r>
            <a:r>
              <a:rPr lang="en-US" altLang="ko-KR" dirty="0" smtClean="0"/>
              <a:t>. action-value</a:t>
            </a:r>
            <a:r>
              <a:rPr lang="ko-KR" altLang="en-US" dirty="0" smtClean="0"/>
              <a:t>가 조금만 변하더라도</a:t>
            </a:r>
            <a:r>
              <a:rPr lang="en-US" altLang="ko-KR" dirty="0" smtClean="0"/>
              <a:t>, policy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선택한다에서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선택한다로</a:t>
            </a:r>
            <a:r>
              <a:rPr lang="ko-KR" altLang="en-US" dirty="0" smtClean="0"/>
              <a:t> 바뀔 수 있으므로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학습 결과로 인해 </a:t>
            </a:r>
            <a:r>
              <a:rPr lang="en-US" altLang="ko-KR" dirty="0" smtClean="0"/>
              <a:t>policy</a:t>
            </a:r>
            <a:r>
              <a:rPr lang="ko-KR" altLang="en-US" dirty="0" smtClean="0"/>
              <a:t>가 급격히 변할 수 있다는 단점이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REINFORCE</a:t>
            </a:r>
            <a:r>
              <a:rPr lang="ko-KR" altLang="en-US" dirty="0" smtClean="0"/>
              <a:t>처럼 </a:t>
            </a:r>
            <a:r>
              <a:rPr lang="en-US" altLang="ko-KR" dirty="0" smtClean="0"/>
              <a:t>policy</a:t>
            </a:r>
            <a:r>
              <a:rPr lang="ko-KR" altLang="en-US" dirty="0" smtClean="0"/>
              <a:t>를 학습시키는 알고리즘은 </a:t>
            </a:r>
            <a:r>
              <a:rPr lang="en-US" altLang="ko-KR" dirty="0" smtClean="0"/>
              <a:t>policy </a:t>
            </a:r>
            <a:r>
              <a:rPr lang="ko-KR" altLang="en-US" dirty="0" smtClean="0"/>
              <a:t>자체를 천천히 변화시키므로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단점이 없어집니다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REINFORCE</a:t>
            </a:r>
            <a:r>
              <a:rPr lang="ko-KR" altLang="en-US" dirty="0"/>
              <a:t> </a:t>
            </a:r>
            <a:r>
              <a:rPr lang="ko-KR" altLang="en-US" dirty="0" smtClean="0"/>
              <a:t>알고리즘은 학습에 </a:t>
            </a:r>
            <a:r>
              <a:rPr lang="en-US" altLang="ko-KR" dirty="0" smtClean="0"/>
              <a:t>total reward</a:t>
            </a:r>
            <a:r>
              <a:rPr lang="ko-KR" altLang="en-US" dirty="0" smtClean="0"/>
              <a:t>를 사용하기 때문에 </a:t>
            </a:r>
            <a:r>
              <a:rPr lang="en-US" altLang="ko-KR" dirty="0" smtClean="0"/>
              <a:t>variance</a:t>
            </a:r>
            <a:r>
              <a:rPr lang="ko-KR" altLang="en-US" dirty="0" smtClean="0"/>
              <a:t>가 매우 크다는 단점이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실제로 </a:t>
            </a:r>
            <a:r>
              <a:rPr lang="en-US" altLang="ko-KR" dirty="0" smtClean="0"/>
              <a:t>REINFORCE </a:t>
            </a:r>
            <a:r>
              <a:rPr lang="ko-KR" altLang="en-US" dirty="0" smtClean="0"/>
              <a:t>알고리즘을 구현해보면</a:t>
            </a:r>
            <a:r>
              <a:rPr lang="en-US" altLang="ko-KR" dirty="0" smtClean="0"/>
              <a:t>, variance</a:t>
            </a:r>
            <a:r>
              <a:rPr lang="ko-KR" altLang="en-US" dirty="0" smtClean="0"/>
              <a:t>로 인해 잘 수렴하지 않는 것을 볼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다음 시간에는 </a:t>
            </a:r>
            <a:r>
              <a:rPr lang="en-US" altLang="ko-KR" dirty="0" smtClean="0"/>
              <a:t>variance</a:t>
            </a:r>
            <a:r>
              <a:rPr lang="ko-KR" altLang="en-US" dirty="0" smtClean="0"/>
              <a:t>를 줄이기 위해 </a:t>
            </a:r>
            <a:r>
              <a:rPr lang="en-US" altLang="ko-KR" dirty="0" smtClean="0"/>
              <a:t>action-value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policy</a:t>
            </a:r>
            <a:r>
              <a:rPr lang="ko-KR" altLang="en-US" dirty="0" smtClean="0"/>
              <a:t>를 모두 학습시키는 알고리즘인 </a:t>
            </a:r>
            <a:r>
              <a:rPr lang="en-US" altLang="ko-KR" dirty="0" smtClean="0"/>
              <a:t>actor-critic</a:t>
            </a:r>
            <a:r>
              <a:rPr lang="ko-KR" altLang="en-US" dirty="0" smtClean="0"/>
              <a:t>에 대해 배워보겠습니다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93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Policy gradient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Policy gradient theorem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/>
              <a:t>REINFORCE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5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지난 시간에는 </a:t>
                </a:r>
                <a:r>
                  <a:rPr lang="en-US" altLang="ko-KR" dirty="0" smtClean="0"/>
                  <a:t>action-value function, Q(s, a)</a:t>
                </a:r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neural network</a:t>
                </a:r>
                <a:r>
                  <a:rPr lang="ko-KR" altLang="en-US" dirty="0" smtClean="0"/>
                  <a:t>에 학습시켜보았습니다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 </a:t>
                </a:r>
                <a:r>
                  <a:rPr lang="en-US" altLang="ko-KR" dirty="0" smtClean="0"/>
                  <a:t>Neural network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parameter</a:t>
                </a:r>
                <a:r>
                  <a:rPr lang="ko-KR" altLang="en-US" dirty="0" smtClean="0"/>
                  <a:t>의 집합이라고 할 수 있고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 </a:t>
                </a:r>
                <a:r>
                  <a:rPr lang="en-US" altLang="ko-KR" dirty="0" smtClean="0"/>
                  <a:t>parameter</a:t>
                </a:r>
                <a:r>
                  <a:rPr lang="ko-KR" altLang="en-US" dirty="0" smtClean="0"/>
                  <a:t>의 집합을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dirty="0" smtClean="0"/>
                  <a:t> 표현하면</a:t>
                </a:r>
                <a:r>
                  <a:rPr lang="en-US" altLang="ko-KR" dirty="0" smtClean="0"/>
                  <a:t>,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우리는 실제 </a:t>
                </a:r>
                <a:r>
                  <a:rPr lang="en-US" altLang="ko-KR" dirty="0" smtClean="0"/>
                  <a:t>action-value function</a:t>
                </a:r>
                <a:r>
                  <a:rPr lang="ko-KR" altLang="en-US" dirty="0" smtClean="0"/>
                  <a:t>을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 smtClean="0"/>
                  <a:t>라는</a:t>
                </a:r>
                <a:r>
                  <a:rPr lang="en-US" altLang="ko-KR" dirty="0" smtClean="0"/>
                  <a:t> parameter</a:t>
                </a:r>
                <a:r>
                  <a:rPr lang="ko-KR" altLang="en-US" dirty="0" smtClean="0"/>
                  <a:t>로 </a:t>
                </a:r>
                <a:r>
                  <a:rPr lang="ko-KR" altLang="en-US" dirty="0" err="1" smtClean="0"/>
                  <a:t>근사하여</a:t>
                </a:r>
                <a:r>
                  <a:rPr lang="ko-KR" altLang="en-US" dirty="0" smtClean="0"/>
                  <a:t> 표현했다고 할 수 있습니다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이를 식으로 아래와 같이 표현할 수 있습니다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ko-KR" altLang="en-US" dirty="0" smtClean="0"/>
                  <a:t>이 때 </a:t>
                </a:r>
                <a:r>
                  <a:rPr lang="en-US" altLang="ko-KR" dirty="0" smtClean="0"/>
                  <a:t>policy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action-value function</a:t>
                </a:r>
                <a:r>
                  <a:rPr lang="ko-KR" altLang="en-US" dirty="0" smtClean="0"/>
                  <a:t>을 이용해서 바로 도출하였습니다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우리는 </a:t>
                </a:r>
                <a:r>
                  <a:rPr lang="en-US" altLang="ko-KR" dirty="0" smtClean="0"/>
                  <a:t>e-greedy </a:t>
                </a:r>
                <a:r>
                  <a:rPr lang="ko-KR" altLang="en-US" dirty="0" smtClean="0"/>
                  <a:t>방법을 이용해서 </a:t>
                </a:r>
                <a:r>
                  <a:rPr lang="en-US" altLang="ko-KR" dirty="0" smtClean="0"/>
                  <a:t>policy</a:t>
                </a:r>
                <a:r>
                  <a:rPr lang="ko-KR" altLang="en-US" dirty="0" smtClean="0"/>
                  <a:t>를 바로 도출했습니다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이번 시간에는 </a:t>
                </a:r>
                <a:r>
                  <a:rPr lang="en-US" altLang="ko-KR" dirty="0" smtClean="0"/>
                  <a:t>policy</a:t>
                </a:r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parameter</a:t>
                </a:r>
                <a:r>
                  <a:rPr lang="ko-KR" altLang="en-US" dirty="0" smtClean="0"/>
                  <a:t>로 표현하여 학습하는 방법을 배워볼 것입니다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 r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35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r>
              <a:rPr lang="en-US" altLang="ko-KR" dirty="0" smtClean="0"/>
              <a:t>action space</a:t>
            </a:r>
            <a:r>
              <a:rPr lang="ko-KR" altLang="en-US" dirty="0" smtClean="0"/>
              <a:t>의 차원이 높거나</a:t>
            </a:r>
            <a:r>
              <a:rPr lang="en-US" altLang="ko-KR" dirty="0" smtClean="0"/>
              <a:t>, action space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continuous</a:t>
            </a:r>
            <a:r>
              <a:rPr lang="ko-KR" altLang="en-US" dirty="0" smtClean="0"/>
              <a:t>한 경우에도 효율적으로 학습할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Deterministic policy </a:t>
            </a:r>
            <a:r>
              <a:rPr lang="ko-KR" altLang="en-US" dirty="0" smtClean="0"/>
              <a:t>뿐만이 아니라 </a:t>
            </a:r>
            <a:r>
              <a:rPr lang="en-US" altLang="ko-KR" dirty="0" smtClean="0"/>
              <a:t>stochastic policy</a:t>
            </a:r>
            <a:r>
              <a:rPr lang="ko-KR" altLang="en-US" dirty="0" smtClean="0"/>
              <a:t>도 학습할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가위바위보를 </a:t>
            </a:r>
            <a:r>
              <a:rPr lang="en-US" altLang="ko-KR" dirty="0" smtClean="0"/>
              <a:t>deterministic policy</a:t>
            </a:r>
            <a:r>
              <a:rPr lang="ko-KR" altLang="en-US" dirty="0" smtClean="0"/>
              <a:t>로 할 경우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 중 하나만 내는 경우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상대에게 파악 당해 질 위험이 높습니다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세 동작을 </a:t>
            </a:r>
            <a:r>
              <a:rPr lang="en-US" altLang="ko-KR" dirty="0" smtClean="0"/>
              <a:t>1/3 </a:t>
            </a:r>
            <a:r>
              <a:rPr lang="ko-KR" altLang="en-US" dirty="0" smtClean="0"/>
              <a:t>확률로 하는 </a:t>
            </a:r>
            <a:r>
              <a:rPr lang="en-US" altLang="ko-KR" dirty="0" smtClean="0"/>
              <a:t>stochastic policy</a:t>
            </a:r>
            <a:r>
              <a:rPr lang="ko-KR" altLang="en-US" dirty="0" smtClean="0"/>
              <a:t>가 최선의 방법입니다</a:t>
            </a:r>
            <a:r>
              <a:rPr lang="en-US" altLang="ko-KR" dirty="0" smtClean="0"/>
              <a:t>. (N)</a:t>
            </a:r>
          </a:p>
          <a:p>
            <a:endParaRPr lang="en-US" altLang="ko-KR" dirty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r>
              <a:rPr lang="en-US" altLang="ko-KR" dirty="0" smtClean="0"/>
              <a:t>global optimum</a:t>
            </a:r>
            <a:r>
              <a:rPr lang="ko-KR" altLang="en-US" dirty="0" smtClean="0"/>
              <a:t>이 아니라 </a:t>
            </a:r>
            <a:r>
              <a:rPr lang="en-US" altLang="ko-KR" dirty="0" smtClean="0"/>
              <a:t>local optimum</a:t>
            </a:r>
            <a:r>
              <a:rPr lang="ko-KR" altLang="en-US" dirty="0" smtClean="0"/>
              <a:t>으로 수렴하는 경향을 가지고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06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우리의 목표는 </a:t>
                </a:r>
                <a:r>
                  <a:rPr lang="en-US" altLang="ko-KR" dirty="0" smtClean="0"/>
                  <a:t>policy</a:t>
                </a:r>
                <a:r>
                  <a:rPr lang="ko-KR" altLang="en-US" dirty="0" smtClean="0"/>
                  <a:t>를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dirty="0" smtClean="0"/>
                  <a:t>로 표현할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가장 좋은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찾는 것이 우리 목표입니다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먼저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dirty="0" smtClean="0"/>
                  <a:t>가 얼마나 좋은 지를 어떻게 확인할 수 있는 지를 알아봅시다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먼저 </a:t>
                </a:r>
                <a:r>
                  <a:rPr lang="en-US" altLang="ko-KR" dirty="0" smtClean="0"/>
                  <a:t>stationary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을 정의합니다</a:t>
                </a:r>
                <a:r>
                  <a:rPr lang="en-US" altLang="ko-KR" dirty="0" smtClean="0"/>
                  <a:t>. stationary distribution</a:t>
                </a:r>
                <a:r>
                  <a:rPr lang="ko-KR" altLang="en-US" dirty="0" smtClean="0"/>
                  <a:t>은 게임을 무한히 진행했을 때</a:t>
                </a:r>
                <a:r>
                  <a:rPr lang="en-US" altLang="ko-KR" dirty="0" smtClean="0"/>
                  <a:t>,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현재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에 있을 확률입니다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altLang="ko-KR" b="0" dirty="0" smtClean="0"/>
              </a:p>
              <a:p>
                <a:r>
                  <a:rPr lang="ko-KR" altLang="en-US" dirty="0" smtClean="0"/>
                  <a:t>이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dirty="0" smtClean="0"/>
                  <a:t>가 얼마나 좋은 지를 나타내는 </a:t>
                </a:r>
                <a:r>
                  <a:rPr lang="en-US" altLang="ko-KR" dirty="0" smtClean="0"/>
                  <a:t>reward function</a:t>
                </a:r>
                <a:r>
                  <a:rPr lang="ko-KR" altLang="en-US" dirty="0" smtClean="0"/>
                  <a:t>은 아래와 같이 표현됩니다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nary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ko-KR" altLang="en-US" dirty="0" smtClean="0"/>
                  <a:t>즉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내가 </a:t>
                </a:r>
                <a:r>
                  <a:rPr lang="en-US" altLang="ko-KR" dirty="0" smtClean="0"/>
                  <a:t>state s </a:t>
                </a:r>
                <a:r>
                  <a:rPr lang="ko-KR" altLang="en-US" dirty="0" smtClean="0"/>
                  <a:t>에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있을 확률</a:t>
                </a:r>
                <a:r>
                  <a:rPr lang="en-US" altLang="ko-KR" dirty="0" smtClean="0"/>
                  <a:t>) * (state s</a:t>
                </a:r>
                <a:r>
                  <a:rPr lang="ko-KR" altLang="en-US" dirty="0" smtClean="0"/>
                  <a:t>에서 내가 받을 수 있는 </a:t>
                </a:r>
                <a:r>
                  <a:rPr lang="en-US" altLang="ko-KR" dirty="0" smtClean="0"/>
                  <a:t>total reward)</a:t>
                </a:r>
                <a:r>
                  <a:rPr lang="ko-KR" altLang="en-US" dirty="0" smtClean="0"/>
                  <a:t>의 합으로 정의됩니다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 r="-1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57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따라서 </a:t>
                </a:r>
                <a:r>
                  <a:rPr lang="en-US" altLang="ko-KR" dirty="0" smtClean="0"/>
                  <a:t>policy</a:t>
                </a:r>
                <a:r>
                  <a:rPr lang="ko-KR" altLang="en-US" dirty="0" smtClean="0"/>
                  <a:t>를 학습시키는 문제는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dirty="0" err="1" smtClean="0"/>
                  <a:t>를</a:t>
                </a:r>
                <a:r>
                  <a:rPr lang="ko-KR" altLang="en-US" dirty="0" smtClean="0"/>
                  <a:t> 최대화하는 문제로 생각할 수 있습니다</a:t>
                </a:r>
                <a:r>
                  <a:rPr lang="en-US" altLang="ko-KR" dirty="0" smtClean="0"/>
                  <a:t>.</a:t>
                </a:r>
                <a:r>
                  <a:rPr lang="ko-KR" altLang="en-US" dirty="0" smtClean="0"/>
                  <a:t> 우리는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dirty="0" err="1" smtClean="0"/>
                  <a:t>를</a:t>
                </a:r>
                <a:r>
                  <a:rPr lang="ko-KR" altLang="en-US" dirty="0" smtClean="0"/>
                  <a:t> 최대화하는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 smtClean="0"/>
                  <a:t>를 찾을 것입니다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먼저 우리는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즉 </a:t>
                </a:r>
                <a:r>
                  <a:rPr lang="en-US" altLang="ko-KR" dirty="0" smtClean="0"/>
                  <a:t>reward function</a:t>
                </a:r>
                <a:r>
                  <a:rPr lang="ko-KR" altLang="en-US" dirty="0" smtClean="0"/>
                  <a:t>을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 smtClean="0"/>
                  <a:t>로 미분한 값을 구해야 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값을 구한다면</a:t>
                </a:r>
                <a:r>
                  <a:rPr lang="en-US" altLang="ko-KR" dirty="0" smtClean="0"/>
                  <a:t>,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 smtClean="0"/>
                  <a:t>를 학습시킬 수 있습니다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정의할 수 있습니다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Policy gradient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28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dirty="0" smtClean="0"/>
                  <a:t>를 계산하는 방법은 다양한 방법이 있습니다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그 중 가장 간단한 방법은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근사하여</a:t>
                </a:r>
                <a:r>
                  <a:rPr lang="ko-KR" altLang="en-US" dirty="0" smtClean="0"/>
                  <a:t> 계산하는 방법입니다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k</a:t>
                </a:r>
                <a:r>
                  <a:rPr lang="ko-KR" altLang="en-US" dirty="0" smtClean="0"/>
                  <a:t>번째 원소는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이고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나머지 원소는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인 행렬입니다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lang="ko-KR" altLang="en-US" dirty="0" smtClean="0"/>
                  <a:t>을 아주 조금 키워서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가 커진다면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smtClean="0"/>
                  <a:t>을 키우고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그렇지 않다면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줄이는 방식으로 학습을 진행하는 것입니다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이 방법은 </a:t>
                </a:r>
                <a:r>
                  <a:rPr lang="en-US" altLang="ko-KR" dirty="0" smtClean="0"/>
                  <a:t>policy gradient</a:t>
                </a:r>
                <a:r>
                  <a:rPr lang="ko-KR" altLang="en-US" dirty="0" smtClean="0"/>
                  <a:t>의 초기에 사용되었지만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현재에 와서는 거의 사용되지 않는 </a:t>
                </a:r>
                <a:r>
                  <a:rPr lang="ko-KR" altLang="en-US" dirty="0" smtClean="0"/>
                  <a:t>방법입니다</a:t>
                </a:r>
                <a:r>
                  <a:rPr lang="en-US" altLang="ko-KR" dirty="0"/>
                  <a:t>.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Policy gradient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35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ko-KR" altLang="en-US" dirty="0" smtClean="0"/>
                  <a:t>로 정의하였습니다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식을 이용해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dirty="0" err="1" smtClean="0"/>
                  <a:t>를</a:t>
                </a:r>
                <a:r>
                  <a:rPr lang="ko-KR" altLang="en-US" dirty="0" smtClean="0"/>
                  <a:t> 계산해봅시다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ko-KR" altLang="en-US" dirty="0" smtClean="0"/>
                  <a:t> 로 표현됩니다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 </a:t>
                </a:r>
                <a:r>
                  <a:rPr lang="en-US" altLang="ko-KR" dirty="0" smtClean="0"/>
                  <a:t>policy gradient theorem</a:t>
                </a:r>
                <a:r>
                  <a:rPr lang="ko-KR" altLang="en-US" dirty="0" smtClean="0"/>
                  <a:t>에 의하면</a:t>
                </a:r>
                <a:r>
                  <a:rPr lang="en-US" altLang="ko-KR" dirty="0" smtClean="0"/>
                  <a:t>,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𝛻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표현할 수 있습니다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식을 정리해봅시다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a:fld id="{91B62748-0157-46E1-98CA-CA77F87C597C}" type="mathplaceholder">
                      <a:rPr lang="en-US" altLang="ko-KR" i="1" smtClean="0">
                        <a:latin typeface="Cambria Math" panose="02040503050406030204" pitchFamily="18" charset="0"/>
                      </a:rPr>
                      <a:t>여기에</a:t>
                    </a:fld>
                    <a:fld id="{398C7E1F-4616-4535-B98A-DCD0C3C70A3D}" type="mathplaceholder">
                      <a:rPr lang="en-US" altLang="ko-KR" i="1" smtClean="0">
                        <a:latin typeface="Cambria Math" panose="02040503050406030204" pitchFamily="18" charset="0"/>
                      </a:rPr>
                      <a:t> </a:t>
                    </a:fld>
                    <a:fld id="{A90CA110-3FED-49BB-8DD0-392D7497F52B}" type="mathplaceholder">
                      <a:rPr lang="en-US" altLang="ko-KR" i="1" smtClean="0">
                        <a:latin typeface="Cambria Math" panose="02040503050406030204" pitchFamily="18" charset="0"/>
                      </a:rPr>
                      <a:t>수식을</a:t>
                    </a:fld>
                    <a:fld id="{8188CA0C-93E6-454C-8E75-8FB1108927CB}" type="mathplaceholder">
                      <a:rPr lang="en-US" altLang="ko-KR" i="1" smtClean="0">
                        <a:latin typeface="Cambria Math" panose="02040503050406030204" pitchFamily="18" charset="0"/>
                      </a:rPr>
                      <a:t> </a:t>
                    </a:fld>
                    <a:fld id="{E0F81A65-2F86-4AED-BFEA-029301A65E6F}" type="mathplaceholder">
                      <a:rPr lang="en-US" altLang="ko-KR" i="1" smtClean="0">
                        <a:latin typeface="Cambria Math" panose="02040503050406030204" pitchFamily="18" charset="0"/>
                      </a:rPr>
                      <a:t>입력하십시오</a:t>
                    </a:fld>
                    <a:fld id="{D8949CF7-FE0B-480E-8181-891BCD3E7030}" type="mathplaceholder">
                      <a:rPr lang="en-US" altLang="ko-KR" i="1" smtClean="0">
                        <a:latin typeface="Cambria Math" panose="02040503050406030204" pitchFamily="18" charset="0"/>
                      </a:rPr>
                      <a:t>.</a:t>
                    </a:fl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 t="-6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Policy gradient theorem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87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</m:e>
                                        <m:sub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 smtClean="0"/>
              </a:p>
              <a:p>
                <a:r>
                  <a:rPr lang="ko-KR" altLang="en-US" dirty="0" smtClean="0"/>
                  <a:t>이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b="0" dirty="0" smtClean="0"/>
                  <a:t>는 </a:t>
                </a:r>
                <a:r>
                  <a:rPr lang="en-US" altLang="ko-KR" b="0" dirty="0" smtClean="0"/>
                  <a:t>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b="0" dirty="0" smtClean="0"/>
                  <a:t> </a:t>
                </a:r>
                <a:r>
                  <a:rPr lang="ko-KR" altLang="en-US" b="0" dirty="0" smtClean="0"/>
                  <a:t>따를 </a:t>
                </a:r>
                <a:r>
                  <a:rPr lang="ko-KR" altLang="en-US" dirty="0" smtClean="0"/>
                  <a:t>때의 </a:t>
                </a:r>
                <a:r>
                  <a:rPr lang="en-US" altLang="ko-KR" dirty="0" smtClean="0"/>
                  <a:t>state distribution</a:t>
                </a:r>
                <a:r>
                  <a:rPr lang="ko-KR" altLang="en-US" dirty="0" smtClean="0"/>
                  <a:t>과 </a:t>
                </a:r>
                <a:r>
                  <a:rPr lang="en-US" altLang="ko-KR" dirty="0" smtClean="0"/>
                  <a:t>action distribution</a:t>
                </a:r>
                <a:r>
                  <a:rPr lang="ko-KR" altLang="en-US" dirty="0" smtClean="0"/>
                  <a:t>상태에서의 평균값을 의미합니다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실제로 게임을 진행하는 상태에서의 평균값을 의미합니다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따라서 이 식을 바탕으로 다양한 </a:t>
                </a:r>
                <a:r>
                  <a:rPr lang="en-US" altLang="ko-KR" dirty="0" smtClean="0"/>
                  <a:t>policy gradient algorithm</a:t>
                </a:r>
                <a:r>
                  <a:rPr lang="ko-KR" altLang="en-US" dirty="0" smtClean="0"/>
                  <a:t>이 탄생하게 됩니다</a:t>
                </a:r>
                <a:r>
                  <a:rPr lang="en-US" altLang="ko-KR" dirty="0" smtClean="0"/>
                  <a:t>.</a:t>
                </a:r>
                <a:endParaRPr lang="en-US" altLang="ko-KR" b="0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424732"/>
          </a:xfrm>
        </p:spPr>
        <p:txBody>
          <a:bodyPr/>
          <a:lstStyle/>
          <a:p>
            <a:r>
              <a:rPr lang="en-US" altLang="ko-KR" dirty="0"/>
              <a:t>Policy gradient </a:t>
            </a:r>
            <a:r>
              <a:rPr lang="en-US" altLang="ko-KR" dirty="0" smtClean="0"/>
              <a:t>theorem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603718"/>
      </p:ext>
    </p:extLst>
  </p:cSld>
  <p:clrMapOvr>
    <a:masterClrMapping/>
  </p:clrMapOvr>
</p:sld>
</file>

<file path=ppt/theme/theme1.xml><?xml version="1.0" encoding="utf-8"?>
<a:theme xmlns:a="http://schemas.openxmlformats.org/drawingml/2006/main" name="POSCAT 테마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에스코어 드림 5 Medium"/>
        <a:ea typeface="에스코어 드림 5 Medium"/>
        <a:cs typeface=""/>
      </a:majorFont>
      <a:minorFont>
        <a:latin typeface="에스코어 드림 1 Thin"/>
        <a:ea typeface="에스코어 드림 1 Thi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SCAT 테마" id="{EE0ECFB2-4DF6-C147-BF82-3219429FE595}" vid="{210CEEE9-3995-9346-9386-E8F1F1E1B6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POSCAT 테마</Template>
  <TotalTime>319</TotalTime>
  <Words>2078</Words>
  <Application>Microsoft Office PowerPoint</Application>
  <PresentationFormat>와이드스크린</PresentationFormat>
  <Paragraphs>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D2Coding</vt:lpstr>
      <vt:lpstr>에스코어 드림 1 Thin</vt:lpstr>
      <vt:lpstr>에스코어 드림 2 ExtraLight</vt:lpstr>
      <vt:lpstr>에스코어 드림 5 Medium</vt:lpstr>
      <vt:lpstr>에스코어 드림 6 Bold</vt:lpstr>
      <vt:lpstr>Arial</vt:lpstr>
      <vt:lpstr>Cambria Math</vt:lpstr>
      <vt:lpstr>Wingdings</vt:lpstr>
      <vt:lpstr>POSCAT 테마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Beomsu Kim</dc:creator>
  <cp:lastModifiedBy>Beomsu Kim</cp:lastModifiedBy>
  <cp:revision>113</cp:revision>
  <dcterms:created xsi:type="dcterms:W3CDTF">2021-02-07T09:34:39Z</dcterms:created>
  <dcterms:modified xsi:type="dcterms:W3CDTF">2021-02-08T08:30:35Z</dcterms:modified>
</cp:coreProperties>
</file>