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2" r:id="rId16"/>
    <p:sldId id="271" r:id="rId17"/>
    <p:sldId id="274" r:id="rId18"/>
    <p:sldId id="268" r:id="rId19"/>
    <p:sldId id="275" r:id="rId20"/>
    <p:sldId id="277" r:id="rId21"/>
    <p:sldId id="278" r:id="rId22"/>
    <p:sldId id="281" r:id="rId23"/>
    <p:sldId id="279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898516" y="2835363"/>
            <a:ext cx="394968" cy="72000"/>
            <a:chOff x="561638" y="1064986"/>
            <a:chExt cx="394968" cy="72000"/>
          </a:xfrm>
        </p:grpSpPr>
        <p:sp>
          <p:nvSpPr>
            <p:cNvPr id="4" name="타원 3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CD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DA7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pic>
        <p:nvPicPr>
          <p:cNvPr id="8" name="Picture 2" descr="Poscat Logo">
            <a:extLst>
              <a:ext uri="{FF2B5EF4-FFF2-40B4-BE49-F238E27FC236}">
                <a16:creationId xmlns:a16="http://schemas.microsoft.com/office/drawing/2014/main" id="{F6850E1C-38A5-D24C-B8A5-DB33CF6B45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13"/>
          <a:stretch/>
        </p:blipFill>
        <p:spPr bwMode="auto">
          <a:xfrm>
            <a:off x="5308747" y="4379928"/>
            <a:ext cx="1411704" cy="119872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A2D4F7-F93F-F54A-84D8-6DD2A9815833}"/>
              </a:ext>
            </a:extLst>
          </p:cNvPr>
          <p:cNvSpPr txBox="1"/>
          <p:nvPr/>
        </p:nvSpPr>
        <p:spPr>
          <a:xfrm>
            <a:off x="5636594" y="4053175"/>
            <a:ext cx="9188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By POSCAT</a:t>
            </a:r>
            <a:endParaRPr lang="ko-KR" altLang="en-US" sz="1000" b="1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143914" y="3066845"/>
            <a:ext cx="7885701" cy="6463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4000" b="1">
                <a:solidFill>
                  <a:srgbClr val="CD4837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5471550" y="2449883"/>
            <a:ext cx="1248901" cy="2902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BDC1CA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pPr lvl="0"/>
            <a:r>
              <a:rPr lang="ko-KR" altLang="en-US" dirty="0"/>
              <a:t>제작자 이름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 hasCustomPrompt="1"/>
          </p:nvPr>
        </p:nvSpPr>
        <p:spPr>
          <a:xfrm>
            <a:off x="4245273" y="3782112"/>
            <a:ext cx="3682979" cy="2862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0" b="1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pPr lvl="0"/>
            <a:r>
              <a:rPr lang="ko-KR" altLang="en-US" dirty="0"/>
              <a:t>영문 제목</a:t>
            </a:r>
          </a:p>
        </p:txBody>
      </p:sp>
    </p:spTree>
    <p:extLst>
      <p:ext uri="{BB962C8B-B14F-4D97-AF65-F5344CB8AC3E}">
        <p14:creationId xmlns:p14="http://schemas.microsoft.com/office/powerpoint/2010/main" val="2180403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: - 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898516" y="2743288"/>
            <a:ext cx="394968" cy="72000"/>
            <a:chOff x="561638" y="1064986"/>
            <a:chExt cx="394968" cy="72000"/>
          </a:xfrm>
        </p:grpSpPr>
        <p:sp>
          <p:nvSpPr>
            <p:cNvPr id="4" name="타원 3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CD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DA7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647674" y="2328184"/>
            <a:ext cx="89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DA796C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POSCAT</a:t>
            </a:r>
            <a:endParaRPr lang="ko-KR" altLang="en-US" sz="1400" dirty="0">
              <a:solidFill>
                <a:srgbClr val="DA796C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7647" y="2882389"/>
            <a:ext cx="4136709" cy="96622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800" b="1" dirty="0">
                <a:solidFill>
                  <a:srgbClr val="CD48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Thank you :-)</a:t>
            </a:r>
            <a:endParaRPr lang="ko-KR" altLang="en-US" sz="4800" b="1" dirty="0">
              <a:solidFill>
                <a:srgbClr val="CD48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851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898516" y="2835363"/>
            <a:ext cx="394968" cy="72000"/>
            <a:chOff x="561638" y="1064986"/>
            <a:chExt cx="394968" cy="72000"/>
          </a:xfrm>
        </p:grpSpPr>
        <p:sp>
          <p:nvSpPr>
            <p:cNvPr id="4" name="타원 3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CD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DA7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pic>
        <p:nvPicPr>
          <p:cNvPr id="8" name="Picture 2" descr="Poscat Logo">
            <a:extLst>
              <a:ext uri="{FF2B5EF4-FFF2-40B4-BE49-F238E27FC236}">
                <a16:creationId xmlns:a16="http://schemas.microsoft.com/office/drawing/2014/main" id="{F6850E1C-38A5-D24C-B8A5-DB33CF6B45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13"/>
          <a:stretch/>
        </p:blipFill>
        <p:spPr bwMode="auto">
          <a:xfrm>
            <a:off x="9655275" y="2871363"/>
            <a:ext cx="1411704" cy="119872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143914" y="3066845"/>
            <a:ext cx="7885701" cy="6463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4000" b="1">
                <a:solidFill>
                  <a:srgbClr val="CD4837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5471550" y="2449883"/>
            <a:ext cx="1248901" cy="2902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BDC1CA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pPr lvl="0"/>
            <a:r>
              <a:rPr lang="ko-KR" altLang="en-US" dirty="0"/>
              <a:t>제작자 이름</a:t>
            </a:r>
          </a:p>
        </p:txBody>
      </p:sp>
      <p:sp>
        <p:nvSpPr>
          <p:cNvPr id="11" name="텍스트 개체 틀 21">
            <a:extLst>
              <a:ext uri="{FF2B5EF4-FFF2-40B4-BE49-F238E27FC236}">
                <a16:creationId xmlns:a16="http://schemas.microsoft.com/office/drawing/2014/main" id="{DF49D517-B9E8-4244-9059-A7D757603A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5273" y="3782112"/>
            <a:ext cx="3682979" cy="2862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0" b="1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pPr lvl="0"/>
            <a:r>
              <a:rPr lang="ko-KR" altLang="en-US" dirty="0"/>
              <a:t>영문 제목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A2D4F7-F93F-F54A-84D8-6DD2A9815833}"/>
              </a:ext>
            </a:extLst>
          </p:cNvPr>
          <p:cNvSpPr txBox="1"/>
          <p:nvPr/>
        </p:nvSpPr>
        <p:spPr>
          <a:xfrm>
            <a:off x="5636594" y="4053175"/>
            <a:ext cx="9188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By POSCAT</a:t>
            </a:r>
            <a:endParaRPr lang="ko-KR" altLang="en-US" sz="1000" b="1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228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707076" y="1498598"/>
            <a:ext cx="2787973" cy="540002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4" name="타원 3"/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spc="-151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spc="-151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Contents</a:t>
              </a:r>
              <a:endParaRPr lang="ko-KR" altLang="en-US" sz="18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cxnSp>
        <p:nvCxnSpPr>
          <p:cNvPr id="12" name="직선 연결선 11"/>
          <p:cNvCxnSpPr/>
          <p:nvPr/>
        </p:nvCxnSpPr>
        <p:spPr>
          <a:xfrm>
            <a:off x="4253419" y="2554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253419" y="3189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253419" y="3824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253419" y="4459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30" name="텍스트 개체 틀 13"/>
          <p:cNvSpPr>
            <a:spLocks noGrp="1"/>
          </p:cNvSpPr>
          <p:nvPr>
            <p:ph type="body" sz="quarter" idx="15" hasCustomPrompt="1"/>
          </p:nvPr>
        </p:nvSpPr>
        <p:spPr>
          <a:xfrm>
            <a:off x="4175928" y="3368640"/>
            <a:ext cx="2539197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Second</a:t>
            </a:r>
            <a:endParaRPr lang="ko-KR" altLang="en-US" dirty="0"/>
          </a:p>
        </p:txBody>
      </p:sp>
      <p:sp>
        <p:nvSpPr>
          <p:cNvPr id="39" name="텍스트 개체 틀 13"/>
          <p:cNvSpPr>
            <a:spLocks noGrp="1"/>
          </p:cNvSpPr>
          <p:nvPr>
            <p:ph type="body" sz="quarter" idx="17" hasCustomPrompt="1"/>
          </p:nvPr>
        </p:nvSpPr>
        <p:spPr>
          <a:xfrm>
            <a:off x="7629526" y="3368643"/>
            <a:ext cx="400540" cy="25368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46" name="텍스트 개체 틀 45"/>
          <p:cNvSpPr>
            <a:spLocks noGrp="1"/>
          </p:cNvSpPr>
          <p:nvPr>
            <p:ph type="body" sz="quarter" idx="21" hasCustomPrompt="1"/>
          </p:nvPr>
        </p:nvSpPr>
        <p:spPr>
          <a:xfrm>
            <a:off x="4175928" y="2733515"/>
            <a:ext cx="2539197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200" b="0">
                <a:solidFill>
                  <a:srgbClr val="CD4837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pPr lvl="0"/>
            <a:r>
              <a:rPr lang="en-US" altLang="ko-KR" dirty="0"/>
              <a:t>First</a:t>
            </a:r>
            <a:endParaRPr lang="ko-KR" altLang="en-US" dirty="0"/>
          </a:p>
        </p:txBody>
      </p:sp>
      <p:sp>
        <p:nvSpPr>
          <p:cNvPr id="48" name="텍스트 개체 틀 47"/>
          <p:cNvSpPr>
            <a:spLocks noGrp="1"/>
          </p:cNvSpPr>
          <p:nvPr>
            <p:ph type="body" sz="quarter" idx="22" hasCustomPrompt="1"/>
          </p:nvPr>
        </p:nvSpPr>
        <p:spPr>
          <a:xfrm>
            <a:off x="7629526" y="2733515"/>
            <a:ext cx="400537" cy="24291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>
                <a:solidFill>
                  <a:srgbClr val="CD4837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3" name="텍스트 개체 틀 13">
            <a:extLst>
              <a:ext uri="{FF2B5EF4-FFF2-40B4-BE49-F238E27FC236}">
                <a16:creationId xmlns:a16="http://schemas.microsoft.com/office/drawing/2014/main" id="{6F1F105D-C2A8-4541-990B-112B909F888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75928" y="4003639"/>
            <a:ext cx="2539197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Third</a:t>
            </a:r>
            <a:endParaRPr lang="ko-KR" altLang="en-US" dirty="0"/>
          </a:p>
        </p:txBody>
      </p:sp>
      <p:sp>
        <p:nvSpPr>
          <p:cNvPr id="34" name="텍스트 개체 틀 13">
            <a:extLst>
              <a:ext uri="{FF2B5EF4-FFF2-40B4-BE49-F238E27FC236}">
                <a16:creationId xmlns:a16="http://schemas.microsoft.com/office/drawing/2014/main" id="{75911ED4-C07C-884C-BB2C-51A32A67CC1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9526" y="4006063"/>
            <a:ext cx="400540" cy="25368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17" name="직선 연결선 14">
            <a:extLst>
              <a:ext uri="{FF2B5EF4-FFF2-40B4-BE49-F238E27FC236}">
                <a16:creationId xmlns:a16="http://schemas.microsoft.com/office/drawing/2014/main" id="{6007FC59-9D35-9C45-94E3-105161A72FE4}"/>
              </a:ext>
            </a:extLst>
          </p:cNvPr>
          <p:cNvCxnSpPr/>
          <p:nvPr/>
        </p:nvCxnSpPr>
        <p:spPr>
          <a:xfrm>
            <a:off x="4253413" y="5112733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3">
            <a:extLst>
              <a:ext uri="{FF2B5EF4-FFF2-40B4-BE49-F238E27FC236}">
                <a16:creationId xmlns:a16="http://schemas.microsoft.com/office/drawing/2014/main" id="{0E044C1C-0636-E346-BF89-9E6C156C2E5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175924" y="4656858"/>
            <a:ext cx="2539197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Fourth</a:t>
            </a:r>
            <a:endParaRPr lang="ko-KR" altLang="en-US" dirty="0"/>
          </a:p>
        </p:txBody>
      </p:sp>
      <p:sp>
        <p:nvSpPr>
          <p:cNvPr id="19" name="텍스트 개체 틀 13">
            <a:extLst>
              <a:ext uri="{FF2B5EF4-FFF2-40B4-BE49-F238E27FC236}">
                <a16:creationId xmlns:a16="http://schemas.microsoft.com/office/drawing/2014/main" id="{4CFECC7A-9246-A347-ACE2-2465E65A7B7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29522" y="4659283"/>
            <a:ext cx="400540" cy="25368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24" name="직선 연결선 14">
            <a:extLst>
              <a:ext uri="{FF2B5EF4-FFF2-40B4-BE49-F238E27FC236}">
                <a16:creationId xmlns:a16="http://schemas.microsoft.com/office/drawing/2014/main" id="{A11D646A-A7BB-F54A-AC0D-A57E410D6D23}"/>
              </a:ext>
            </a:extLst>
          </p:cNvPr>
          <p:cNvCxnSpPr/>
          <p:nvPr/>
        </p:nvCxnSpPr>
        <p:spPr>
          <a:xfrm>
            <a:off x="4253413" y="5767528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텍스트 개체 틀 13">
            <a:extLst>
              <a:ext uri="{FF2B5EF4-FFF2-40B4-BE49-F238E27FC236}">
                <a16:creationId xmlns:a16="http://schemas.microsoft.com/office/drawing/2014/main" id="{ACA3D2DE-2F97-C743-B927-F955F81C8CE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175923" y="5311653"/>
            <a:ext cx="2539197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Fifth</a:t>
            </a:r>
            <a:endParaRPr lang="ko-KR" altLang="en-US" dirty="0"/>
          </a:p>
        </p:txBody>
      </p:sp>
      <p:sp>
        <p:nvSpPr>
          <p:cNvPr id="27" name="텍스트 개체 틀 13">
            <a:extLst>
              <a:ext uri="{FF2B5EF4-FFF2-40B4-BE49-F238E27FC236}">
                <a16:creationId xmlns:a16="http://schemas.microsoft.com/office/drawing/2014/main" id="{5177A980-EB11-984A-83F1-215E5E8D610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29521" y="5314078"/>
            <a:ext cx="400540" cy="25368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6421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75923" y="1165000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타원 3"/>
          <p:cNvSpPr/>
          <p:nvPr/>
        </p:nvSpPr>
        <p:spPr>
          <a:xfrm>
            <a:off x="737407" y="1165000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" name="타원 4"/>
          <p:cNvSpPr/>
          <p:nvPr/>
        </p:nvSpPr>
        <p:spPr>
          <a:xfrm>
            <a:off x="898891" y="1165000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DE0B81-AC3E-8747-A3B1-74B6E5C19AB5}"/>
              </a:ext>
            </a:extLst>
          </p:cNvPr>
          <p:cNvSpPr/>
          <p:nvPr/>
        </p:nvSpPr>
        <p:spPr>
          <a:xfrm>
            <a:off x="319315" y="161926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내용 개체 틀 16"/>
          <p:cNvSpPr>
            <a:spLocks noGrp="1"/>
          </p:cNvSpPr>
          <p:nvPr>
            <p:ph sz="quarter" idx="12" hasCustomPrompt="1"/>
          </p:nvPr>
        </p:nvSpPr>
        <p:spPr>
          <a:xfrm>
            <a:off x="461962" y="1430180"/>
            <a:ext cx="11182351" cy="4721385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2pPr>
            <a:lvl3pPr>
              <a:defRPr sz="1050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4pPr>
            <a:lvl5pPr marL="1828755" indent="0">
              <a:buNone/>
              <a:defRPr/>
            </a:lvl5pPr>
          </a:lstStyle>
          <a:p>
            <a:pPr lvl="0"/>
            <a:r>
              <a:rPr lang="en-US" altLang="ko-KR" dirty="0"/>
              <a:t>/</a:t>
            </a:r>
            <a:r>
              <a:rPr lang="ko-KR" altLang="en-US" dirty="0"/>
              <a:t>*</a:t>
            </a:r>
            <a:r>
              <a:rPr lang="en-US" altLang="ko-KR" dirty="0"/>
              <a:t> Content</a:t>
            </a:r>
            <a:r>
              <a:rPr lang="ko-KR" altLang="en-US" dirty="0"/>
              <a:t> *</a:t>
            </a:r>
            <a:r>
              <a:rPr lang="en-US" altLang="ko-KR" dirty="0"/>
              <a:t>/</a:t>
            </a:r>
          </a:p>
          <a:p>
            <a:pPr marL="685783" marR="0" lvl="1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/</a:t>
            </a:r>
            <a:r>
              <a:rPr lang="ko-KR" altLang="en-US" dirty="0"/>
              <a:t>*</a:t>
            </a:r>
            <a:r>
              <a:rPr lang="en-US" altLang="ko-KR" dirty="0"/>
              <a:t> Content2</a:t>
            </a:r>
            <a:r>
              <a:rPr lang="ko-KR" altLang="en-US" dirty="0"/>
              <a:t> *</a:t>
            </a:r>
            <a:r>
              <a:rPr lang="en-US" altLang="ko-KR" dirty="0"/>
              <a:t>/</a:t>
            </a:r>
          </a:p>
          <a:p>
            <a:pPr marL="1142971" marR="0" lvl="2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/</a:t>
            </a:r>
            <a:r>
              <a:rPr lang="ko-KR" altLang="en-US" dirty="0"/>
              <a:t>*</a:t>
            </a:r>
            <a:r>
              <a:rPr lang="en-US" altLang="ko-KR" dirty="0"/>
              <a:t> Content3</a:t>
            </a:r>
            <a:r>
              <a:rPr lang="ko-KR" altLang="en-US" dirty="0"/>
              <a:t> *</a:t>
            </a:r>
            <a:r>
              <a:rPr lang="en-US" altLang="ko-KR" dirty="0"/>
              <a:t>/</a:t>
            </a:r>
          </a:p>
          <a:p>
            <a:pPr marL="1600160" marR="0" lvl="3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/</a:t>
            </a:r>
            <a:r>
              <a:rPr lang="ko-KR" altLang="en-US" dirty="0"/>
              <a:t>*</a:t>
            </a:r>
            <a:r>
              <a:rPr lang="en-US" altLang="ko-KR" dirty="0"/>
              <a:t> Content4</a:t>
            </a:r>
            <a:r>
              <a:rPr lang="ko-KR" altLang="en-US" dirty="0"/>
              <a:t> *</a:t>
            </a:r>
            <a:r>
              <a:rPr lang="en-US" altLang="ko-KR" dirty="0"/>
              <a:t>/</a:t>
            </a:r>
          </a:p>
          <a:p>
            <a:pPr marL="2057349" marR="0" lvl="4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/>
          </a:p>
          <a:p>
            <a:pPr marL="1600160" marR="0" lvl="3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/>
          </a:p>
          <a:p>
            <a:pPr marL="685783" marR="0" lvl="1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/>
          </a:p>
          <a:p>
            <a:pPr marL="1142971" marR="0" lvl="2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0" name="텍스트 개체 틀 13">
            <a:extLst>
              <a:ext uri="{FF2B5EF4-FFF2-40B4-BE49-F238E27FC236}">
                <a16:creationId xmlns:a16="http://schemas.microsoft.com/office/drawing/2014/main" id="{0598A139-C601-4140-8F6A-5636846496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3724" y="646293"/>
            <a:ext cx="38532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Topic Name</a:t>
            </a:r>
            <a:endParaRPr lang="ko-KR" altLang="en-US" dirty="0"/>
          </a:p>
        </p:txBody>
      </p:sp>
      <p:sp>
        <p:nvSpPr>
          <p:cNvPr id="12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0559871" y="619609"/>
            <a:ext cx="1184275" cy="2585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buNone/>
              <a:defRPr sz="1200" b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Topic Name</a:t>
            </a:r>
            <a:endParaRPr lang="ko-KR" altLang="en-US" dirty="0"/>
          </a:p>
        </p:txBody>
      </p:sp>
      <p:sp>
        <p:nvSpPr>
          <p:cNvPr id="13" name="텍스트 개체 틀 13">
            <a:extLst>
              <a:ext uri="{FF2B5EF4-FFF2-40B4-BE49-F238E27FC236}">
                <a16:creationId xmlns:a16="http://schemas.microsoft.com/office/drawing/2014/main" id="{D9B449BC-6183-E648-86B7-F596C8B903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80909" y="949894"/>
            <a:ext cx="4563416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 b="1">
                <a:latin typeface="에스코어 드림 1 Thin" panose="020B0403030302020204" pitchFamily="34" charset="-127"/>
                <a:ea typeface="에스코어 드림 1 Thin" panose="020B04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LINK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4899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Expla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75923" y="1165000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타원 3"/>
          <p:cNvSpPr/>
          <p:nvPr/>
        </p:nvSpPr>
        <p:spPr>
          <a:xfrm>
            <a:off x="737407" y="1165000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" name="타원 4"/>
          <p:cNvSpPr/>
          <p:nvPr/>
        </p:nvSpPr>
        <p:spPr>
          <a:xfrm>
            <a:off x="898891" y="1165000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DE0B81-AC3E-8747-A3B1-74B6E5C19AB5}"/>
              </a:ext>
            </a:extLst>
          </p:cNvPr>
          <p:cNvSpPr/>
          <p:nvPr/>
        </p:nvSpPr>
        <p:spPr>
          <a:xfrm>
            <a:off x="319315" y="161926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13">
            <a:extLst>
              <a:ext uri="{FF2B5EF4-FFF2-40B4-BE49-F238E27FC236}">
                <a16:creationId xmlns:a16="http://schemas.microsoft.com/office/drawing/2014/main" id="{0598A139-C601-4140-8F6A-5636846496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3724" y="646293"/>
            <a:ext cx="38532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Topic Name</a:t>
            </a:r>
            <a:endParaRPr lang="ko-KR" altLang="en-US" dirty="0"/>
          </a:p>
        </p:txBody>
      </p:sp>
      <p:sp>
        <p:nvSpPr>
          <p:cNvPr id="12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0559871" y="619609"/>
            <a:ext cx="1184275" cy="2585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buNone/>
              <a:defRPr sz="1200" b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Topic Name</a:t>
            </a:r>
            <a:endParaRPr lang="ko-KR" altLang="en-US" dirty="0"/>
          </a:p>
        </p:txBody>
      </p:sp>
      <p:sp>
        <p:nvSpPr>
          <p:cNvPr id="13" name="텍스트 개체 틀 13">
            <a:extLst>
              <a:ext uri="{FF2B5EF4-FFF2-40B4-BE49-F238E27FC236}">
                <a16:creationId xmlns:a16="http://schemas.microsoft.com/office/drawing/2014/main" id="{D9B449BC-6183-E648-86B7-F596C8B903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80909" y="949894"/>
            <a:ext cx="4563416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 b="1">
                <a:latin typeface="에스코어 드림 1 Thin" panose="020B0403030302020204" pitchFamily="34" charset="-127"/>
                <a:ea typeface="에스코어 드림 1 Thin" panose="020B04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LINK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2992B0-2DFC-0E41-9A13-BEC0F2B4DFE1}"/>
              </a:ext>
            </a:extLst>
          </p:cNvPr>
          <p:cNvSpPr/>
          <p:nvPr/>
        </p:nvSpPr>
        <p:spPr>
          <a:xfrm>
            <a:off x="552449" y="1447334"/>
            <a:ext cx="1754179" cy="3769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Code Explanation</a:t>
            </a:r>
          </a:p>
        </p:txBody>
      </p:sp>
      <p:sp>
        <p:nvSpPr>
          <p:cNvPr id="14" name="텍스트 개체 틀 14"/>
          <p:cNvSpPr>
            <a:spLocks noGrp="1"/>
          </p:cNvSpPr>
          <p:nvPr>
            <p:ph type="body" sz="quarter" idx="12" hasCustomPrompt="1"/>
          </p:nvPr>
        </p:nvSpPr>
        <p:spPr>
          <a:xfrm>
            <a:off x="552450" y="1824251"/>
            <a:ext cx="11191695" cy="4274073"/>
          </a:xfrm>
          <a:prstGeom prst="rect">
            <a:avLst/>
          </a:prstGeom>
          <a:ln w="28575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 </a:t>
            </a:r>
            <a:r>
              <a:rPr lang="en-US" altLang="ko-KR" dirty="0"/>
              <a:t>--&gt;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16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Explana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75923" y="1165000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타원 3"/>
          <p:cNvSpPr/>
          <p:nvPr/>
        </p:nvSpPr>
        <p:spPr>
          <a:xfrm>
            <a:off x="737407" y="1165000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" name="타원 4"/>
          <p:cNvSpPr/>
          <p:nvPr/>
        </p:nvSpPr>
        <p:spPr>
          <a:xfrm>
            <a:off x="898891" y="1165000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DE0B81-AC3E-8747-A3B1-74B6E5C19AB5}"/>
              </a:ext>
            </a:extLst>
          </p:cNvPr>
          <p:cNvSpPr/>
          <p:nvPr/>
        </p:nvSpPr>
        <p:spPr>
          <a:xfrm>
            <a:off x="319315" y="161926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13">
            <a:extLst>
              <a:ext uri="{FF2B5EF4-FFF2-40B4-BE49-F238E27FC236}">
                <a16:creationId xmlns:a16="http://schemas.microsoft.com/office/drawing/2014/main" id="{0598A139-C601-4140-8F6A-5636846496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3724" y="646293"/>
            <a:ext cx="38532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Topic Name</a:t>
            </a:r>
            <a:endParaRPr lang="ko-KR" altLang="en-US" dirty="0"/>
          </a:p>
        </p:txBody>
      </p:sp>
      <p:sp>
        <p:nvSpPr>
          <p:cNvPr id="12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0559871" y="619609"/>
            <a:ext cx="1184275" cy="2585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buNone/>
              <a:defRPr sz="1200" b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Topic Name</a:t>
            </a:r>
            <a:endParaRPr lang="ko-KR" altLang="en-US" dirty="0"/>
          </a:p>
        </p:txBody>
      </p:sp>
      <p:sp>
        <p:nvSpPr>
          <p:cNvPr id="13" name="텍스트 개체 틀 13">
            <a:extLst>
              <a:ext uri="{FF2B5EF4-FFF2-40B4-BE49-F238E27FC236}">
                <a16:creationId xmlns:a16="http://schemas.microsoft.com/office/drawing/2014/main" id="{D9B449BC-6183-E648-86B7-F596C8B903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80909" y="949894"/>
            <a:ext cx="4563416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 b="1">
                <a:latin typeface="에스코어 드림 1 Thin" panose="020B0403030302020204" pitchFamily="34" charset="-127"/>
                <a:ea typeface="에스코어 드림 1 Thin" panose="020B04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LINK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2992B0-2DFC-0E41-9A13-BEC0F2B4DFE1}"/>
              </a:ext>
            </a:extLst>
          </p:cNvPr>
          <p:cNvSpPr/>
          <p:nvPr/>
        </p:nvSpPr>
        <p:spPr>
          <a:xfrm>
            <a:off x="552449" y="1447334"/>
            <a:ext cx="1754179" cy="3769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Code Explanation</a:t>
            </a:r>
          </a:p>
        </p:txBody>
      </p:sp>
      <p:sp>
        <p:nvSpPr>
          <p:cNvPr id="14" name="텍스트 개체 틀 14"/>
          <p:cNvSpPr>
            <a:spLocks noGrp="1"/>
          </p:cNvSpPr>
          <p:nvPr>
            <p:ph type="body" sz="quarter" idx="12" hasCustomPrompt="1"/>
          </p:nvPr>
        </p:nvSpPr>
        <p:spPr>
          <a:xfrm>
            <a:off x="552449" y="1824249"/>
            <a:ext cx="5623762" cy="4274073"/>
          </a:xfrm>
          <a:prstGeom prst="rect">
            <a:avLst/>
          </a:prstGeom>
          <a:ln w="28575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 </a:t>
            </a:r>
            <a:r>
              <a:rPr lang="en-US" altLang="ko-KR" dirty="0"/>
              <a:t>--&gt;</a:t>
            </a:r>
            <a:endParaRPr lang="ko-KR" altLang="en-US" dirty="0"/>
          </a:p>
        </p:txBody>
      </p:sp>
      <p:sp>
        <p:nvSpPr>
          <p:cNvPr id="16" name="텍스트 개체 틀 14"/>
          <p:cNvSpPr>
            <a:spLocks noGrp="1"/>
          </p:cNvSpPr>
          <p:nvPr>
            <p:ph type="body" sz="quarter" idx="15" hasCustomPrompt="1"/>
          </p:nvPr>
        </p:nvSpPr>
        <p:spPr>
          <a:xfrm>
            <a:off x="6176211" y="1824249"/>
            <a:ext cx="5567935" cy="4274073"/>
          </a:xfrm>
          <a:prstGeom prst="rect">
            <a:avLst/>
          </a:prstGeom>
          <a:ln w="28575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 </a:t>
            </a:r>
            <a:r>
              <a:rPr lang="en-US" altLang="ko-KR" dirty="0"/>
              <a:t>--&gt;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593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put &amp;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ADE0B81-AC3E-8747-A3B1-74B6E5C19AB5}"/>
              </a:ext>
            </a:extLst>
          </p:cNvPr>
          <p:cNvSpPr/>
          <p:nvPr/>
        </p:nvSpPr>
        <p:spPr>
          <a:xfrm>
            <a:off x="319315" y="161926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타원 8"/>
          <p:cNvSpPr/>
          <p:nvPr/>
        </p:nvSpPr>
        <p:spPr>
          <a:xfrm>
            <a:off x="541760" y="955657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타원 9"/>
          <p:cNvSpPr/>
          <p:nvPr/>
        </p:nvSpPr>
        <p:spPr>
          <a:xfrm>
            <a:off x="703244" y="955657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타원 10"/>
          <p:cNvSpPr/>
          <p:nvPr/>
        </p:nvSpPr>
        <p:spPr>
          <a:xfrm>
            <a:off x="864728" y="955657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" name="TextBox 11"/>
          <p:cNvSpPr txBox="1"/>
          <p:nvPr/>
        </p:nvSpPr>
        <p:spPr>
          <a:xfrm>
            <a:off x="449943" y="629559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Input</a:t>
            </a:r>
            <a:endParaRPr lang="ko-KR" altLang="en-US" sz="14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72360FE-F503-9B4F-B4E8-50783F7C845C}"/>
              </a:ext>
            </a:extLst>
          </p:cNvPr>
          <p:cNvSpPr/>
          <p:nvPr/>
        </p:nvSpPr>
        <p:spPr>
          <a:xfrm>
            <a:off x="541760" y="359400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172F6B5-DE32-0147-828B-3EA9A09B7A11}"/>
              </a:ext>
            </a:extLst>
          </p:cNvPr>
          <p:cNvSpPr/>
          <p:nvPr/>
        </p:nvSpPr>
        <p:spPr>
          <a:xfrm>
            <a:off x="703244" y="3594009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FE76752-E7B0-D84E-A989-64D27D3AF4C7}"/>
              </a:ext>
            </a:extLst>
          </p:cNvPr>
          <p:cNvSpPr/>
          <p:nvPr/>
        </p:nvSpPr>
        <p:spPr>
          <a:xfrm>
            <a:off x="864728" y="3594009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A96DE3-0B37-8E48-A514-D3E7750305D8}"/>
              </a:ext>
            </a:extLst>
          </p:cNvPr>
          <p:cNvSpPr txBox="1"/>
          <p:nvPr/>
        </p:nvSpPr>
        <p:spPr>
          <a:xfrm>
            <a:off x="449945" y="3286233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Output</a:t>
            </a:r>
            <a:endParaRPr lang="ko-KR" altLang="en-US" sz="14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0" name="내용 개체 틀 16">
            <a:extLst>
              <a:ext uri="{FF2B5EF4-FFF2-40B4-BE49-F238E27FC236}">
                <a16:creationId xmlns:a16="http://schemas.microsoft.com/office/drawing/2014/main" id="{64DCD33E-EB48-C741-9EE0-562DADB7FD5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41761" y="1101561"/>
            <a:ext cx="11182351" cy="218467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77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anose="05000000000000000000" pitchFamily="2" charset="2"/>
              </a:defRPr>
            </a:lvl1pPr>
          </a:lstStyle>
          <a:p>
            <a:pPr marL="0" marR="0" lvl="0" indent="0" algn="l" defTabSz="914377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/</a:t>
            </a:r>
            <a:r>
              <a:rPr lang="ko-KR" altLang="en-US" dirty="0"/>
              <a:t>* </a:t>
            </a:r>
            <a:r>
              <a:rPr lang="en-US" altLang="ko-KR" dirty="0"/>
              <a:t>Content */</a:t>
            </a:r>
            <a:endParaRPr lang="ko-KR" altLang="en-US" dirty="0"/>
          </a:p>
        </p:txBody>
      </p:sp>
      <p:sp>
        <p:nvSpPr>
          <p:cNvPr id="21" name="내용 개체 틀 16">
            <a:extLst>
              <a:ext uri="{FF2B5EF4-FFF2-40B4-BE49-F238E27FC236}">
                <a16:creationId xmlns:a16="http://schemas.microsoft.com/office/drawing/2014/main" id="{B2C5D411-21DF-1448-AA5C-64C6980D4F9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1761" y="3745756"/>
            <a:ext cx="11182351" cy="23525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anose="05000000000000000000" pitchFamily="2" charset="2"/>
              </a:defRPr>
            </a:lvl1pPr>
          </a:lstStyle>
          <a:p>
            <a:pPr lvl="0"/>
            <a:r>
              <a:rPr lang="en-US" altLang="ko-KR" dirty="0"/>
              <a:t>/* Content */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442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ample I&amp;O _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ADE0B81-AC3E-8747-A3B1-74B6E5C19AB5}"/>
              </a:ext>
            </a:extLst>
          </p:cNvPr>
          <p:cNvSpPr/>
          <p:nvPr/>
        </p:nvSpPr>
        <p:spPr>
          <a:xfrm>
            <a:off x="319315" y="161926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0" name="타원 19"/>
          <p:cNvSpPr/>
          <p:nvPr/>
        </p:nvSpPr>
        <p:spPr>
          <a:xfrm>
            <a:off x="541760" y="101280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" name="타원 20"/>
          <p:cNvSpPr/>
          <p:nvPr/>
        </p:nvSpPr>
        <p:spPr>
          <a:xfrm>
            <a:off x="703244" y="1012809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타원 21"/>
          <p:cNvSpPr/>
          <p:nvPr/>
        </p:nvSpPr>
        <p:spPr>
          <a:xfrm>
            <a:off x="864728" y="1012809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449943" y="629558"/>
            <a:ext cx="182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Example Input</a:t>
            </a:r>
            <a:endParaRPr lang="ko-KR" alt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72360FE-F503-9B4F-B4E8-50783F7C845C}"/>
              </a:ext>
            </a:extLst>
          </p:cNvPr>
          <p:cNvSpPr/>
          <p:nvPr/>
        </p:nvSpPr>
        <p:spPr>
          <a:xfrm>
            <a:off x="6306456" y="101430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172F6B5-DE32-0147-828B-3EA9A09B7A11}"/>
              </a:ext>
            </a:extLst>
          </p:cNvPr>
          <p:cNvSpPr/>
          <p:nvPr/>
        </p:nvSpPr>
        <p:spPr>
          <a:xfrm>
            <a:off x="6467940" y="1014309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FE76752-E7B0-D84E-A989-64D27D3AF4C7}"/>
              </a:ext>
            </a:extLst>
          </p:cNvPr>
          <p:cNvSpPr/>
          <p:nvPr/>
        </p:nvSpPr>
        <p:spPr>
          <a:xfrm>
            <a:off x="6629424" y="1014309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A96DE3-0B37-8E48-A514-D3E7750305D8}"/>
              </a:ext>
            </a:extLst>
          </p:cNvPr>
          <p:cNvSpPr txBox="1"/>
          <p:nvPr/>
        </p:nvSpPr>
        <p:spPr>
          <a:xfrm>
            <a:off x="6184821" y="631058"/>
            <a:ext cx="202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Example Output</a:t>
            </a:r>
            <a:endParaRPr lang="ko-KR" alt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9" name="내용 개체 틀 5"/>
          <p:cNvSpPr>
            <a:spLocks noGrp="1"/>
          </p:cNvSpPr>
          <p:nvPr>
            <p:ph sz="quarter" idx="13" hasCustomPrompt="1"/>
          </p:nvPr>
        </p:nvSpPr>
        <p:spPr>
          <a:xfrm>
            <a:off x="541761" y="1314452"/>
            <a:ext cx="5360987" cy="483365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aseline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 example input --&gt;</a:t>
            </a:r>
            <a:endParaRPr lang="ko-KR" altLang="en-US" dirty="0"/>
          </a:p>
        </p:txBody>
      </p:sp>
      <p:sp>
        <p:nvSpPr>
          <p:cNvPr id="16" name="내용 개체 틀 5">
            <a:extLst>
              <a:ext uri="{FF2B5EF4-FFF2-40B4-BE49-F238E27FC236}">
                <a16:creationId xmlns:a16="http://schemas.microsoft.com/office/drawing/2014/main" id="{67695330-6193-2D48-BC89-59265338DDF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77069" y="1314452"/>
            <a:ext cx="5360987" cy="483365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aseline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 example output --&gt;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034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ample I&amp;O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ADE0B81-AC3E-8747-A3B1-74B6E5C19AB5}"/>
              </a:ext>
            </a:extLst>
          </p:cNvPr>
          <p:cNvSpPr/>
          <p:nvPr/>
        </p:nvSpPr>
        <p:spPr>
          <a:xfrm>
            <a:off x="319315" y="161926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8" name="내용 개체 틀 5">
            <a:extLst>
              <a:ext uri="{FF2B5EF4-FFF2-40B4-BE49-F238E27FC236}">
                <a16:creationId xmlns:a16="http://schemas.microsoft.com/office/drawing/2014/main" id="{CCE9FB38-1156-6544-B0D7-0093CE82FDE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1761" y="1372908"/>
            <a:ext cx="5360987" cy="217459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aseline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 example input --&gt;</a:t>
            </a:r>
            <a:endParaRPr lang="ko-KR" altLang="en-US" dirty="0"/>
          </a:p>
        </p:txBody>
      </p:sp>
      <p:sp>
        <p:nvSpPr>
          <p:cNvPr id="30" name="내용 개체 틀 5">
            <a:extLst>
              <a:ext uri="{FF2B5EF4-FFF2-40B4-BE49-F238E27FC236}">
                <a16:creationId xmlns:a16="http://schemas.microsoft.com/office/drawing/2014/main" id="{37B30077-29A7-A24E-B439-27ECF095220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41761" y="3797339"/>
            <a:ext cx="5360987" cy="217459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aseline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 example input --&gt;</a:t>
            </a:r>
            <a:endParaRPr lang="ko-KR" altLang="en-US" dirty="0"/>
          </a:p>
        </p:txBody>
      </p:sp>
      <p:sp>
        <p:nvSpPr>
          <p:cNvPr id="31" name="내용 개체 틀 5">
            <a:extLst>
              <a:ext uri="{FF2B5EF4-FFF2-40B4-BE49-F238E27FC236}">
                <a16:creationId xmlns:a16="http://schemas.microsoft.com/office/drawing/2014/main" id="{9CABB7AC-FB27-5046-8261-D8122B20613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77069" y="1372908"/>
            <a:ext cx="5360987" cy="217459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aseline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 example input --&gt;</a:t>
            </a:r>
            <a:endParaRPr lang="ko-KR" altLang="en-US" dirty="0"/>
          </a:p>
        </p:txBody>
      </p:sp>
      <p:sp>
        <p:nvSpPr>
          <p:cNvPr id="32" name="내용 개체 틀 5">
            <a:extLst>
              <a:ext uri="{FF2B5EF4-FFF2-40B4-BE49-F238E27FC236}">
                <a16:creationId xmlns:a16="http://schemas.microsoft.com/office/drawing/2014/main" id="{37AE1D7E-F6F6-EE4A-9F4C-D6834FDA633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77068" y="3797339"/>
            <a:ext cx="5360987" cy="217459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aseline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 example input --&gt;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A09D080-C5BF-4442-9B59-8D50A5309609}"/>
              </a:ext>
            </a:extLst>
          </p:cNvPr>
          <p:cNvSpPr/>
          <p:nvPr/>
        </p:nvSpPr>
        <p:spPr>
          <a:xfrm>
            <a:off x="541760" y="101280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D58FFFC-8571-804C-BEB5-3DF5571A61C5}"/>
              </a:ext>
            </a:extLst>
          </p:cNvPr>
          <p:cNvSpPr/>
          <p:nvPr/>
        </p:nvSpPr>
        <p:spPr>
          <a:xfrm>
            <a:off x="703244" y="1012809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ACA8457-C2CA-9B4B-88BB-00E658BC0DB7}"/>
              </a:ext>
            </a:extLst>
          </p:cNvPr>
          <p:cNvSpPr/>
          <p:nvPr/>
        </p:nvSpPr>
        <p:spPr>
          <a:xfrm>
            <a:off x="864728" y="1012809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A9824-B051-5B44-A4BE-A615F81C2BF4}"/>
              </a:ext>
            </a:extLst>
          </p:cNvPr>
          <p:cNvSpPr txBox="1"/>
          <p:nvPr/>
        </p:nvSpPr>
        <p:spPr>
          <a:xfrm>
            <a:off x="449943" y="629558"/>
            <a:ext cx="182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Example Input</a:t>
            </a:r>
            <a:endParaRPr lang="ko-KR" alt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B251118-4C58-5444-B5D5-1B53D342F41B}"/>
              </a:ext>
            </a:extLst>
          </p:cNvPr>
          <p:cNvSpPr/>
          <p:nvPr/>
        </p:nvSpPr>
        <p:spPr>
          <a:xfrm>
            <a:off x="6306456" y="101430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58A1EA9-E600-464C-BDDC-A24F508630A6}"/>
              </a:ext>
            </a:extLst>
          </p:cNvPr>
          <p:cNvSpPr/>
          <p:nvPr/>
        </p:nvSpPr>
        <p:spPr>
          <a:xfrm>
            <a:off x="6467940" y="1014309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304761F-F9E2-BE47-92A9-7818C4A7AF96}"/>
              </a:ext>
            </a:extLst>
          </p:cNvPr>
          <p:cNvSpPr/>
          <p:nvPr/>
        </p:nvSpPr>
        <p:spPr>
          <a:xfrm>
            <a:off x="6629424" y="1014309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531579-03C9-BB48-A03C-2410FF8D767A}"/>
              </a:ext>
            </a:extLst>
          </p:cNvPr>
          <p:cNvSpPr txBox="1"/>
          <p:nvPr/>
        </p:nvSpPr>
        <p:spPr>
          <a:xfrm>
            <a:off x="6184821" y="631058"/>
            <a:ext cx="202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Example Output</a:t>
            </a:r>
            <a:endParaRPr lang="ko-KR" alt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983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19315" y="355601"/>
            <a:ext cx="11553372" cy="616856"/>
          </a:xfrm>
          <a:prstGeom prst="roundRect">
            <a:avLst>
              <a:gd name="adj" fmla="val 1469"/>
            </a:avLst>
          </a:prstGeom>
          <a:solidFill>
            <a:srgbClr val="EE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9315" y="537029"/>
            <a:ext cx="11553372" cy="57839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3855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143914" y="3066845"/>
            <a:ext cx="7885701" cy="646331"/>
          </a:xfrm>
        </p:spPr>
        <p:txBody>
          <a:bodyPr/>
          <a:lstStyle/>
          <a:p>
            <a:r>
              <a:rPr lang="en-US" altLang="ko-KR" dirty="0"/>
              <a:t>Model </a:t>
            </a:r>
            <a:r>
              <a:rPr lang="en-US" altLang="ko-KR" dirty="0"/>
              <a:t>F</a:t>
            </a:r>
            <a:r>
              <a:rPr lang="en-US" altLang="ko-KR" dirty="0" smtClean="0"/>
              <a:t>ree </a:t>
            </a:r>
            <a:r>
              <a:rPr lang="en-US" altLang="ko-KR" dirty="0"/>
              <a:t>C</a:t>
            </a:r>
            <a:r>
              <a:rPr lang="en-US" altLang="ko-KR" dirty="0" smtClean="0"/>
              <a:t>ontrol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김범수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245273" y="3782112"/>
            <a:ext cx="3682979" cy="286232"/>
          </a:xfrm>
        </p:spPr>
        <p:txBody>
          <a:bodyPr/>
          <a:lstStyle/>
          <a:p>
            <a:r>
              <a:rPr lang="en-US" altLang="ko-KR" dirty="0"/>
              <a:t>Model </a:t>
            </a:r>
            <a:r>
              <a:rPr lang="en-US" altLang="ko-KR" dirty="0" smtClean="0"/>
              <a:t>Free </a:t>
            </a:r>
            <a:r>
              <a:rPr lang="en-US" altLang="ko-KR" dirty="0"/>
              <a:t>C</a:t>
            </a:r>
            <a:r>
              <a:rPr lang="en-US" altLang="ko-KR" dirty="0" smtClean="0"/>
              <a:t>ontrol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9492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Model Free control</a:t>
                </a:r>
                <a:r>
                  <a:rPr lang="ko-KR" altLang="en-US" dirty="0" smtClean="0"/>
                  <a:t>에서도 마찬가지로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게임을 무한히 반복하여 </a:t>
                </a:r>
                <a:r>
                  <a:rPr lang="en-US" altLang="ko-KR" dirty="0" smtClean="0"/>
                  <a:t>value function</a:t>
                </a:r>
                <a:r>
                  <a:rPr lang="ko-KR" altLang="en-US" dirty="0" smtClean="0"/>
                  <a:t>을 구하고</a:t>
                </a:r>
                <a:r>
                  <a:rPr lang="en-US" altLang="ko-KR" dirty="0" smtClean="0"/>
                  <a:t>, value function</a:t>
                </a:r>
                <a:r>
                  <a:rPr lang="ko-KR" altLang="en-US" dirty="0" smtClean="0"/>
                  <a:t>을 이용하여 새로운 </a:t>
                </a:r>
                <a:r>
                  <a:rPr lang="en-US" altLang="ko-KR" dirty="0" smtClean="0"/>
                  <a:t>policy</a:t>
                </a:r>
                <a:r>
                  <a:rPr lang="ko-KR" altLang="en-US" dirty="0" smtClean="0"/>
                  <a:t>를 도출할 수 있습니다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하지만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보다 빠르게 계산하기 위해 정확한 </a:t>
                </a:r>
                <a:r>
                  <a:rPr lang="en-US" altLang="ko-KR" dirty="0" smtClean="0"/>
                  <a:t>value function</a:t>
                </a:r>
                <a:r>
                  <a:rPr lang="ko-KR" altLang="en-US" dirty="0" smtClean="0"/>
                  <a:t>을 구하지 않고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게임 한 번 진행할 때마다 새로운 </a:t>
                </a:r>
                <a:r>
                  <a:rPr lang="en-US" altLang="ko-KR" dirty="0" smtClean="0"/>
                  <a:t>policy</a:t>
                </a:r>
                <a:r>
                  <a:rPr lang="ko-KR" altLang="en-US" dirty="0" smtClean="0"/>
                  <a:t>를 도출합니다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  <a:p>
                <a:r>
                  <a:rPr lang="ko-KR" altLang="en-US" dirty="0" smtClean="0"/>
                  <a:t>게임을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번 진행합니다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이 때 게임은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en-US" altLang="ko-KR" dirty="0"/>
                  <a:t> </a:t>
                </a:r>
                <a:r>
                  <a:rPr lang="en-US" altLang="ko-KR" dirty="0"/>
                  <a:t>greedy policy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를 따라서 진행합니다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게임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회는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(s1, a1, r2, s2, a2, …) </a:t>
                </a:r>
                <a:r>
                  <a:rPr lang="ko-KR" altLang="en-US" dirty="0" smtClean="0"/>
                  <a:t>으로 구성되어 있습니다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게임 진행 과정을 이용하여 </a:t>
                </a:r>
                <a:r>
                  <a:rPr lang="en-US" altLang="ko-KR" dirty="0" smtClean="0"/>
                  <a:t>value function</a:t>
                </a:r>
                <a:r>
                  <a:rPr lang="ko-KR" altLang="en-US" dirty="0" smtClean="0"/>
                  <a:t>을 이용합니다</a:t>
                </a:r>
                <a:r>
                  <a:rPr lang="en-US" altLang="ko-KR" dirty="0" smtClean="0"/>
                  <a:t>.</a:t>
                </a:r>
                <a:br>
                  <a:rPr lang="en-US" altLang="ko-KR" dirty="0" smtClean="0"/>
                </a:br>
                <a:r>
                  <a:rPr lang="ko-KR" altLang="en-US" dirty="0" smtClean="0"/>
                  <a:t>오른쪽 그림에서 위쪽 화살표에 해당합니다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  <a:p>
                <a:r>
                  <a:rPr lang="ko-KR" altLang="en-US" dirty="0" smtClean="0"/>
                  <a:t>새로운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/>
                  <a:t>- greedy policy </a:t>
                </a:r>
                <a:r>
                  <a:rPr lang="ko-KR" altLang="en-US" dirty="0" smtClean="0"/>
                  <a:t>를 도출합니다</a:t>
                </a:r>
                <a:r>
                  <a:rPr lang="en-US" altLang="ko-KR" dirty="0" smtClean="0"/>
                  <a:t>.</a:t>
                </a:r>
                <a:br>
                  <a:rPr lang="en-US" altLang="ko-KR" dirty="0" smtClean="0"/>
                </a:br>
                <a:r>
                  <a:rPr lang="ko-KR" altLang="en-US" dirty="0" smtClean="0"/>
                  <a:t>오른쪽 그림에서 아래쪽 화살표에 해당합니다</a:t>
                </a:r>
                <a:r>
                  <a:rPr lang="en-US" altLang="ko-KR" dirty="0" smtClean="0"/>
                  <a:t>.</a:t>
                </a:r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218" r="-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4"/>
            <a:ext cx="3853200" cy="492042"/>
          </a:xfrm>
        </p:spPr>
        <p:txBody>
          <a:bodyPr/>
          <a:lstStyle/>
          <a:p>
            <a:r>
              <a:rPr lang="en-US" altLang="ko-KR" dirty="0"/>
              <a:t>Model Free Control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157" y="2973033"/>
            <a:ext cx="4222157" cy="281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35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그렇다면 </a:t>
                </a:r>
                <a:r>
                  <a:rPr lang="en-US" altLang="ko-KR" dirty="0" smtClean="0"/>
                  <a:t>value function</a:t>
                </a:r>
                <a:r>
                  <a:rPr lang="ko-KR" altLang="en-US" dirty="0" smtClean="0"/>
                  <a:t>은 어떻게 계산할 수 있을까요</a:t>
                </a:r>
                <a:r>
                  <a:rPr lang="en-US" altLang="ko-KR" dirty="0" smtClean="0"/>
                  <a:t>? </a:t>
                </a:r>
                <a:r>
                  <a:rPr lang="ko-KR" altLang="en-US" dirty="0" smtClean="0"/>
                  <a:t>가장 간단한 방법은 게임을 통해 얻은 </a:t>
                </a:r>
                <a:r>
                  <a:rPr lang="en-US" altLang="ko-KR" dirty="0" smtClean="0"/>
                  <a:t>total reward</a:t>
                </a:r>
                <a:r>
                  <a:rPr lang="ko-KR" altLang="en-US" dirty="0" smtClean="0"/>
                  <a:t>의 평균을 계산해서 </a:t>
                </a:r>
                <a:r>
                  <a:rPr lang="en-US" altLang="ko-KR" dirty="0" smtClean="0"/>
                  <a:t>value function</a:t>
                </a:r>
                <a:r>
                  <a:rPr lang="ko-KR" altLang="en-US" dirty="0" smtClean="0"/>
                  <a:t>을 어림잡는 법입니다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이러한 방법을 </a:t>
                </a:r>
                <a:r>
                  <a:rPr lang="en-US" altLang="ko-KR" dirty="0" smtClean="0"/>
                  <a:t>Monte-Carlo(MC) algorithm</a:t>
                </a:r>
                <a:r>
                  <a:rPr lang="ko-KR" altLang="en-US" dirty="0" smtClean="0"/>
                  <a:t>이라 합니다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지금까지 </a:t>
                </a:r>
                <a:r>
                  <a:rPr lang="en-US" altLang="ko-KR" dirty="0" smtClean="0"/>
                  <a:t>state s</a:t>
                </a:r>
                <a:r>
                  <a:rPr lang="ko-KR" altLang="en-US" dirty="0" smtClean="0"/>
                  <a:t>에서 </a:t>
                </a:r>
                <a:r>
                  <a:rPr lang="en-US" altLang="ko-KR" dirty="0" smtClean="0"/>
                  <a:t>action a</a:t>
                </a:r>
                <a:r>
                  <a:rPr lang="ko-KR" altLang="en-US" dirty="0" smtClean="0"/>
                  <a:t>를 취한 횟수를 </a:t>
                </a:r>
                <a:r>
                  <a:rPr lang="en-US" altLang="ko-KR" dirty="0" smtClean="0"/>
                  <a:t>N(s, a), </a:t>
                </a:r>
                <a:r>
                  <a:rPr lang="ko-KR" altLang="en-US" dirty="0" smtClean="0"/>
                  <a:t>그리고 </a:t>
                </a:r>
                <a:r>
                  <a:rPr lang="en-US" altLang="ko-KR" dirty="0" smtClean="0"/>
                  <a:t>value function</a:t>
                </a:r>
                <a:r>
                  <a:rPr lang="ko-KR" altLang="en-US" dirty="0" smtClean="0"/>
                  <a:t>을 </a:t>
                </a:r>
                <a:r>
                  <a:rPr lang="en-US" altLang="ko-KR" dirty="0" smtClean="0"/>
                  <a:t>Q(s, </a:t>
                </a:r>
                <a:r>
                  <a:rPr lang="en-US" altLang="ko-KR" dirty="0"/>
                  <a:t>a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라고 하겠습니다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이번 게임에서 </a:t>
                </a:r>
                <a:r>
                  <a:rPr lang="en-US" altLang="ko-KR" dirty="0" smtClean="0"/>
                  <a:t>state s</a:t>
                </a:r>
                <a:r>
                  <a:rPr lang="ko-KR" altLang="en-US" dirty="0" smtClean="0"/>
                  <a:t>에 방문하고</a:t>
                </a:r>
                <a:r>
                  <a:rPr lang="en-US" altLang="ko-KR" dirty="0" smtClean="0"/>
                  <a:t>, action a</a:t>
                </a:r>
                <a:r>
                  <a:rPr lang="ko-KR" altLang="en-US" dirty="0" smtClean="0"/>
                  <a:t>를 또 한 번 취하고 그 결과 </a:t>
                </a:r>
                <a:r>
                  <a:rPr lang="en-US" altLang="ko-KR" dirty="0" smtClean="0"/>
                  <a:t>G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dirty="0" smtClean="0"/>
                  <a:t> total reward</a:t>
                </a:r>
                <a:r>
                  <a:rPr lang="ko-KR" altLang="en-US" dirty="0" smtClean="0"/>
                  <a:t>를 받았다고 가정합니다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그렇다면 새로운 평균은 아래와 같이 구할 수 있습니다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먼저 방문 횟수를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회 증가시킵니다</a:t>
                </a:r>
                <a:r>
                  <a:rPr lang="en-US" altLang="ko-KR" dirty="0" smtClean="0"/>
                  <a:t>. N(s, a) &lt;- N(s, a) + 1</a:t>
                </a:r>
              </a:p>
              <a:p>
                <a:r>
                  <a:rPr lang="ko-KR" altLang="en-US" dirty="0" smtClean="0"/>
                  <a:t>이번 게임을 제외한 </a:t>
                </a:r>
                <a:r>
                  <a:rPr lang="en-US" altLang="ko-KR" dirty="0" smtClean="0"/>
                  <a:t>total reward</a:t>
                </a:r>
                <a:r>
                  <a:rPr lang="ko-KR" altLang="en-US" dirty="0" smtClean="0"/>
                  <a:t>의 총합은 </a:t>
                </a:r>
                <a:r>
                  <a:rPr lang="en-US" altLang="ko-KR" dirty="0" smtClean="0"/>
                  <a:t>(N(s, a) – 1) * Q(s, a)</a:t>
                </a:r>
                <a:r>
                  <a:rPr lang="ko-KR" altLang="en-US" dirty="0" smtClean="0"/>
                  <a:t>가 됩니다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따라서 이번 게임을 포함한 </a:t>
                </a:r>
                <a:r>
                  <a:rPr lang="en-US" altLang="ko-KR" dirty="0" smtClean="0"/>
                  <a:t>total reward</a:t>
                </a:r>
                <a:r>
                  <a:rPr lang="ko-KR" altLang="en-US" dirty="0" smtClean="0"/>
                  <a:t>의 총합은 </a:t>
                </a:r>
                <a:r>
                  <a:rPr lang="en-US" altLang="ko-KR" dirty="0"/>
                  <a:t>(N(s, a) – 1) * Q(s, a</a:t>
                </a:r>
                <a:r>
                  <a:rPr lang="en-US" altLang="ko-KR" dirty="0" smtClean="0"/>
                  <a:t>) + G</a:t>
                </a:r>
                <a:r>
                  <a:rPr lang="ko-KR" altLang="en-US" dirty="0" smtClean="0"/>
                  <a:t>가 되고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새로운 </a:t>
                </a:r>
                <a:r>
                  <a:rPr lang="en-US" altLang="ko-KR" dirty="0" smtClean="0"/>
                  <a:t>total reward</a:t>
                </a:r>
                <a:r>
                  <a:rPr lang="ko-KR" altLang="en-US" dirty="0" smtClean="0"/>
                  <a:t>의 평균은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((</a:t>
                </a:r>
                <a:r>
                  <a:rPr lang="en-US" altLang="ko-KR" dirty="0"/>
                  <a:t>N(s, a) – 1) * Q(s, a) + </a:t>
                </a:r>
                <a:r>
                  <a:rPr lang="en-US" altLang="ko-KR" dirty="0" smtClean="0"/>
                  <a:t>G) / N(s, a) = Q(s, a) + (G – (Q(s, a)) / N(s, a) </a:t>
                </a:r>
                <a:r>
                  <a:rPr lang="ko-KR" altLang="en-US" dirty="0" smtClean="0"/>
                  <a:t>가 됩니다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게임을 무한히 진행하면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우리가 계산한 </a:t>
                </a:r>
                <a:r>
                  <a:rPr lang="en-US" altLang="ko-KR" dirty="0" smtClean="0"/>
                  <a:t>Q(s, a)</a:t>
                </a:r>
                <a:r>
                  <a:rPr lang="ko-KR" altLang="en-US" dirty="0" smtClean="0"/>
                  <a:t>는 실제 </a:t>
                </a:r>
                <a:r>
                  <a:rPr lang="en-US" altLang="ko-KR" dirty="0" smtClean="0"/>
                  <a:t>G(s, a)</a:t>
                </a:r>
                <a:r>
                  <a:rPr lang="ko-KR" altLang="en-US" dirty="0" smtClean="0"/>
                  <a:t>값에 가까워집니다</a:t>
                </a:r>
                <a:r>
                  <a:rPr lang="en-US" altLang="ko-KR" dirty="0" smtClean="0"/>
                  <a:t>.</a:t>
                </a:r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2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4"/>
            <a:ext cx="3853200" cy="424732"/>
          </a:xfrm>
        </p:spPr>
        <p:txBody>
          <a:bodyPr/>
          <a:lstStyle/>
          <a:p>
            <a:r>
              <a:rPr lang="en-US" altLang="ko-KR" dirty="0" smtClean="0"/>
              <a:t>Monte-Carlo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1005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Monte-Carlo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텍스트 개체 틀 4"/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 smtClean="0"/>
                  <a:t>Initialize N(s, q) = 0 for all s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and a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Repeat (for each episode):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   Initialize state S and memory N = {S}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   Repeat (for each step of episode):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 Choose A from S using policy derived from Q (e-greedy)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 Take action A and observe R, S’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 Add A, R, S’ to memory N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 S &lt;- S’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   until S is terminal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# N = {S1, A1, R2, S2, … ST}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 smtClean="0"/>
                  <a:t>    for each state St and At in the episode: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 Gt = Rt+1 + r * Rt+2 + r^2 * Rt+3 + …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 N(St, At) &lt;- N(St, At) + 1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 Q(St, At) &lt;- </a:t>
                </a:r>
                <a:r>
                  <a:rPr lang="en-US" altLang="ko-KR" dirty="0"/>
                  <a:t>Q(St, At) </a:t>
                </a:r>
                <a:r>
                  <a:rPr lang="en-US" altLang="ko-KR" dirty="0" smtClean="0"/>
                  <a:t>+ (Gt – Q(St, At)) / N(St, At)</a:t>
                </a:r>
              </a:p>
            </p:txBody>
          </p:sp>
        </mc:Choice>
        <mc:Fallback>
          <p:sp>
            <p:nvSpPr>
              <p:cNvPr id="5" name="텍스트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 l="-54" b="-4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3362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>
          <a:xfrm>
            <a:off x="461963" y="1430180"/>
            <a:ext cx="7794024" cy="4721385"/>
          </a:xfrm>
        </p:spPr>
        <p:txBody>
          <a:bodyPr/>
          <a:lstStyle/>
          <a:p>
            <a:r>
              <a:rPr lang="ko-KR" altLang="en-US" dirty="0" smtClean="0"/>
              <a:t>오른쪽의 간단한 예제를 고려해봅시다</a:t>
            </a:r>
            <a:r>
              <a:rPr lang="en-US" altLang="ko-KR" dirty="0" smtClean="0"/>
              <a:t>. Discount factor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이라 가정합니다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초기 </a:t>
            </a:r>
            <a:r>
              <a:rPr lang="en-US" altLang="ko-KR" dirty="0" smtClean="0"/>
              <a:t>Q(s, a)</a:t>
            </a:r>
            <a:r>
              <a:rPr lang="ko-KR" altLang="en-US" dirty="0"/>
              <a:t>는</a:t>
            </a:r>
            <a:r>
              <a:rPr lang="ko-KR" altLang="en-US" dirty="0" smtClean="0"/>
              <a:t> 임의의 값으로</a:t>
            </a:r>
            <a:r>
              <a:rPr lang="en-US" altLang="ko-KR" dirty="0" smtClean="0"/>
              <a:t>, N(s, a)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초기화합니다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여기서는 </a:t>
            </a:r>
            <a:r>
              <a:rPr lang="en-US" altLang="ko-KR" dirty="0" smtClean="0"/>
              <a:t>Q(s, a)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초기화하였습니다</a:t>
            </a:r>
            <a:r>
              <a:rPr lang="en-US" altLang="ko-KR" dirty="0" smtClean="0"/>
              <a:t>.)</a:t>
            </a:r>
          </a:p>
          <a:p>
            <a:r>
              <a:rPr lang="en-US" altLang="ko-KR" dirty="0" smtClean="0"/>
              <a:t>S4~7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terminal state</a:t>
            </a:r>
            <a:r>
              <a:rPr lang="ko-KR" altLang="en-US" dirty="0" smtClean="0"/>
              <a:t>라고 가정합니다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action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reward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(action, reward) </a:t>
            </a:r>
            <a:r>
              <a:rPr lang="ko-KR" altLang="en-US" dirty="0" smtClean="0"/>
              <a:t>꼴로 표시하였습니다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Monte-Carlo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9646476" y="625636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S1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 rot="6847746">
            <a:off x="9530916" y="1369864"/>
            <a:ext cx="360593" cy="23384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171371" y="1693317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S2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0202430" y="1686981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S3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오른쪽 화살표 13"/>
          <p:cNvSpPr/>
          <p:nvPr/>
        </p:nvSpPr>
        <p:spPr>
          <a:xfrm rot="3600000">
            <a:off x="10134023" y="1355455"/>
            <a:ext cx="360593" cy="23384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3" name="내용 개체 틀 1"/>
          <p:cNvSpPr txBox="1">
            <a:spLocks/>
          </p:cNvSpPr>
          <p:nvPr/>
        </p:nvSpPr>
        <p:spPr>
          <a:xfrm>
            <a:off x="8866757" y="1189967"/>
            <a:ext cx="1024867" cy="58594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(a,-1)</a:t>
            </a:r>
            <a:endParaRPr lang="ko-KR" altLang="en-US" dirty="0"/>
          </a:p>
        </p:txBody>
      </p:sp>
      <p:sp>
        <p:nvSpPr>
          <p:cNvPr id="37" name="내용 개체 틀 1"/>
          <p:cNvSpPr txBox="1">
            <a:spLocks/>
          </p:cNvSpPr>
          <p:nvPr/>
        </p:nvSpPr>
        <p:spPr>
          <a:xfrm>
            <a:off x="10416671" y="1193816"/>
            <a:ext cx="1024867" cy="58594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(b,1)</a:t>
            </a:r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9646476" y="2436592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S2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3" name="오른쪽 화살표 52"/>
          <p:cNvSpPr/>
          <p:nvPr/>
        </p:nvSpPr>
        <p:spPr>
          <a:xfrm rot="6847746">
            <a:off x="9530916" y="3180820"/>
            <a:ext cx="360593" cy="23384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9171371" y="3504273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S4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0202430" y="3497937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S5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6" name="오른쪽 화살표 55"/>
          <p:cNvSpPr/>
          <p:nvPr/>
        </p:nvSpPr>
        <p:spPr>
          <a:xfrm rot="3600000">
            <a:off x="10134023" y="3166411"/>
            <a:ext cx="360593" cy="23384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7" name="내용 개체 틀 1"/>
          <p:cNvSpPr txBox="1">
            <a:spLocks/>
          </p:cNvSpPr>
          <p:nvPr/>
        </p:nvSpPr>
        <p:spPr>
          <a:xfrm>
            <a:off x="8866757" y="3000923"/>
            <a:ext cx="1024867" cy="58594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(a,-2)</a:t>
            </a:r>
            <a:endParaRPr lang="ko-KR" altLang="en-US" dirty="0"/>
          </a:p>
        </p:txBody>
      </p:sp>
      <p:sp>
        <p:nvSpPr>
          <p:cNvPr id="58" name="내용 개체 틀 1"/>
          <p:cNvSpPr txBox="1">
            <a:spLocks/>
          </p:cNvSpPr>
          <p:nvPr/>
        </p:nvSpPr>
        <p:spPr>
          <a:xfrm>
            <a:off x="10416671" y="3004772"/>
            <a:ext cx="1024867" cy="58594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(b,3)</a:t>
            </a:r>
            <a:endParaRPr lang="ko-KR" altLang="en-US" dirty="0"/>
          </a:p>
        </p:txBody>
      </p:sp>
      <p:sp>
        <p:nvSpPr>
          <p:cNvPr id="59" name="타원 58"/>
          <p:cNvSpPr/>
          <p:nvPr/>
        </p:nvSpPr>
        <p:spPr>
          <a:xfrm>
            <a:off x="9674468" y="4230878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S3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0" name="오른쪽 화살표 59"/>
          <p:cNvSpPr/>
          <p:nvPr/>
        </p:nvSpPr>
        <p:spPr>
          <a:xfrm rot="6847746">
            <a:off x="9558908" y="4975106"/>
            <a:ext cx="360593" cy="23384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9199363" y="5298559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S6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10230422" y="5292223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S7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3" name="오른쪽 화살표 62"/>
          <p:cNvSpPr/>
          <p:nvPr/>
        </p:nvSpPr>
        <p:spPr>
          <a:xfrm rot="3600000">
            <a:off x="10162015" y="4960697"/>
            <a:ext cx="360593" cy="23384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4" name="내용 개체 틀 1"/>
          <p:cNvSpPr txBox="1">
            <a:spLocks/>
          </p:cNvSpPr>
          <p:nvPr/>
        </p:nvSpPr>
        <p:spPr>
          <a:xfrm>
            <a:off x="8894749" y="4795209"/>
            <a:ext cx="1024867" cy="58594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(a,-1)</a:t>
            </a:r>
            <a:endParaRPr lang="ko-KR" altLang="en-US" dirty="0"/>
          </a:p>
        </p:txBody>
      </p:sp>
      <p:sp>
        <p:nvSpPr>
          <p:cNvPr id="65" name="내용 개체 틀 1"/>
          <p:cNvSpPr txBox="1">
            <a:spLocks/>
          </p:cNvSpPr>
          <p:nvPr/>
        </p:nvSpPr>
        <p:spPr>
          <a:xfrm>
            <a:off x="10444663" y="4799058"/>
            <a:ext cx="1024867" cy="58594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(b,2)</a:t>
            </a:r>
            <a:endParaRPr lang="ko-KR" altLang="en-US" dirty="0"/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477932"/>
              </p:ext>
            </p:extLst>
          </p:nvPr>
        </p:nvGraphicFramePr>
        <p:xfrm>
          <a:off x="535460" y="4457672"/>
          <a:ext cx="8128001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11434354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6591404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02721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6555351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853393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240917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03240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State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S1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S2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S3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554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Action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a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b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a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b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a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b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7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N(s, a)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0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0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0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0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0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0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50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Q(s,</a:t>
                      </a:r>
                      <a:r>
                        <a:rPr lang="en-US" altLang="ko-KR" b="0" baseline="0" dirty="0" smtClean="0">
                          <a:latin typeface="+mj-ea"/>
                          <a:ea typeface="+mj-ea"/>
                        </a:rPr>
                        <a:t> a)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0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0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0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0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0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0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34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79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>
          <a:xfrm>
            <a:off x="461963" y="1430180"/>
            <a:ext cx="7794024" cy="4721385"/>
          </a:xfrm>
        </p:spPr>
        <p:txBody>
          <a:bodyPr/>
          <a:lstStyle/>
          <a:p>
            <a:r>
              <a:rPr lang="ko-KR" altLang="en-US" dirty="0" smtClean="0"/>
              <a:t>첫 번째 게임으로 </a:t>
            </a:r>
            <a:r>
              <a:rPr lang="en-US" altLang="ko-KR" dirty="0" smtClean="0"/>
              <a:t>(S1, a, S2, a, S4)</a:t>
            </a:r>
            <a:r>
              <a:rPr lang="ko-KR" altLang="en-US" dirty="0" smtClean="0"/>
              <a:t>라는 게임이 진행되었다고 가정합니다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S2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-2</a:t>
            </a:r>
            <a:r>
              <a:rPr lang="ko-KR" altLang="en-US" dirty="0" smtClean="0"/>
              <a:t>의 보상을 받았고</a:t>
            </a:r>
            <a:r>
              <a:rPr lang="en-US" altLang="ko-KR" dirty="0" smtClean="0"/>
              <a:t>, S1</a:t>
            </a:r>
            <a:r>
              <a:rPr lang="ko-KR" altLang="en-US" dirty="0" smtClean="0"/>
              <a:t>에서는 총 </a:t>
            </a:r>
            <a:r>
              <a:rPr lang="en-US" altLang="ko-KR" dirty="0" smtClean="0"/>
              <a:t>-1 -2 = -3</a:t>
            </a:r>
            <a:r>
              <a:rPr lang="ko-KR" altLang="en-US" dirty="0" smtClean="0"/>
              <a:t>의 보상을 받았습니다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따라서 아래와 같이 </a:t>
            </a:r>
            <a:r>
              <a:rPr lang="en-US" altLang="ko-KR" dirty="0" smtClean="0"/>
              <a:t>N, Q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Monte-Carlo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9646476" y="625636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S1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 rot="6847746">
            <a:off x="9530916" y="1369864"/>
            <a:ext cx="360593" cy="23384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171371" y="1693317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S2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0202430" y="1686981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S3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오른쪽 화살표 13"/>
          <p:cNvSpPr/>
          <p:nvPr/>
        </p:nvSpPr>
        <p:spPr>
          <a:xfrm rot="3600000">
            <a:off x="10134023" y="1355455"/>
            <a:ext cx="360593" cy="23384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3" name="내용 개체 틀 1"/>
          <p:cNvSpPr txBox="1">
            <a:spLocks/>
          </p:cNvSpPr>
          <p:nvPr/>
        </p:nvSpPr>
        <p:spPr>
          <a:xfrm>
            <a:off x="8866757" y="1189967"/>
            <a:ext cx="1024867" cy="58594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(a,-1)</a:t>
            </a:r>
            <a:endParaRPr lang="ko-KR" altLang="en-US" dirty="0"/>
          </a:p>
        </p:txBody>
      </p:sp>
      <p:sp>
        <p:nvSpPr>
          <p:cNvPr id="37" name="내용 개체 틀 1"/>
          <p:cNvSpPr txBox="1">
            <a:spLocks/>
          </p:cNvSpPr>
          <p:nvPr/>
        </p:nvSpPr>
        <p:spPr>
          <a:xfrm>
            <a:off x="10416671" y="1193816"/>
            <a:ext cx="1024867" cy="58594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(b,1)</a:t>
            </a:r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9646476" y="2436592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S2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3" name="오른쪽 화살표 52"/>
          <p:cNvSpPr/>
          <p:nvPr/>
        </p:nvSpPr>
        <p:spPr>
          <a:xfrm rot="6847746">
            <a:off x="9530916" y="3180820"/>
            <a:ext cx="360593" cy="23384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9171371" y="3504273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S4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0202430" y="3497937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S5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6" name="오른쪽 화살표 55"/>
          <p:cNvSpPr/>
          <p:nvPr/>
        </p:nvSpPr>
        <p:spPr>
          <a:xfrm rot="3600000">
            <a:off x="10134023" y="3166411"/>
            <a:ext cx="360593" cy="23384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7" name="내용 개체 틀 1"/>
          <p:cNvSpPr txBox="1">
            <a:spLocks/>
          </p:cNvSpPr>
          <p:nvPr/>
        </p:nvSpPr>
        <p:spPr>
          <a:xfrm>
            <a:off x="8866757" y="3000923"/>
            <a:ext cx="1024867" cy="58594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(a,-2)</a:t>
            </a:r>
            <a:endParaRPr lang="ko-KR" altLang="en-US" dirty="0"/>
          </a:p>
        </p:txBody>
      </p:sp>
      <p:sp>
        <p:nvSpPr>
          <p:cNvPr id="58" name="내용 개체 틀 1"/>
          <p:cNvSpPr txBox="1">
            <a:spLocks/>
          </p:cNvSpPr>
          <p:nvPr/>
        </p:nvSpPr>
        <p:spPr>
          <a:xfrm>
            <a:off x="10416671" y="3004772"/>
            <a:ext cx="1024867" cy="58594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(b,3)</a:t>
            </a:r>
            <a:endParaRPr lang="ko-KR" altLang="en-US" dirty="0"/>
          </a:p>
        </p:txBody>
      </p:sp>
      <p:sp>
        <p:nvSpPr>
          <p:cNvPr id="59" name="타원 58"/>
          <p:cNvSpPr/>
          <p:nvPr/>
        </p:nvSpPr>
        <p:spPr>
          <a:xfrm>
            <a:off x="9674468" y="4230878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S3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0" name="오른쪽 화살표 59"/>
          <p:cNvSpPr/>
          <p:nvPr/>
        </p:nvSpPr>
        <p:spPr>
          <a:xfrm rot="6847746">
            <a:off x="9558908" y="4975106"/>
            <a:ext cx="360593" cy="23384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9199363" y="5298559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S6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10230422" y="5292223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S7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3" name="오른쪽 화살표 62"/>
          <p:cNvSpPr/>
          <p:nvPr/>
        </p:nvSpPr>
        <p:spPr>
          <a:xfrm rot="3600000">
            <a:off x="10162015" y="4960697"/>
            <a:ext cx="360593" cy="23384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4" name="내용 개체 틀 1"/>
          <p:cNvSpPr txBox="1">
            <a:spLocks/>
          </p:cNvSpPr>
          <p:nvPr/>
        </p:nvSpPr>
        <p:spPr>
          <a:xfrm>
            <a:off x="8894749" y="4795209"/>
            <a:ext cx="1024867" cy="58594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(a,-1)</a:t>
            </a:r>
            <a:endParaRPr lang="ko-KR" altLang="en-US" dirty="0"/>
          </a:p>
        </p:txBody>
      </p:sp>
      <p:sp>
        <p:nvSpPr>
          <p:cNvPr id="65" name="내용 개체 틀 1"/>
          <p:cNvSpPr txBox="1">
            <a:spLocks/>
          </p:cNvSpPr>
          <p:nvPr/>
        </p:nvSpPr>
        <p:spPr>
          <a:xfrm>
            <a:off x="10444663" y="4799058"/>
            <a:ext cx="1024867" cy="58594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(b,2)</a:t>
            </a:r>
            <a:endParaRPr lang="ko-KR" altLang="en-US" dirty="0"/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768768"/>
              </p:ext>
            </p:extLst>
          </p:nvPr>
        </p:nvGraphicFramePr>
        <p:xfrm>
          <a:off x="535460" y="4457672"/>
          <a:ext cx="8128001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11434354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6591404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02721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6555351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853393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240917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03240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State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S1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S2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S3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554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Action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a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b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a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b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a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b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7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N(s, a)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0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0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0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0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50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Q(s,</a:t>
                      </a:r>
                      <a:r>
                        <a:rPr lang="en-US" altLang="ko-KR" b="0" baseline="0" dirty="0" smtClean="0">
                          <a:latin typeface="+mj-ea"/>
                          <a:ea typeface="+mj-ea"/>
                        </a:rPr>
                        <a:t> a)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-3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0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-2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0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0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0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34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3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>
          <a:xfrm>
            <a:off x="461963" y="1430180"/>
            <a:ext cx="7794024" cy="4721385"/>
          </a:xfrm>
        </p:spPr>
        <p:txBody>
          <a:bodyPr/>
          <a:lstStyle/>
          <a:p>
            <a:r>
              <a:rPr lang="ko-KR" altLang="en-US" dirty="0"/>
              <a:t>두</a:t>
            </a:r>
            <a:r>
              <a:rPr lang="ko-KR" altLang="en-US" dirty="0" smtClean="0"/>
              <a:t> 번째 게임으로 </a:t>
            </a:r>
            <a:r>
              <a:rPr lang="en-US" altLang="ko-KR" dirty="0" smtClean="0"/>
              <a:t>(S1, a, S2, b, S5)</a:t>
            </a:r>
            <a:r>
              <a:rPr lang="ko-KR" altLang="en-US" dirty="0" smtClean="0"/>
              <a:t>라는 게임이 진행되었다고 가정합니다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S2</a:t>
            </a:r>
            <a:r>
              <a:rPr lang="ko-KR" altLang="en-US" dirty="0" smtClean="0"/>
              <a:t>에서는 </a:t>
            </a:r>
            <a:r>
              <a:rPr lang="en-US" altLang="ko-KR" dirty="0"/>
              <a:t>3</a:t>
            </a:r>
            <a:r>
              <a:rPr lang="ko-KR" altLang="en-US" dirty="0" smtClean="0"/>
              <a:t>의 보상을 받았고</a:t>
            </a:r>
            <a:r>
              <a:rPr lang="en-US" altLang="ko-KR" dirty="0" smtClean="0"/>
              <a:t>, S1</a:t>
            </a:r>
            <a:r>
              <a:rPr lang="ko-KR" altLang="en-US" dirty="0" smtClean="0"/>
              <a:t>에서는 총 </a:t>
            </a:r>
            <a:r>
              <a:rPr lang="en-US" altLang="ko-KR" dirty="0" smtClean="0"/>
              <a:t>-1 + 3 = 2</a:t>
            </a:r>
            <a:r>
              <a:rPr lang="ko-KR" altLang="en-US" dirty="0" smtClean="0"/>
              <a:t>의 보상을 받았습니다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Q(S1, a)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-3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평균인 </a:t>
            </a:r>
            <a:r>
              <a:rPr lang="en-US" altLang="ko-KR" dirty="0" smtClean="0"/>
              <a:t>-0.5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 되었음을 알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Monte-Carlo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9646476" y="625636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S1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 rot="6847746">
            <a:off x="9530916" y="1369864"/>
            <a:ext cx="360593" cy="23384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171371" y="1693317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S2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0202430" y="1686981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S3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오른쪽 화살표 13"/>
          <p:cNvSpPr/>
          <p:nvPr/>
        </p:nvSpPr>
        <p:spPr>
          <a:xfrm rot="3600000">
            <a:off x="10134023" y="1355455"/>
            <a:ext cx="360593" cy="23384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3" name="내용 개체 틀 1"/>
          <p:cNvSpPr txBox="1">
            <a:spLocks/>
          </p:cNvSpPr>
          <p:nvPr/>
        </p:nvSpPr>
        <p:spPr>
          <a:xfrm>
            <a:off x="8866757" y="1189967"/>
            <a:ext cx="1024867" cy="58594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(a,-1)</a:t>
            </a:r>
            <a:endParaRPr lang="ko-KR" altLang="en-US" dirty="0"/>
          </a:p>
        </p:txBody>
      </p:sp>
      <p:sp>
        <p:nvSpPr>
          <p:cNvPr id="37" name="내용 개체 틀 1"/>
          <p:cNvSpPr txBox="1">
            <a:spLocks/>
          </p:cNvSpPr>
          <p:nvPr/>
        </p:nvSpPr>
        <p:spPr>
          <a:xfrm>
            <a:off x="10416671" y="1193816"/>
            <a:ext cx="1024867" cy="58594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(b,1)</a:t>
            </a:r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9646476" y="2436592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S2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3" name="오른쪽 화살표 52"/>
          <p:cNvSpPr/>
          <p:nvPr/>
        </p:nvSpPr>
        <p:spPr>
          <a:xfrm rot="6847746">
            <a:off x="9530916" y="3180820"/>
            <a:ext cx="360593" cy="23384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9171371" y="3504273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S4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0202430" y="3497937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S5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6" name="오른쪽 화살표 55"/>
          <p:cNvSpPr/>
          <p:nvPr/>
        </p:nvSpPr>
        <p:spPr>
          <a:xfrm rot="3600000">
            <a:off x="10134023" y="3166411"/>
            <a:ext cx="360593" cy="23384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7" name="내용 개체 틀 1"/>
          <p:cNvSpPr txBox="1">
            <a:spLocks/>
          </p:cNvSpPr>
          <p:nvPr/>
        </p:nvSpPr>
        <p:spPr>
          <a:xfrm>
            <a:off x="8866757" y="3000923"/>
            <a:ext cx="1024867" cy="58594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(a,-2)</a:t>
            </a:r>
            <a:endParaRPr lang="ko-KR" altLang="en-US" dirty="0"/>
          </a:p>
        </p:txBody>
      </p:sp>
      <p:sp>
        <p:nvSpPr>
          <p:cNvPr id="58" name="내용 개체 틀 1"/>
          <p:cNvSpPr txBox="1">
            <a:spLocks/>
          </p:cNvSpPr>
          <p:nvPr/>
        </p:nvSpPr>
        <p:spPr>
          <a:xfrm>
            <a:off x="10416671" y="3004772"/>
            <a:ext cx="1024867" cy="58594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(b,3)</a:t>
            </a:r>
            <a:endParaRPr lang="ko-KR" altLang="en-US" dirty="0"/>
          </a:p>
        </p:txBody>
      </p:sp>
      <p:sp>
        <p:nvSpPr>
          <p:cNvPr id="59" name="타원 58"/>
          <p:cNvSpPr/>
          <p:nvPr/>
        </p:nvSpPr>
        <p:spPr>
          <a:xfrm>
            <a:off x="9674468" y="4230878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S3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0" name="오른쪽 화살표 59"/>
          <p:cNvSpPr/>
          <p:nvPr/>
        </p:nvSpPr>
        <p:spPr>
          <a:xfrm rot="6847746">
            <a:off x="9558908" y="4975106"/>
            <a:ext cx="360593" cy="23384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9199363" y="5298559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S6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10230422" y="5292223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S7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3" name="오른쪽 화살표 62"/>
          <p:cNvSpPr/>
          <p:nvPr/>
        </p:nvSpPr>
        <p:spPr>
          <a:xfrm rot="3600000">
            <a:off x="10162015" y="4960697"/>
            <a:ext cx="360593" cy="23384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4" name="내용 개체 틀 1"/>
          <p:cNvSpPr txBox="1">
            <a:spLocks/>
          </p:cNvSpPr>
          <p:nvPr/>
        </p:nvSpPr>
        <p:spPr>
          <a:xfrm>
            <a:off x="8894749" y="4795209"/>
            <a:ext cx="1024867" cy="58594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(a,-1)</a:t>
            </a:r>
            <a:endParaRPr lang="ko-KR" altLang="en-US" dirty="0"/>
          </a:p>
        </p:txBody>
      </p:sp>
      <p:sp>
        <p:nvSpPr>
          <p:cNvPr id="65" name="내용 개체 틀 1"/>
          <p:cNvSpPr txBox="1">
            <a:spLocks/>
          </p:cNvSpPr>
          <p:nvPr/>
        </p:nvSpPr>
        <p:spPr>
          <a:xfrm>
            <a:off x="10444663" y="4799058"/>
            <a:ext cx="1024867" cy="58594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(b,2)</a:t>
            </a:r>
            <a:endParaRPr lang="ko-KR" altLang="en-US" dirty="0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535460" y="4457672"/>
          <a:ext cx="8128001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11434354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6591404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02721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6555351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853393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240917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03240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State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S1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S2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S3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554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Action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a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b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a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b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a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b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7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N(s, a)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0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0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0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50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Q(s,</a:t>
                      </a:r>
                      <a:r>
                        <a:rPr lang="en-US" altLang="ko-KR" b="0" baseline="0" dirty="0" smtClean="0">
                          <a:latin typeface="+mj-ea"/>
                          <a:ea typeface="+mj-ea"/>
                        </a:rPr>
                        <a:t> a)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-0.5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0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-2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0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0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34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112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>
          <a:xfrm>
            <a:off x="461963" y="1430180"/>
            <a:ext cx="7794024" cy="4721385"/>
          </a:xfrm>
        </p:spPr>
        <p:txBody>
          <a:bodyPr/>
          <a:lstStyle/>
          <a:p>
            <a:r>
              <a:rPr lang="ko-KR" altLang="en-US" dirty="0" smtClean="0"/>
              <a:t>세 번째 게임으로 </a:t>
            </a:r>
            <a:r>
              <a:rPr lang="en-US" altLang="ko-KR" dirty="0" smtClean="0"/>
              <a:t>(S1, b, S3, </a:t>
            </a:r>
            <a:r>
              <a:rPr lang="en-US" altLang="ko-KR" dirty="0"/>
              <a:t>a</a:t>
            </a:r>
            <a:r>
              <a:rPr lang="en-US" altLang="ko-KR" dirty="0" smtClean="0"/>
              <a:t>, S5)</a:t>
            </a:r>
            <a:r>
              <a:rPr lang="ko-KR" altLang="en-US" dirty="0" smtClean="0"/>
              <a:t>라는 게임이 진행되었다고 가정합니다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S3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보상을 받았고</a:t>
            </a:r>
            <a:r>
              <a:rPr lang="en-US" altLang="ko-KR" dirty="0" smtClean="0"/>
              <a:t>, S1</a:t>
            </a:r>
            <a:r>
              <a:rPr lang="ko-KR" altLang="en-US" dirty="0" smtClean="0"/>
              <a:t>에서는 총 </a:t>
            </a:r>
            <a:r>
              <a:rPr lang="en-US" altLang="ko-KR" dirty="0" smtClean="0"/>
              <a:t>1 + 3 = 4</a:t>
            </a:r>
            <a:r>
              <a:rPr lang="ko-KR" altLang="en-US" dirty="0" smtClean="0"/>
              <a:t>의 보상을 받았습니다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따라서 아래와 같이 </a:t>
            </a:r>
            <a:r>
              <a:rPr lang="en-US" altLang="ko-KR" dirty="0"/>
              <a:t>N, Q</a:t>
            </a:r>
            <a:r>
              <a:rPr lang="ko-KR" altLang="en-US" dirty="0"/>
              <a:t>가 </a:t>
            </a:r>
            <a:r>
              <a:rPr lang="en-US" altLang="ko-KR" dirty="0"/>
              <a:t>update</a:t>
            </a:r>
            <a:r>
              <a:rPr lang="ko-KR" altLang="en-US" dirty="0"/>
              <a:t>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Monte-Carlo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9646476" y="625636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S1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 rot="6847746">
            <a:off x="9530916" y="1369864"/>
            <a:ext cx="360593" cy="23384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171371" y="1693317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S2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0202430" y="1686981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S3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오른쪽 화살표 13"/>
          <p:cNvSpPr/>
          <p:nvPr/>
        </p:nvSpPr>
        <p:spPr>
          <a:xfrm rot="3600000">
            <a:off x="10134023" y="1355455"/>
            <a:ext cx="360593" cy="23384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3" name="내용 개체 틀 1"/>
          <p:cNvSpPr txBox="1">
            <a:spLocks/>
          </p:cNvSpPr>
          <p:nvPr/>
        </p:nvSpPr>
        <p:spPr>
          <a:xfrm>
            <a:off x="8866757" y="1189967"/>
            <a:ext cx="1024867" cy="58594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(a,-1)</a:t>
            </a:r>
            <a:endParaRPr lang="ko-KR" altLang="en-US" dirty="0"/>
          </a:p>
        </p:txBody>
      </p:sp>
      <p:sp>
        <p:nvSpPr>
          <p:cNvPr id="37" name="내용 개체 틀 1"/>
          <p:cNvSpPr txBox="1">
            <a:spLocks/>
          </p:cNvSpPr>
          <p:nvPr/>
        </p:nvSpPr>
        <p:spPr>
          <a:xfrm>
            <a:off x="10416671" y="1193816"/>
            <a:ext cx="1024867" cy="58594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(b,1)</a:t>
            </a:r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9646476" y="2436592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S2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3" name="오른쪽 화살표 52"/>
          <p:cNvSpPr/>
          <p:nvPr/>
        </p:nvSpPr>
        <p:spPr>
          <a:xfrm rot="6847746">
            <a:off x="9530916" y="3180820"/>
            <a:ext cx="360593" cy="23384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9171371" y="3504273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S4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0202430" y="3497937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S5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6" name="오른쪽 화살표 55"/>
          <p:cNvSpPr/>
          <p:nvPr/>
        </p:nvSpPr>
        <p:spPr>
          <a:xfrm rot="3600000">
            <a:off x="10134023" y="3166411"/>
            <a:ext cx="360593" cy="23384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7" name="내용 개체 틀 1"/>
          <p:cNvSpPr txBox="1">
            <a:spLocks/>
          </p:cNvSpPr>
          <p:nvPr/>
        </p:nvSpPr>
        <p:spPr>
          <a:xfrm>
            <a:off x="8866757" y="3000923"/>
            <a:ext cx="1024867" cy="58594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(a,-2)</a:t>
            </a:r>
            <a:endParaRPr lang="ko-KR" altLang="en-US" dirty="0"/>
          </a:p>
        </p:txBody>
      </p:sp>
      <p:sp>
        <p:nvSpPr>
          <p:cNvPr id="58" name="내용 개체 틀 1"/>
          <p:cNvSpPr txBox="1">
            <a:spLocks/>
          </p:cNvSpPr>
          <p:nvPr/>
        </p:nvSpPr>
        <p:spPr>
          <a:xfrm>
            <a:off x="10416671" y="3004772"/>
            <a:ext cx="1024867" cy="58594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(b,3)</a:t>
            </a:r>
            <a:endParaRPr lang="ko-KR" altLang="en-US" dirty="0"/>
          </a:p>
        </p:txBody>
      </p:sp>
      <p:sp>
        <p:nvSpPr>
          <p:cNvPr id="59" name="타원 58"/>
          <p:cNvSpPr/>
          <p:nvPr/>
        </p:nvSpPr>
        <p:spPr>
          <a:xfrm>
            <a:off x="9674468" y="4230878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S3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0" name="오른쪽 화살표 59"/>
          <p:cNvSpPr/>
          <p:nvPr/>
        </p:nvSpPr>
        <p:spPr>
          <a:xfrm rot="6847746">
            <a:off x="9558908" y="4975106"/>
            <a:ext cx="360593" cy="23384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9199363" y="5298559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S6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10230422" y="5292223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S7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3" name="오른쪽 화살표 62"/>
          <p:cNvSpPr/>
          <p:nvPr/>
        </p:nvSpPr>
        <p:spPr>
          <a:xfrm rot="3600000">
            <a:off x="10162015" y="4960697"/>
            <a:ext cx="360593" cy="23384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4" name="내용 개체 틀 1"/>
          <p:cNvSpPr txBox="1">
            <a:spLocks/>
          </p:cNvSpPr>
          <p:nvPr/>
        </p:nvSpPr>
        <p:spPr>
          <a:xfrm>
            <a:off x="8894749" y="4795209"/>
            <a:ext cx="1024867" cy="58594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(a,-1)</a:t>
            </a:r>
            <a:endParaRPr lang="ko-KR" altLang="en-US" dirty="0"/>
          </a:p>
        </p:txBody>
      </p:sp>
      <p:sp>
        <p:nvSpPr>
          <p:cNvPr id="65" name="내용 개체 틀 1"/>
          <p:cNvSpPr txBox="1">
            <a:spLocks/>
          </p:cNvSpPr>
          <p:nvPr/>
        </p:nvSpPr>
        <p:spPr>
          <a:xfrm>
            <a:off x="10444663" y="4799058"/>
            <a:ext cx="1024867" cy="58594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(b,2)</a:t>
            </a:r>
            <a:endParaRPr lang="ko-KR" altLang="en-US" dirty="0"/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628946"/>
              </p:ext>
            </p:extLst>
          </p:nvPr>
        </p:nvGraphicFramePr>
        <p:xfrm>
          <a:off x="535460" y="4457672"/>
          <a:ext cx="8128001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11434354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6591404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02721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6555351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853393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240917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03240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State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S1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S2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S3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554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Action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a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b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a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b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a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b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7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N(s, a)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0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50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Q(s,</a:t>
                      </a:r>
                      <a:r>
                        <a:rPr lang="en-US" altLang="ko-KR" b="0" baseline="0" dirty="0" smtClean="0">
                          <a:latin typeface="+mj-ea"/>
                          <a:ea typeface="+mj-ea"/>
                        </a:rPr>
                        <a:t> a)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-0.5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-2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0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34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09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>
          <a:xfrm>
            <a:off x="461963" y="1430180"/>
            <a:ext cx="7794024" cy="4721385"/>
          </a:xfrm>
        </p:spPr>
        <p:txBody>
          <a:bodyPr/>
          <a:lstStyle/>
          <a:p>
            <a:r>
              <a:rPr lang="ko-KR" altLang="en-US" dirty="0"/>
              <a:t>네</a:t>
            </a:r>
            <a:r>
              <a:rPr lang="ko-KR" altLang="en-US" dirty="0" smtClean="0"/>
              <a:t> 번째 게임으로 </a:t>
            </a:r>
            <a:r>
              <a:rPr lang="en-US" altLang="ko-KR" dirty="0" smtClean="0"/>
              <a:t>(S1, </a:t>
            </a:r>
            <a:r>
              <a:rPr lang="en-US" altLang="ko-KR" dirty="0"/>
              <a:t>a</a:t>
            </a:r>
            <a:r>
              <a:rPr lang="en-US" altLang="ko-KR" dirty="0" smtClean="0"/>
              <a:t>, S2, b, S5)</a:t>
            </a:r>
            <a:r>
              <a:rPr lang="ko-KR" altLang="en-US" dirty="0" smtClean="0"/>
              <a:t>라는 게임이 진행되었다고 가정합니다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S2</a:t>
            </a:r>
            <a:r>
              <a:rPr lang="ko-KR" altLang="en-US" dirty="0" smtClean="0"/>
              <a:t>에서는 </a:t>
            </a:r>
            <a:r>
              <a:rPr lang="en-US" altLang="ko-KR" dirty="0"/>
              <a:t>3</a:t>
            </a:r>
            <a:r>
              <a:rPr lang="ko-KR" altLang="en-US" dirty="0" smtClean="0"/>
              <a:t>의 보상을 받았고</a:t>
            </a:r>
            <a:r>
              <a:rPr lang="en-US" altLang="ko-KR" dirty="0" smtClean="0"/>
              <a:t>, S1</a:t>
            </a:r>
            <a:r>
              <a:rPr lang="ko-KR" altLang="en-US" dirty="0" smtClean="0"/>
              <a:t>에서는 총 </a:t>
            </a:r>
            <a:r>
              <a:rPr lang="en-US" altLang="ko-KR" dirty="0" smtClean="0"/>
              <a:t>-1 + 3 = 2</a:t>
            </a:r>
            <a:r>
              <a:rPr lang="ko-KR" altLang="en-US" dirty="0" smtClean="0"/>
              <a:t>의 보상을 받았습니다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따라서 </a:t>
            </a:r>
            <a:r>
              <a:rPr lang="en-US" altLang="ko-KR" dirty="0" smtClean="0"/>
              <a:t>Q(S1, a) = -0.5 + (2 – (-0.5)) / 3 = 1/3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Monte-Carlo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9646476" y="625636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S1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 rot="6847746">
            <a:off x="9530916" y="1369864"/>
            <a:ext cx="360593" cy="23384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171371" y="1693317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S2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0202430" y="1686981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S3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오른쪽 화살표 13"/>
          <p:cNvSpPr/>
          <p:nvPr/>
        </p:nvSpPr>
        <p:spPr>
          <a:xfrm rot="3600000">
            <a:off x="10134023" y="1355455"/>
            <a:ext cx="360593" cy="23384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3" name="내용 개체 틀 1"/>
          <p:cNvSpPr txBox="1">
            <a:spLocks/>
          </p:cNvSpPr>
          <p:nvPr/>
        </p:nvSpPr>
        <p:spPr>
          <a:xfrm>
            <a:off x="8866757" y="1189967"/>
            <a:ext cx="1024867" cy="58594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(a,-1)</a:t>
            </a:r>
            <a:endParaRPr lang="ko-KR" altLang="en-US" dirty="0"/>
          </a:p>
        </p:txBody>
      </p:sp>
      <p:sp>
        <p:nvSpPr>
          <p:cNvPr id="37" name="내용 개체 틀 1"/>
          <p:cNvSpPr txBox="1">
            <a:spLocks/>
          </p:cNvSpPr>
          <p:nvPr/>
        </p:nvSpPr>
        <p:spPr>
          <a:xfrm>
            <a:off x="10416671" y="1193816"/>
            <a:ext cx="1024867" cy="58594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(b,1)</a:t>
            </a:r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9646476" y="2436592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S2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3" name="오른쪽 화살표 52"/>
          <p:cNvSpPr/>
          <p:nvPr/>
        </p:nvSpPr>
        <p:spPr>
          <a:xfrm rot="6847746">
            <a:off x="9530916" y="3180820"/>
            <a:ext cx="360593" cy="23384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9171371" y="3504273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S4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0202430" y="3497937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S5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6" name="오른쪽 화살표 55"/>
          <p:cNvSpPr/>
          <p:nvPr/>
        </p:nvSpPr>
        <p:spPr>
          <a:xfrm rot="3600000">
            <a:off x="10134023" y="3166411"/>
            <a:ext cx="360593" cy="23384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7" name="내용 개체 틀 1"/>
          <p:cNvSpPr txBox="1">
            <a:spLocks/>
          </p:cNvSpPr>
          <p:nvPr/>
        </p:nvSpPr>
        <p:spPr>
          <a:xfrm>
            <a:off x="8866757" y="3000923"/>
            <a:ext cx="1024867" cy="58594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(a,-2)</a:t>
            </a:r>
            <a:endParaRPr lang="ko-KR" altLang="en-US" dirty="0"/>
          </a:p>
        </p:txBody>
      </p:sp>
      <p:sp>
        <p:nvSpPr>
          <p:cNvPr id="58" name="내용 개체 틀 1"/>
          <p:cNvSpPr txBox="1">
            <a:spLocks/>
          </p:cNvSpPr>
          <p:nvPr/>
        </p:nvSpPr>
        <p:spPr>
          <a:xfrm>
            <a:off x="10416671" y="3004772"/>
            <a:ext cx="1024867" cy="58594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(b,3)</a:t>
            </a:r>
            <a:endParaRPr lang="ko-KR" altLang="en-US" dirty="0"/>
          </a:p>
        </p:txBody>
      </p:sp>
      <p:sp>
        <p:nvSpPr>
          <p:cNvPr id="59" name="타원 58"/>
          <p:cNvSpPr/>
          <p:nvPr/>
        </p:nvSpPr>
        <p:spPr>
          <a:xfrm>
            <a:off x="9674468" y="4230878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S3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0" name="오른쪽 화살표 59"/>
          <p:cNvSpPr/>
          <p:nvPr/>
        </p:nvSpPr>
        <p:spPr>
          <a:xfrm rot="6847746">
            <a:off x="9558908" y="4975106"/>
            <a:ext cx="360593" cy="23384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9199363" y="5298559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S6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10230422" y="5292223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S7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3" name="오른쪽 화살표 62"/>
          <p:cNvSpPr/>
          <p:nvPr/>
        </p:nvSpPr>
        <p:spPr>
          <a:xfrm rot="3600000">
            <a:off x="10162015" y="4960697"/>
            <a:ext cx="360593" cy="23384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4" name="내용 개체 틀 1"/>
          <p:cNvSpPr txBox="1">
            <a:spLocks/>
          </p:cNvSpPr>
          <p:nvPr/>
        </p:nvSpPr>
        <p:spPr>
          <a:xfrm>
            <a:off x="8894749" y="4795209"/>
            <a:ext cx="1024867" cy="58594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(a,-1)</a:t>
            </a:r>
            <a:endParaRPr lang="ko-KR" altLang="en-US" dirty="0"/>
          </a:p>
        </p:txBody>
      </p:sp>
      <p:sp>
        <p:nvSpPr>
          <p:cNvPr id="65" name="내용 개체 틀 1"/>
          <p:cNvSpPr txBox="1">
            <a:spLocks/>
          </p:cNvSpPr>
          <p:nvPr/>
        </p:nvSpPr>
        <p:spPr>
          <a:xfrm>
            <a:off x="10444663" y="4799058"/>
            <a:ext cx="1024867" cy="58594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(b,2)</a:t>
            </a:r>
            <a:endParaRPr lang="ko-KR" altLang="en-US" dirty="0"/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815931"/>
              </p:ext>
            </p:extLst>
          </p:nvPr>
        </p:nvGraphicFramePr>
        <p:xfrm>
          <a:off x="535460" y="4457672"/>
          <a:ext cx="8128001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11434354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6591404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02721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6555351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853393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240917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03240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State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S1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S2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S3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554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Action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a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b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a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b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a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b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7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N(s, a)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0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50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Q(s,</a:t>
                      </a:r>
                      <a:r>
                        <a:rPr lang="en-US" altLang="ko-KR" b="0" baseline="0" dirty="0" smtClean="0">
                          <a:latin typeface="+mj-ea"/>
                          <a:ea typeface="+mj-ea"/>
                        </a:rPr>
                        <a:t> a)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1/3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-2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0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34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96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ko-KR" dirty="0" smtClean="0"/>
                  <a:t>MC algorithm</a:t>
                </a:r>
                <a:r>
                  <a:rPr lang="ko-KR" altLang="en-US" dirty="0" smtClean="0"/>
                  <a:t>은 </a:t>
                </a:r>
                <a:r>
                  <a:rPr lang="en-US" altLang="ko-KR" dirty="0" smtClean="0"/>
                  <a:t>variance</a:t>
                </a:r>
                <a:r>
                  <a:rPr lang="ko-KR" altLang="en-US" dirty="0" smtClean="0"/>
                  <a:t>가 크다는 단점이 존재합니다</a:t>
                </a:r>
                <a:r>
                  <a:rPr lang="en-US" altLang="ko-KR" dirty="0" smtClean="0"/>
                  <a:t>. Q(s, a)</a:t>
                </a:r>
                <a:r>
                  <a:rPr lang="ko-KR" altLang="en-US" dirty="0" smtClean="0"/>
                  <a:t>는 현재의 </a:t>
                </a:r>
                <a:r>
                  <a:rPr lang="en-US" altLang="ko-KR" dirty="0" smtClean="0"/>
                  <a:t>action </a:t>
                </a:r>
                <a:r>
                  <a:rPr lang="ko-KR" altLang="en-US" dirty="0" smtClean="0"/>
                  <a:t>뿐만이 아니라 그 이후의 모든 </a:t>
                </a:r>
                <a:r>
                  <a:rPr lang="en-US" altLang="ko-KR" dirty="0" smtClean="0"/>
                  <a:t>action</a:t>
                </a:r>
                <a:r>
                  <a:rPr lang="ko-KR" altLang="en-US" dirty="0" smtClean="0"/>
                  <a:t>에 영향을 받기 때문에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variance</a:t>
                </a:r>
                <a:r>
                  <a:rPr lang="ko-KR" altLang="en-US" dirty="0" smtClean="0"/>
                  <a:t>가 매우 커집니다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따라서 </a:t>
                </a:r>
                <a:r>
                  <a:rPr lang="en-US" altLang="ko-KR" dirty="0" smtClean="0"/>
                  <a:t>Q(s, a)</a:t>
                </a:r>
                <a:r>
                  <a:rPr lang="ko-KR" altLang="en-US" dirty="0" smtClean="0"/>
                  <a:t>가 현재의 </a:t>
                </a:r>
                <a:r>
                  <a:rPr lang="en-US" altLang="ko-KR" dirty="0" smtClean="0"/>
                  <a:t>action</a:t>
                </a:r>
                <a:r>
                  <a:rPr lang="ko-KR" altLang="en-US" dirty="0" smtClean="0"/>
                  <a:t>에만 영향을 받고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그 이후의 </a:t>
                </a:r>
                <a:r>
                  <a:rPr lang="en-US" altLang="ko-KR" dirty="0" smtClean="0"/>
                  <a:t>action</a:t>
                </a:r>
                <a:r>
                  <a:rPr lang="ko-KR" altLang="en-US" dirty="0" smtClean="0"/>
                  <a:t>에는 영향을 받지 않도록 하여 </a:t>
                </a:r>
                <a:r>
                  <a:rPr lang="en-US" altLang="ko-KR" dirty="0" smtClean="0"/>
                  <a:t>variance</a:t>
                </a:r>
                <a:r>
                  <a:rPr lang="ko-KR" altLang="en-US" dirty="0" smtClean="0"/>
                  <a:t>를 줄이는 기법 </a:t>
                </a:r>
                <a:r>
                  <a:rPr lang="en-US" altLang="ko-KR" dirty="0" err="1" smtClean="0"/>
                  <a:t>Sarsa</a:t>
                </a:r>
                <a:r>
                  <a:rPr lang="ko-KR" altLang="en-US" dirty="0" smtClean="0"/>
                  <a:t>가 도입됩니다</a:t>
                </a:r>
                <a:r>
                  <a:rPr lang="en-US" altLang="ko-KR" dirty="0" smtClean="0"/>
                  <a:t>. </a:t>
                </a:r>
                <a:r>
                  <a:rPr lang="en-US" altLang="ko-KR" dirty="0" err="1" smtClean="0"/>
                  <a:t>Sarsa</a:t>
                </a:r>
                <a:r>
                  <a:rPr lang="ko-KR" altLang="en-US" dirty="0" smtClean="0"/>
                  <a:t>에서는 아래 식으로 </a:t>
                </a:r>
                <a:r>
                  <a:rPr lang="en-US" altLang="ko-KR" dirty="0" smtClean="0"/>
                  <a:t>value function</a:t>
                </a:r>
                <a:r>
                  <a:rPr lang="ko-KR" altLang="en-US" dirty="0" smtClean="0"/>
                  <a:t>을 </a:t>
                </a:r>
                <a:r>
                  <a:rPr lang="en-US" altLang="ko-KR" dirty="0" smtClean="0"/>
                  <a:t>update</a:t>
                </a:r>
                <a:r>
                  <a:rPr lang="ko-KR" altLang="en-US" dirty="0" smtClean="0"/>
                  <a:t>합니다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Q(S, A) &lt;- Q(S, A) +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 smtClean="0"/>
                  <a:t> * (R +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dirty="0" smtClean="0"/>
                  <a:t> * Q(S’, A’) – Q(S, A))</a:t>
                </a:r>
              </a:p>
              <a:p>
                <a:r>
                  <a:rPr lang="ko-KR" altLang="en-US" dirty="0" smtClean="0"/>
                  <a:t>현재 </a:t>
                </a:r>
                <a:r>
                  <a:rPr lang="en-US" altLang="ko-KR" dirty="0" smtClean="0"/>
                  <a:t>state S</a:t>
                </a:r>
                <a:r>
                  <a:rPr lang="ko-KR" altLang="en-US" dirty="0" smtClean="0"/>
                  <a:t>에서 </a:t>
                </a:r>
                <a:r>
                  <a:rPr lang="en-US" altLang="ko-KR" dirty="0" smtClean="0"/>
                  <a:t>action A</a:t>
                </a:r>
                <a:r>
                  <a:rPr lang="ko-KR" altLang="en-US" dirty="0" smtClean="0"/>
                  <a:t>를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취한 후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보상 </a:t>
                </a:r>
                <a:r>
                  <a:rPr lang="en-US" altLang="ko-KR" dirty="0" smtClean="0"/>
                  <a:t>R</a:t>
                </a:r>
                <a:r>
                  <a:rPr lang="ko-KR" altLang="en-US" dirty="0" smtClean="0"/>
                  <a:t>을 받고 </a:t>
                </a:r>
                <a:r>
                  <a:rPr lang="en-US" altLang="ko-KR" dirty="0" smtClean="0"/>
                  <a:t>state S’</a:t>
                </a:r>
                <a:r>
                  <a:rPr lang="ko-KR" altLang="en-US" dirty="0" smtClean="0"/>
                  <a:t>으로 이동했을 때</a:t>
                </a:r>
                <a:r>
                  <a:rPr lang="en-US" altLang="ko-KR" dirty="0" smtClean="0"/>
                  <a:t>, S’</a:t>
                </a:r>
                <a:r>
                  <a:rPr lang="ko-KR" altLang="en-US" dirty="0" smtClean="0"/>
                  <a:t>에서 취할 </a:t>
                </a:r>
                <a:r>
                  <a:rPr lang="en-US" altLang="ko-KR" dirty="0" smtClean="0"/>
                  <a:t>action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A’</a:t>
                </a:r>
                <a:r>
                  <a:rPr lang="ko-KR" altLang="en-US" dirty="0" smtClean="0"/>
                  <a:t>을 도출합니다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그렇다면</a:t>
                </a:r>
                <a:r>
                  <a:rPr lang="en-US" altLang="ko-KR" dirty="0" smtClean="0"/>
                  <a:t>, Q(S, A)</a:t>
                </a:r>
                <a:r>
                  <a:rPr lang="ko-KR" altLang="en-US" dirty="0" smtClean="0"/>
                  <a:t>는 현재 받을 보상 </a:t>
                </a:r>
                <a:r>
                  <a:rPr lang="en-US" altLang="ko-KR" dirty="0" smtClean="0"/>
                  <a:t>R</a:t>
                </a:r>
                <a:r>
                  <a:rPr lang="ko-KR" altLang="en-US" dirty="0" smtClean="0"/>
                  <a:t>과 미래에 받을 보상 </a:t>
                </a:r>
                <a:r>
                  <a:rPr lang="en-US" altLang="ko-KR" dirty="0" smtClean="0"/>
                  <a:t>Q(S’, A’)</a:t>
                </a:r>
                <a:r>
                  <a:rPr lang="ko-KR" altLang="en-US" dirty="0" smtClean="0"/>
                  <a:t>의 식으로 도출할 수 있습니다</a:t>
                </a:r>
                <a:r>
                  <a:rPr lang="en-US" altLang="ko-KR" dirty="0" smtClean="0"/>
                  <a:t>.</a:t>
                </a:r>
                <a:br>
                  <a:rPr lang="en-US" altLang="ko-KR" dirty="0" smtClean="0"/>
                </a:br>
                <a:r>
                  <a:rPr lang="ko-KR" altLang="en-US" dirty="0" smtClean="0"/>
                  <a:t>그 식은 </a:t>
                </a:r>
                <a:r>
                  <a:rPr lang="en-US" altLang="ko-KR" dirty="0"/>
                  <a:t>R +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dirty="0"/>
                  <a:t> * Q(S’, A’) </a:t>
                </a:r>
                <a:r>
                  <a:rPr lang="ko-KR" altLang="en-US" dirty="0" smtClean="0"/>
                  <a:t>가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됩니다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/>
                  <a:t>R +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dirty="0"/>
                  <a:t> * Q(S’, A’) – Q(S, A</a:t>
                </a:r>
                <a:r>
                  <a:rPr lang="en-US" altLang="ko-KR" dirty="0" smtClean="0"/>
                  <a:t>))</a:t>
                </a:r>
                <a:r>
                  <a:rPr lang="ko-KR" altLang="en-US" dirty="0" smtClean="0"/>
                  <a:t>는 우리가 도출한 </a:t>
                </a:r>
                <a:r>
                  <a:rPr lang="en-US" altLang="ko-KR" dirty="0" smtClean="0"/>
                  <a:t>Q(S, A)</a:t>
                </a:r>
                <a:r>
                  <a:rPr lang="ko-KR" altLang="en-US" dirty="0" smtClean="0"/>
                  <a:t>값과 실제 </a:t>
                </a:r>
                <a:r>
                  <a:rPr lang="en-US" altLang="ko-KR" dirty="0" smtClean="0"/>
                  <a:t>Q(S, A)</a:t>
                </a:r>
                <a:r>
                  <a:rPr lang="ko-KR" altLang="en-US" dirty="0" smtClean="0"/>
                  <a:t>값의 차를 의미합니다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이 값을 바로 더해주면</a:t>
                </a:r>
                <a:r>
                  <a:rPr lang="en-US" altLang="ko-KR" dirty="0"/>
                  <a:t> </a:t>
                </a:r>
                <a:r>
                  <a:rPr lang="ko-KR" altLang="en-US" dirty="0" smtClean="0"/>
                  <a:t>한 게임이 진행될 때마다 </a:t>
                </a:r>
                <a:r>
                  <a:rPr lang="en-US" altLang="ko-KR" dirty="0" smtClean="0"/>
                  <a:t>Q(S, A)</a:t>
                </a:r>
                <a:r>
                  <a:rPr lang="ko-KR" altLang="en-US" dirty="0" smtClean="0"/>
                  <a:t>가 휙휙 바뀌기 때문에 </a:t>
                </a:r>
                <a:r>
                  <a:rPr lang="en-US" altLang="ko-KR" dirty="0" smtClean="0"/>
                  <a:t>Q(S, A)</a:t>
                </a:r>
                <a:r>
                  <a:rPr lang="ko-KR" altLang="en-US" dirty="0" smtClean="0"/>
                  <a:t>가 불안정해집니다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따라서 차에 </a:t>
                </a:r>
                <a:r>
                  <a:rPr lang="en-US" altLang="ko-KR" dirty="0" smtClean="0"/>
                  <a:t>alpha</a:t>
                </a:r>
                <a:r>
                  <a:rPr lang="ko-KR" altLang="en-US" dirty="0" smtClean="0"/>
                  <a:t>를 곱해 </a:t>
                </a:r>
                <a:r>
                  <a:rPr lang="en-US" altLang="ko-KR" dirty="0" smtClean="0"/>
                  <a:t>Q(S, A)</a:t>
                </a:r>
                <a:r>
                  <a:rPr lang="ko-KR" altLang="en-US" dirty="0" smtClean="0"/>
                  <a:t>가 </a:t>
                </a:r>
                <a:r>
                  <a:rPr lang="en-US" altLang="ko-KR" dirty="0"/>
                  <a:t>R +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dirty="0"/>
                  <a:t> * Q(S’, A</a:t>
                </a:r>
                <a:r>
                  <a:rPr lang="en-US" altLang="ko-KR" dirty="0" smtClean="0"/>
                  <a:t>’)</a:t>
                </a:r>
                <a:r>
                  <a:rPr lang="ko-KR" altLang="en-US" dirty="0" smtClean="0"/>
                  <a:t>로 조금 가까워지도록 </a:t>
                </a:r>
                <a:r>
                  <a:rPr lang="en-US" altLang="ko-KR" dirty="0" smtClean="0"/>
                  <a:t>Q(S, A)</a:t>
                </a:r>
                <a:r>
                  <a:rPr lang="ko-KR" altLang="en-US" dirty="0" smtClean="0"/>
                  <a:t>값을 </a:t>
                </a:r>
                <a:r>
                  <a:rPr lang="en-US" altLang="ko-KR" dirty="0" smtClean="0"/>
                  <a:t>update</a:t>
                </a:r>
                <a:r>
                  <a:rPr lang="ko-KR" altLang="en-US" dirty="0" smtClean="0"/>
                  <a:t>합니다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 alpha</a:t>
                </a:r>
                <a:r>
                  <a:rPr lang="ko-KR" altLang="en-US" dirty="0" smtClean="0"/>
                  <a:t>값은 </a:t>
                </a:r>
                <a:r>
                  <a:rPr lang="ko-KR" altLang="en-US" dirty="0" err="1" smtClean="0"/>
                  <a:t>학습률</a:t>
                </a:r>
                <a:r>
                  <a:rPr lang="en-US" altLang="ko-KR" dirty="0" smtClean="0"/>
                  <a:t>(learning rate)</a:t>
                </a:r>
                <a:r>
                  <a:rPr lang="ko-KR" altLang="en-US" dirty="0" smtClean="0"/>
                  <a:t>이라 불리는 상수입니다</a:t>
                </a:r>
                <a:r>
                  <a:rPr lang="en-US" altLang="ko-KR" dirty="0" smtClean="0"/>
                  <a:t>. alpha </a:t>
                </a:r>
                <a:r>
                  <a:rPr lang="ko-KR" altLang="en-US" dirty="0" smtClean="0"/>
                  <a:t>값이 클 수록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학습 속도가 빠르지만</a:t>
                </a:r>
                <a:r>
                  <a:rPr lang="en-US" altLang="ko-KR" dirty="0" smtClean="0"/>
                  <a:t>, value function</a:t>
                </a:r>
                <a:r>
                  <a:rPr lang="ko-KR" altLang="en-US" dirty="0" smtClean="0"/>
                  <a:t>이 최근의 게임에 많이 영향을 받기 때문에 불안정해집니다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따라서 적절한 </a:t>
                </a:r>
                <a:r>
                  <a:rPr lang="en-US" altLang="ko-KR" dirty="0" smtClean="0"/>
                  <a:t>alpha</a:t>
                </a:r>
                <a:r>
                  <a:rPr lang="ko-KR" altLang="en-US" dirty="0" smtClean="0"/>
                  <a:t>값의 선택이 필요합니다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한 게임이 끝날 때마다 계산한 </a:t>
                </a:r>
                <a:r>
                  <a:rPr lang="en-US" altLang="ko-KR" dirty="0" smtClean="0"/>
                  <a:t>MC</a:t>
                </a:r>
                <a:r>
                  <a:rPr lang="ko-KR" altLang="en-US" dirty="0" smtClean="0"/>
                  <a:t>와는 달리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Sarsa</a:t>
                </a:r>
                <a:r>
                  <a:rPr lang="ko-KR" altLang="en-US" dirty="0" smtClean="0"/>
                  <a:t>에서는 한 </a:t>
                </a:r>
                <a:r>
                  <a:rPr lang="en-US" altLang="ko-KR" dirty="0" smtClean="0"/>
                  <a:t>action</a:t>
                </a:r>
                <a:r>
                  <a:rPr lang="ko-KR" altLang="en-US" dirty="0" smtClean="0"/>
                  <a:t>마다 계산을 진행합니다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MC</a:t>
                </a:r>
                <a:r>
                  <a:rPr lang="ko-KR" altLang="en-US" dirty="0" smtClean="0"/>
                  <a:t>와 마찬가지로 무한히 게임을 진행하면 우리가 계산한 </a:t>
                </a:r>
                <a:r>
                  <a:rPr lang="en-US" altLang="ko-KR" dirty="0" smtClean="0"/>
                  <a:t>Q</a:t>
                </a:r>
                <a:r>
                  <a:rPr lang="ko-KR" altLang="en-US" dirty="0" smtClean="0"/>
                  <a:t>값은 실제 </a:t>
                </a:r>
                <a:r>
                  <a:rPr lang="en-US" altLang="ko-KR" dirty="0" smtClean="0"/>
                  <a:t>Q</a:t>
                </a:r>
                <a:r>
                  <a:rPr lang="ko-KR" altLang="en-US" dirty="0" smtClean="0"/>
                  <a:t>값에 가까워집니다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MC</a:t>
                </a:r>
                <a:r>
                  <a:rPr lang="ko-KR" altLang="en-US" dirty="0" smtClean="0"/>
                  <a:t>에 비해 </a:t>
                </a:r>
                <a:r>
                  <a:rPr lang="en-US" altLang="ko-KR" dirty="0" smtClean="0"/>
                  <a:t>variance</a:t>
                </a:r>
                <a:r>
                  <a:rPr lang="ko-KR" altLang="en-US" dirty="0" smtClean="0"/>
                  <a:t>가 작다는 장점이 있지만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Q(S’, A</a:t>
                </a:r>
                <a:r>
                  <a:rPr lang="en-US" altLang="ko-KR" dirty="0" smtClean="0"/>
                  <a:t>’)</a:t>
                </a:r>
                <a:r>
                  <a:rPr lang="ko-KR" altLang="en-US" dirty="0" smtClean="0"/>
                  <a:t>에 오차가 생길 경우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Q(S, A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에도 그 오차가 반영된다는 단점이 있습니다</a:t>
                </a:r>
                <a:r>
                  <a:rPr lang="en-US" altLang="ko-KR" dirty="0" smtClean="0"/>
                  <a:t>.</a:t>
                </a:r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 smtClean="0"/>
              <a:t>Sarsa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8856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 smtClean="0"/>
              <a:t>Sarsa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텍스트 개체 틀 4"/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Initialize Q(s, a) for all </a:t>
                </a:r>
                <a:r>
                  <a:rPr lang="en-US" altLang="ko-KR" dirty="0"/>
                  <a:t>s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a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 smtClean="0"/>
                  <a:t> arbitrarily and Q(terminal state, ) = 0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 smtClean="0"/>
                  <a:t>Repeat (for each episode):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 smtClean="0"/>
                  <a:t>    Initialize S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   Choose A from S using policy derived from Q (e-greedy)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 smtClean="0"/>
                  <a:t>    Repeat (for each step of episode):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 smtClean="0"/>
                  <a:t>        Take action A, observe R, S’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 Choose A’ from S’ using policy derived from Q (e-greedy)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 smtClean="0"/>
                  <a:t>        Q(S, A) &lt;- Q(S, A) + alpha * [R + gamma * Q(S’, A’) – Q(S, A)]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 S &lt;- S’, A &lt;- A’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   until S is terminal</a:t>
                </a:r>
              </a:p>
            </p:txBody>
          </p:sp>
        </mc:Choice>
        <mc:Fallback>
          <p:sp>
            <p:nvSpPr>
              <p:cNvPr id="5" name="텍스트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 l="-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15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Model Free Control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지난 내용 복습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 smtClean="0"/>
              <a:t>Monte-Carlo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 err="1" smtClean="0"/>
              <a:t>Sarsa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ko-KR" dirty="0" smtClean="0"/>
              <a:t>18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 smtClean="0"/>
              <a:t>Q-learning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altLang="ko-KR" dirty="0" smtClean="0"/>
              <a:t>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3050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>
          <a:xfrm>
            <a:off x="461963" y="1430180"/>
            <a:ext cx="7794024" cy="4721385"/>
          </a:xfrm>
        </p:spPr>
        <p:txBody>
          <a:bodyPr/>
          <a:lstStyle/>
          <a:p>
            <a:r>
              <a:rPr lang="ko-KR" altLang="en-US" dirty="0" smtClean="0"/>
              <a:t>전의 예제를 </a:t>
            </a:r>
            <a:r>
              <a:rPr lang="en-US" altLang="ko-KR" dirty="0" err="1" smtClean="0"/>
              <a:t>Sarsa</a:t>
            </a:r>
            <a:r>
              <a:rPr lang="ko-KR" altLang="en-US" dirty="0" smtClean="0"/>
              <a:t>로 풀어봅시다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마찬가지로 </a:t>
            </a:r>
            <a:r>
              <a:rPr lang="en-US" altLang="ko-KR" dirty="0" smtClean="0"/>
              <a:t>Discount factor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이라 가정합니다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초기 </a:t>
            </a:r>
            <a:r>
              <a:rPr lang="en-US" altLang="ko-KR" dirty="0" smtClean="0"/>
              <a:t>Q(s, a)</a:t>
            </a:r>
            <a:r>
              <a:rPr lang="ko-KR" altLang="en-US" dirty="0"/>
              <a:t>는</a:t>
            </a:r>
            <a:r>
              <a:rPr lang="ko-KR" altLang="en-US" dirty="0" smtClean="0"/>
              <a:t> 임의의 값으로 초기화합니다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여기서는 </a:t>
            </a:r>
            <a:r>
              <a:rPr lang="en-US" altLang="ko-KR" dirty="0" smtClean="0"/>
              <a:t>Q(s, a)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초기화하였습니다</a:t>
            </a:r>
            <a:r>
              <a:rPr lang="en-US" altLang="ko-KR" dirty="0" smtClean="0"/>
              <a:t>.)</a:t>
            </a:r>
          </a:p>
          <a:p>
            <a:r>
              <a:rPr lang="en-US" altLang="ko-KR" dirty="0" smtClean="0"/>
              <a:t>S4~7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terminal state</a:t>
            </a:r>
            <a:r>
              <a:rPr lang="ko-KR" altLang="en-US" dirty="0" smtClean="0"/>
              <a:t>라고 가정합니다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action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reward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(action, reward) </a:t>
            </a:r>
            <a:r>
              <a:rPr lang="ko-KR" altLang="en-US" dirty="0" smtClean="0"/>
              <a:t>꼴로 표시하였습니다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학습률</a:t>
            </a:r>
            <a:r>
              <a:rPr lang="ko-KR" altLang="en-US" dirty="0" smtClean="0"/>
              <a:t> </a:t>
            </a:r>
            <a:r>
              <a:rPr lang="en-US" altLang="ko-KR" dirty="0" smtClean="0"/>
              <a:t>alpha = 0.1</a:t>
            </a:r>
            <a:r>
              <a:rPr lang="ko-KR" altLang="en-US" dirty="0" smtClean="0"/>
              <a:t>이라 가정합니다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 smtClean="0"/>
              <a:t>Sarsa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9646476" y="625636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S1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 rot="6847746">
            <a:off x="9530916" y="1369864"/>
            <a:ext cx="360593" cy="23384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171371" y="1693317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S2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0202430" y="1686981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S3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오른쪽 화살표 13"/>
          <p:cNvSpPr/>
          <p:nvPr/>
        </p:nvSpPr>
        <p:spPr>
          <a:xfrm rot="3600000">
            <a:off x="10134023" y="1355455"/>
            <a:ext cx="360593" cy="23384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3" name="내용 개체 틀 1"/>
          <p:cNvSpPr txBox="1">
            <a:spLocks/>
          </p:cNvSpPr>
          <p:nvPr/>
        </p:nvSpPr>
        <p:spPr>
          <a:xfrm>
            <a:off x="8866757" y="1189967"/>
            <a:ext cx="1024867" cy="58594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(a,-1)</a:t>
            </a:r>
            <a:endParaRPr lang="ko-KR" altLang="en-US" dirty="0"/>
          </a:p>
        </p:txBody>
      </p:sp>
      <p:sp>
        <p:nvSpPr>
          <p:cNvPr id="37" name="내용 개체 틀 1"/>
          <p:cNvSpPr txBox="1">
            <a:spLocks/>
          </p:cNvSpPr>
          <p:nvPr/>
        </p:nvSpPr>
        <p:spPr>
          <a:xfrm>
            <a:off x="10416671" y="1193816"/>
            <a:ext cx="1024867" cy="58594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(b,1)</a:t>
            </a:r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9646476" y="2436592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S2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3" name="오른쪽 화살표 52"/>
          <p:cNvSpPr/>
          <p:nvPr/>
        </p:nvSpPr>
        <p:spPr>
          <a:xfrm rot="6847746">
            <a:off x="9530916" y="3180820"/>
            <a:ext cx="360593" cy="23384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9171371" y="3504273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S4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0202430" y="3497937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S5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6" name="오른쪽 화살표 55"/>
          <p:cNvSpPr/>
          <p:nvPr/>
        </p:nvSpPr>
        <p:spPr>
          <a:xfrm rot="3600000">
            <a:off x="10134023" y="3166411"/>
            <a:ext cx="360593" cy="23384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7" name="내용 개체 틀 1"/>
          <p:cNvSpPr txBox="1">
            <a:spLocks/>
          </p:cNvSpPr>
          <p:nvPr/>
        </p:nvSpPr>
        <p:spPr>
          <a:xfrm>
            <a:off x="8866757" y="3000923"/>
            <a:ext cx="1024867" cy="58594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(a,-2)</a:t>
            </a:r>
            <a:endParaRPr lang="ko-KR" altLang="en-US" dirty="0"/>
          </a:p>
        </p:txBody>
      </p:sp>
      <p:sp>
        <p:nvSpPr>
          <p:cNvPr id="58" name="내용 개체 틀 1"/>
          <p:cNvSpPr txBox="1">
            <a:spLocks/>
          </p:cNvSpPr>
          <p:nvPr/>
        </p:nvSpPr>
        <p:spPr>
          <a:xfrm>
            <a:off x="10416671" y="3004772"/>
            <a:ext cx="1024867" cy="58594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(b,3)</a:t>
            </a:r>
            <a:endParaRPr lang="ko-KR" altLang="en-US" dirty="0"/>
          </a:p>
        </p:txBody>
      </p:sp>
      <p:sp>
        <p:nvSpPr>
          <p:cNvPr id="59" name="타원 58"/>
          <p:cNvSpPr/>
          <p:nvPr/>
        </p:nvSpPr>
        <p:spPr>
          <a:xfrm>
            <a:off x="9674468" y="4230878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S3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0" name="오른쪽 화살표 59"/>
          <p:cNvSpPr/>
          <p:nvPr/>
        </p:nvSpPr>
        <p:spPr>
          <a:xfrm rot="6847746">
            <a:off x="9558908" y="4975106"/>
            <a:ext cx="360593" cy="23384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9199363" y="5298559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S6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10230422" y="5292223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S7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3" name="오른쪽 화살표 62"/>
          <p:cNvSpPr/>
          <p:nvPr/>
        </p:nvSpPr>
        <p:spPr>
          <a:xfrm rot="3600000">
            <a:off x="10162015" y="4960697"/>
            <a:ext cx="360593" cy="23384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4" name="내용 개체 틀 1"/>
          <p:cNvSpPr txBox="1">
            <a:spLocks/>
          </p:cNvSpPr>
          <p:nvPr/>
        </p:nvSpPr>
        <p:spPr>
          <a:xfrm>
            <a:off x="8894749" y="4795209"/>
            <a:ext cx="1024867" cy="58594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(a,-1)</a:t>
            </a:r>
            <a:endParaRPr lang="ko-KR" altLang="en-US" dirty="0"/>
          </a:p>
        </p:txBody>
      </p:sp>
      <p:sp>
        <p:nvSpPr>
          <p:cNvPr id="65" name="내용 개체 틀 1"/>
          <p:cNvSpPr txBox="1">
            <a:spLocks/>
          </p:cNvSpPr>
          <p:nvPr/>
        </p:nvSpPr>
        <p:spPr>
          <a:xfrm>
            <a:off x="10444663" y="4799058"/>
            <a:ext cx="1024867" cy="58594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(b,2)</a:t>
            </a:r>
            <a:endParaRPr lang="ko-KR" altLang="en-US" dirty="0"/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671977"/>
              </p:ext>
            </p:extLst>
          </p:nvPr>
        </p:nvGraphicFramePr>
        <p:xfrm>
          <a:off x="535460" y="4457672"/>
          <a:ext cx="8128001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11434354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6591404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02721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6555351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853393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240917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03240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State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S1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S2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S3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554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Action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a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b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a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b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a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b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7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Q(s,</a:t>
                      </a:r>
                      <a:r>
                        <a:rPr lang="en-US" altLang="ko-KR" b="0" baseline="0" dirty="0" smtClean="0">
                          <a:latin typeface="+mj-ea"/>
                          <a:ea typeface="+mj-ea"/>
                        </a:rPr>
                        <a:t> a)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0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0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0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0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0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0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34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141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>
          <a:xfrm>
            <a:off x="461963" y="1430180"/>
            <a:ext cx="7794024" cy="4721385"/>
          </a:xfrm>
        </p:spPr>
        <p:txBody>
          <a:bodyPr/>
          <a:lstStyle/>
          <a:p>
            <a:r>
              <a:rPr lang="ko-KR" altLang="en-US" dirty="0" smtClean="0"/>
              <a:t>초기 </a:t>
            </a:r>
            <a:r>
              <a:rPr lang="en-US" altLang="ko-KR" dirty="0" smtClean="0"/>
              <a:t>state S1,</a:t>
            </a:r>
            <a:r>
              <a:rPr lang="ko-KR" altLang="en-US" dirty="0" smtClean="0"/>
              <a:t>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a</a:t>
            </a:r>
            <a:r>
              <a:rPr lang="ko-KR" altLang="en-US" dirty="0" smtClean="0"/>
              <a:t>로 초기화합니다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Action a</a:t>
            </a:r>
            <a:r>
              <a:rPr lang="ko-KR" altLang="en-US" dirty="0" smtClean="0"/>
              <a:t>를 취하고</a:t>
            </a:r>
            <a:r>
              <a:rPr lang="en-US" altLang="ko-KR" dirty="0" smtClean="0"/>
              <a:t>, reward R = -1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S’ = S2</a:t>
            </a:r>
            <a:r>
              <a:rPr lang="ko-KR" altLang="en-US" dirty="0" smtClean="0"/>
              <a:t>를 관찰합니다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S2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play</a:t>
            </a:r>
            <a:r>
              <a:rPr lang="ko-KR" altLang="en-US" dirty="0" smtClean="0"/>
              <a:t>한다고 가정합니다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/>
              <a:t>그렇다면</a:t>
            </a:r>
            <a:r>
              <a:rPr lang="en-US" altLang="ko-KR" dirty="0"/>
              <a:t>, Q(S1, a) = Q(S1, a) + 0.1 * [R + Q(S2, b) – Q(S1, a)]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= 0 + 0.1 * [-1 + 0 - 0] = -0.1</a:t>
            </a:r>
            <a:r>
              <a:rPr lang="ko-KR" altLang="en-US" dirty="0" smtClean="0"/>
              <a:t>로 갱신됩니다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 smtClean="0"/>
              <a:t>Sarsa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9646476" y="625636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S1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 rot="6847746">
            <a:off x="9530916" y="1369864"/>
            <a:ext cx="360593" cy="23384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171371" y="1693317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S2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0202430" y="1686981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S3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오른쪽 화살표 13"/>
          <p:cNvSpPr/>
          <p:nvPr/>
        </p:nvSpPr>
        <p:spPr>
          <a:xfrm rot="3600000">
            <a:off x="10134023" y="1355455"/>
            <a:ext cx="360593" cy="23384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3" name="내용 개체 틀 1"/>
          <p:cNvSpPr txBox="1">
            <a:spLocks/>
          </p:cNvSpPr>
          <p:nvPr/>
        </p:nvSpPr>
        <p:spPr>
          <a:xfrm>
            <a:off x="8866757" y="1189967"/>
            <a:ext cx="1024867" cy="58594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(a,-1)</a:t>
            </a:r>
            <a:endParaRPr lang="ko-KR" altLang="en-US" dirty="0"/>
          </a:p>
        </p:txBody>
      </p:sp>
      <p:sp>
        <p:nvSpPr>
          <p:cNvPr id="37" name="내용 개체 틀 1"/>
          <p:cNvSpPr txBox="1">
            <a:spLocks/>
          </p:cNvSpPr>
          <p:nvPr/>
        </p:nvSpPr>
        <p:spPr>
          <a:xfrm>
            <a:off x="10416671" y="1193816"/>
            <a:ext cx="1024867" cy="58594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(b,1)</a:t>
            </a:r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9646476" y="2436592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S2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3" name="오른쪽 화살표 52"/>
          <p:cNvSpPr/>
          <p:nvPr/>
        </p:nvSpPr>
        <p:spPr>
          <a:xfrm rot="6847746">
            <a:off x="9530916" y="3180820"/>
            <a:ext cx="360593" cy="23384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9171371" y="3504273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S4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0202430" y="3497937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S5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6" name="오른쪽 화살표 55"/>
          <p:cNvSpPr/>
          <p:nvPr/>
        </p:nvSpPr>
        <p:spPr>
          <a:xfrm rot="3600000">
            <a:off x="10134023" y="3166411"/>
            <a:ext cx="360593" cy="23384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7" name="내용 개체 틀 1"/>
          <p:cNvSpPr txBox="1">
            <a:spLocks/>
          </p:cNvSpPr>
          <p:nvPr/>
        </p:nvSpPr>
        <p:spPr>
          <a:xfrm>
            <a:off x="8866757" y="3000923"/>
            <a:ext cx="1024867" cy="58594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(a,-2)</a:t>
            </a:r>
            <a:endParaRPr lang="ko-KR" altLang="en-US" dirty="0"/>
          </a:p>
        </p:txBody>
      </p:sp>
      <p:sp>
        <p:nvSpPr>
          <p:cNvPr id="58" name="내용 개체 틀 1"/>
          <p:cNvSpPr txBox="1">
            <a:spLocks/>
          </p:cNvSpPr>
          <p:nvPr/>
        </p:nvSpPr>
        <p:spPr>
          <a:xfrm>
            <a:off x="10416671" y="3004772"/>
            <a:ext cx="1024867" cy="58594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(b,3)</a:t>
            </a:r>
            <a:endParaRPr lang="ko-KR" altLang="en-US" dirty="0"/>
          </a:p>
        </p:txBody>
      </p:sp>
      <p:sp>
        <p:nvSpPr>
          <p:cNvPr id="59" name="타원 58"/>
          <p:cNvSpPr/>
          <p:nvPr/>
        </p:nvSpPr>
        <p:spPr>
          <a:xfrm>
            <a:off x="9674468" y="4230878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S3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0" name="오른쪽 화살표 59"/>
          <p:cNvSpPr/>
          <p:nvPr/>
        </p:nvSpPr>
        <p:spPr>
          <a:xfrm rot="6847746">
            <a:off x="9558908" y="4975106"/>
            <a:ext cx="360593" cy="23384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9199363" y="5298559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S6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10230422" y="5292223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S7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3" name="오른쪽 화살표 62"/>
          <p:cNvSpPr/>
          <p:nvPr/>
        </p:nvSpPr>
        <p:spPr>
          <a:xfrm rot="3600000">
            <a:off x="10162015" y="4960697"/>
            <a:ext cx="360593" cy="23384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4" name="내용 개체 틀 1"/>
          <p:cNvSpPr txBox="1">
            <a:spLocks/>
          </p:cNvSpPr>
          <p:nvPr/>
        </p:nvSpPr>
        <p:spPr>
          <a:xfrm>
            <a:off x="8894749" y="4795209"/>
            <a:ext cx="1024867" cy="58594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(a,-1)</a:t>
            </a:r>
            <a:endParaRPr lang="ko-KR" altLang="en-US" dirty="0"/>
          </a:p>
        </p:txBody>
      </p:sp>
      <p:sp>
        <p:nvSpPr>
          <p:cNvPr id="65" name="내용 개체 틀 1"/>
          <p:cNvSpPr txBox="1">
            <a:spLocks/>
          </p:cNvSpPr>
          <p:nvPr/>
        </p:nvSpPr>
        <p:spPr>
          <a:xfrm>
            <a:off x="10444663" y="4799058"/>
            <a:ext cx="1024867" cy="58594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(b,2)</a:t>
            </a:r>
            <a:endParaRPr lang="ko-KR" altLang="en-US" dirty="0"/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104910"/>
              </p:ext>
            </p:extLst>
          </p:nvPr>
        </p:nvGraphicFramePr>
        <p:xfrm>
          <a:off x="535460" y="4457672"/>
          <a:ext cx="8128001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11434354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6591404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02721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6555351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853393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240917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03240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State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S1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S2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S3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554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Action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a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b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a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b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a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b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7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Q(s,</a:t>
                      </a:r>
                      <a:r>
                        <a:rPr lang="en-US" altLang="ko-KR" b="0" baseline="0" dirty="0" smtClean="0">
                          <a:latin typeface="+mj-ea"/>
                          <a:ea typeface="+mj-ea"/>
                        </a:rPr>
                        <a:t> a)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-0.1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0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0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0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0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0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34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172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>
          <a:xfrm>
            <a:off x="461963" y="1430180"/>
            <a:ext cx="7794024" cy="4721385"/>
          </a:xfrm>
        </p:spPr>
        <p:txBody>
          <a:bodyPr/>
          <a:lstStyle/>
          <a:p>
            <a:r>
              <a:rPr lang="en-US" altLang="ko-KR" dirty="0" smtClean="0"/>
              <a:t>state S2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action b</a:t>
            </a:r>
            <a:r>
              <a:rPr lang="ko-KR" altLang="en-US" dirty="0" smtClean="0"/>
              <a:t>를 취하고  </a:t>
            </a:r>
            <a:r>
              <a:rPr lang="en-US" altLang="ko-KR" dirty="0" smtClean="0"/>
              <a:t>R = 3, S’ = S5</a:t>
            </a:r>
            <a:r>
              <a:rPr lang="ko-KR" altLang="en-US" dirty="0" smtClean="0"/>
              <a:t>를 관찰합니다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S5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terminal state</a:t>
            </a:r>
            <a:r>
              <a:rPr lang="ko-KR" altLang="en-US" dirty="0" smtClean="0"/>
              <a:t>이므로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을 취하지 않습니다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그렇다면</a:t>
            </a:r>
            <a:r>
              <a:rPr lang="en-US" altLang="ko-KR" dirty="0" smtClean="0"/>
              <a:t>, Q(S2, b) = Q(S2, </a:t>
            </a:r>
            <a:r>
              <a:rPr lang="en-US" altLang="ko-KR" dirty="0"/>
              <a:t>b</a:t>
            </a:r>
            <a:r>
              <a:rPr lang="en-US" altLang="ko-KR" dirty="0" smtClean="0"/>
              <a:t>) + 0.1 </a:t>
            </a:r>
            <a:r>
              <a:rPr lang="en-US" altLang="ko-KR" dirty="0"/>
              <a:t>* [R </a:t>
            </a:r>
            <a:r>
              <a:rPr lang="en-US" altLang="ko-KR" dirty="0" smtClean="0"/>
              <a:t>+ Q(S5, ) </a:t>
            </a:r>
            <a:r>
              <a:rPr lang="en-US" altLang="ko-KR" dirty="0"/>
              <a:t>– </a:t>
            </a:r>
            <a:r>
              <a:rPr lang="en-US" altLang="ko-KR" dirty="0" smtClean="0"/>
              <a:t>Q(S2, b)]</a:t>
            </a:r>
            <a:br>
              <a:rPr lang="en-US" altLang="ko-KR" dirty="0" smtClean="0"/>
            </a:br>
            <a:r>
              <a:rPr lang="en-US" altLang="ko-KR" dirty="0" smtClean="0"/>
              <a:t>= 0 + 0.1 * [3 + 0 - 0] = 0.3</a:t>
            </a:r>
            <a:r>
              <a:rPr lang="ko-KR" altLang="en-US" dirty="0" smtClean="0"/>
              <a:t>로 갱신됩니다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이렇게 하나의 게임이 종료됩니다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 smtClean="0"/>
              <a:t>Sarsa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9646476" y="625636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S1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 rot="6847746">
            <a:off x="9530916" y="1369864"/>
            <a:ext cx="360593" cy="23384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171371" y="1693317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S2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0202430" y="1686981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S3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오른쪽 화살표 13"/>
          <p:cNvSpPr/>
          <p:nvPr/>
        </p:nvSpPr>
        <p:spPr>
          <a:xfrm rot="3600000">
            <a:off x="10134023" y="1355455"/>
            <a:ext cx="360593" cy="23384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3" name="내용 개체 틀 1"/>
          <p:cNvSpPr txBox="1">
            <a:spLocks/>
          </p:cNvSpPr>
          <p:nvPr/>
        </p:nvSpPr>
        <p:spPr>
          <a:xfrm>
            <a:off x="8866757" y="1189967"/>
            <a:ext cx="1024867" cy="58594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(a,-1)</a:t>
            </a:r>
            <a:endParaRPr lang="ko-KR" altLang="en-US" dirty="0"/>
          </a:p>
        </p:txBody>
      </p:sp>
      <p:sp>
        <p:nvSpPr>
          <p:cNvPr id="37" name="내용 개체 틀 1"/>
          <p:cNvSpPr txBox="1">
            <a:spLocks/>
          </p:cNvSpPr>
          <p:nvPr/>
        </p:nvSpPr>
        <p:spPr>
          <a:xfrm>
            <a:off x="10416671" y="1193816"/>
            <a:ext cx="1024867" cy="58594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(b,1)</a:t>
            </a:r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9646476" y="2436592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S2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3" name="오른쪽 화살표 52"/>
          <p:cNvSpPr/>
          <p:nvPr/>
        </p:nvSpPr>
        <p:spPr>
          <a:xfrm rot="6847746">
            <a:off x="9530916" y="3180820"/>
            <a:ext cx="360593" cy="23384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9171371" y="3504273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S4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0202430" y="3497937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S5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6" name="오른쪽 화살표 55"/>
          <p:cNvSpPr/>
          <p:nvPr/>
        </p:nvSpPr>
        <p:spPr>
          <a:xfrm rot="3600000">
            <a:off x="10134023" y="3166411"/>
            <a:ext cx="360593" cy="23384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7" name="내용 개체 틀 1"/>
          <p:cNvSpPr txBox="1">
            <a:spLocks/>
          </p:cNvSpPr>
          <p:nvPr/>
        </p:nvSpPr>
        <p:spPr>
          <a:xfrm>
            <a:off x="8866757" y="3000923"/>
            <a:ext cx="1024867" cy="58594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(a,-2)</a:t>
            </a:r>
            <a:endParaRPr lang="ko-KR" altLang="en-US" dirty="0"/>
          </a:p>
        </p:txBody>
      </p:sp>
      <p:sp>
        <p:nvSpPr>
          <p:cNvPr id="58" name="내용 개체 틀 1"/>
          <p:cNvSpPr txBox="1">
            <a:spLocks/>
          </p:cNvSpPr>
          <p:nvPr/>
        </p:nvSpPr>
        <p:spPr>
          <a:xfrm>
            <a:off x="10416671" y="3004772"/>
            <a:ext cx="1024867" cy="58594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(b,3)</a:t>
            </a:r>
            <a:endParaRPr lang="ko-KR" altLang="en-US" dirty="0"/>
          </a:p>
        </p:txBody>
      </p:sp>
      <p:sp>
        <p:nvSpPr>
          <p:cNvPr id="59" name="타원 58"/>
          <p:cNvSpPr/>
          <p:nvPr/>
        </p:nvSpPr>
        <p:spPr>
          <a:xfrm>
            <a:off x="9674468" y="4230878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S3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0" name="오른쪽 화살표 59"/>
          <p:cNvSpPr/>
          <p:nvPr/>
        </p:nvSpPr>
        <p:spPr>
          <a:xfrm rot="6847746">
            <a:off x="9558908" y="4975106"/>
            <a:ext cx="360593" cy="23384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9199363" y="5298559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S6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10230422" y="5292223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S7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3" name="오른쪽 화살표 62"/>
          <p:cNvSpPr/>
          <p:nvPr/>
        </p:nvSpPr>
        <p:spPr>
          <a:xfrm rot="3600000">
            <a:off x="10162015" y="4960697"/>
            <a:ext cx="360593" cy="23384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4" name="내용 개체 틀 1"/>
          <p:cNvSpPr txBox="1">
            <a:spLocks/>
          </p:cNvSpPr>
          <p:nvPr/>
        </p:nvSpPr>
        <p:spPr>
          <a:xfrm>
            <a:off x="8894749" y="4795209"/>
            <a:ext cx="1024867" cy="58594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(a,-1)</a:t>
            </a:r>
            <a:endParaRPr lang="ko-KR" altLang="en-US" dirty="0"/>
          </a:p>
        </p:txBody>
      </p:sp>
      <p:sp>
        <p:nvSpPr>
          <p:cNvPr id="65" name="내용 개체 틀 1"/>
          <p:cNvSpPr txBox="1">
            <a:spLocks/>
          </p:cNvSpPr>
          <p:nvPr/>
        </p:nvSpPr>
        <p:spPr>
          <a:xfrm>
            <a:off x="10444663" y="4799058"/>
            <a:ext cx="1024867" cy="58594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(b,2)</a:t>
            </a:r>
            <a:endParaRPr lang="ko-KR" altLang="en-US" dirty="0"/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585460"/>
              </p:ext>
            </p:extLst>
          </p:nvPr>
        </p:nvGraphicFramePr>
        <p:xfrm>
          <a:off x="535460" y="4457672"/>
          <a:ext cx="8128001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11434354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6591404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02721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6555351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853393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240917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03240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State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S1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S2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S3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554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Action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a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b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a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b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a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b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7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Q(s,</a:t>
                      </a:r>
                      <a:r>
                        <a:rPr lang="en-US" altLang="ko-KR" b="0" baseline="0" dirty="0" smtClean="0">
                          <a:latin typeface="+mj-ea"/>
                          <a:ea typeface="+mj-ea"/>
                        </a:rPr>
                        <a:t> a)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-0.1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0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0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0.3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0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0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34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098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>
          <a:xfrm>
            <a:off x="461963" y="1430180"/>
            <a:ext cx="7794024" cy="4721385"/>
          </a:xfrm>
        </p:spPr>
        <p:txBody>
          <a:bodyPr/>
          <a:lstStyle/>
          <a:p>
            <a:r>
              <a:rPr lang="ko-KR" altLang="en-US" dirty="0" smtClean="0"/>
              <a:t>두 번째 게임도 첫 번째 게임과 똑같이 행동했다고 가정해봅시다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먼저 </a:t>
            </a:r>
            <a:r>
              <a:rPr lang="en-US" altLang="ko-KR" dirty="0" smtClean="0"/>
              <a:t>S1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취하고</a:t>
            </a:r>
            <a:r>
              <a:rPr lang="en-US" altLang="ko-KR" dirty="0" smtClean="0"/>
              <a:t>, S2</a:t>
            </a:r>
            <a:r>
              <a:rPr lang="ko-KR" altLang="en-US" dirty="0" smtClean="0"/>
              <a:t>로 이동해 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취할 예정이라고 합시다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그렇다면 </a:t>
            </a:r>
            <a:r>
              <a:rPr lang="en-US" altLang="ko-KR" dirty="0"/>
              <a:t>Q(S1, a) = Q(S1, a) + 0.1 * [R + Q(S2, b) – Q(S1, a</a:t>
            </a:r>
            <a:r>
              <a:rPr lang="en-US" altLang="ko-KR" dirty="0" smtClean="0"/>
              <a:t>)]</a:t>
            </a:r>
            <a:br>
              <a:rPr lang="en-US" altLang="ko-KR" dirty="0" smtClean="0"/>
            </a:br>
            <a:r>
              <a:rPr lang="en-US" altLang="ko-KR" dirty="0" smtClean="0"/>
              <a:t>= -0.1 + 0.1 * [-1 + 0.3 – (-0.1)] = -0.16 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됩니다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 smtClean="0"/>
              <a:t>Sarsa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9646476" y="625636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S1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 rot="6847746">
            <a:off x="9530916" y="1369864"/>
            <a:ext cx="360593" cy="23384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171371" y="1693317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S2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0202430" y="1686981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S3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오른쪽 화살표 13"/>
          <p:cNvSpPr/>
          <p:nvPr/>
        </p:nvSpPr>
        <p:spPr>
          <a:xfrm rot="3600000">
            <a:off x="10134023" y="1355455"/>
            <a:ext cx="360593" cy="23384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3" name="내용 개체 틀 1"/>
          <p:cNvSpPr txBox="1">
            <a:spLocks/>
          </p:cNvSpPr>
          <p:nvPr/>
        </p:nvSpPr>
        <p:spPr>
          <a:xfrm>
            <a:off x="8866757" y="1189967"/>
            <a:ext cx="1024867" cy="58594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(a,-1)</a:t>
            </a:r>
            <a:endParaRPr lang="ko-KR" altLang="en-US" dirty="0"/>
          </a:p>
        </p:txBody>
      </p:sp>
      <p:sp>
        <p:nvSpPr>
          <p:cNvPr id="37" name="내용 개체 틀 1"/>
          <p:cNvSpPr txBox="1">
            <a:spLocks/>
          </p:cNvSpPr>
          <p:nvPr/>
        </p:nvSpPr>
        <p:spPr>
          <a:xfrm>
            <a:off x="10416671" y="1193816"/>
            <a:ext cx="1024867" cy="58594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(b,1)</a:t>
            </a:r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9646476" y="2436592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S2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3" name="오른쪽 화살표 52"/>
          <p:cNvSpPr/>
          <p:nvPr/>
        </p:nvSpPr>
        <p:spPr>
          <a:xfrm rot="6847746">
            <a:off x="9530916" y="3180820"/>
            <a:ext cx="360593" cy="23384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9171371" y="3504273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S4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0202430" y="3497937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S5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6" name="오른쪽 화살표 55"/>
          <p:cNvSpPr/>
          <p:nvPr/>
        </p:nvSpPr>
        <p:spPr>
          <a:xfrm rot="3600000">
            <a:off x="10134023" y="3166411"/>
            <a:ext cx="360593" cy="23384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7" name="내용 개체 틀 1"/>
          <p:cNvSpPr txBox="1">
            <a:spLocks/>
          </p:cNvSpPr>
          <p:nvPr/>
        </p:nvSpPr>
        <p:spPr>
          <a:xfrm>
            <a:off x="8866757" y="3000923"/>
            <a:ext cx="1024867" cy="58594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(a,-2)</a:t>
            </a:r>
            <a:endParaRPr lang="ko-KR" altLang="en-US" dirty="0"/>
          </a:p>
        </p:txBody>
      </p:sp>
      <p:sp>
        <p:nvSpPr>
          <p:cNvPr id="58" name="내용 개체 틀 1"/>
          <p:cNvSpPr txBox="1">
            <a:spLocks/>
          </p:cNvSpPr>
          <p:nvPr/>
        </p:nvSpPr>
        <p:spPr>
          <a:xfrm>
            <a:off x="10416671" y="3004772"/>
            <a:ext cx="1024867" cy="58594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(b,3)</a:t>
            </a:r>
            <a:endParaRPr lang="ko-KR" altLang="en-US" dirty="0"/>
          </a:p>
        </p:txBody>
      </p:sp>
      <p:sp>
        <p:nvSpPr>
          <p:cNvPr id="59" name="타원 58"/>
          <p:cNvSpPr/>
          <p:nvPr/>
        </p:nvSpPr>
        <p:spPr>
          <a:xfrm>
            <a:off x="9674468" y="4230878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S3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0" name="오른쪽 화살표 59"/>
          <p:cNvSpPr/>
          <p:nvPr/>
        </p:nvSpPr>
        <p:spPr>
          <a:xfrm rot="6847746">
            <a:off x="9558908" y="4975106"/>
            <a:ext cx="360593" cy="23384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9199363" y="5298559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S6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10230422" y="5292223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S7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3" name="오른쪽 화살표 62"/>
          <p:cNvSpPr/>
          <p:nvPr/>
        </p:nvSpPr>
        <p:spPr>
          <a:xfrm rot="3600000">
            <a:off x="10162015" y="4960697"/>
            <a:ext cx="360593" cy="23384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4" name="내용 개체 틀 1"/>
          <p:cNvSpPr txBox="1">
            <a:spLocks/>
          </p:cNvSpPr>
          <p:nvPr/>
        </p:nvSpPr>
        <p:spPr>
          <a:xfrm>
            <a:off x="8894749" y="4795209"/>
            <a:ext cx="1024867" cy="58594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(a,-1)</a:t>
            </a:r>
            <a:endParaRPr lang="ko-KR" altLang="en-US" dirty="0"/>
          </a:p>
        </p:txBody>
      </p:sp>
      <p:sp>
        <p:nvSpPr>
          <p:cNvPr id="65" name="내용 개체 틀 1"/>
          <p:cNvSpPr txBox="1">
            <a:spLocks/>
          </p:cNvSpPr>
          <p:nvPr/>
        </p:nvSpPr>
        <p:spPr>
          <a:xfrm>
            <a:off x="10444663" y="4799058"/>
            <a:ext cx="1024867" cy="58594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(b,2)</a:t>
            </a:r>
            <a:endParaRPr lang="ko-KR" altLang="en-US" dirty="0"/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782264"/>
              </p:ext>
            </p:extLst>
          </p:nvPr>
        </p:nvGraphicFramePr>
        <p:xfrm>
          <a:off x="535460" y="4457672"/>
          <a:ext cx="8128001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11434354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6591404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02721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6555351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853393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240917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03240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State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S1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S2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S3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554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Action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a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b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a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b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a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b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7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Q(s,</a:t>
                      </a:r>
                      <a:r>
                        <a:rPr lang="en-US" altLang="ko-KR" b="0" baseline="0" dirty="0" smtClean="0">
                          <a:latin typeface="+mj-ea"/>
                          <a:ea typeface="+mj-ea"/>
                        </a:rPr>
                        <a:t> a)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-0.16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0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0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0.3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0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0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34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94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>
          <a:xfrm>
            <a:off x="461963" y="1430180"/>
            <a:ext cx="7794024" cy="4721385"/>
          </a:xfrm>
        </p:spPr>
        <p:txBody>
          <a:bodyPr/>
          <a:lstStyle/>
          <a:p>
            <a:r>
              <a:rPr lang="en-US" altLang="ko-KR" dirty="0" smtClean="0"/>
              <a:t>S2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취하면 </a:t>
            </a:r>
            <a:r>
              <a:rPr lang="en-US" altLang="ko-KR" dirty="0" smtClean="0"/>
              <a:t>S5</a:t>
            </a:r>
            <a:r>
              <a:rPr lang="ko-KR" altLang="en-US" dirty="0" smtClean="0"/>
              <a:t>로 이동하게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마찬가지로</a:t>
            </a:r>
            <a:r>
              <a:rPr lang="en-US" altLang="ko-KR" dirty="0" smtClean="0"/>
              <a:t>, </a:t>
            </a:r>
            <a:r>
              <a:rPr lang="en-US" altLang="ko-KR" dirty="0"/>
              <a:t>Q(S2, b) = Q(S2, b) + 0.1 * [R + Q(S5, ) – Q(S2, b</a:t>
            </a:r>
            <a:r>
              <a:rPr lang="en-US" altLang="ko-KR" dirty="0" smtClean="0"/>
              <a:t>)]</a:t>
            </a:r>
            <a:br>
              <a:rPr lang="en-US" altLang="ko-KR" dirty="0" smtClean="0"/>
            </a:br>
            <a:r>
              <a:rPr lang="en-US" altLang="ko-KR" dirty="0" smtClean="0"/>
              <a:t>= 0.3 + 0.1 * [3 + 0 – 0.3] = 0.57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됩니다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 smtClean="0"/>
              <a:t>Sarsa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9646476" y="625636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S1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 rot="6847746">
            <a:off x="9530916" y="1369864"/>
            <a:ext cx="360593" cy="23384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171371" y="1693317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S2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0202430" y="1686981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S3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오른쪽 화살표 13"/>
          <p:cNvSpPr/>
          <p:nvPr/>
        </p:nvSpPr>
        <p:spPr>
          <a:xfrm rot="3600000">
            <a:off x="10134023" y="1355455"/>
            <a:ext cx="360593" cy="23384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3" name="내용 개체 틀 1"/>
          <p:cNvSpPr txBox="1">
            <a:spLocks/>
          </p:cNvSpPr>
          <p:nvPr/>
        </p:nvSpPr>
        <p:spPr>
          <a:xfrm>
            <a:off x="8866757" y="1189967"/>
            <a:ext cx="1024867" cy="58594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(a,-1)</a:t>
            </a:r>
            <a:endParaRPr lang="ko-KR" altLang="en-US" dirty="0"/>
          </a:p>
        </p:txBody>
      </p:sp>
      <p:sp>
        <p:nvSpPr>
          <p:cNvPr id="37" name="내용 개체 틀 1"/>
          <p:cNvSpPr txBox="1">
            <a:spLocks/>
          </p:cNvSpPr>
          <p:nvPr/>
        </p:nvSpPr>
        <p:spPr>
          <a:xfrm>
            <a:off x="10416671" y="1193816"/>
            <a:ext cx="1024867" cy="58594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(b,1)</a:t>
            </a:r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9646476" y="2436592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S2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3" name="오른쪽 화살표 52"/>
          <p:cNvSpPr/>
          <p:nvPr/>
        </p:nvSpPr>
        <p:spPr>
          <a:xfrm rot="6847746">
            <a:off x="9530916" y="3180820"/>
            <a:ext cx="360593" cy="23384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9171371" y="3504273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S4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0202430" y="3497937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S5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6" name="오른쪽 화살표 55"/>
          <p:cNvSpPr/>
          <p:nvPr/>
        </p:nvSpPr>
        <p:spPr>
          <a:xfrm rot="3600000">
            <a:off x="10134023" y="3166411"/>
            <a:ext cx="360593" cy="23384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7" name="내용 개체 틀 1"/>
          <p:cNvSpPr txBox="1">
            <a:spLocks/>
          </p:cNvSpPr>
          <p:nvPr/>
        </p:nvSpPr>
        <p:spPr>
          <a:xfrm>
            <a:off x="8866757" y="3000923"/>
            <a:ext cx="1024867" cy="58594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(a,-2)</a:t>
            </a:r>
            <a:endParaRPr lang="ko-KR" altLang="en-US" dirty="0"/>
          </a:p>
        </p:txBody>
      </p:sp>
      <p:sp>
        <p:nvSpPr>
          <p:cNvPr id="58" name="내용 개체 틀 1"/>
          <p:cNvSpPr txBox="1">
            <a:spLocks/>
          </p:cNvSpPr>
          <p:nvPr/>
        </p:nvSpPr>
        <p:spPr>
          <a:xfrm>
            <a:off x="10416671" y="3004772"/>
            <a:ext cx="1024867" cy="58594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(b,3)</a:t>
            </a:r>
            <a:endParaRPr lang="ko-KR" altLang="en-US" dirty="0"/>
          </a:p>
        </p:txBody>
      </p:sp>
      <p:sp>
        <p:nvSpPr>
          <p:cNvPr id="59" name="타원 58"/>
          <p:cNvSpPr/>
          <p:nvPr/>
        </p:nvSpPr>
        <p:spPr>
          <a:xfrm>
            <a:off x="9674468" y="4230878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S3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0" name="오른쪽 화살표 59"/>
          <p:cNvSpPr/>
          <p:nvPr/>
        </p:nvSpPr>
        <p:spPr>
          <a:xfrm rot="6847746">
            <a:off x="9558908" y="4975106"/>
            <a:ext cx="360593" cy="23384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9199363" y="5298559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S6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10230422" y="5292223"/>
            <a:ext cx="654520" cy="64880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S7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3" name="오른쪽 화살표 62"/>
          <p:cNvSpPr/>
          <p:nvPr/>
        </p:nvSpPr>
        <p:spPr>
          <a:xfrm rot="3600000">
            <a:off x="10162015" y="4960697"/>
            <a:ext cx="360593" cy="23384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4" name="내용 개체 틀 1"/>
          <p:cNvSpPr txBox="1">
            <a:spLocks/>
          </p:cNvSpPr>
          <p:nvPr/>
        </p:nvSpPr>
        <p:spPr>
          <a:xfrm>
            <a:off x="8894749" y="4795209"/>
            <a:ext cx="1024867" cy="58594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(a,-1)</a:t>
            </a:r>
            <a:endParaRPr lang="ko-KR" altLang="en-US" dirty="0"/>
          </a:p>
        </p:txBody>
      </p:sp>
      <p:sp>
        <p:nvSpPr>
          <p:cNvPr id="65" name="내용 개체 틀 1"/>
          <p:cNvSpPr txBox="1">
            <a:spLocks/>
          </p:cNvSpPr>
          <p:nvPr/>
        </p:nvSpPr>
        <p:spPr>
          <a:xfrm>
            <a:off x="10444663" y="4799058"/>
            <a:ext cx="1024867" cy="58594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(b,2)</a:t>
            </a:r>
            <a:endParaRPr lang="ko-KR" altLang="en-US" dirty="0"/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527935"/>
              </p:ext>
            </p:extLst>
          </p:nvPr>
        </p:nvGraphicFramePr>
        <p:xfrm>
          <a:off x="535460" y="4457672"/>
          <a:ext cx="8128001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11434354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6591404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02721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6555351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853393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240917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03240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State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S1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S2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S3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554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Action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a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b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a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b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a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b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7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Q(s,</a:t>
                      </a:r>
                      <a:r>
                        <a:rPr lang="en-US" altLang="ko-KR" b="0" baseline="0" dirty="0" smtClean="0">
                          <a:latin typeface="+mj-ea"/>
                          <a:ea typeface="+mj-ea"/>
                        </a:rPr>
                        <a:t> a)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-0.16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0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0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0.57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0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ea"/>
                          <a:ea typeface="+mj-ea"/>
                        </a:rPr>
                        <a:t>0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34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507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err="1" smtClean="0"/>
              <a:t>Sarsa</a:t>
            </a:r>
            <a:r>
              <a:rPr lang="ko-KR" altLang="en-US" dirty="0" smtClean="0"/>
              <a:t>에도 단점이 존재합니다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오른쪽과 같은 </a:t>
            </a:r>
            <a:r>
              <a:rPr lang="en-US" altLang="ko-KR" dirty="0" smtClean="0"/>
              <a:t>Cliff walking </a:t>
            </a:r>
            <a:r>
              <a:rPr lang="ko-KR" altLang="en-US" dirty="0" smtClean="0"/>
              <a:t>게임을 고려해봅시다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시작지점 </a:t>
            </a:r>
            <a:r>
              <a:rPr lang="en-US" altLang="ko-KR" dirty="0" smtClean="0"/>
              <a:t>S</a:t>
            </a:r>
            <a:r>
              <a:rPr lang="ko-KR" altLang="en-US" dirty="0" smtClean="0"/>
              <a:t>에서 시작해 </a:t>
            </a:r>
            <a:r>
              <a:rPr lang="ko-KR" altLang="en-US" dirty="0" err="1" smtClean="0"/>
              <a:t>도착지점</a:t>
            </a:r>
            <a:r>
              <a:rPr lang="ko-KR" altLang="en-US" dirty="0" smtClean="0"/>
              <a:t> </a:t>
            </a:r>
            <a:r>
              <a:rPr lang="en-US" altLang="ko-KR" dirty="0" smtClean="0"/>
              <a:t>G</a:t>
            </a:r>
            <a:r>
              <a:rPr lang="ko-KR" altLang="en-US" dirty="0" smtClean="0"/>
              <a:t>로 가는 것이 이 게임의 목표입니다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상하좌우로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칸 이동할 때마다 </a:t>
            </a:r>
            <a:r>
              <a:rPr lang="en-US" altLang="ko-KR" dirty="0" smtClean="0"/>
              <a:t>-1</a:t>
            </a:r>
            <a:r>
              <a:rPr lang="ko-KR" altLang="en-US" dirty="0" smtClean="0"/>
              <a:t>의 보상을 받게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만약 회색으로 표시된 절벽 부분으로 이동한다면</a:t>
            </a:r>
            <a:r>
              <a:rPr lang="en-US" altLang="ko-KR" dirty="0" smtClean="0"/>
              <a:t>, -100</a:t>
            </a:r>
            <a:r>
              <a:rPr lang="ko-KR" altLang="en-US" dirty="0" smtClean="0"/>
              <a:t>의 보상을 추가로 받고</a:t>
            </a:r>
            <a:r>
              <a:rPr lang="en-US" altLang="ko-KR" dirty="0"/>
              <a:t> </a:t>
            </a:r>
            <a:r>
              <a:rPr lang="en-US" altLang="ko-KR" dirty="0" smtClean="0"/>
              <a:t>S</a:t>
            </a:r>
            <a:r>
              <a:rPr lang="ko-KR" altLang="en-US" dirty="0" smtClean="0"/>
              <a:t>로 이동하게 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Sarsa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알고리즘으로 </a:t>
            </a:r>
            <a:r>
              <a:rPr lang="en-US" altLang="ko-KR" dirty="0" smtClean="0"/>
              <a:t>Cliff walking </a:t>
            </a:r>
            <a:r>
              <a:rPr lang="ko-KR" altLang="en-US" dirty="0" smtClean="0"/>
              <a:t>문제를 푼다면 어떻게 될까요</a:t>
            </a:r>
            <a:r>
              <a:rPr lang="en-US" altLang="ko-KR" dirty="0" smtClean="0"/>
              <a:t>?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Q-learning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640" y="1430180"/>
            <a:ext cx="3635915" cy="149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6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S </a:t>
            </a:r>
            <a:r>
              <a:rPr lang="ko-KR" altLang="en-US" dirty="0"/>
              <a:t>지점을 </a:t>
            </a:r>
            <a:r>
              <a:rPr lang="en-US" altLang="ko-KR" dirty="0"/>
              <a:t>(x, y) = (0, 0)</a:t>
            </a:r>
            <a:r>
              <a:rPr lang="ko-KR" altLang="en-US" dirty="0"/>
              <a:t>이라 하고</a:t>
            </a:r>
            <a:r>
              <a:rPr lang="en-US" altLang="ko-KR" dirty="0"/>
              <a:t>, (1, 1)</a:t>
            </a:r>
            <a:r>
              <a:rPr lang="ko-KR" altLang="en-US" dirty="0"/>
              <a:t>의 </a:t>
            </a:r>
            <a:r>
              <a:rPr lang="en-US" altLang="ko-KR" dirty="0"/>
              <a:t>value function</a:t>
            </a:r>
            <a:r>
              <a:rPr lang="ko-KR" altLang="en-US" dirty="0"/>
              <a:t>을 고려해봅시다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Q((1, 1), down)</a:t>
            </a:r>
            <a:r>
              <a:rPr lang="ko-KR" altLang="en-US" dirty="0"/>
              <a:t>은 절벽으로 인해 매우 작은 값으로 </a:t>
            </a:r>
            <a:r>
              <a:rPr lang="en-US" altLang="ko-KR" dirty="0"/>
              <a:t>update</a:t>
            </a:r>
            <a:r>
              <a:rPr lang="ko-KR" altLang="en-US" dirty="0"/>
              <a:t>될 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Q((0, 1), right)</a:t>
            </a:r>
            <a:r>
              <a:rPr lang="ko-KR" altLang="en-US" dirty="0"/>
              <a:t>이 어떤 값으로 갱신될 지 생각해봅시다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먼저 </a:t>
            </a:r>
            <a:r>
              <a:rPr lang="en-US" altLang="ko-KR" dirty="0" smtClean="0"/>
              <a:t>(0, 1)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오른쪽으로 이동하면 </a:t>
            </a:r>
            <a:r>
              <a:rPr lang="en-US" altLang="ko-KR" dirty="0" smtClean="0"/>
              <a:t>(1, 1)</a:t>
            </a:r>
            <a:r>
              <a:rPr lang="ko-KR" altLang="en-US" dirty="0" smtClean="0"/>
              <a:t>이 되고</a:t>
            </a:r>
            <a:r>
              <a:rPr lang="en-US" altLang="ko-KR" dirty="0" smtClean="0"/>
              <a:t>, (1, 1)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e-greedy</a:t>
            </a:r>
            <a:r>
              <a:rPr lang="ko-KR" altLang="en-US" dirty="0" smtClean="0"/>
              <a:t>를 사용해서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작은 확률로 아래로 간다는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을 선택할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Q((0, 1), </a:t>
            </a:r>
            <a:r>
              <a:rPr lang="en-US" altLang="ko-KR" dirty="0" smtClean="0"/>
              <a:t>right)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R + Q</a:t>
            </a:r>
            <a:r>
              <a:rPr lang="en-US" altLang="ko-KR" dirty="0"/>
              <a:t>((1, 1), down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값으로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Q((0, 1), right</a:t>
            </a:r>
            <a:r>
              <a:rPr lang="en-US" altLang="ko-KR" dirty="0" smtClean="0"/>
              <a:t>)</a:t>
            </a:r>
            <a:r>
              <a:rPr lang="ko-KR" altLang="en-US" dirty="0" smtClean="0"/>
              <a:t>도 </a:t>
            </a:r>
            <a:r>
              <a:rPr lang="en-US" altLang="ko-KR" dirty="0"/>
              <a:t>Q((0, 1), </a:t>
            </a:r>
            <a:r>
              <a:rPr lang="en-US" altLang="ko-KR" dirty="0" smtClean="0"/>
              <a:t>up)</a:t>
            </a:r>
            <a:r>
              <a:rPr lang="ko-KR" altLang="en-US" dirty="0" smtClean="0"/>
              <a:t>에 비해 상대적으로 작은 값이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따라서 절벽 쪽으로 향하는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은 상대적으로 작은 </a:t>
            </a:r>
            <a:r>
              <a:rPr lang="en-US" altLang="ko-KR" dirty="0" smtClean="0"/>
              <a:t>Q</a:t>
            </a:r>
            <a:r>
              <a:rPr lang="ko-KR" altLang="en-US" dirty="0" smtClean="0"/>
              <a:t>값을 가지게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en-US" altLang="ko-KR" dirty="0" err="1" smtClean="0"/>
              <a:t>Sarsa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알고리즘을 사용하면 우리가 원하는 </a:t>
            </a:r>
            <a:r>
              <a:rPr lang="en-US" altLang="ko-KR" dirty="0" smtClean="0"/>
              <a:t>optimal path</a:t>
            </a:r>
            <a:r>
              <a:rPr lang="ko-KR" altLang="en-US" dirty="0" smtClean="0"/>
              <a:t>가 아닌 </a:t>
            </a:r>
            <a:r>
              <a:rPr lang="en-US" altLang="ko-KR" dirty="0" smtClean="0"/>
              <a:t>safe path</a:t>
            </a:r>
            <a:r>
              <a:rPr lang="ko-KR" altLang="en-US" dirty="0" smtClean="0"/>
              <a:t>를 발견하게 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이러한 문제를 해결하기 위해 </a:t>
            </a:r>
            <a:r>
              <a:rPr lang="en-US" altLang="ko-KR" dirty="0" smtClean="0"/>
              <a:t>Q(S’, A’)</a:t>
            </a:r>
            <a:r>
              <a:rPr lang="ko-KR" altLang="en-US" dirty="0" smtClean="0"/>
              <a:t>이 아닌 </a:t>
            </a:r>
            <a:r>
              <a:rPr lang="en-US" altLang="ko-KR" dirty="0" smtClean="0"/>
              <a:t>max Q(S’, A’)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하는 기법인 </a:t>
            </a:r>
            <a:r>
              <a:rPr lang="en-US" altLang="ko-KR" dirty="0" smtClean="0"/>
              <a:t>Q-learning</a:t>
            </a:r>
            <a:r>
              <a:rPr lang="ko-KR" altLang="en-US" dirty="0" smtClean="0"/>
              <a:t>이 사용됩니다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3"/>
            <a:ext cx="3853200" cy="885371"/>
          </a:xfrm>
        </p:spPr>
        <p:txBody>
          <a:bodyPr/>
          <a:lstStyle/>
          <a:p>
            <a:r>
              <a:rPr lang="en-US" altLang="ko-KR" dirty="0"/>
              <a:t>Q-learning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640" y="1430180"/>
            <a:ext cx="3635915" cy="149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34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Q-learning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텍스트 개체 틀 4"/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Initialize Q(s, a) for all </a:t>
                </a:r>
                <a:r>
                  <a:rPr lang="en-US" altLang="ko-KR" dirty="0"/>
                  <a:t>s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a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 smtClean="0"/>
                  <a:t> arbitrarily and Q(terminal state, ) = 0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 smtClean="0"/>
                  <a:t>Repeat (for each episode):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 smtClean="0"/>
                  <a:t>    Initialize S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 smtClean="0"/>
                  <a:t>    Repeat (for each step of episode):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/>
                  <a:t>        </a:t>
                </a:r>
                <a:r>
                  <a:rPr lang="en-US" altLang="ko-KR" dirty="0" smtClean="0"/>
                  <a:t>Choose A from S using policy derived from Q (e-greedy)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 smtClean="0"/>
                  <a:t>        Take action A, observe R, S’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 smtClean="0"/>
                  <a:t>        Q(S, A) &lt;- Q(S, A) + alpha * [R + gamma * </a:t>
                </a:r>
                <a:r>
                  <a:rPr lang="en-US" altLang="ko-KR" dirty="0" err="1" smtClean="0"/>
                  <a:t>max</a:t>
                </a:r>
                <a:r>
                  <a:rPr lang="en-US" altLang="ko-KR" sz="1100" dirty="0" err="1" smtClean="0"/>
                  <a:t>a</a:t>
                </a:r>
                <a:r>
                  <a:rPr lang="en-US" altLang="ko-KR" sz="1100" dirty="0" smtClean="0"/>
                  <a:t> </a:t>
                </a:r>
                <a:r>
                  <a:rPr lang="en-US" altLang="ko-KR" dirty="0" smtClean="0"/>
                  <a:t>Q(S’, a)) – Q(S, A)]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 S &lt;- S’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   until S is terminal</a:t>
                </a:r>
              </a:p>
            </p:txBody>
          </p:sp>
        </mc:Choice>
        <mc:Fallback>
          <p:sp>
            <p:nvSpPr>
              <p:cNvPr id="5" name="텍스트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 l="-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3964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이번 강의에서는 </a:t>
            </a:r>
            <a:r>
              <a:rPr lang="en-US" altLang="ko-KR" dirty="0" smtClean="0"/>
              <a:t>model-free control</a:t>
            </a:r>
            <a:r>
              <a:rPr lang="ko-KR" altLang="en-US" dirty="0" smtClean="0"/>
              <a:t>을 사용하여 문제를 해결해보았습니다</a:t>
            </a:r>
            <a:r>
              <a:rPr lang="en-US" altLang="ko-KR" dirty="0" smtClean="0"/>
              <a:t>. value function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v(s)</a:t>
            </a:r>
            <a:r>
              <a:rPr lang="ko-KR" altLang="en-US" dirty="0" smtClean="0"/>
              <a:t>가 아닌 </a:t>
            </a:r>
            <a:r>
              <a:rPr lang="en-US" altLang="ko-KR" dirty="0" smtClean="0"/>
              <a:t>q(s, a) </a:t>
            </a:r>
            <a:r>
              <a:rPr lang="ko-KR" altLang="en-US" dirty="0" smtClean="0"/>
              <a:t>형태로 변경하여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을 알지 못하더라도 </a:t>
            </a:r>
            <a:r>
              <a:rPr lang="en-US" altLang="ko-KR" dirty="0" smtClean="0"/>
              <a:t>value function</a:t>
            </a:r>
            <a:r>
              <a:rPr lang="ko-KR" altLang="en-US" dirty="0" smtClean="0"/>
              <a:t>을 계산할 수 있도록 하였습니다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MC </a:t>
            </a:r>
            <a:r>
              <a:rPr lang="ko-KR" altLang="en-US" dirty="0" smtClean="0"/>
              <a:t>알고리즘에서는 단순히 지금까지 구했던 </a:t>
            </a:r>
            <a:r>
              <a:rPr lang="en-US" altLang="ko-KR" dirty="0" smtClean="0"/>
              <a:t>total reward</a:t>
            </a:r>
            <a:r>
              <a:rPr lang="ko-KR" altLang="en-US" dirty="0" smtClean="0"/>
              <a:t>의 평균값으로 </a:t>
            </a:r>
            <a:r>
              <a:rPr lang="en-US" altLang="ko-KR" dirty="0" smtClean="0"/>
              <a:t>value function</a:t>
            </a:r>
            <a:r>
              <a:rPr lang="ko-KR" altLang="en-US" dirty="0" smtClean="0"/>
              <a:t>을 정의하였습니다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Sarsa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알고리즘에서는 </a:t>
            </a:r>
            <a:r>
              <a:rPr lang="en-US" altLang="ko-KR" dirty="0" smtClean="0"/>
              <a:t>MC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variance</a:t>
            </a:r>
            <a:r>
              <a:rPr lang="ko-KR" altLang="en-US" dirty="0" smtClean="0"/>
              <a:t>가 크다는 단점을 보완하여 </a:t>
            </a:r>
            <a:r>
              <a:rPr lang="en-US" altLang="ko-KR" dirty="0" smtClean="0"/>
              <a:t>R + Q(S’, A’)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Q(S, A)</a:t>
            </a:r>
            <a:r>
              <a:rPr lang="ko-KR" altLang="en-US" dirty="0" smtClean="0"/>
              <a:t>값을 조금 움직이는 방법을 사용하였습니다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이 방법은 </a:t>
            </a:r>
            <a:r>
              <a:rPr lang="en-US" altLang="ko-KR" dirty="0" smtClean="0"/>
              <a:t>Q(S’, A’)</a:t>
            </a:r>
            <a:r>
              <a:rPr lang="ko-KR" altLang="en-US" dirty="0" smtClean="0"/>
              <a:t>에 오차</a:t>
            </a:r>
            <a:r>
              <a:rPr lang="en-US" altLang="ko-KR" dirty="0" smtClean="0"/>
              <a:t>(bias)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Q(S, A)</a:t>
            </a:r>
            <a:r>
              <a:rPr lang="ko-KR" altLang="en-US" dirty="0" smtClean="0"/>
              <a:t>에 반영되므로</a:t>
            </a:r>
            <a:r>
              <a:rPr lang="en-US" altLang="ko-KR" dirty="0" smtClean="0"/>
              <a:t>, variance</a:t>
            </a:r>
            <a:r>
              <a:rPr lang="ko-KR" altLang="en-US" dirty="0" smtClean="0"/>
              <a:t>는 작지만</a:t>
            </a:r>
            <a:r>
              <a:rPr lang="en-US" altLang="ko-KR" dirty="0"/>
              <a:t> </a:t>
            </a:r>
            <a:r>
              <a:rPr lang="en-US" altLang="ko-KR" dirty="0" smtClean="0"/>
              <a:t>bias</a:t>
            </a:r>
            <a:r>
              <a:rPr lang="ko-KR" altLang="en-US" dirty="0" smtClean="0"/>
              <a:t>는 크다는 특징이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Q-learning</a:t>
            </a:r>
            <a:r>
              <a:rPr lang="ko-KR" altLang="en-US" dirty="0" smtClean="0"/>
              <a:t>에서는 </a:t>
            </a:r>
            <a:r>
              <a:rPr lang="en-US" altLang="ko-KR" dirty="0" err="1" smtClean="0"/>
              <a:t>Sarsa</a:t>
            </a:r>
            <a:r>
              <a:rPr lang="ko-KR" altLang="en-US" dirty="0" smtClean="0"/>
              <a:t>의 단점을 보완하여 </a:t>
            </a:r>
            <a:r>
              <a:rPr lang="en-US" altLang="ko-KR" dirty="0" smtClean="0"/>
              <a:t>target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R </a:t>
            </a:r>
            <a:r>
              <a:rPr lang="en-US" altLang="ko-KR" dirty="0"/>
              <a:t>+ Q(S’, A</a:t>
            </a:r>
            <a:r>
              <a:rPr lang="en-US" altLang="ko-KR" dirty="0" smtClean="0"/>
              <a:t>’)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 </a:t>
            </a:r>
            <a:r>
              <a:rPr lang="en-US" altLang="ko-KR" dirty="0"/>
              <a:t>R + </a:t>
            </a:r>
            <a:r>
              <a:rPr lang="en-US" altLang="ko-KR" dirty="0" smtClean="0"/>
              <a:t>max Q(S</a:t>
            </a:r>
            <a:r>
              <a:rPr lang="en-US" altLang="ko-KR" dirty="0"/>
              <a:t>’, a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바꾸었습니다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위의 알고리즘에서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을 선택할 때는 </a:t>
            </a:r>
            <a:r>
              <a:rPr lang="en-US" altLang="ko-KR" dirty="0" smtClean="0"/>
              <a:t>e</a:t>
            </a:r>
            <a:r>
              <a:rPr lang="ko-KR" altLang="en-US" dirty="0" smtClean="0"/>
              <a:t>의 확률로 랜덤 행동을 취하는 </a:t>
            </a:r>
            <a:r>
              <a:rPr lang="en-US" altLang="ko-KR" dirty="0" smtClean="0"/>
              <a:t>e-greedy policy</a:t>
            </a:r>
            <a:r>
              <a:rPr lang="ko-KR" altLang="en-US" dirty="0" smtClean="0"/>
              <a:t>를 사용합니다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때</a:t>
            </a:r>
            <a:r>
              <a:rPr lang="en-US" altLang="ko-KR" dirty="0" smtClean="0"/>
              <a:t>, e</a:t>
            </a:r>
            <a:r>
              <a:rPr lang="ko-KR" altLang="en-US" dirty="0" smtClean="0"/>
              <a:t>가 게임이 진행될수록 점점 감소되는 값으로 선정하면 위의 세 알고리즘에서 계산하는 </a:t>
            </a:r>
            <a:r>
              <a:rPr lang="en-US" altLang="ko-KR" dirty="0" smtClean="0"/>
              <a:t>value function</a:t>
            </a:r>
            <a:r>
              <a:rPr lang="ko-KR" altLang="en-US" dirty="0"/>
              <a:t> </a:t>
            </a:r>
            <a:r>
              <a:rPr lang="ko-KR" altLang="en-US" dirty="0" smtClean="0"/>
              <a:t>모두 </a:t>
            </a:r>
            <a:r>
              <a:rPr lang="en-US" altLang="ko-KR" dirty="0" smtClean="0"/>
              <a:t>optimal value function</a:t>
            </a:r>
            <a:r>
              <a:rPr lang="ko-KR" altLang="en-US" dirty="0" smtClean="0"/>
              <a:t>으로 수렴합니다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 수렴하는 속도에는 차이가 있습니다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마무리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485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cliff walking </a:t>
            </a:r>
            <a:r>
              <a:rPr lang="ko-KR" altLang="en-US" dirty="0" smtClean="0"/>
              <a:t>예제를 </a:t>
            </a:r>
            <a:r>
              <a:rPr lang="en-US" altLang="ko-KR" dirty="0" err="1"/>
              <a:t>S</a:t>
            </a:r>
            <a:r>
              <a:rPr lang="en-US" altLang="ko-KR" dirty="0" err="1" smtClean="0"/>
              <a:t>arsa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Q-learning</a:t>
            </a:r>
            <a:r>
              <a:rPr lang="ko-KR" altLang="en-US" dirty="0" smtClean="0"/>
              <a:t>을 이용해서 해결해봅시다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강과 마찬가지로 아래의 링크에서 </a:t>
            </a:r>
            <a:r>
              <a:rPr lang="en-US" altLang="ko-KR" dirty="0" smtClean="0"/>
              <a:t>cliff.py</a:t>
            </a:r>
            <a:r>
              <a:rPr lang="ko-KR" altLang="en-US" dirty="0" smtClean="0"/>
              <a:t>를 받아서 저장합니다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cliff.py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Cliff class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cliff walking </a:t>
            </a:r>
            <a:r>
              <a:rPr lang="ko-KR" altLang="en-US" dirty="0" smtClean="0"/>
              <a:t>게임이 저장되어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env</a:t>
            </a:r>
            <a:r>
              <a:rPr lang="en-US" altLang="ko-KR" dirty="0" smtClean="0"/>
              <a:t> = Cliff(x, y)</a:t>
            </a:r>
            <a:r>
              <a:rPr lang="ko-KR" altLang="en-US" dirty="0" smtClean="0"/>
              <a:t>의 형태로 </a:t>
            </a:r>
            <a:r>
              <a:rPr lang="en-US" altLang="ko-KR" dirty="0" smtClean="0"/>
              <a:t>cliff walking </a:t>
            </a:r>
            <a:r>
              <a:rPr lang="ko-KR" altLang="en-US" dirty="0" smtClean="0"/>
              <a:t>게임을 가져올 수 있습니다</a:t>
            </a:r>
            <a:r>
              <a:rPr lang="en-US" altLang="ko-KR" dirty="0" smtClean="0"/>
              <a:t>. x</a:t>
            </a:r>
            <a:r>
              <a:rPr lang="ko-KR" altLang="en-US" dirty="0" smtClean="0"/>
              <a:t>는 가로 길이</a:t>
            </a:r>
            <a:r>
              <a:rPr lang="en-US" altLang="ko-KR" dirty="0" smtClean="0"/>
              <a:t>, y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세로 길이로</a:t>
            </a:r>
            <a:r>
              <a:rPr lang="en-US" altLang="ko-KR" dirty="0" smtClean="0"/>
              <a:t>, x, 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이상이어야 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Cliff class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reset </a:t>
            </a:r>
            <a:r>
              <a:rPr lang="ko-KR" altLang="en-US" dirty="0" smtClean="0"/>
              <a:t>함수는 게임을 초기 상태로 초기화하고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초기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를 반환합니다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게임 시작 전에 반드시 한 번 사용해야 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Cliff class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step </a:t>
            </a:r>
            <a:r>
              <a:rPr lang="ko-KR" altLang="en-US" dirty="0" smtClean="0"/>
              <a:t>함수는 매개변수로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을 받아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을 수행합니다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후</a:t>
            </a:r>
            <a:r>
              <a:rPr lang="en-US" altLang="ko-KR" dirty="0" smtClean="0"/>
              <a:t>, next state, reward, </a:t>
            </a:r>
            <a:r>
              <a:rPr lang="ko-KR" altLang="en-US" dirty="0" smtClean="0"/>
              <a:t>종료 여부 를 반환합니다</a:t>
            </a:r>
            <a:r>
              <a:rPr lang="en-US" altLang="ko-KR" dirty="0" smtClean="0"/>
              <a:t>. action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4</a:t>
            </a:r>
            <a:r>
              <a:rPr lang="ko-KR" altLang="en-US" dirty="0" smtClean="0"/>
              <a:t>미만의 정수입니다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0 : </a:t>
            </a:r>
            <a:r>
              <a:rPr lang="ko-KR" altLang="en-US" dirty="0" smtClean="0"/>
              <a:t>위쪽</a:t>
            </a:r>
            <a:r>
              <a:rPr lang="en-US" altLang="ko-KR" dirty="0"/>
              <a:t>, </a:t>
            </a:r>
            <a:r>
              <a:rPr lang="en-US" altLang="ko-KR" dirty="0" smtClean="0"/>
              <a:t>1 : </a:t>
            </a:r>
            <a:r>
              <a:rPr lang="ko-KR" altLang="en-US" dirty="0"/>
              <a:t>오른쪽</a:t>
            </a:r>
            <a:r>
              <a:rPr lang="en-US" altLang="ko-KR" dirty="0"/>
              <a:t>, </a:t>
            </a:r>
            <a:r>
              <a:rPr lang="en-US" altLang="ko-KR" dirty="0" smtClean="0"/>
              <a:t>2 : </a:t>
            </a:r>
            <a:r>
              <a:rPr lang="ko-KR" altLang="en-US" dirty="0"/>
              <a:t>아래쪽</a:t>
            </a:r>
            <a:r>
              <a:rPr lang="en-US" altLang="ko-KR" dirty="0"/>
              <a:t>, 3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왼쪽 에 대응됩니다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Cliff class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render</a:t>
            </a:r>
            <a:r>
              <a:rPr lang="ko-KR" altLang="en-US" dirty="0" smtClean="0"/>
              <a:t>함수는 현재 상태를 출력합니다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6476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지난 강의에서는 </a:t>
                </a:r>
                <a:r>
                  <a:rPr lang="en-US" altLang="ko-KR" dirty="0" smtClean="0"/>
                  <a:t>MDP</a:t>
                </a:r>
                <a:r>
                  <a:rPr lang="ko-KR" altLang="en-US" dirty="0" smtClean="0"/>
                  <a:t>와 이를 해결하는 방법 중 하나인 </a:t>
                </a:r>
                <a:r>
                  <a:rPr lang="en-US" altLang="ko-KR" dirty="0" smtClean="0"/>
                  <a:t>DP</a:t>
                </a:r>
                <a:r>
                  <a:rPr lang="ko-KR" altLang="en-US" dirty="0" smtClean="0"/>
                  <a:t>에 대해 학습하였습니다</a:t>
                </a:r>
                <a:r>
                  <a:rPr lang="en-US" altLang="ko-KR" dirty="0" smtClean="0"/>
                  <a:t>.</a:t>
                </a:r>
                <a:r>
                  <a:rPr lang="ko-KR" altLang="en-US" dirty="0" smtClean="0"/>
                  <a:t> 이 중</a:t>
                </a:r>
                <a:r>
                  <a:rPr lang="en-US" altLang="ko-KR" dirty="0" smtClean="0"/>
                  <a:t>, reward</a:t>
                </a:r>
                <a:r>
                  <a:rPr lang="ko-KR" altLang="en-US" dirty="0" smtClean="0"/>
                  <a:t>와 </a:t>
                </a:r>
                <a:r>
                  <a:rPr lang="en-US" altLang="ko-KR" dirty="0" smtClean="0"/>
                  <a:t>total reward</a:t>
                </a:r>
                <a:r>
                  <a:rPr lang="ko-KR" altLang="en-US" dirty="0" smtClean="0"/>
                  <a:t>에 대한 개념은 중요하므로 한 번 다시 복습하고 넘어가겠습니다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시간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시점에 </a:t>
                </a:r>
                <a:r>
                  <a:rPr lang="en-US" altLang="ko-KR" dirty="0" smtClean="0"/>
                  <a:t>state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dirty="0" smtClean="0"/>
                  <a:t>서 받을 보상을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dirty="0" smtClean="0"/>
                  <a:t>라 합니다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이 때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평균값을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ko-KR" altLang="en-US" dirty="0" smtClean="0"/>
                  <a:t>라고 표기합니다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/>
                  <a:t>시간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dirty="0" smtClean="0"/>
                  <a:t>부터 게임이 끝날 때 까지 받는 총 보상</a:t>
                </a:r>
                <a:r>
                  <a:rPr lang="en-US" altLang="ko-KR" dirty="0" smtClean="0"/>
                  <a:t>(total reward)</a:t>
                </a:r>
                <a:r>
                  <a:rPr lang="ko-KR" altLang="en-US" dirty="0" smtClean="0"/>
                  <a:t>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와 같이 표기할 수 있습니다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그러나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이와 같이 할 경우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 smtClean="0"/>
                  <a:t>가 무한으로 발산할 위험이 있어 </a:t>
                </a:r>
                <a:r>
                  <a:rPr lang="en-US" altLang="ko-KR" dirty="0" smtClean="0"/>
                  <a:t>discount factor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en-US" dirty="0" smtClean="0"/>
                  <a:t>를 도입하여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∗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ko-KR" altLang="en-US" dirty="0" smtClean="0"/>
                  <a:t>와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같이 표기합니다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이 때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en-US" dirty="0" smtClean="0"/>
                  <a:t>는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0</a:t>
                </a:r>
                <a:r>
                  <a:rPr lang="ko-KR" altLang="en-US" dirty="0" smtClean="0"/>
                  <a:t>이상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이하의 값으로</a:t>
                </a:r>
                <a:r>
                  <a:rPr lang="en-US" altLang="ko-KR" dirty="0" smtClean="0"/>
                  <a:t>, 0</a:t>
                </a:r>
                <a:r>
                  <a:rPr lang="ko-KR" altLang="en-US" dirty="0" smtClean="0"/>
                  <a:t>에 가까울수록 현재의 보상을 중요시하고</a:t>
                </a:r>
                <a:r>
                  <a:rPr lang="en-US" altLang="ko-KR" dirty="0" smtClean="0"/>
                  <a:t>, 1</a:t>
                </a:r>
                <a:r>
                  <a:rPr lang="ko-KR" altLang="en-US" dirty="0" smtClean="0"/>
                  <a:t>에 가까울수록 미래의 보상을 중요시합니다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value function</a:t>
                </a:r>
                <a:r>
                  <a:rPr lang="ko-KR" altLang="en-US" dirty="0" smtClean="0"/>
                  <a:t>은 </a:t>
                </a:r>
                <a:r>
                  <a:rPr lang="en-US" altLang="ko-KR" dirty="0" smtClean="0"/>
                  <a:t>state</a:t>
                </a:r>
                <a:r>
                  <a:rPr lang="ko-KR" altLang="en-US" dirty="0" smtClean="0"/>
                  <a:t>를 </a:t>
                </a:r>
                <a:r>
                  <a:rPr lang="en-US" altLang="ko-KR" dirty="0" smtClean="0"/>
                  <a:t>input</a:t>
                </a:r>
                <a:r>
                  <a:rPr lang="ko-KR" altLang="en-US" dirty="0" smtClean="0"/>
                  <a:t>으로 받고</a:t>
                </a:r>
                <a:r>
                  <a:rPr lang="en-US" altLang="ko-KR" dirty="0" smtClean="0"/>
                  <a:t>, total reward</a:t>
                </a:r>
                <a:r>
                  <a:rPr lang="ko-KR" altLang="en-US" dirty="0" smtClean="0"/>
                  <a:t>의 평균값을 반환하는 함수입니다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즉</a:t>
                </a:r>
                <a:r>
                  <a:rPr lang="en-US" altLang="ko-KR" dirty="0" smtClean="0"/>
                  <a:t>,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정의합니다</a:t>
                </a:r>
                <a:r>
                  <a:rPr lang="en-US" altLang="ko-KR" dirty="0" smtClean="0"/>
                  <a:t>.</a:t>
                </a:r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2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지난 내용 복습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1889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2"/>
          </p:nvPr>
        </p:nvSpPr>
        <p:spPr>
          <a:xfrm>
            <a:off x="461963" y="1430180"/>
            <a:ext cx="6022814" cy="4721385"/>
          </a:xfrm>
        </p:spPr>
        <p:txBody>
          <a:bodyPr/>
          <a:lstStyle/>
          <a:p>
            <a:r>
              <a:rPr lang="en-US" altLang="ko-KR" dirty="0" smtClean="0"/>
              <a:t>Cliff class</a:t>
            </a:r>
            <a:r>
              <a:rPr lang="ko-KR" altLang="en-US" dirty="0" smtClean="0"/>
              <a:t>의 세 함수는 오른쪽처럼 사용할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render </a:t>
            </a:r>
            <a:r>
              <a:rPr lang="ko-KR" altLang="en-US" dirty="0" smtClean="0"/>
              <a:t>함수를 사용하면 아래처럼 출력이 됩니다</a:t>
            </a:r>
            <a:r>
              <a:rPr lang="en-US" altLang="ko-KR" dirty="0" smtClean="0"/>
              <a:t>. S</a:t>
            </a:r>
            <a:r>
              <a:rPr lang="ko-KR" altLang="en-US" dirty="0" smtClean="0"/>
              <a:t>는 시작점</a:t>
            </a:r>
            <a:r>
              <a:rPr lang="en-US" altLang="ko-KR" dirty="0" smtClean="0"/>
              <a:t>, E</a:t>
            </a:r>
            <a:r>
              <a:rPr lang="ko-KR" altLang="en-US" dirty="0" smtClean="0"/>
              <a:t>는 도착점</a:t>
            </a:r>
            <a:r>
              <a:rPr lang="en-US" altLang="ko-KR" dirty="0" smtClean="0"/>
              <a:t>, X</a:t>
            </a:r>
            <a:r>
              <a:rPr lang="ko-KR" altLang="en-US" dirty="0" smtClean="0"/>
              <a:t>는 현재 위치</a:t>
            </a:r>
            <a:r>
              <a:rPr lang="en-US" altLang="ko-KR" dirty="0" smtClean="0"/>
              <a:t>, @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cliff</a:t>
            </a:r>
            <a:r>
              <a:rPr lang="ko-KR" altLang="en-US" dirty="0" smtClean="0"/>
              <a:t>를 의미합니다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pic>
        <p:nvPicPr>
          <p:cNvPr id="10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413" y="2376002"/>
            <a:ext cx="4914900" cy="5905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413" y="1626123"/>
            <a:ext cx="2333625" cy="6286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413" y="3087781"/>
            <a:ext cx="1390650" cy="2476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9413" y="1165615"/>
            <a:ext cx="3067050" cy="3619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9413" y="3532190"/>
            <a:ext cx="25527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966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err="1" smtClean="0"/>
              <a:t>Sarsa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알고리즘으로 학습을 할 경우</a:t>
            </a:r>
            <a:r>
              <a:rPr lang="en-US" altLang="ko-KR" dirty="0" smtClean="0"/>
              <a:t>(epsilon = 0.05 </a:t>
            </a:r>
            <a:r>
              <a:rPr lang="ko-KR" altLang="en-US" dirty="0" smtClean="0"/>
              <a:t>로 고정</a:t>
            </a:r>
            <a:r>
              <a:rPr lang="en-US" altLang="ko-KR" dirty="0" smtClean="0"/>
              <a:t>) </a:t>
            </a:r>
            <a:r>
              <a:rPr lang="ko-KR" altLang="en-US" dirty="0" smtClean="0"/>
              <a:t>아래처럼 안전한 경로로 이동하는 것을 볼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42" y="3760236"/>
            <a:ext cx="1802530" cy="189265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157" y="3760237"/>
            <a:ext cx="1777333" cy="189265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175" y="3760237"/>
            <a:ext cx="1784117" cy="189265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7977" y="3760237"/>
            <a:ext cx="1797342" cy="189265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3005" y="3760237"/>
            <a:ext cx="1812310" cy="189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817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/>
              <a:t>Q-learning</a:t>
            </a:r>
            <a:r>
              <a:rPr lang="ko-KR" altLang="en-US" dirty="0" smtClean="0"/>
              <a:t>으로 학습을 할 경우</a:t>
            </a:r>
            <a:r>
              <a:rPr lang="en-US" altLang="ko-KR" dirty="0" smtClean="0"/>
              <a:t>(</a:t>
            </a:r>
            <a:r>
              <a:rPr lang="en-US" altLang="ko-KR" dirty="0"/>
              <a:t>epsilon = 0.05 </a:t>
            </a:r>
            <a:r>
              <a:rPr lang="ko-KR" altLang="en-US" dirty="0"/>
              <a:t>로 고정</a:t>
            </a:r>
            <a:r>
              <a:rPr lang="en-US" altLang="ko-KR" dirty="0" smtClean="0"/>
              <a:t>) </a:t>
            </a:r>
            <a:r>
              <a:rPr lang="ko-KR" altLang="en-US" dirty="0" smtClean="0"/>
              <a:t> 아래처럼 최적의 경로로 이동하는 것을 볼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44" y="3778897"/>
            <a:ext cx="1802530" cy="18926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0744" y="3778897"/>
            <a:ext cx="1812310" cy="189627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1664" y="3778897"/>
            <a:ext cx="1794880" cy="189265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6034" y="3788227"/>
            <a:ext cx="1760500" cy="188332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6025" y="3778897"/>
            <a:ext cx="1775228" cy="189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4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지난 강의에서 우리의 목표는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 smtClean="0"/>
                  <a:t> 찾는 것이었습니다</a:t>
                </a:r>
                <a:r>
                  <a:rPr lang="en-US" altLang="ko-KR" dirty="0" smtClean="0"/>
                  <a:t>.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ko-KR" altLang="en-US" dirty="0" smtClean="0"/>
                  <a:t>는</a:t>
                </a:r>
                <a:r>
                  <a:rPr lang="en-US" altLang="ko-KR" dirty="0"/>
                  <a:t> </a:t>
                </a:r>
                <a:r>
                  <a:rPr lang="ko-KR" altLang="en-US" dirty="0" err="1" smtClean="0"/>
                  <a:t>점화식의</a:t>
                </a:r>
                <a:r>
                  <a:rPr lang="ko-KR" altLang="en-US" dirty="0" smtClean="0"/>
                  <a:t> 형태로 정의할 수 있습니다</a:t>
                </a:r>
                <a:r>
                  <a:rPr lang="en-US" altLang="ko-KR" dirty="0" smtClean="0"/>
                  <a:t>.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∗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∗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+3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ko-KR" dirty="0" smtClean="0"/>
                  <a:t> 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+3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ko-KR" dirty="0" smtClean="0"/>
                  <a:t> 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∗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+3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b="0" dirty="0" smtClean="0"/>
                  <a:t> </a:t>
                </a:r>
                <a:br>
                  <a:rPr lang="en-US" altLang="ko-KR" b="0" dirty="0" smtClean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∗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</m:e>
                    </m:nary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ko-KR" altLang="en-US" dirty="0" smtClean="0"/>
                  <a:t> </a:t>
                </a:r>
                <a:endParaRPr lang="en-US" altLang="ko-KR" dirty="0" smtClean="0"/>
              </a:p>
              <a:p>
                <a:pPr/>
                <a:r>
                  <a:rPr lang="ko-KR" altLang="en-US" dirty="0" smtClean="0"/>
                  <a:t>우리는 위 식을 방정식의 형태로 직접 풀거나</a:t>
                </a:r>
                <a:r>
                  <a:rPr lang="en-US" altLang="ko-KR" dirty="0" smtClean="0"/>
                  <a:t>, DP</a:t>
                </a:r>
                <a:r>
                  <a:rPr lang="ko-KR" altLang="en-US" dirty="0" smtClean="0"/>
                  <a:t>처럼 </a:t>
                </a:r>
                <a:r>
                  <a:rPr lang="ko-KR" altLang="en-US" dirty="0" err="1" smtClean="0"/>
                  <a:t>점화식으로</a:t>
                </a:r>
                <a:r>
                  <a:rPr lang="ko-KR" altLang="en-US" dirty="0" smtClean="0"/>
                  <a:t> 사용해서 </a:t>
                </a:r>
                <a:r>
                  <a:rPr lang="en-US" altLang="ko-KR" dirty="0" smtClean="0"/>
                  <a:t>value function</a:t>
                </a:r>
                <a:r>
                  <a:rPr lang="ko-KR" altLang="en-US" dirty="0" smtClean="0"/>
                  <a:t>을 구하는 법을 배웠습니다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2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지난 내용 복습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3197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지금까지는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ko-KR" altLang="en-US" dirty="0" smtClean="0"/>
                  <a:t>과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ko-KR" altLang="en-US" dirty="0" smtClean="0"/>
                  <a:t>를 모두 안다고 가정하고 문제를 해결하였습니다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즉</a:t>
                </a:r>
                <a:r>
                  <a:rPr lang="en-US" altLang="ko-KR" dirty="0" smtClean="0"/>
                  <a:t>, model</a:t>
                </a:r>
                <a:r>
                  <a:rPr lang="ko-KR" altLang="en-US" dirty="0" smtClean="0"/>
                  <a:t>을 완전히 알고 있다고 가정하고 문제를 풀었습니다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하지만</a:t>
                </a:r>
                <a:r>
                  <a:rPr lang="en-US" altLang="ko-KR" dirty="0"/>
                  <a:t> </a:t>
                </a:r>
                <a:r>
                  <a:rPr lang="ko-KR" altLang="en-US" dirty="0" smtClean="0"/>
                  <a:t>대부분의 경우는 </a:t>
                </a:r>
                <a:r>
                  <a:rPr lang="en-US" altLang="ko-KR" dirty="0" smtClean="0"/>
                  <a:t>model</a:t>
                </a:r>
                <a:r>
                  <a:rPr lang="ko-KR" altLang="en-US" dirty="0" smtClean="0"/>
                  <a:t>의 전체 구조를 파악하지 못하는 경우가 대부분입니다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바둑의 경우 </a:t>
                </a:r>
                <a:r>
                  <a:rPr lang="en-US" altLang="ko-KR" dirty="0" smtClean="0"/>
                  <a:t>10^160</a:t>
                </a:r>
                <a:r>
                  <a:rPr lang="ko-KR" altLang="en-US" dirty="0" smtClean="0"/>
                  <a:t>개의 </a:t>
                </a:r>
                <a:r>
                  <a:rPr lang="en-US" altLang="ko-KR" dirty="0" smtClean="0"/>
                  <a:t>state</a:t>
                </a:r>
                <a:r>
                  <a:rPr lang="ko-KR" altLang="en-US" dirty="0" smtClean="0"/>
                  <a:t>를 가지고 있다고 합니다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이처럼 </a:t>
                </a:r>
                <a:r>
                  <a:rPr lang="en-US" altLang="ko-KR" dirty="0" smtClean="0"/>
                  <a:t>state</a:t>
                </a:r>
                <a:r>
                  <a:rPr lang="ko-KR" altLang="en-US" dirty="0" smtClean="0"/>
                  <a:t>의 수가 너무 많은 경우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우리는 </a:t>
                </a:r>
                <a:r>
                  <a:rPr lang="en-US" altLang="ko-KR" dirty="0" smtClean="0"/>
                  <a:t>model</a:t>
                </a:r>
                <a:r>
                  <a:rPr lang="ko-KR" altLang="en-US" dirty="0" smtClean="0"/>
                  <a:t>을 완전히 파악할 수 없습니다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err="1" smtClean="0"/>
                  <a:t>슈퍼마리오</a:t>
                </a:r>
                <a:r>
                  <a:rPr lang="ko-KR" altLang="en-US" dirty="0" smtClean="0"/>
                  <a:t> 게임을 처음 플레이할 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물음표 상자에서 무슨 아이템이 나올 지 알 수 없습니다</a:t>
                </a:r>
                <a:r>
                  <a:rPr lang="en-US" altLang="ko-KR" dirty="0" smtClean="0"/>
                  <a:t>. 100% </a:t>
                </a:r>
                <a:r>
                  <a:rPr lang="ko-KR" altLang="en-US" dirty="0" smtClean="0"/>
                  <a:t>확률로 코인이 나올 지</a:t>
                </a:r>
                <a:r>
                  <a:rPr lang="en-US" altLang="ko-KR" dirty="0" smtClean="0"/>
                  <a:t>, 100% </a:t>
                </a:r>
                <a:r>
                  <a:rPr lang="ko-KR" altLang="en-US" dirty="0" smtClean="0"/>
                  <a:t>확률로 아이템이 나올 지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아니면 반반 확률로 코인과 아이템이 나올 지 알 수 없습니다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이처럼 </a:t>
                </a:r>
                <a:r>
                  <a:rPr lang="en-US" altLang="ko-KR" dirty="0" smtClean="0"/>
                  <a:t>state</a:t>
                </a:r>
                <a:r>
                  <a:rPr lang="ko-KR" altLang="en-US" dirty="0" smtClean="0"/>
                  <a:t>의 전이 확률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ko-KR" altLang="en-US" dirty="0" smtClean="0"/>
                  <a:t>을 정확히 파악할 수 없는 경우가 발생할 수 있습니다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처음 보는 </a:t>
                </a:r>
                <a:r>
                  <a:rPr lang="ko-KR" altLang="en-US" dirty="0" err="1" smtClean="0"/>
                  <a:t>룰렛</a:t>
                </a:r>
                <a:r>
                  <a:rPr lang="ko-KR" altLang="en-US" dirty="0" smtClean="0"/>
                  <a:t> 게임을 할 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내가 받을 수 있는 보상의 </a:t>
                </a:r>
                <a:r>
                  <a:rPr lang="ko-KR" altLang="en-US" dirty="0" err="1" smtClean="0"/>
                  <a:t>기댓값을</a:t>
                </a:r>
                <a:r>
                  <a:rPr lang="ko-KR" altLang="en-US" dirty="0" smtClean="0"/>
                  <a:t> 알 수 없습니다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즉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ko-KR" altLang="en-US" dirty="0" smtClean="0"/>
                  <a:t>를 정확히 파악할 수 없는 경우가 발생할 수 있습니다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이외에도 우리가 접하는 많은 문제는 </a:t>
                </a:r>
                <a:r>
                  <a:rPr lang="en-US" altLang="ko-KR" dirty="0" smtClean="0"/>
                  <a:t>model</a:t>
                </a:r>
                <a:r>
                  <a:rPr lang="ko-KR" altLang="en-US" dirty="0" smtClean="0"/>
                  <a:t>을 완전히 파악하지 못하는 경우가 대부분입니다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218" r="-1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4"/>
            <a:ext cx="3853200" cy="473380"/>
          </a:xfrm>
        </p:spPr>
        <p:txBody>
          <a:bodyPr/>
          <a:lstStyle/>
          <a:p>
            <a:r>
              <a:rPr lang="en-US" altLang="ko-KR" dirty="0"/>
              <a:t>Model Free Control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2609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저번 강의에서 배운 </a:t>
                </a:r>
                <a:r>
                  <a:rPr lang="en-US" altLang="ko-KR" dirty="0" smtClean="0"/>
                  <a:t>DP</a:t>
                </a:r>
                <a:r>
                  <a:rPr lang="ko-KR" altLang="en-US" dirty="0" smtClean="0"/>
                  <a:t>를 사용하기 위해서는 </a:t>
                </a:r>
                <a:r>
                  <a:rPr lang="en-US" altLang="ko-KR" dirty="0" smtClean="0"/>
                  <a:t>model</a:t>
                </a:r>
                <a:r>
                  <a:rPr lang="ko-KR" altLang="en-US" dirty="0" smtClean="0"/>
                  <a:t>을 완전히 파악해야 합니다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따라서 </a:t>
                </a:r>
                <a:r>
                  <a:rPr lang="en-US" altLang="ko-KR" dirty="0" smtClean="0"/>
                  <a:t>DP</a:t>
                </a:r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model-based control</a:t>
                </a:r>
                <a:r>
                  <a:rPr lang="ko-KR" altLang="en-US" dirty="0" smtClean="0"/>
                  <a:t>이라 합니다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이번 강의에 배울 것은 </a:t>
                </a:r>
                <a:r>
                  <a:rPr lang="en-US" altLang="ko-KR" dirty="0" smtClean="0"/>
                  <a:t>model-free control, </a:t>
                </a:r>
                <a:r>
                  <a:rPr lang="ko-KR" altLang="en-US" dirty="0" smtClean="0"/>
                  <a:t>즉 </a:t>
                </a:r>
                <a:r>
                  <a:rPr lang="en-US" altLang="ko-KR" dirty="0" smtClean="0"/>
                  <a:t>model </a:t>
                </a:r>
                <a:r>
                  <a:rPr lang="ko-KR" altLang="en-US" dirty="0" smtClean="0"/>
                  <a:t>전체를 완전히 파악하지 않고 </a:t>
                </a:r>
                <a:r>
                  <a:rPr lang="en-US" altLang="ko-KR" dirty="0" smtClean="0"/>
                  <a:t>optimal policy</a:t>
                </a:r>
                <a:r>
                  <a:rPr lang="ko-KR" altLang="en-US" dirty="0" smtClean="0"/>
                  <a:t>를 계산하는 방법에 대해 배워볼 것입니다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DP</a:t>
                </a:r>
                <a:r>
                  <a:rPr lang="ko-KR" altLang="en-US" dirty="0" smtClean="0"/>
                  <a:t>에서는 </a:t>
                </a:r>
                <a:r>
                  <a:rPr lang="en-US" altLang="ko-KR" dirty="0" smtClean="0"/>
                  <a:t>value function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를 사용하여 아래와 같이 </a:t>
                </a:r>
                <a:r>
                  <a:rPr lang="en-US" altLang="ko-KR" dirty="0" smtClean="0"/>
                  <a:t>policy</a:t>
                </a:r>
                <a:r>
                  <a:rPr lang="ko-KR" altLang="en-US" dirty="0" smtClean="0"/>
                  <a:t>를 </a:t>
                </a:r>
                <a:r>
                  <a:rPr lang="en-US" altLang="ko-KR" dirty="0" smtClean="0"/>
                  <a:t>improve </a:t>
                </a:r>
                <a:r>
                  <a:rPr lang="ko-KR" altLang="en-US" dirty="0" smtClean="0"/>
                  <a:t>하였습니다</a:t>
                </a:r>
                <a:r>
                  <a:rPr lang="en-US" altLang="ko-KR" dirty="0" smtClean="0"/>
                  <a:t>.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altLang="ko-KR" dirty="0" smtClean="0"/>
                  <a:t> </a:t>
                </a:r>
                <a:br>
                  <a:rPr lang="en-US" altLang="ko-KR" dirty="0" smtClean="0"/>
                </a:br>
                <a:r>
                  <a:rPr lang="ko-KR" altLang="en-US" dirty="0" smtClean="0"/>
                  <a:t>즉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미래의 보상을 최대화하는 </a:t>
                </a:r>
                <a:r>
                  <a:rPr lang="en-US" altLang="ko-KR" dirty="0" smtClean="0"/>
                  <a:t>action</a:t>
                </a:r>
                <a:r>
                  <a:rPr lang="ko-KR" altLang="en-US" dirty="0" smtClean="0"/>
                  <a:t>을 선택하는 것으로 </a:t>
                </a:r>
                <a:r>
                  <a:rPr lang="en-US" altLang="ko-KR" dirty="0" smtClean="0"/>
                  <a:t>policy</a:t>
                </a:r>
                <a:r>
                  <a:rPr lang="ko-KR" altLang="en-US" dirty="0" smtClean="0"/>
                  <a:t>를 정의했습니다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그러나</a:t>
                </a:r>
                <a:r>
                  <a:rPr lang="en-US" altLang="ko-KR" dirty="0" smtClean="0"/>
                  <a:t>, model free control</a:t>
                </a:r>
                <a:r>
                  <a:rPr lang="ko-KR" altLang="en-US" dirty="0" smtClean="0"/>
                  <a:t>에서는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ko-KR" altLang="en-US" dirty="0" smtClean="0"/>
                  <a:t>을 알지 못하므로 위 식을 사용하지 못합니다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위 문제를 해결하기 위해서 우리는 </a:t>
                </a:r>
                <a:r>
                  <a:rPr lang="en-US" altLang="ko-KR" dirty="0" smtClean="0"/>
                  <a:t>value function</a:t>
                </a:r>
                <a:r>
                  <a:rPr lang="ko-KR" altLang="en-US" dirty="0" smtClean="0"/>
                  <a:t>을 다시 정의합니다</a:t>
                </a:r>
                <a:r>
                  <a:rPr lang="en-US" altLang="ko-KR" dirty="0" smtClean="0"/>
                  <a:t>.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ko-KR" dirty="0" smtClean="0"/>
                  <a:t> , </a:t>
                </a:r>
                <a:r>
                  <a:rPr lang="ko-KR" altLang="en-US" dirty="0" smtClean="0"/>
                  <a:t>즉 </a:t>
                </a:r>
                <a:r>
                  <a:rPr lang="en-US" altLang="ko-KR" dirty="0" smtClean="0"/>
                  <a:t>state s</a:t>
                </a:r>
                <a:r>
                  <a:rPr lang="ko-KR" altLang="en-US" dirty="0" smtClean="0"/>
                  <a:t>에서 </a:t>
                </a:r>
                <a:r>
                  <a:rPr lang="en-US" altLang="ko-KR" dirty="0" smtClean="0"/>
                  <a:t>action a</a:t>
                </a:r>
                <a:r>
                  <a:rPr lang="ko-KR" altLang="en-US" dirty="0" smtClean="0"/>
                  <a:t>를 취하였을 때의 </a:t>
                </a:r>
                <a:r>
                  <a:rPr lang="en-US" altLang="ko-KR" dirty="0" smtClean="0"/>
                  <a:t>total reward</a:t>
                </a:r>
                <a:r>
                  <a:rPr lang="ko-KR" altLang="en-US" dirty="0" smtClean="0"/>
                  <a:t>로 정의합니다</a:t>
                </a:r>
                <a:r>
                  <a:rPr lang="en-US" altLang="ko-KR" dirty="0" smtClean="0"/>
                  <a:t>.</a:t>
                </a:r>
                <a:br>
                  <a:rPr lang="en-US" altLang="ko-KR" dirty="0" smtClean="0"/>
                </a:br>
                <a:r>
                  <a:rPr lang="ko-KR" altLang="en-US" dirty="0" smtClean="0"/>
                  <a:t>그렇다면</a:t>
                </a:r>
                <a:r>
                  <a:rPr lang="en-US" altLang="ko-KR" dirty="0" smtClean="0"/>
                  <a:t>, policy</a:t>
                </a:r>
                <a:r>
                  <a:rPr lang="ko-KR" altLang="en-US" dirty="0" smtClean="0"/>
                  <a:t>는 아래와 같이 간단하게 정의할 수 있습니다</a:t>
                </a:r>
                <a:r>
                  <a:rPr lang="en-US" altLang="ko-KR" dirty="0" smtClean="0"/>
                  <a:t>.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</a:t>
                </a:r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2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Model Free Control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028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dirty="0" smtClean="0"/>
                  <a:t>오늘 배울 </a:t>
                </a:r>
                <a:r>
                  <a:rPr lang="en-US" altLang="ko-KR" dirty="0" smtClean="0"/>
                  <a:t>Model Free Control</a:t>
                </a:r>
                <a:r>
                  <a:rPr lang="ko-KR" altLang="en-US" dirty="0" smtClean="0"/>
                  <a:t>은 두 과정을 반복하며 진행됩니다</a:t>
                </a:r>
                <a:r>
                  <a:rPr lang="en-US" altLang="ko-KR" dirty="0" smtClean="0"/>
                  <a:t>.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1. </a:t>
                </a:r>
                <a:r>
                  <a:rPr lang="ko-KR" altLang="en-US" dirty="0" smtClean="0"/>
                  <a:t>먼저 실제로 주어진 환경에서 게임을 진행합니다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그 과정에서 받는 </a:t>
                </a:r>
                <a:r>
                  <a:rPr lang="en-US" altLang="ko-KR" dirty="0" smtClean="0"/>
                  <a:t>state s, action a, </a:t>
                </a:r>
                <a:r>
                  <a:rPr lang="ko-KR" altLang="en-US" dirty="0" smtClean="0"/>
                  <a:t>그리고 </a:t>
                </a:r>
                <a:r>
                  <a:rPr lang="en-US" altLang="ko-KR" dirty="0" smtClean="0"/>
                  <a:t>reward r</a:t>
                </a:r>
                <a:r>
                  <a:rPr lang="ko-KR" altLang="en-US" dirty="0" smtClean="0"/>
                  <a:t>을 기록합니다</a:t>
                </a:r>
                <a:r>
                  <a:rPr lang="en-US" altLang="ko-KR" dirty="0" smtClean="0"/>
                  <a:t>.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2. </a:t>
                </a:r>
                <a:r>
                  <a:rPr lang="ko-KR" altLang="en-US" dirty="0" smtClean="0"/>
                  <a:t>그 후에는 기록한 결과를 이용하여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의 값을 계산합니다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게임을 하는 방법은 크게 </a:t>
                </a: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가지로 나뉩니다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지금까지 본 것 중에서 가장 좋은 </a:t>
                </a:r>
                <a:r>
                  <a:rPr lang="en-US" altLang="ko-KR" dirty="0" smtClean="0"/>
                  <a:t>action</a:t>
                </a:r>
                <a:r>
                  <a:rPr lang="ko-KR" altLang="en-US" dirty="0" smtClean="0"/>
                  <a:t>을 취하는 방법과 새로운 </a:t>
                </a:r>
                <a:r>
                  <a:rPr lang="en-US" altLang="ko-KR" dirty="0" smtClean="0"/>
                  <a:t>action</a:t>
                </a:r>
                <a:r>
                  <a:rPr lang="ko-KR" altLang="en-US" dirty="0" smtClean="0"/>
                  <a:t>을 취하는 방법으로 나뉩니다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지금까지의 정보로 가장 좋은 </a:t>
                </a:r>
                <a:r>
                  <a:rPr lang="en-US" altLang="ko-KR" dirty="0" smtClean="0"/>
                  <a:t>action</a:t>
                </a:r>
                <a:r>
                  <a:rPr lang="ko-KR" altLang="en-US" dirty="0" smtClean="0"/>
                  <a:t>을 취하는 것을 </a:t>
                </a:r>
                <a:r>
                  <a:rPr lang="en-US" altLang="ko-KR" dirty="0" smtClean="0"/>
                  <a:t>exploitation, </a:t>
                </a:r>
                <a:r>
                  <a:rPr lang="ko-KR" altLang="en-US" dirty="0" smtClean="0"/>
                  <a:t>새로운 </a:t>
                </a:r>
                <a:r>
                  <a:rPr lang="en-US" altLang="ko-KR" dirty="0" smtClean="0"/>
                  <a:t>action</a:t>
                </a:r>
                <a:r>
                  <a:rPr lang="ko-KR" altLang="en-US" dirty="0" smtClean="0"/>
                  <a:t>을 취하는 것을 </a:t>
                </a:r>
                <a:r>
                  <a:rPr lang="en-US" altLang="ko-KR" dirty="0" smtClean="0"/>
                  <a:t>exploration</a:t>
                </a:r>
                <a:r>
                  <a:rPr lang="ko-KR" altLang="en-US" dirty="0" smtClean="0"/>
                  <a:t>이라 나뉩니다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만약 당신의 앞에 슬롯머신 </a:t>
                </a: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개가 주어져 있다고 가정합시다</a:t>
                </a:r>
                <a:r>
                  <a:rPr lang="en-US" altLang="ko-KR" dirty="0" smtClean="0"/>
                  <a:t>. 1</a:t>
                </a:r>
                <a:r>
                  <a:rPr lang="ko-KR" altLang="en-US" dirty="0" smtClean="0"/>
                  <a:t>번 슬롯머신은 </a:t>
                </a:r>
                <a:r>
                  <a:rPr lang="en-US" altLang="ko-KR" dirty="0" smtClean="0"/>
                  <a:t>1000~10000</a:t>
                </a:r>
                <a:r>
                  <a:rPr lang="ko-KR" altLang="en-US" dirty="0" smtClean="0"/>
                  <a:t>원을 균일한 확률로 주고</a:t>
                </a:r>
                <a:r>
                  <a:rPr lang="en-US" altLang="ko-KR" dirty="0" smtClean="0"/>
                  <a:t>, 2</a:t>
                </a:r>
                <a:r>
                  <a:rPr lang="ko-KR" altLang="en-US" dirty="0" smtClean="0"/>
                  <a:t>번 슬롯머신은 </a:t>
                </a:r>
                <a:r>
                  <a:rPr lang="en-US" altLang="ko-KR" dirty="0" smtClean="0"/>
                  <a:t>2000</a:t>
                </a:r>
                <a:r>
                  <a:rPr lang="ko-KR" altLang="en-US" dirty="0" smtClean="0"/>
                  <a:t>원</a:t>
                </a:r>
                <a:r>
                  <a:rPr lang="en-US" altLang="ko-KR" dirty="0" smtClean="0"/>
                  <a:t>~3000</a:t>
                </a:r>
                <a:r>
                  <a:rPr lang="ko-KR" altLang="en-US" dirty="0" smtClean="0"/>
                  <a:t>원을 균일한 확률로 줍니다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만약 두 슬롯머신을 돌려서 각각 </a:t>
                </a:r>
                <a:r>
                  <a:rPr lang="en-US" altLang="ko-KR" dirty="0" smtClean="0"/>
                  <a:t>1000</a:t>
                </a:r>
                <a:r>
                  <a:rPr lang="ko-KR" altLang="en-US" dirty="0" smtClean="0"/>
                  <a:t>원</a:t>
                </a:r>
                <a:r>
                  <a:rPr lang="en-US" altLang="ko-KR" dirty="0" smtClean="0"/>
                  <a:t>, 3000</a:t>
                </a:r>
                <a:r>
                  <a:rPr lang="ko-KR" altLang="en-US" dirty="0" smtClean="0"/>
                  <a:t>원을 얻었다고 가정해보죠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만약 </a:t>
                </a:r>
                <a:r>
                  <a:rPr lang="en-US" altLang="ko-KR" dirty="0" smtClean="0"/>
                  <a:t>exploitation</a:t>
                </a:r>
                <a:r>
                  <a:rPr lang="ko-KR" altLang="en-US" dirty="0" smtClean="0"/>
                  <a:t>만 한다면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당신은 더 많은 보상을 얻었던 </a:t>
                </a: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번 슬롯머신만 돌리게 될 것입니다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그에 반해 </a:t>
                </a:r>
                <a:r>
                  <a:rPr lang="en-US" altLang="ko-KR" dirty="0" smtClean="0"/>
                  <a:t>exploration</a:t>
                </a:r>
                <a:r>
                  <a:rPr lang="ko-KR" altLang="en-US" dirty="0" smtClean="0"/>
                  <a:t>만 한다면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번 슬롯머신과 </a:t>
                </a: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번 슬롯머신을 둘 다 계속 돌리게 될 것입니다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따라서 </a:t>
                </a:r>
                <a:r>
                  <a:rPr lang="en-US" altLang="ko-KR" dirty="0" smtClean="0"/>
                  <a:t>exploration</a:t>
                </a:r>
                <a:r>
                  <a:rPr lang="ko-KR" altLang="en-US" dirty="0" smtClean="0"/>
                  <a:t>과 </a:t>
                </a:r>
                <a:r>
                  <a:rPr lang="en-US" altLang="ko-KR" dirty="0" smtClean="0"/>
                  <a:t>exploitation</a:t>
                </a:r>
                <a:r>
                  <a:rPr lang="ko-KR" altLang="en-US" dirty="0" smtClean="0"/>
                  <a:t>을 적절히 조화하여 여러 번 각 슬롯머신을 돌려서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번 슬롯머신이 돈을 더 준다는 것을 확인하고</a:t>
                </a:r>
                <a:r>
                  <a:rPr lang="en-US" altLang="ko-KR" dirty="0" smtClean="0"/>
                  <a:t>, 1</a:t>
                </a:r>
                <a:r>
                  <a:rPr lang="ko-KR" altLang="en-US" dirty="0" smtClean="0"/>
                  <a:t>번 슬롯머신만 돌리는 전략을 취해야 합니다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2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4"/>
            <a:ext cx="3853200" cy="529364"/>
          </a:xfrm>
        </p:spPr>
        <p:txBody>
          <a:bodyPr/>
          <a:lstStyle/>
          <a:p>
            <a:r>
              <a:rPr lang="en-US" altLang="ko-KR" dirty="0"/>
              <a:t>Model Free Control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5588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지금까지 우리는 </a:t>
                </a:r>
                <a:r>
                  <a:rPr lang="en-US" altLang="ko-KR" dirty="0" smtClean="0"/>
                  <a:t>greedy policy, </a:t>
                </a:r>
                <a:r>
                  <a:rPr lang="ko-KR" altLang="en-US" dirty="0" smtClean="0"/>
                  <a:t>즉 단순히 가장 좋은 </a:t>
                </a:r>
                <a:r>
                  <a:rPr lang="en-US" altLang="ko-KR" dirty="0" smtClean="0"/>
                  <a:t>action</a:t>
                </a:r>
                <a:r>
                  <a:rPr lang="ko-KR" altLang="en-US" dirty="0" smtClean="0"/>
                  <a:t>을 선택하는 </a:t>
                </a:r>
                <a:r>
                  <a:rPr lang="en-US" altLang="ko-KR" dirty="0" smtClean="0"/>
                  <a:t>policy</a:t>
                </a:r>
                <a:r>
                  <a:rPr lang="ko-KR" altLang="en-US" dirty="0" smtClean="0"/>
                  <a:t>를 사용하였습니다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하지만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이는 </a:t>
                </a:r>
                <a:r>
                  <a:rPr lang="en-US" altLang="ko-KR" dirty="0" smtClean="0"/>
                  <a:t>exploitation</a:t>
                </a:r>
                <a:r>
                  <a:rPr lang="ko-KR" altLang="en-US" dirty="0" smtClean="0"/>
                  <a:t>만 사용하게 된다는 단점이 있습니다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따라서 우리는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 smtClean="0"/>
                  <a:t>-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greedy policy</a:t>
                </a:r>
                <a:r>
                  <a:rPr lang="ko-KR" altLang="en-US" dirty="0" smtClean="0"/>
                  <a:t>를 사용할 것입니다</a:t>
                </a:r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greedy policy</a:t>
                </a:r>
                <a:r>
                  <a:rPr lang="ko-KR" altLang="en-US" dirty="0" smtClean="0"/>
                  <a:t>는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ko-KR" altLang="en-US" dirty="0" smtClean="0"/>
                  <a:t>의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확률로 </a:t>
                </a:r>
                <a:r>
                  <a:rPr lang="en-US" altLang="ko-KR" dirty="0" smtClean="0"/>
                  <a:t>random</a:t>
                </a:r>
                <a:r>
                  <a:rPr lang="ko-KR" altLang="en-US" dirty="0" smtClean="0"/>
                  <a:t>한 </a:t>
                </a:r>
                <a:r>
                  <a:rPr lang="en-US" altLang="ko-KR" dirty="0" smtClean="0"/>
                  <a:t>action</a:t>
                </a:r>
                <a:r>
                  <a:rPr lang="ko-KR" altLang="en-US" dirty="0" smtClean="0"/>
                  <a:t>을 선택하고</a:t>
                </a:r>
                <a:r>
                  <a:rPr lang="en-US" altLang="ko-KR" dirty="0" smtClean="0"/>
                  <a:t>, 1-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ko-KR" altLang="en-US" dirty="0" smtClean="0"/>
                  <a:t>의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확률로 </a:t>
                </a:r>
                <a:r>
                  <a:rPr lang="en-US" altLang="ko-KR" dirty="0" smtClean="0"/>
                  <a:t>greedy action</a:t>
                </a:r>
                <a:r>
                  <a:rPr lang="ko-KR" altLang="en-US" dirty="0" smtClean="0"/>
                  <a:t>을 선택하는 </a:t>
                </a:r>
                <a:r>
                  <a:rPr lang="en-US" altLang="ko-KR" dirty="0" smtClean="0"/>
                  <a:t>policy </a:t>
                </a:r>
                <a:r>
                  <a:rPr lang="ko-KR" altLang="en-US" dirty="0" smtClean="0"/>
                  <a:t>입니다</a:t>
                </a:r>
                <a:r>
                  <a:rPr lang="en-US" altLang="ko-KR" dirty="0" smtClean="0"/>
                  <a:t>. m</a:t>
                </a:r>
                <a:r>
                  <a:rPr lang="ko-KR" altLang="en-US" dirty="0" smtClean="0"/>
                  <a:t>개의 </a:t>
                </a:r>
                <a:r>
                  <a:rPr lang="en-US" altLang="ko-KR" dirty="0" smtClean="0"/>
                  <a:t>action</a:t>
                </a:r>
                <a:r>
                  <a:rPr lang="ko-KR" altLang="en-US" dirty="0" smtClean="0"/>
                  <a:t>이 존재할 때</a:t>
                </a:r>
                <a:r>
                  <a:rPr lang="en-US" altLang="ko-KR" dirty="0" smtClean="0"/>
                  <a:t>, policy</a:t>
                </a:r>
                <a:r>
                  <a:rPr lang="ko-KR" altLang="en-US" dirty="0" smtClean="0"/>
                  <a:t>를 수식으로 표현하면 아래와 같습니다</a:t>
                </a:r>
                <a:r>
                  <a:rPr lang="en-US" altLang="ko-KR" dirty="0" smtClean="0"/>
                  <a:t>.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+1−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𝑎𝑟𝑔𝑚𝑎𝑥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′)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               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ko-KR" altLang="en-US" dirty="0" smtClean="0"/>
                  <a:t>값은 상수로 지정할 수도 있고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게임이 진행될수록 점점 감소하는 값으로 지정할 수도 있습니다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2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4"/>
            <a:ext cx="3853200" cy="520034"/>
          </a:xfrm>
        </p:spPr>
        <p:txBody>
          <a:bodyPr/>
          <a:lstStyle/>
          <a:p>
            <a:r>
              <a:rPr lang="en-US" altLang="ko-KR" dirty="0"/>
              <a:t>Model Free Control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6162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/>
              <a:t>DP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policy evaluation </a:t>
            </a:r>
            <a:r>
              <a:rPr lang="ko-KR" altLang="en-US" dirty="0" smtClean="0"/>
              <a:t>과정에서 </a:t>
            </a:r>
            <a:r>
              <a:rPr lang="ko-KR" altLang="en-US" dirty="0" err="1" smtClean="0"/>
              <a:t>점화식을</a:t>
            </a:r>
            <a:r>
              <a:rPr lang="ko-KR" altLang="en-US" dirty="0" smtClean="0"/>
              <a:t> 매우 많이 반복하여 </a:t>
            </a:r>
            <a:r>
              <a:rPr lang="en-US" altLang="ko-KR" dirty="0" smtClean="0"/>
              <a:t>value function</a:t>
            </a:r>
            <a:r>
              <a:rPr lang="ko-KR" altLang="en-US" dirty="0" smtClean="0"/>
              <a:t>에 매우 가까운 값을 구하는 것이 목표였습니다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후</a:t>
            </a:r>
            <a:r>
              <a:rPr lang="en-US" altLang="ko-KR" dirty="0" smtClean="0"/>
              <a:t>, value function</a:t>
            </a:r>
            <a:r>
              <a:rPr lang="ko-KR" altLang="en-US" dirty="0" smtClean="0"/>
              <a:t>을 이용하여 새로운 </a:t>
            </a:r>
            <a:r>
              <a:rPr lang="en-US" altLang="ko-KR" dirty="0" smtClean="0"/>
              <a:t>policy</a:t>
            </a:r>
            <a:r>
              <a:rPr lang="ko-KR" altLang="en-US" dirty="0" smtClean="0"/>
              <a:t>를 도출하고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</a:t>
            </a:r>
            <a:r>
              <a:rPr lang="en-US" altLang="ko-KR" dirty="0" smtClean="0"/>
              <a:t>policy</a:t>
            </a:r>
            <a:r>
              <a:rPr lang="ko-KR" altLang="en-US" dirty="0" smtClean="0"/>
              <a:t>를 이용하여 새로운 </a:t>
            </a:r>
            <a:r>
              <a:rPr lang="en-US" altLang="ko-KR" dirty="0" smtClean="0"/>
              <a:t>value function</a:t>
            </a:r>
            <a:r>
              <a:rPr lang="ko-KR" altLang="en-US" dirty="0" smtClean="0"/>
              <a:t>을 구하였습니다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과정을 그림으로 표현하면 아래처럼 표현할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위쪽으로 향하는 화살표는 </a:t>
            </a:r>
            <a:r>
              <a:rPr lang="en-US" altLang="ko-KR" dirty="0" smtClean="0"/>
              <a:t>policy</a:t>
            </a:r>
            <a:r>
              <a:rPr lang="ko-KR" altLang="en-US" dirty="0" smtClean="0"/>
              <a:t>를 이용해 </a:t>
            </a:r>
            <a:r>
              <a:rPr lang="en-US" altLang="ko-KR" dirty="0" smtClean="0"/>
              <a:t>value function</a:t>
            </a:r>
            <a:br>
              <a:rPr lang="en-US" altLang="ko-KR" dirty="0" smtClean="0"/>
            </a:br>
            <a:r>
              <a:rPr lang="ko-KR" altLang="en-US" dirty="0" smtClean="0"/>
              <a:t>을 구하는 과정을 의미하고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아래쪽으로 향하는 화살표는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value function</a:t>
            </a:r>
            <a:r>
              <a:rPr lang="ko-KR" altLang="en-US" dirty="0" smtClean="0"/>
              <a:t>을 이용해 새로운 </a:t>
            </a:r>
            <a:r>
              <a:rPr lang="en-US" altLang="ko-KR" dirty="0" smtClean="0"/>
              <a:t>policy</a:t>
            </a:r>
            <a:r>
              <a:rPr lang="ko-KR" altLang="en-US" dirty="0" smtClean="0"/>
              <a:t>를 도출하는 과정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을 의미합니다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두 과정을 계속 반복하여</a:t>
            </a:r>
            <a:r>
              <a:rPr lang="en-US" altLang="ko-KR" dirty="0" smtClean="0"/>
              <a:t>, optimal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value function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optimal policy</a:t>
            </a:r>
            <a:r>
              <a:rPr lang="ko-KR" altLang="en-US" dirty="0" smtClean="0"/>
              <a:t>를 구하는 과정을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표현하고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3"/>
            <a:ext cx="3853200" cy="426727"/>
          </a:xfrm>
        </p:spPr>
        <p:txBody>
          <a:bodyPr/>
          <a:lstStyle/>
          <a:p>
            <a:r>
              <a:rPr lang="en-US" altLang="ko-KR" dirty="0"/>
              <a:t>Model Free Control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029" y="2985796"/>
            <a:ext cx="4307813" cy="289083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920064" y="5327778"/>
            <a:ext cx="121299" cy="158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412513"/>
      </p:ext>
    </p:extLst>
  </p:cSld>
  <p:clrMapOvr>
    <a:masterClrMapping/>
  </p:clrMapOvr>
</p:sld>
</file>

<file path=ppt/theme/theme1.xml><?xml version="1.0" encoding="utf-8"?>
<a:theme xmlns:a="http://schemas.openxmlformats.org/drawingml/2006/main" name="POSCAT 테마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에스코어 드림 5 Medium"/>
        <a:ea typeface="에스코어 드림 5 Medium"/>
        <a:cs typeface=""/>
      </a:majorFont>
      <a:minorFont>
        <a:latin typeface="에스코어 드림 1 Thin"/>
        <a:ea typeface="에스코어 드림 1 Thi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SCAT 테마" id="{EE0ECFB2-4DF6-C147-BF82-3219429FE595}" vid="{210CEEE9-3995-9346-9386-E8F1F1E1B6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POSCAT 테마</Template>
  <TotalTime>419</TotalTime>
  <Words>4441</Words>
  <Application>Microsoft Office PowerPoint</Application>
  <PresentationFormat>와이드스크린</PresentationFormat>
  <Paragraphs>514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D2Coding</vt:lpstr>
      <vt:lpstr>에스코어 드림 1 Thin</vt:lpstr>
      <vt:lpstr>에스코어 드림 2 ExtraLight</vt:lpstr>
      <vt:lpstr>에스코어 드림 5 Medium</vt:lpstr>
      <vt:lpstr>에스코어 드림 6 Bold</vt:lpstr>
      <vt:lpstr>Arial</vt:lpstr>
      <vt:lpstr>Cambria Math</vt:lpstr>
      <vt:lpstr>Wingdings</vt:lpstr>
      <vt:lpstr>POSCAT 테마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Beomsu Kim</dc:creator>
  <cp:lastModifiedBy>Beomsu Kim</cp:lastModifiedBy>
  <cp:revision>240</cp:revision>
  <dcterms:created xsi:type="dcterms:W3CDTF">2021-01-24T11:23:54Z</dcterms:created>
  <dcterms:modified xsi:type="dcterms:W3CDTF">2021-01-24T18:23:45Z</dcterms:modified>
</cp:coreProperties>
</file>