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1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D2Coding" panose="020B0609020101020101" pitchFamily="49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5308747" y="4379928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</p:spTree>
    <p:extLst>
      <p:ext uri="{BB962C8B-B14F-4D97-AF65-F5344CB8AC3E}">
        <p14:creationId xmlns:p14="http://schemas.microsoft.com/office/powerpoint/2010/main" val="315966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: - 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47674" y="2328184"/>
            <a:ext cx="89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DA796C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POSCAT</a:t>
            </a:r>
            <a:endParaRPr lang="ko-KR" altLang="en-US" sz="1400" dirty="0">
              <a:solidFill>
                <a:srgbClr val="DA796C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7647" y="2882389"/>
            <a:ext cx="4136709" cy="9662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44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4" name="타원 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8" name="Picture 2" descr="Poscat Logo">
            <a:extLst>
              <a:ext uri="{FF2B5EF4-FFF2-40B4-BE49-F238E27FC236}">
                <a16:creationId xmlns:a16="http://schemas.microsoft.com/office/drawing/2014/main" id="{F6850E1C-38A5-D24C-B8A5-DB33CF6B4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3"/>
          <a:stretch/>
        </p:blipFill>
        <p:spPr bwMode="auto">
          <a:xfrm>
            <a:off x="9655275" y="2871363"/>
            <a:ext cx="1411704" cy="1198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43914" y="3066845"/>
            <a:ext cx="7885701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000" b="1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71550" y="2449883"/>
            <a:ext cx="1248901" cy="290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DC1CA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제작자 이름</a:t>
            </a:r>
          </a:p>
        </p:txBody>
      </p:sp>
      <p:sp>
        <p:nvSpPr>
          <p:cNvPr id="11" name="텍스트 개체 틀 21">
            <a:extLst>
              <a:ext uri="{FF2B5EF4-FFF2-40B4-BE49-F238E27FC236}">
                <a16:creationId xmlns:a16="http://schemas.microsoft.com/office/drawing/2014/main" id="{DF49D517-B9E8-4244-9059-A7D757603A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5273" y="3782112"/>
            <a:ext cx="3682979" cy="286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 b="1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 dirty="0"/>
              <a:t>영문 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2D4F7-F93F-F54A-84D8-6DD2A9815833}"/>
              </a:ext>
            </a:extLst>
          </p:cNvPr>
          <p:cNvSpPr txBox="1"/>
          <p:nvPr/>
        </p:nvSpPr>
        <p:spPr>
          <a:xfrm>
            <a:off x="5636594" y="40531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By POSCAT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1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07076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4" name="타원 3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spc="-151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Contents</a:t>
              </a:r>
              <a:endParaRPr lang="ko-KR" altLang="en-US" sz="18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253419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53419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3419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9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  <p:sp>
        <p:nvSpPr>
          <p:cNvPr id="30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4175928" y="3368640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Second</a:t>
            </a:r>
            <a:endParaRPr lang="ko-KR" altLang="en-US" dirty="0"/>
          </a:p>
        </p:txBody>
      </p:sp>
      <p:sp>
        <p:nvSpPr>
          <p:cNvPr id="39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7629526" y="336864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21" hasCustomPrompt="1"/>
          </p:nvPr>
        </p:nvSpPr>
        <p:spPr>
          <a:xfrm>
            <a:off x="4175928" y="2733515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</p:txBody>
      </p:sp>
      <p:sp>
        <p:nvSpPr>
          <p:cNvPr id="48" name="텍스트 개체 틀 47"/>
          <p:cNvSpPr>
            <a:spLocks noGrp="1"/>
          </p:cNvSpPr>
          <p:nvPr>
            <p:ph type="body" sz="quarter" idx="22" hasCustomPrompt="1"/>
          </p:nvPr>
        </p:nvSpPr>
        <p:spPr>
          <a:xfrm>
            <a:off x="7629526" y="2733515"/>
            <a:ext cx="400537" cy="2429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rgbClr val="CD4837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F1F105D-C2A8-4541-990B-112B909F88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5928" y="4003639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Third</a:t>
            </a:r>
            <a:endParaRPr lang="ko-KR" altLang="en-US" dirty="0"/>
          </a:p>
        </p:txBody>
      </p:sp>
      <p:sp>
        <p:nvSpPr>
          <p:cNvPr id="34" name="텍스트 개체 틀 13">
            <a:extLst>
              <a:ext uri="{FF2B5EF4-FFF2-40B4-BE49-F238E27FC236}">
                <a16:creationId xmlns:a16="http://schemas.microsoft.com/office/drawing/2014/main" id="{75911ED4-C07C-884C-BB2C-51A32A67C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9526" y="400606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17" name="직선 연결선 14">
            <a:extLst>
              <a:ext uri="{FF2B5EF4-FFF2-40B4-BE49-F238E27FC236}">
                <a16:creationId xmlns:a16="http://schemas.microsoft.com/office/drawing/2014/main" id="{6007FC59-9D35-9C45-94E3-105161A72FE4}"/>
              </a:ext>
            </a:extLst>
          </p:cNvPr>
          <p:cNvCxnSpPr/>
          <p:nvPr/>
        </p:nvCxnSpPr>
        <p:spPr>
          <a:xfrm>
            <a:off x="4253413" y="511273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0E044C1C-0636-E346-BF89-9E6C156C2E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924" y="4656858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Fourth</a:t>
            </a:r>
            <a:endParaRPr lang="ko-KR" altLang="en-US" dirty="0"/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4CFECC7A-9246-A347-ACE2-2465E65A7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9522" y="4659283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24" name="직선 연결선 14">
            <a:extLst>
              <a:ext uri="{FF2B5EF4-FFF2-40B4-BE49-F238E27FC236}">
                <a16:creationId xmlns:a16="http://schemas.microsoft.com/office/drawing/2014/main" id="{A11D646A-A7BB-F54A-AC0D-A57E410D6D23}"/>
              </a:ext>
            </a:extLst>
          </p:cNvPr>
          <p:cNvCxnSpPr/>
          <p:nvPr/>
        </p:nvCxnSpPr>
        <p:spPr>
          <a:xfrm>
            <a:off x="4253413" y="576752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ACA3D2DE-2F97-C743-B927-F955F81C8C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75923" y="5311653"/>
            <a:ext cx="2539197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5177A980-EB11-984A-83F1-215E5E8D61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9521" y="5314078"/>
            <a:ext cx="400540" cy="25368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31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내용 개체 틀 16"/>
          <p:cNvSpPr>
            <a:spLocks noGrp="1"/>
          </p:cNvSpPr>
          <p:nvPr>
            <p:ph sz="quarter" idx="12" hasCustomPrompt="1"/>
          </p:nvPr>
        </p:nvSpPr>
        <p:spPr>
          <a:xfrm>
            <a:off x="461962" y="1430180"/>
            <a:ext cx="11182351" cy="472138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  <a:lvl2pPr marL="685783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2pPr>
            <a:lvl3pPr>
              <a:defRPr sz="105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3pPr>
            <a:lvl4pPr marL="1600160" marR="0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4pPr>
            <a:lvl5pPr marL="1828755" indent="0">
              <a:buNone/>
              <a:defRPr/>
            </a:lvl5pPr>
          </a:lstStyle>
          <a:p>
            <a:pPr lvl="0"/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Content2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Content3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</a:t>
            </a:r>
            <a:r>
              <a:rPr lang="en-US" altLang="ko-KR" dirty="0"/>
              <a:t> Content4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pPr marL="2057349" marR="0" lvl="4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600160" marR="0" lvl="3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685783" marR="0" lvl="1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1142971" marR="0" lvl="2" indent="-228594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21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50" y="1824251"/>
            <a:ext cx="1119169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8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Explan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5923" y="116500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/>
          <p:cNvSpPr/>
          <p:nvPr/>
        </p:nvSpPr>
        <p:spPr>
          <a:xfrm>
            <a:off x="737407" y="1165000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/>
          <p:cNvSpPr/>
          <p:nvPr/>
        </p:nvSpPr>
        <p:spPr>
          <a:xfrm>
            <a:off x="898891" y="1165000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598A139-C601-4140-8F6A-563684649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724" y="646293"/>
            <a:ext cx="38532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="1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2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559871" y="619609"/>
            <a:ext cx="1184275" cy="2585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1200" b="1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Topic Name</a:t>
            </a:r>
            <a:endParaRPr lang="ko-KR" altLang="en-US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D9B449BC-6183-E648-86B7-F596C8B903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0909" y="949894"/>
            <a:ext cx="4563416" cy="2585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 b="1">
                <a:latin typeface="에스코어 드림 1 Thin" panose="020B0403030302020204" pitchFamily="34" charset="-127"/>
                <a:ea typeface="에스코어 드림 1 Thin" panose="020B0403030302020204" pitchFamily="34" charset="-127"/>
              </a:defRPr>
            </a:lvl1pPr>
            <a:lvl5pPr>
              <a:defRPr/>
            </a:lvl5pPr>
          </a:lstStyle>
          <a:p>
            <a:pPr lvl="0"/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2992B0-2DFC-0E41-9A13-BEC0F2B4DFE1}"/>
              </a:ext>
            </a:extLst>
          </p:cNvPr>
          <p:cNvSpPr/>
          <p:nvPr/>
        </p:nvSpPr>
        <p:spPr>
          <a:xfrm>
            <a:off x="552449" y="1447334"/>
            <a:ext cx="1754179" cy="376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Code Explanation</a:t>
            </a:r>
          </a:p>
        </p:txBody>
      </p:sp>
      <p:sp>
        <p:nvSpPr>
          <p:cNvPr id="14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449" y="1824249"/>
            <a:ext cx="5623762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76211" y="1824249"/>
            <a:ext cx="5567935" cy="4274073"/>
          </a:xfrm>
          <a:prstGeom prst="rect">
            <a:avLst/>
          </a:prstGeo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4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put &amp;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타원 8"/>
          <p:cNvSpPr/>
          <p:nvPr/>
        </p:nvSpPr>
        <p:spPr>
          <a:xfrm>
            <a:off x="541760" y="95565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703244" y="955657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타원 10"/>
          <p:cNvSpPr/>
          <p:nvPr/>
        </p:nvSpPr>
        <p:spPr>
          <a:xfrm>
            <a:off x="864728" y="955657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49943" y="629559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541760" y="35940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703244" y="35940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864728" y="35940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449945" y="328623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Output</a:t>
            </a:r>
            <a:endParaRPr lang="ko-KR" alt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내용 개체 틀 16">
            <a:extLst>
              <a:ext uri="{FF2B5EF4-FFF2-40B4-BE49-F238E27FC236}">
                <a16:creationId xmlns:a16="http://schemas.microsoft.com/office/drawing/2014/main" id="{64DCD33E-EB48-C741-9EE0-562DADB7FD5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1761" y="1101561"/>
            <a:ext cx="11182351" cy="21846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marL="0" marR="0" lvl="0" indent="0" algn="l" defTabSz="914377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/</a:t>
            </a:r>
            <a:r>
              <a:rPr lang="ko-KR" altLang="en-US" dirty="0"/>
              <a:t>* </a:t>
            </a:r>
            <a:r>
              <a:rPr lang="en-US" altLang="ko-KR" dirty="0"/>
              <a:t>Content */</a:t>
            </a:r>
            <a:endParaRPr lang="ko-KR" altLang="en-US" dirty="0"/>
          </a:p>
        </p:txBody>
      </p:sp>
      <p:sp>
        <p:nvSpPr>
          <p:cNvPr id="21" name="내용 개체 틀 16">
            <a:extLst>
              <a:ext uri="{FF2B5EF4-FFF2-40B4-BE49-F238E27FC236}">
                <a16:creationId xmlns:a16="http://schemas.microsoft.com/office/drawing/2014/main" id="{B2C5D411-21DF-1448-AA5C-64C6980D4F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3745756"/>
            <a:ext cx="11182351" cy="23525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/* Content */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4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타원 20"/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타원 21"/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360FE-F503-9B4F-B4E8-50783F7C845C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72F6B5-DE32-0147-828B-3EA9A09B7A11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E76752-E7B0-D84E-A989-64D27D3AF4C7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96DE3-0B37-8E48-A514-D3E7750305D8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내용 개체 틀 5"/>
          <p:cNvSpPr>
            <a:spLocks noGrp="1"/>
          </p:cNvSpPr>
          <p:nvPr>
            <p:ph sz="quarter" idx="13" hasCustomPrompt="1"/>
          </p:nvPr>
        </p:nvSpPr>
        <p:spPr>
          <a:xfrm>
            <a:off x="541761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67695330-6193-2D48-BC89-59265338D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77069" y="1314452"/>
            <a:ext cx="5360987" cy="48336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output --&gt;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22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I&amp;O _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ADE0B81-AC3E-8747-A3B1-74B6E5C19AB5}"/>
              </a:ext>
            </a:extLst>
          </p:cNvPr>
          <p:cNvSpPr/>
          <p:nvPr/>
        </p:nvSpPr>
        <p:spPr>
          <a:xfrm>
            <a:off x="319315" y="161926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내용 개체 틀 5">
            <a:extLst>
              <a:ext uri="{FF2B5EF4-FFF2-40B4-BE49-F238E27FC236}">
                <a16:creationId xmlns:a16="http://schemas.microsoft.com/office/drawing/2014/main" id="{CCE9FB38-1156-6544-B0D7-0093CE82F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1761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0" name="내용 개체 틀 5">
            <a:extLst>
              <a:ext uri="{FF2B5EF4-FFF2-40B4-BE49-F238E27FC236}">
                <a16:creationId xmlns:a16="http://schemas.microsoft.com/office/drawing/2014/main" id="{37B30077-29A7-A24E-B439-27ECF095220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761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1" name="내용 개체 틀 5">
            <a:extLst>
              <a:ext uri="{FF2B5EF4-FFF2-40B4-BE49-F238E27FC236}">
                <a16:creationId xmlns:a16="http://schemas.microsoft.com/office/drawing/2014/main" id="{9CABB7AC-FB27-5046-8261-D8122B2061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77069" y="1372908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32" name="내용 개체 틀 5">
            <a:extLst>
              <a:ext uri="{FF2B5EF4-FFF2-40B4-BE49-F238E27FC236}">
                <a16:creationId xmlns:a16="http://schemas.microsoft.com/office/drawing/2014/main" id="{37AE1D7E-F6F6-EE4A-9F4C-D6834FDA633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7068" y="3797339"/>
            <a:ext cx="5360987" cy="21745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aseline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lang="en-US" altLang="ko-KR" dirty="0"/>
              <a:t>&lt;!-- example input --&gt;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A09D080-C5BF-4442-9B59-8D50A5309609}"/>
              </a:ext>
            </a:extLst>
          </p:cNvPr>
          <p:cNvSpPr/>
          <p:nvPr/>
        </p:nvSpPr>
        <p:spPr>
          <a:xfrm>
            <a:off x="541760" y="10128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D58FFFC-8571-804C-BEB5-3DF5571A61C5}"/>
              </a:ext>
            </a:extLst>
          </p:cNvPr>
          <p:cNvSpPr/>
          <p:nvPr/>
        </p:nvSpPr>
        <p:spPr>
          <a:xfrm>
            <a:off x="703244" y="10128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CA8457-C2CA-9B4B-88BB-00E658BC0DB7}"/>
              </a:ext>
            </a:extLst>
          </p:cNvPr>
          <p:cNvSpPr/>
          <p:nvPr/>
        </p:nvSpPr>
        <p:spPr>
          <a:xfrm>
            <a:off x="864728" y="10128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A9824-B051-5B44-A4BE-A615F81C2BF4}"/>
              </a:ext>
            </a:extLst>
          </p:cNvPr>
          <p:cNvSpPr txBox="1"/>
          <p:nvPr/>
        </p:nvSpPr>
        <p:spPr>
          <a:xfrm>
            <a:off x="449943" y="629558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Input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B251118-4C58-5444-B5D5-1B53D342F41B}"/>
              </a:ext>
            </a:extLst>
          </p:cNvPr>
          <p:cNvSpPr/>
          <p:nvPr/>
        </p:nvSpPr>
        <p:spPr>
          <a:xfrm>
            <a:off x="6306456" y="10143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58A1EA9-E600-464C-BDDC-A24F508630A6}"/>
              </a:ext>
            </a:extLst>
          </p:cNvPr>
          <p:cNvSpPr/>
          <p:nvPr/>
        </p:nvSpPr>
        <p:spPr>
          <a:xfrm>
            <a:off x="6467940" y="1014309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304761F-F9E2-BE47-92A9-7818C4A7AF96}"/>
              </a:ext>
            </a:extLst>
          </p:cNvPr>
          <p:cNvSpPr/>
          <p:nvPr/>
        </p:nvSpPr>
        <p:spPr>
          <a:xfrm>
            <a:off x="6629424" y="1014309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531579-03C9-BB48-A03C-2410FF8D767A}"/>
              </a:ext>
            </a:extLst>
          </p:cNvPr>
          <p:cNvSpPr txBox="1"/>
          <p:nvPr/>
        </p:nvSpPr>
        <p:spPr>
          <a:xfrm>
            <a:off x="6184821" y="631058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Example Output</a:t>
            </a:r>
            <a:endParaRPr lang="ko-KR" altLang="en-US" sz="18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DE94A-E462-C94B-A992-DE799489419E}"/>
              </a:ext>
            </a:extLst>
          </p:cNvPr>
          <p:cNvSpPr txBox="1"/>
          <p:nvPr/>
        </p:nvSpPr>
        <p:spPr>
          <a:xfrm>
            <a:off x="8883056" y="6447378"/>
            <a:ext cx="296728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POS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TECH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omputer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lgorithm </a:t>
            </a:r>
            <a:r>
              <a:rPr lang="en-US" altLang="ko-KR" sz="1200" b="1" dirty="0">
                <a:solidFill>
                  <a:srgbClr val="C00000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eam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5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19315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315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2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release/python-386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김범수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061124" y="3782112"/>
            <a:ext cx="4051277" cy="286232"/>
          </a:xfrm>
        </p:spPr>
        <p:txBody>
          <a:bodyPr/>
          <a:lstStyle/>
          <a:p>
            <a:r>
              <a:rPr lang="en-US" altLang="ko-KR" dirty="0" smtClean="0"/>
              <a:t>Basic of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2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앞에서 봤듯이 </a:t>
            </a:r>
            <a:r>
              <a:rPr lang="en-US" altLang="ko-KR" dirty="0" smtClean="0"/>
              <a:t>print</a:t>
            </a:r>
            <a:r>
              <a:rPr lang="ko-KR" altLang="en-US" dirty="0"/>
              <a:t> </a:t>
            </a:r>
            <a:r>
              <a:rPr lang="ko-KR" altLang="en-US" dirty="0" smtClean="0"/>
              <a:t>함수를 이용하면 원하는 내용을 출력할 수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아래 그림처럼 숫자를 주면 숫자를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문장을 주면 문장을</a:t>
            </a:r>
            <a:r>
              <a:rPr lang="en-US" altLang="ko-KR" dirty="0"/>
              <a:t> </a:t>
            </a:r>
            <a:r>
              <a:rPr lang="ko-KR" altLang="en-US" dirty="0" smtClean="0"/>
              <a:t>출력하는 함수이지요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간단한 사칙연산도 진행할 수 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54719"/>
          </a:xfrm>
        </p:spPr>
        <p:txBody>
          <a:bodyPr/>
          <a:lstStyle/>
          <a:p>
            <a:r>
              <a:rPr lang="ko-KR" altLang="en-US" dirty="0"/>
              <a:t>변수와 리스트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4165"/>
          <a:stretch/>
        </p:blipFill>
        <p:spPr>
          <a:xfrm>
            <a:off x="574513" y="2360644"/>
            <a:ext cx="2981325" cy="8340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32500"/>
          <a:stretch/>
        </p:blipFill>
        <p:spPr>
          <a:xfrm>
            <a:off x="3655391" y="2360644"/>
            <a:ext cx="2748788" cy="852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22304"/>
          <a:stretch/>
        </p:blipFill>
        <p:spPr>
          <a:xfrm>
            <a:off x="574513" y="4409725"/>
            <a:ext cx="2159356" cy="124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21901"/>
          <a:stretch/>
        </p:blipFill>
        <p:spPr>
          <a:xfrm>
            <a:off x="2911736" y="4409724"/>
            <a:ext cx="2183363" cy="124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7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변수는 간단히 말하면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값을 저장하는 공간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앞으로는 변수를 사용하여 다양한 계산을 진행할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변수에는 숫자나 문자를 저장할 수 있고</a:t>
            </a:r>
            <a:r>
              <a:rPr lang="en-US" altLang="ko-KR" dirty="0" smtClean="0"/>
              <a:t>, print</a:t>
            </a:r>
            <a:r>
              <a:rPr lang="ko-KR" altLang="en-US" dirty="0" smtClean="0"/>
              <a:t>를 이용하여 변수를 출력할 수도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err="1" smtClean="0"/>
              <a:t>변수끼리도</a:t>
            </a:r>
            <a:r>
              <a:rPr lang="ko-KR" altLang="en-US" dirty="0" smtClean="0"/>
              <a:t> 사칙연산을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변수에도 다양한 종류가 존재합니다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정수를 저장하는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실수를 저장하는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문자열을 저장하는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형이 존재합니다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type() </a:t>
            </a:r>
            <a:r>
              <a:rPr lang="ko-KR" altLang="en-US" dirty="0" smtClean="0"/>
              <a:t>함수를 이용하여 </a:t>
            </a:r>
            <a:r>
              <a:rPr lang="ko-KR" altLang="en-US" dirty="0" err="1" smtClean="0"/>
              <a:t>변수형을</a:t>
            </a:r>
            <a:r>
              <a:rPr lang="ko-KR" altLang="en-US" dirty="0" smtClean="0"/>
              <a:t>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885371"/>
          </a:xfrm>
        </p:spPr>
        <p:txBody>
          <a:bodyPr/>
          <a:lstStyle/>
          <a:p>
            <a:r>
              <a:rPr lang="ko-KR" altLang="en-US" dirty="0"/>
              <a:t>변수와 리스트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0788"/>
          <a:stretch/>
        </p:blipFill>
        <p:spPr>
          <a:xfrm>
            <a:off x="850155" y="3869191"/>
            <a:ext cx="2486025" cy="1682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4862"/>
          <a:stretch/>
        </p:blipFill>
        <p:spPr>
          <a:xfrm>
            <a:off x="4101582" y="3869191"/>
            <a:ext cx="2514600" cy="10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만약 여러 개의 변수를 한 줄에 출력하고 싶다면 어떡해야 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 때는 </a:t>
            </a:r>
            <a:r>
              <a:rPr lang="en-US" altLang="ko-KR" dirty="0" smtClean="0"/>
              <a:t>format() </a:t>
            </a:r>
            <a:r>
              <a:rPr lang="ko-KR" altLang="en-US" dirty="0" smtClean="0"/>
              <a:t>함수를 사용하면 문자열을 예쁘게 만들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format </a:t>
            </a:r>
            <a:r>
              <a:rPr lang="ko-KR" altLang="en-US" dirty="0" smtClean="0"/>
              <a:t>함수에서는 중괄호로 </a:t>
            </a:r>
            <a:r>
              <a:rPr lang="ko-KR" altLang="en-US" dirty="0" err="1" smtClean="0"/>
              <a:t>포매팅을</a:t>
            </a:r>
            <a:r>
              <a:rPr lang="ko-KR" altLang="en-US" dirty="0" smtClean="0"/>
              <a:t> 지정하고 인자로</a:t>
            </a:r>
            <a:r>
              <a:rPr lang="en-US" altLang="ko-KR" dirty="0"/>
              <a:t> </a:t>
            </a:r>
            <a:r>
              <a:rPr lang="ko-KR" altLang="en-US" dirty="0" smtClean="0"/>
              <a:t>중괄호 안에 들어갈 값을 전달합니다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아래의 예제를 통해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함수를 어떻게 사용하는 지 살펴보겠습니다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실수 출력의 경우</a:t>
            </a:r>
            <a:r>
              <a:rPr lang="en-US" altLang="ko-KR" dirty="0" smtClean="0"/>
              <a:t>, {:.</a:t>
            </a:r>
            <a:r>
              <a:rPr lang="ko-KR" altLang="en-US" dirty="0" err="1" smtClean="0"/>
              <a:t>자리수</a:t>
            </a:r>
            <a:r>
              <a:rPr lang="en-US" altLang="ko-KR" dirty="0" smtClean="0"/>
              <a:t>f}</a:t>
            </a:r>
            <a:r>
              <a:rPr lang="ko-KR" altLang="en-US" dirty="0" smtClean="0"/>
              <a:t>와 같은 형태로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소수점 몇 자리까지 출력할 지 정할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이외에도 </a:t>
            </a:r>
            <a:r>
              <a:rPr lang="en-US" altLang="ko-KR" dirty="0" smtClean="0"/>
              <a:t>format()</a:t>
            </a:r>
            <a:r>
              <a:rPr lang="ko-KR" altLang="en-US" dirty="0" smtClean="0"/>
              <a:t>함수를 다양하게 활용할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뒤의 예제를 풀어보면서 하나씩 알아보겠습니다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424732"/>
          </a:xfrm>
        </p:spPr>
        <p:txBody>
          <a:bodyPr/>
          <a:lstStyle/>
          <a:p>
            <a:r>
              <a:rPr lang="ko-KR" altLang="en-US" dirty="0"/>
              <a:t>변수와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1" y="3018940"/>
            <a:ext cx="5194211" cy="12154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32" y="3018940"/>
            <a:ext cx="3429000" cy="523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01" y="4816755"/>
            <a:ext cx="3267075" cy="752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450" y="4816755"/>
            <a:ext cx="181549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다른사람이</a:t>
            </a:r>
            <a:r>
              <a:rPr lang="ko-KR" altLang="en-US" dirty="0" smtClean="0"/>
              <a:t> 내 코드를 읽는다면 내 코드가 어떤 내용인지  </a:t>
            </a:r>
            <a:r>
              <a:rPr lang="ko-KR" altLang="en-US" dirty="0" err="1" smtClean="0"/>
              <a:t>설명해야겠죠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 때 사용하는 것이 주석입니다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#(</a:t>
            </a:r>
            <a:r>
              <a:rPr lang="ko-KR" altLang="en-US" dirty="0" smtClean="0"/>
              <a:t>샵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주석을 작성하는 방법과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따음표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주석을 작성하는 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가지가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사용하면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은 한 줄 주석에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따음표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개는 여러 줄 주석에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한글이 깨지면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8</a:t>
            </a:r>
            <a:r>
              <a:rPr lang="ko-KR" altLang="en-US" dirty="0" smtClean="0"/>
              <a:t>번 페이지를 참고하시면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885371"/>
          </a:xfrm>
        </p:spPr>
        <p:txBody>
          <a:bodyPr/>
          <a:lstStyle/>
          <a:p>
            <a:r>
              <a:rPr lang="ko-KR" altLang="en-US" dirty="0"/>
              <a:t>변수와 리스트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8" y="3504228"/>
            <a:ext cx="2095500" cy="514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297" y="3504228"/>
            <a:ext cx="1562100" cy="1771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85" y="3504228"/>
            <a:ext cx="1595147" cy="18144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472" y="3504228"/>
            <a:ext cx="1876425" cy="981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71" y="3504228"/>
            <a:ext cx="159804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8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만약 입력을 받고 싶다면 어떻게 해야 할까요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input()</a:t>
            </a:r>
            <a:r>
              <a:rPr lang="ko-KR" altLang="en-US" dirty="0" smtClean="0"/>
              <a:t>함수를 이용하여 입력을 받고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값을 변수에 저장할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 smtClean="0"/>
              <a:t>, input() </a:t>
            </a:r>
            <a:r>
              <a:rPr lang="ko-KR" altLang="en-US" dirty="0" smtClean="0"/>
              <a:t>함수는 숫자를 입력으로 주어도 그것을 문자열로 인식합니다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입력을 숫자로 바꾸기 위해서는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사용해야 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문자열을 그에 해당하는 숫자로 바꿔주게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지금까지 배운 내용을 바탕으로 간단한 연습 문제 하나를 풀어보겠습니다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학생 세 명의 성적을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그 평균을 출력하는 문제를 풀어보겠습니다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3853200" cy="885371"/>
          </a:xfrm>
        </p:spPr>
        <p:txBody>
          <a:bodyPr/>
          <a:lstStyle/>
          <a:p>
            <a:r>
              <a:rPr lang="ko-KR" altLang="en-US" dirty="0"/>
              <a:t>변수와 리스트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81" y="2812110"/>
            <a:ext cx="2076450" cy="147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06" y="2812109"/>
            <a:ext cx="1942001" cy="147637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3687050" y="2769739"/>
            <a:ext cx="5503603" cy="287708"/>
            <a:chOff x="3687050" y="2769739"/>
            <a:chExt cx="5503603" cy="287708"/>
          </a:xfrm>
        </p:grpSpPr>
        <p:sp>
          <p:nvSpPr>
            <p:cNvPr id="8" name="직사각형 7"/>
            <p:cNvSpPr/>
            <p:nvPr/>
          </p:nvSpPr>
          <p:spPr>
            <a:xfrm>
              <a:off x="3687050" y="2769739"/>
              <a:ext cx="671318" cy="2877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>
              <a:stCxn id="8" idx="3"/>
              <a:endCxn id="11" idx="1"/>
            </p:cNvCxnSpPr>
            <p:nvPr/>
          </p:nvCxnSpPr>
          <p:spPr>
            <a:xfrm>
              <a:off x="4358368" y="2913593"/>
              <a:ext cx="162279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5981167" y="2769739"/>
              <a:ext cx="3209486" cy="28770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sym typeface="Wingdings" panose="05000000000000000000" pitchFamily="2" charset="2"/>
                </a:rPr>
                <a:t>직접 입력으로 넣은 숫자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52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연습문제 </a:t>
                </a:r>
                <a:r>
                  <a:rPr lang="en-US" altLang="ko-KR" dirty="0" smtClean="0"/>
                  <a:t>1</a:t>
                </a:r>
              </a:p>
              <a:p>
                <a:r>
                  <a:rPr lang="ko-KR" altLang="en-US" dirty="0" smtClean="0"/>
                  <a:t>학생 세 명의 성적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이 한 줄에 하나씩 총 세 줄에 걸쳐 주어집니다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이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세 학생의 평균 성적을 소수점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자리까지 반올림해서 출력해봅시다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Average score : (</a:t>
                </a:r>
                <a:r>
                  <a:rPr lang="ko-KR" altLang="en-US" dirty="0" err="1" smtClean="0"/>
                  <a:t>평균성적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형태로 출력해봅시다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464050"/>
          </a:xfrm>
        </p:spPr>
        <p:txBody>
          <a:bodyPr/>
          <a:lstStyle/>
          <a:p>
            <a:r>
              <a:rPr lang="ko-KR" altLang="en-US" dirty="0"/>
              <a:t>변수와 리스트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21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96</a:t>
            </a:r>
            <a:br>
              <a:rPr lang="en-US" altLang="ko-KR" dirty="0" smtClean="0"/>
            </a:br>
            <a:r>
              <a:rPr lang="en-US" altLang="ko-KR" dirty="0" smtClean="0"/>
              <a:t>87</a:t>
            </a:r>
            <a:br>
              <a:rPr lang="en-US" altLang="ko-KR" dirty="0" smtClean="0"/>
            </a:br>
            <a:r>
              <a:rPr lang="en-US" altLang="ko-KR" dirty="0" smtClean="0"/>
              <a:t>91</a:t>
            </a:r>
          </a:p>
          <a:p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Average score : 91.33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82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만약 여러 개의 변수를 저장하고 싶다면 어떻게 해야 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예를 들어 앞의 연습문제에서 학생이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명이라면</a:t>
            </a:r>
            <a:r>
              <a:rPr lang="en-US" altLang="ko-KR" dirty="0" smtClean="0"/>
              <a:t>? 1000</a:t>
            </a:r>
            <a:r>
              <a:rPr lang="ko-KR" altLang="en-US" dirty="0" smtClean="0"/>
              <a:t>명이라면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당연하게도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변수를 일일이 만드는 건 매우 비효율적입니다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리스트를 제공하여 여러 개의 변수를 저장할 수 있도록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리스트는 대괄호를 사용하여 정의하며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안에 저장하는 변수들을 리스트의 원소라고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리스트의 원소는 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리스트까지 무엇이든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4"/>
            <a:ext cx="3853200" cy="464050"/>
          </a:xfrm>
        </p:spPr>
        <p:txBody>
          <a:bodyPr/>
          <a:lstStyle/>
          <a:p>
            <a:r>
              <a:rPr lang="ko-KR" altLang="en-US" dirty="0"/>
              <a:t>변수와 리스트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68" y="3886491"/>
            <a:ext cx="2809875" cy="1343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2" y="3886491"/>
            <a:ext cx="2457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리스트의 각 원소는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숫자를 통해 접근할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번호는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첫 번째 원소는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통해 접근할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 원소는 </a:t>
            </a:r>
            <a:r>
              <a:rPr lang="en-US" altLang="ko-KR" dirty="0" smtClean="0"/>
              <a:t>1… </a:t>
            </a:r>
            <a:r>
              <a:rPr lang="ko-KR" altLang="en-US" dirty="0" smtClean="0"/>
              <a:t>이런 식으로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매겨집니다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더하기를 통해 두 리스트를 합칠 수도 있고</a:t>
            </a:r>
            <a:r>
              <a:rPr lang="en-US" altLang="ko-KR" dirty="0" smtClean="0"/>
              <a:t>, sort </a:t>
            </a:r>
            <a:r>
              <a:rPr lang="ko-KR" altLang="en-US" dirty="0" smtClean="0"/>
              <a:t>함수를 통해 리스트 내의 원소를 정렬할 수도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sort(List1) 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List1.sort()</a:t>
            </a:r>
            <a:r>
              <a:rPr lang="ko-KR" altLang="en-US" dirty="0"/>
              <a:t> </a:t>
            </a:r>
            <a:r>
              <a:rPr lang="ko-KR" altLang="en-US" dirty="0" smtClean="0"/>
              <a:t>형태로 사용하는지는 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강에서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 대한 내용을 배워야 이해할 수 있으니</a:t>
            </a:r>
            <a:r>
              <a:rPr lang="en-US" altLang="ko-KR" dirty="0"/>
              <a:t> </a:t>
            </a:r>
            <a:r>
              <a:rPr lang="ko-KR" altLang="en-US" dirty="0" smtClean="0"/>
              <a:t>지금은 사용 방법만 </a:t>
            </a:r>
            <a:r>
              <a:rPr lang="ko-KR" altLang="en-US" dirty="0" err="1" smtClean="0"/>
              <a:t>알아둡시다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변수와 리스트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24" y="2296302"/>
            <a:ext cx="3505200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82" y="4245914"/>
            <a:ext cx="2409825" cy="866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227" y="4245914"/>
            <a:ext cx="3124200" cy="514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147" y="4245914"/>
            <a:ext cx="2724150" cy="781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9017" y="4245914"/>
            <a:ext cx="2066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6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앞에서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배웠는데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사실 </a:t>
            </a:r>
            <a:r>
              <a:rPr lang="en-US" altLang="ko-KR" dirty="0" smtClean="0"/>
              <a:t>bool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하나 더 존재합니다</a:t>
            </a:r>
            <a:r>
              <a:rPr lang="en-US" altLang="ko-KR" dirty="0" smtClean="0"/>
              <a:t>. Bool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 중 하나를 가지는 아주 단순한 </a:t>
            </a:r>
            <a:r>
              <a:rPr lang="ko-KR" altLang="en-US" dirty="0" err="1" smtClean="0"/>
              <a:t>자료형입니다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수를 비교하고 싶을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등호나 부등호를 사용해서 비교할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결과를 </a:t>
            </a:r>
            <a:r>
              <a:rPr lang="en-US" altLang="ko-KR" dirty="0" smtClean="0"/>
              <a:t>bool </a:t>
            </a:r>
            <a:r>
              <a:rPr lang="ko-KR" altLang="en-US" dirty="0" smtClean="0"/>
              <a:t>형으로 반환하게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여러 개의 조건을 표현하고 싶다면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A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B, A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와 같은 형태로 쓰고 싶다면</a:t>
            </a:r>
            <a:r>
              <a:rPr lang="en-US" altLang="ko-KR" dirty="0" smtClean="0"/>
              <a:t>, and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</a:t>
            </a:r>
            <a:r>
              <a:rPr lang="ko-KR" altLang="en-US" dirty="0" smtClean="0"/>
              <a:t>을 사용하면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 and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모두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경우에만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되고</a:t>
            </a:r>
            <a:r>
              <a:rPr lang="en-US" altLang="ko-KR" dirty="0" smtClean="0"/>
              <a:t>, A and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중 하나라도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3"/>
            <a:ext cx="5220627" cy="885371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(if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95" y="3156857"/>
            <a:ext cx="1402702" cy="9579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16" y="3156857"/>
            <a:ext cx="1083281" cy="9579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3" y="5171493"/>
            <a:ext cx="2635801" cy="9800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997" y="5171493"/>
            <a:ext cx="986656" cy="9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smtClean="0"/>
              <a:t>변수와 리스트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4175923" y="2689411"/>
            <a:ext cx="2539197" cy="424732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(windows) </a:t>
            </a:r>
            <a:r>
              <a:rPr lang="ko-KR" altLang="en-US" dirty="0" smtClean="0"/>
              <a:t>및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에디터 설정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(if)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(for, while)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 smtClean="0"/>
              <a:t>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성적이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점 이상이면 </a:t>
            </a:r>
            <a:r>
              <a:rPr lang="en-US" altLang="ko-KR" dirty="0"/>
              <a:t>S</a:t>
            </a:r>
            <a:r>
              <a:rPr lang="en-US" altLang="ko-KR" dirty="0" smtClean="0"/>
              <a:t>, 90</a:t>
            </a:r>
            <a:r>
              <a:rPr lang="ko-KR" altLang="en-US" dirty="0" smtClean="0"/>
              <a:t>점 미만이면 </a:t>
            </a:r>
            <a:r>
              <a:rPr lang="en-US" altLang="ko-KR" dirty="0"/>
              <a:t>U</a:t>
            </a:r>
            <a:r>
              <a:rPr lang="ko-KR" altLang="en-US" dirty="0" smtClean="0"/>
              <a:t>를 출력하고 싶은 경우에는 어떻게 하면 될까요</a:t>
            </a:r>
            <a:r>
              <a:rPr lang="en-US" altLang="ko-KR" dirty="0" smtClean="0"/>
              <a:t>? if</a:t>
            </a:r>
            <a:r>
              <a:rPr lang="ko-KR" altLang="en-US" dirty="0" smtClean="0"/>
              <a:t>문을 사용하면 조건에 따라 원하는 것을 실행할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 그림의 형태로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수행할 문장은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으로 들여쓰기를 해야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2…</a:t>
            </a:r>
            <a:r>
              <a:rPr lang="ko-KR" altLang="en-US" dirty="0" smtClean="0"/>
              <a:t>이 실행되며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A,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B…</a:t>
            </a:r>
            <a:r>
              <a:rPr lang="ko-KR" altLang="en-US" dirty="0" smtClean="0"/>
              <a:t>가 실행됩니다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콜론</a:t>
            </a:r>
            <a:r>
              <a:rPr lang="en-US" altLang="ko-KR" dirty="0" smtClean="0"/>
              <a:t>(:) </a:t>
            </a:r>
            <a:r>
              <a:rPr lang="ko-KR" altLang="en-US" dirty="0" smtClean="0"/>
              <a:t>이 없거나 들여쓰기가 일정하게 되지 않은 경우 오류가 발생하니 주의하세요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위에서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라면 내용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않다면 내용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실행이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내용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이용하여 들여쓰기를 해서 표현해야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3"/>
            <a:ext cx="4726105" cy="562133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과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61" y="4649656"/>
            <a:ext cx="3799406" cy="12664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33" y="4649656"/>
            <a:ext cx="1981200" cy="8477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628" y="4649655"/>
            <a:ext cx="2225278" cy="847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890" y="2092707"/>
            <a:ext cx="1467143" cy="15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9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이번에는 오른쪽 점수</a:t>
            </a:r>
            <a:r>
              <a:rPr lang="en-US" altLang="ko-KR" dirty="0" smtClean="0"/>
              <a:t>-</a:t>
            </a:r>
            <a:r>
              <a:rPr lang="ko-KR" altLang="en-US" dirty="0" smtClean="0"/>
              <a:t>학점 표를 따라서 학점을 출력하는 문제를 생각해봅시다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i</a:t>
            </a:r>
            <a:r>
              <a:rPr lang="en-US" altLang="ko-KR" dirty="0" smtClean="0"/>
              <a:t>f-else</a:t>
            </a:r>
            <a:r>
              <a:rPr lang="ko-KR" altLang="en-US" dirty="0" smtClean="0"/>
              <a:t>만 사용한다면 계속 들여쓰기를 하게 되어 왼쪽의 코드처럼 보기 </a:t>
            </a:r>
            <a:r>
              <a:rPr lang="ko-KR" altLang="en-US" dirty="0" err="1" smtClean="0"/>
              <a:t>난잡해지게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따라서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제공하는 </a:t>
            </a:r>
            <a:r>
              <a:rPr lang="en-US" altLang="ko-KR" dirty="0"/>
              <a:t>e</a:t>
            </a:r>
            <a:r>
              <a:rPr lang="en-US" altLang="ko-KR" dirty="0" smtClean="0"/>
              <a:t>lse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를 합친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를 사용하면 오른쪽의 코드처럼 </a:t>
            </a:r>
            <a:r>
              <a:rPr lang="ko-KR" altLang="en-US" dirty="0" err="1" smtClean="0"/>
              <a:t>간결해집니다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3"/>
            <a:ext cx="4819411" cy="562133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과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71678"/>
              </p:ext>
            </p:extLst>
          </p:nvPr>
        </p:nvGraphicFramePr>
        <p:xfrm>
          <a:off x="9265297" y="1548325"/>
          <a:ext cx="2379016" cy="2791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9508">
                  <a:extLst>
                    <a:ext uri="{9D8B030D-6E8A-4147-A177-3AD203B41FA5}">
                      <a16:colId xmlns:a16="http://schemas.microsoft.com/office/drawing/2014/main" val="2624585803"/>
                    </a:ext>
                  </a:extLst>
                </a:gridCol>
                <a:gridCol w="1189508">
                  <a:extLst>
                    <a:ext uri="{9D8B030D-6E8A-4147-A177-3AD203B41FA5}">
                      <a16:colId xmlns:a16="http://schemas.microsoft.com/office/drawing/2014/main" val="3854541245"/>
                    </a:ext>
                  </a:extLst>
                </a:gridCol>
              </a:tblGrid>
              <a:tr h="465277"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Score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Grade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21658"/>
                  </a:ext>
                </a:extLst>
              </a:tr>
              <a:tr h="465277"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[90, 100]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87592"/>
                  </a:ext>
                </a:extLst>
              </a:tr>
              <a:tr h="465277"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[80,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 90)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67273"/>
                  </a:ext>
                </a:extLst>
              </a:tr>
              <a:tr h="465277"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[70, 80)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C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30729"/>
                  </a:ext>
                </a:extLst>
              </a:tr>
              <a:tr h="465277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[60, 70)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D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74199"/>
                  </a:ext>
                </a:extLst>
              </a:tr>
              <a:tr h="465277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[0, 60)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377" rtl="0" eaLnBrk="1" latinLnBrk="1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  <a:sym typeface="Wingdings" panose="05000000000000000000" pitchFamily="2" charset="2"/>
                        </a:rPr>
                        <a:t>F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1445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2" y="3355229"/>
            <a:ext cx="2705100" cy="2200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159" y="3355229"/>
            <a:ext cx="2781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5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특별히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x in s, x not in s</a:t>
            </a:r>
            <a:r>
              <a:rPr lang="ko-KR" altLang="en-US" dirty="0" smtClean="0"/>
              <a:t>과 같은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사용할 수 있습니다</a:t>
            </a:r>
            <a:r>
              <a:rPr lang="en-US" altLang="ko-KR" dirty="0" smtClean="0"/>
              <a:t>. s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안에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라는 원소가 존재하는 지를 쉽게 확인할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여러 줄로 적는 게 귀찮다면 아래의 조건부 표현식을 이용해 한 줄에 적을 수도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주로 코드를 간결하게 작성하기 위해 가끔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이전의 </a:t>
            </a:r>
            <a:r>
              <a:rPr lang="en-US" altLang="ko-KR" dirty="0" smtClean="0"/>
              <a:t>S/U </a:t>
            </a:r>
            <a:r>
              <a:rPr lang="ko-KR" altLang="en-US" dirty="0" smtClean="0"/>
              <a:t>문제를 조건부 표현식으로 풀면 아래와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3"/>
            <a:ext cx="4548823" cy="1217769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과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12" y="2382805"/>
            <a:ext cx="2487580" cy="952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713" y="2382805"/>
            <a:ext cx="1352480" cy="9526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12" y="4227239"/>
            <a:ext cx="4905958" cy="351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12" y="4847865"/>
            <a:ext cx="4781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2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이제 </a:t>
            </a:r>
            <a:r>
              <a:rPr lang="ko-KR" altLang="en-US" sz="1200" dirty="0" err="1" smtClean="0"/>
              <a:t>반복문에</a:t>
            </a:r>
            <a:r>
              <a:rPr lang="ko-KR" altLang="en-US" sz="1200" dirty="0" smtClean="0"/>
              <a:t> 대해 알아봅시다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반복문은</a:t>
            </a:r>
            <a:r>
              <a:rPr lang="ko-KR" altLang="en-US" sz="1200" dirty="0" smtClean="0"/>
              <a:t> 문장을 반복해서 수행할 때 사용합니다</a:t>
            </a:r>
            <a:r>
              <a:rPr lang="en-US" altLang="ko-KR" sz="1200" dirty="0" smtClean="0"/>
              <a:t>. while</a:t>
            </a:r>
            <a:r>
              <a:rPr lang="ko-KR" altLang="en-US" sz="1200" dirty="0" smtClean="0"/>
              <a:t>문은 오른쪽의 구조로 사용됩니다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if</a:t>
            </a:r>
            <a:r>
              <a:rPr lang="ko-KR" altLang="en-US" sz="1200" dirty="0" smtClean="0"/>
              <a:t>와 마찬가지로 콜론</a:t>
            </a:r>
            <a:r>
              <a:rPr lang="en-US" altLang="ko-KR" sz="1200" dirty="0" smtClean="0"/>
              <a:t>(:)</a:t>
            </a:r>
            <a:r>
              <a:rPr lang="ko-KR" altLang="en-US" sz="1200" dirty="0" smtClean="0"/>
              <a:t>과 들여쓰기에 주의합시다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조건문</a:t>
            </a:r>
            <a:r>
              <a:rPr lang="ko-KR" altLang="en-US" sz="1200" dirty="0" smtClean="0"/>
              <a:t> 확인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문장 수행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조건문</a:t>
            </a:r>
            <a:r>
              <a:rPr lang="ko-KR" altLang="en-US" sz="1200" dirty="0" smtClean="0"/>
              <a:t> 확인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문장 수행 </a:t>
            </a:r>
            <a:r>
              <a:rPr lang="en-US" altLang="ko-KR" sz="1200" dirty="0" smtClean="0"/>
              <a:t>-&gt; … </a:t>
            </a:r>
            <a:r>
              <a:rPr lang="ko-KR" altLang="en-US" sz="1200" dirty="0" smtClean="0"/>
              <a:t>의 순서로 실행됩니다</a:t>
            </a:r>
            <a:r>
              <a:rPr lang="en-US" altLang="ko-KR" sz="1200" dirty="0" smtClean="0"/>
              <a:t>. [Code1]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1~10</a:t>
            </a:r>
            <a:r>
              <a:rPr lang="ko-KR" altLang="en-US" sz="1200" dirty="0" smtClean="0"/>
              <a:t>까지 출력하는 예제를 적용해보면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count( = 1) &lt;= 10 -&gt; count( = 1) </a:t>
            </a:r>
            <a:r>
              <a:rPr lang="ko-KR" altLang="en-US" sz="1200" dirty="0" smtClean="0"/>
              <a:t>출력 및 </a:t>
            </a:r>
            <a:r>
              <a:rPr lang="en-US" altLang="ko-KR" sz="1200" dirty="0" smtClean="0"/>
              <a:t>count 1 </a:t>
            </a:r>
            <a:r>
              <a:rPr lang="ko-KR" altLang="en-US" sz="1200" dirty="0" smtClean="0"/>
              <a:t>증가 </a:t>
            </a:r>
            <a:r>
              <a:rPr lang="en-US" altLang="ko-KR" sz="1200" dirty="0" smtClean="0"/>
              <a:t>-&gt; count( = 2) &lt;= 10 -&gt; count( = 2) </a:t>
            </a:r>
            <a:r>
              <a:rPr lang="ko-KR" altLang="en-US" sz="1200" dirty="0" smtClean="0"/>
              <a:t>출력 및 </a:t>
            </a:r>
            <a:r>
              <a:rPr lang="en-US" altLang="ko-KR" sz="1200" dirty="0" smtClean="0"/>
              <a:t>count 1 </a:t>
            </a:r>
            <a:r>
              <a:rPr lang="ko-KR" altLang="en-US" sz="1200" dirty="0" smtClean="0"/>
              <a:t>증가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-&gt; … -&gt; count( = 10) &lt;= 10 -&gt; count( = 10) </a:t>
            </a:r>
            <a:r>
              <a:rPr lang="ko-KR" altLang="en-US" sz="1200" dirty="0" smtClean="0"/>
              <a:t>출력 및 </a:t>
            </a:r>
            <a:r>
              <a:rPr lang="en-US" altLang="ko-KR" sz="1200" dirty="0" smtClean="0"/>
              <a:t>count 1 </a:t>
            </a:r>
            <a:r>
              <a:rPr lang="ko-KR" altLang="en-US" sz="1200" dirty="0" smtClean="0"/>
              <a:t>증가 </a:t>
            </a:r>
            <a:r>
              <a:rPr lang="en-US" altLang="ko-KR" sz="1200" dirty="0" smtClean="0"/>
              <a:t>-&gt; count( = 11) &lt;= 10 -&gt; while</a:t>
            </a:r>
            <a:r>
              <a:rPr lang="ko-KR" altLang="en-US" sz="1200" dirty="0" smtClean="0"/>
              <a:t>문 종료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의 순서로 이루어지게 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[Code2]</a:t>
            </a:r>
            <a:r>
              <a:rPr lang="ko-KR" altLang="en-US" sz="1200" dirty="0" smtClean="0"/>
              <a:t>와 같이 </a:t>
            </a:r>
            <a:r>
              <a:rPr lang="en-US" altLang="ko-KR" sz="1200" dirty="0" smtClean="0"/>
              <a:t>break</a:t>
            </a:r>
            <a:r>
              <a:rPr lang="ko-KR" altLang="en-US" sz="1200" dirty="0" smtClean="0"/>
              <a:t>를 사용해서</a:t>
            </a:r>
            <a:r>
              <a:rPr lang="en-US" altLang="ko-KR" sz="1200" dirty="0" smtClean="0"/>
              <a:t> while</a:t>
            </a:r>
            <a:r>
              <a:rPr lang="ko-KR" altLang="en-US" sz="1200" dirty="0" smtClean="0"/>
              <a:t>문을 빠져나올 수도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[Code3]</a:t>
            </a:r>
            <a:r>
              <a:rPr lang="ko-KR" altLang="en-US" sz="1200" dirty="0" smtClean="0"/>
              <a:t>에서 처럼 </a:t>
            </a:r>
            <a:r>
              <a:rPr lang="en-US" altLang="ko-KR" sz="1200" dirty="0" smtClean="0"/>
              <a:t>continu</a:t>
            </a:r>
            <a:r>
              <a:rPr lang="en-US" altLang="ko-KR" sz="1200" dirty="0"/>
              <a:t>e</a:t>
            </a:r>
            <a:r>
              <a:rPr lang="ko-KR" altLang="en-US" sz="1200" dirty="0" smtClean="0"/>
              <a:t>를 사용하면</a:t>
            </a:r>
            <a:r>
              <a:rPr lang="en-US" altLang="ko-KR" sz="1200" dirty="0" smtClean="0"/>
              <a:t>, while</a:t>
            </a:r>
            <a:r>
              <a:rPr lang="ko-KR" altLang="en-US" sz="1200" dirty="0" smtClean="0"/>
              <a:t>문의 맨 앞으로 가서 처음부터 실행합니다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</a:t>
            </a:r>
            <a:r>
              <a:rPr lang="en-US" altLang="ko-KR" sz="1200" dirty="0" smtClean="0"/>
              <a:t>[Code3]</a:t>
            </a:r>
            <a:r>
              <a:rPr lang="ko-KR" altLang="en-US" sz="1200" dirty="0" smtClean="0"/>
              <a:t>을 실행하면 홀수만 출력됩니다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3"/>
            <a:ext cx="4707443" cy="482711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과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13" y="1827536"/>
            <a:ext cx="1553234" cy="8381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5" y="4872058"/>
            <a:ext cx="3214494" cy="8094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800" y="4580456"/>
            <a:ext cx="3038573" cy="11421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3693" y="5630137"/>
            <a:ext cx="99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[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Code1]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3898" y="5671238"/>
            <a:ext cx="9983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[Code2]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662" y="4575153"/>
            <a:ext cx="1880086" cy="11063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2517" y="5668586"/>
            <a:ext cx="9983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[Code3]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1721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에 대해서 알아봅시다</a:t>
            </a:r>
            <a:r>
              <a:rPr lang="en-US" altLang="ko-KR" dirty="0" smtClean="0"/>
              <a:t>. for</a:t>
            </a:r>
            <a:r>
              <a:rPr lang="ko-KR" altLang="en-US" dirty="0" smtClean="0"/>
              <a:t>문은 오른쪽의 구조로 사용됩니다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마찬가지로 콜론</a:t>
            </a:r>
            <a:r>
              <a:rPr lang="en-US" altLang="ko-KR" dirty="0" smtClean="0"/>
              <a:t>(:)</a:t>
            </a:r>
            <a:r>
              <a:rPr lang="ko-KR" altLang="en-US" dirty="0" smtClean="0"/>
              <a:t>과 들여쓰기를 주의해서 사용합시다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변수에 리스트의 첫 원소를 대입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문장 수행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변수에 리스트의 다음 원소를 대입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문장 수행</a:t>
            </a:r>
            <a:r>
              <a:rPr lang="en-US" altLang="ko-KR" dirty="0"/>
              <a:t> </a:t>
            </a:r>
            <a:r>
              <a:rPr lang="en-US" altLang="ko-KR" dirty="0" smtClean="0"/>
              <a:t>-&gt; …</a:t>
            </a:r>
            <a:br>
              <a:rPr lang="en-US" altLang="ko-KR" dirty="0" smtClean="0"/>
            </a:br>
            <a:r>
              <a:rPr lang="ko-KR" altLang="en-US" dirty="0" smtClean="0"/>
              <a:t>의 순서로 실행됩니다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[Code1]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이용해 리스트 안의 모든 원소를 출력할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문과 유사하게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를 써서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빠져나올 수도 있고</a:t>
            </a:r>
            <a:r>
              <a:rPr lang="en-US" altLang="ko-KR" dirty="0" smtClean="0"/>
              <a:t>, continue</a:t>
            </a:r>
            <a:r>
              <a:rPr lang="ko-KR" altLang="en-US" dirty="0" smtClean="0"/>
              <a:t>를 써서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처음으로 돌아올 수도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[Code2]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짝수일 때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빠져나와 </a:t>
            </a:r>
            <a:r>
              <a:rPr lang="en-US" altLang="ko-KR" dirty="0" smtClean="0"/>
              <a:t>1, 3</a:t>
            </a:r>
            <a:r>
              <a:rPr lang="ko-KR" altLang="en-US" dirty="0" smtClean="0"/>
              <a:t>만 출력이 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[Code3]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짝수일 때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로 인해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의 맨 처음으로 돌아가 홀수인 </a:t>
            </a:r>
            <a:r>
              <a:rPr lang="en-US" altLang="ko-KR" dirty="0" smtClean="0"/>
              <a:t>1, 3, 5, 9</a:t>
            </a:r>
            <a:r>
              <a:rPr lang="ko-KR" altLang="en-US" dirty="0" smtClean="0"/>
              <a:t>만 출력됩니다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3"/>
            <a:ext cx="4520831" cy="562133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과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587" y="1430180"/>
            <a:ext cx="2368809" cy="7767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76" y="4825100"/>
            <a:ext cx="2283668" cy="6986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689" y="4460324"/>
            <a:ext cx="2351895" cy="106339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409" y="4460324"/>
            <a:ext cx="2326629" cy="10633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9842" y="5624709"/>
            <a:ext cx="99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[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Code1]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5278" y="5647912"/>
            <a:ext cx="9983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[Code2]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30535" y="5624709"/>
            <a:ext cx="9983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[Code3]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037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문은 숫자 리스트를 자동으로 만들어주는 </a:t>
            </a:r>
            <a:r>
              <a:rPr lang="en-US" altLang="ko-KR" dirty="0" smtClean="0"/>
              <a:t>range(x, y) </a:t>
            </a:r>
            <a:r>
              <a:rPr lang="ko-KR" altLang="en-US" dirty="0" smtClean="0"/>
              <a:t>함수와 같이 사용됩니다</a:t>
            </a:r>
            <a:r>
              <a:rPr lang="en-US" altLang="ko-KR" dirty="0" smtClean="0"/>
              <a:t>. </a:t>
            </a:r>
            <a:r>
              <a:rPr lang="en-US" altLang="ko-KR" dirty="0"/>
              <a:t>r</a:t>
            </a:r>
            <a:r>
              <a:rPr lang="en-US" altLang="ko-KR" dirty="0" smtClean="0"/>
              <a:t>ange(x, y)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시작 숫자</a:t>
            </a:r>
            <a:r>
              <a:rPr lang="en-US" altLang="ko-KR" dirty="0" smtClean="0"/>
              <a:t>, y</a:t>
            </a:r>
            <a:r>
              <a:rPr lang="ko-KR" altLang="en-US" dirty="0" smtClean="0"/>
              <a:t>는 마지막 숫자</a:t>
            </a:r>
            <a:r>
              <a:rPr lang="en-US" altLang="ko-KR" dirty="0" smtClean="0"/>
              <a:t>(x, y</a:t>
            </a:r>
            <a:r>
              <a:rPr lang="ko-KR" altLang="en-US" dirty="0" smtClean="0"/>
              <a:t>는 정수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의미하는 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 끝 숫자는 포함되지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1~10</a:t>
            </a:r>
            <a:r>
              <a:rPr lang="ko-KR" altLang="en-US" dirty="0" smtClean="0"/>
              <a:t>까지 출력하는 예제를 </a:t>
            </a:r>
            <a:r>
              <a:rPr lang="en-US" altLang="ko-KR" dirty="0" smtClean="0"/>
              <a:t>range</a:t>
            </a:r>
            <a:r>
              <a:rPr lang="ko-KR" altLang="en-US" dirty="0" smtClean="0"/>
              <a:t>함수를 이용하면 </a:t>
            </a:r>
            <a:r>
              <a:rPr lang="en-US" altLang="ko-KR" dirty="0" smtClean="0"/>
              <a:t>[Code1]</a:t>
            </a:r>
            <a:r>
              <a:rPr lang="ko-KR" altLang="en-US" dirty="0" smtClean="0"/>
              <a:t>과 같이 사용할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리스트 내포를 사용하여 보다 간편하게 리스트를 만들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아래의 구조로 사용되며</a:t>
            </a:r>
            <a:r>
              <a:rPr lang="en-US" altLang="ko-KR" dirty="0"/>
              <a:t> </a:t>
            </a:r>
            <a:r>
              <a:rPr lang="ko-KR" altLang="en-US" dirty="0" smtClean="0"/>
              <a:t>우리는 거의 사용하지 않으니 이런 것이 있구나 정도만 알아두시면 될 것 같습니다</a:t>
            </a:r>
            <a:r>
              <a:rPr lang="en-US" altLang="ko-KR" dirty="0" smtClean="0"/>
              <a:t>. [Code2]</a:t>
            </a:r>
            <a:r>
              <a:rPr lang="ko-KR" altLang="en-US" dirty="0" smtClean="0"/>
              <a:t>처럼 사용하여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수 중 짝수만 골라서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곱해 새로운 리스트를 만들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3" y="646293"/>
            <a:ext cx="4940709" cy="562133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과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9" y="4942498"/>
            <a:ext cx="2522440" cy="597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147" y="4699484"/>
            <a:ext cx="5238750" cy="838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16972"/>
          <a:stretch/>
        </p:blipFill>
        <p:spPr>
          <a:xfrm>
            <a:off x="744747" y="3935343"/>
            <a:ext cx="5695950" cy="300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9842" y="5624709"/>
            <a:ext cx="99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[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Code1]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1334" y="5634342"/>
            <a:ext cx="9983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ct val="15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Wingdings" panose="05000000000000000000" pitchFamily="2" charset="2"/>
              </a:rPr>
              <a:t>[Code2]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8955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함수는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계산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결괏값</a:t>
            </a:r>
            <a:r>
              <a:rPr lang="ko-KR" altLang="en-US" dirty="0" smtClean="0"/>
              <a:t> 으로 구성됩니다</a:t>
            </a:r>
            <a:r>
              <a:rPr lang="en-US" altLang="ko-KR" dirty="0" smtClean="0"/>
              <a:t>. </a:t>
            </a:r>
            <a:r>
              <a:rPr lang="en-US" altLang="ko-KR" dirty="0"/>
              <a:t>f</a:t>
            </a:r>
            <a:r>
              <a:rPr lang="en-US" altLang="ko-KR" dirty="0" smtClean="0"/>
              <a:t>(x) = 2x</a:t>
            </a:r>
            <a:r>
              <a:rPr lang="ko-KR" altLang="en-US" dirty="0" smtClean="0"/>
              <a:t>라는 함수를 예로 들면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입력값</a:t>
            </a:r>
            <a:r>
              <a:rPr lang="en-US" altLang="ko-KR" dirty="0" smtClean="0"/>
              <a:t>(x = 2)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이를 계산</a:t>
            </a:r>
            <a:r>
              <a:rPr lang="en-US" altLang="ko-KR" dirty="0" smtClean="0"/>
              <a:t>(2 * 2 = 4)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결괏값</a:t>
            </a:r>
            <a:r>
              <a:rPr lang="en-US" altLang="ko-KR" dirty="0" smtClean="0"/>
              <a:t>(4)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전달하게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f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같이 함수에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전달하는 변수를 </a:t>
            </a:r>
            <a:r>
              <a:rPr lang="ko-KR" altLang="en-US" dirty="0" err="1" smtClean="0"/>
              <a:t>매개변수라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오른쪽의 구조로 함수를 정의합니다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매개변수와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결괏값은</a:t>
            </a:r>
            <a:r>
              <a:rPr lang="ko-KR" altLang="en-US" dirty="0" smtClean="0"/>
              <a:t> 상황에 따라 존재하지 않을 수도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함수는 주로 같은 계산을 여러 번 수행해야 할 때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세 개의 분반 성적의 평균을 각각 계산하려고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 분반 성적의 평균을 계산하는 코드를 직접 작성할 수도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매개변수로 성적 리스트를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평균을 계산하여 반환하는 함수를 만들어 보다 편리하게 계산할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오른쪽의 코드는 리스트를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그 평균을 반환하는 함수를 이용한 예제입니다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190" y="1514156"/>
            <a:ext cx="2023509" cy="8184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07" y="4307112"/>
            <a:ext cx="3132558" cy="167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82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400" dirty="0" smtClean="0"/>
              <a:t>연습 문제</a:t>
            </a:r>
            <a:r>
              <a:rPr lang="en-US" altLang="ko-KR" sz="1400" dirty="0" smtClean="0"/>
              <a:t>2</a:t>
            </a:r>
          </a:p>
          <a:p>
            <a:r>
              <a:rPr lang="ko-KR" altLang="en-US" sz="1400" dirty="0" smtClean="0"/>
              <a:t>세 분반의 성적이 주어질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리스트를 매개변수로 받아 평균값</a:t>
            </a:r>
            <a:r>
              <a:rPr lang="en-US" altLang="ko-KR" sz="1400" dirty="0" smtClean="0"/>
              <a:t>(average), </a:t>
            </a:r>
            <a:r>
              <a:rPr lang="ko-KR" altLang="en-US" sz="1400" dirty="0" smtClean="0"/>
              <a:t>중앙값</a:t>
            </a:r>
            <a:r>
              <a:rPr lang="en-US" altLang="ko-KR" sz="1400" dirty="0" smtClean="0"/>
              <a:t>(median), </a:t>
            </a:r>
            <a:r>
              <a:rPr lang="ko-KR" altLang="en-US" sz="1400" dirty="0" smtClean="0"/>
              <a:t>최대값</a:t>
            </a:r>
            <a:r>
              <a:rPr lang="en-US" altLang="ko-KR" sz="1400" dirty="0" smtClean="0"/>
              <a:t>(maximum), </a:t>
            </a:r>
            <a:r>
              <a:rPr lang="ko-KR" altLang="en-US" sz="1400" dirty="0" smtClean="0"/>
              <a:t>최소값</a:t>
            </a:r>
            <a:r>
              <a:rPr lang="en-US" altLang="ko-KR" sz="1400" dirty="0" smtClean="0"/>
              <a:t>(minimum)</a:t>
            </a:r>
            <a:r>
              <a:rPr lang="ko-KR" altLang="en-US" sz="1400" dirty="0" smtClean="0"/>
              <a:t>을 계산하는 함수를 각각 만드세요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리스트와 분반 번호가 입력으로 주어질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위에서 만든 함수를 이용하여 분반 성적 정보를 출력하는 함수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print_info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만드세요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출력 형식은 아래와 같습니다</a:t>
            </a:r>
            <a:r>
              <a:rPr lang="en-US" altLang="ko-KR" sz="1400" dirty="0" smtClean="0"/>
              <a:t>.)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/>
              <a:t>평균 점수는 마찬가지로 소수점 </a:t>
            </a:r>
            <a:r>
              <a:rPr lang="en-US" altLang="ko-KR" sz="1400" dirty="0"/>
              <a:t>2</a:t>
            </a:r>
            <a:r>
              <a:rPr lang="ko-KR" altLang="en-US" sz="1400" dirty="0" smtClean="0"/>
              <a:t>자리까지 </a:t>
            </a:r>
            <a:r>
              <a:rPr lang="ko-KR" altLang="en-US" sz="1400" dirty="0"/>
              <a:t>반올림하여 출력합니다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번째 줄에는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분반 학생의 성적</a:t>
            </a:r>
            <a:r>
              <a:rPr lang="en-US" altLang="ko-KR" sz="1400" dirty="0" smtClean="0"/>
              <a:t>, 2</a:t>
            </a:r>
            <a:r>
              <a:rPr lang="ko-KR" altLang="en-US" sz="1400" dirty="0" smtClean="0"/>
              <a:t>번째 줄에는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분반 학생의 성적</a:t>
            </a:r>
            <a:r>
              <a:rPr lang="en-US" altLang="ko-KR" sz="1400" dirty="0" smtClean="0"/>
              <a:t>, 3</a:t>
            </a:r>
            <a:r>
              <a:rPr lang="ko-KR" altLang="en-US" sz="1400" dirty="0" smtClean="0"/>
              <a:t>번째 줄에는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분반 학생의 성적이 주어집니다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세 분반의 성적을 입력으로 받아 위 </a:t>
            </a:r>
            <a:r>
              <a:rPr lang="ko-KR" altLang="en-US" sz="1400" dirty="0" err="1" smtClean="0"/>
              <a:t>출력형식에</a:t>
            </a:r>
            <a:r>
              <a:rPr lang="ko-KR" altLang="en-US" sz="1400" dirty="0" smtClean="0"/>
              <a:t> 맞게 분반 성적 정보를 출력하면 됩니다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줄 단위가 아니라 띄어쓰기 단위로 입력이 주어지는 문제는 </a:t>
            </a:r>
            <a:r>
              <a:rPr lang="en-US" altLang="ko-KR" sz="1400" dirty="0" smtClean="0"/>
              <a:t>split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함수를 사용해서 문장 전체를 </a:t>
            </a:r>
            <a:r>
              <a:rPr lang="ko-KR" altLang="en-US" sz="1400" dirty="0" err="1" smtClean="0"/>
              <a:t>입력받고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띄어쓰기 단위로 나눠 리스트에 저장할 수 있습니다</a:t>
            </a:r>
            <a:r>
              <a:rPr lang="en-US" altLang="ko-KR" sz="1400" dirty="0" smtClean="0"/>
              <a:t>.)</a:t>
            </a:r>
          </a:p>
          <a:p>
            <a:r>
              <a:rPr lang="ko-KR" altLang="en-US" sz="1400" dirty="0" smtClean="0"/>
              <a:t>중앙값은 학생 수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이 홀수인 경우</a:t>
            </a:r>
            <a:r>
              <a:rPr lang="en-US" altLang="ko-KR" sz="1400" dirty="0" smtClean="0"/>
              <a:t>, (N + 1) / 2</a:t>
            </a:r>
            <a:r>
              <a:rPr lang="ko-KR" altLang="en-US" sz="1400" dirty="0" smtClean="0"/>
              <a:t>번째 학생의 점수</a:t>
            </a:r>
            <a:r>
              <a:rPr lang="en-US" altLang="ko-KR" sz="1400" dirty="0" smtClean="0"/>
              <a:t>, N</a:t>
            </a:r>
            <a:r>
              <a:rPr lang="ko-KR" altLang="en-US" sz="1400" dirty="0" smtClean="0"/>
              <a:t>이 짝수인 경우</a:t>
            </a:r>
            <a:r>
              <a:rPr lang="en-US" altLang="ko-KR" sz="1400" dirty="0" smtClean="0"/>
              <a:t>, N / 2</a:t>
            </a:r>
            <a:r>
              <a:rPr lang="ko-KR" altLang="en-US" sz="1400" dirty="0" smtClean="0"/>
              <a:t>번째 학생과 </a:t>
            </a:r>
            <a:r>
              <a:rPr lang="en-US" altLang="ko-KR" sz="1400" dirty="0" smtClean="0"/>
              <a:t>(N / 2) + 1</a:t>
            </a:r>
            <a:r>
              <a:rPr lang="ko-KR" altLang="en-US" sz="1400" dirty="0" smtClean="0"/>
              <a:t>번째 학생의 성적의 평균으로 정의합니다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469"/>
          <a:stretch/>
        </p:blipFill>
        <p:spPr>
          <a:xfrm>
            <a:off x="836151" y="3055197"/>
            <a:ext cx="3222665" cy="7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71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98 75 68 45 78</a:t>
            </a:r>
            <a:br>
              <a:rPr lang="en-US" altLang="ko-KR" dirty="0" smtClean="0"/>
            </a:br>
            <a:r>
              <a:rPr lang="en-US" altLang="ko-KR" dirty="0" smtClean="0"/>
              <a:t>68 95 74 82 46 48</a:t>
            </a:r>
            <a:br>
              <a:rPr lang="en-US" altLang="ko-KR" dirty="0" smtClean="0"/>
            </a:br>
            <a:r>
              <a:rPr lang="en-US" altLang="ko-KR" dirty="0" smtClean="0"/>
              <a:t>91 87 82 76 43 66 71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학생 </a:t>
            </a:r>
            <a:r>
              <a:rPr lang="ko-KR" altLang="en-US" dirty="0"/>
              <a:t>수 </a:t>
            </a:r>
            <a:r>
              <a:rPr lang="en-US" altLang="ko-KR" dirty="0"/>
              <a:t>: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평균 </a:t>
            </a:r>
            <a:r>
              <a:rPr lang="ko-KR" altLang="en-US" dirty="0"/>
              <a:t>점수 </a:t>
            </a:r>
            <a:r>
              <a:rPr lang="en-US" altLang="ko-KR" dirty="0"/>
              <a:t>: </a:t>
            </a:r>
            <a:r>
              <a:rPr lang="en-US" altLang="ko-KR" dirty="0" smtClean="0"/>
              <a:t>72.80</a:t>
            </a:r>
            <a:r>
              <a:rPr lang="ko-KR" altLang="en-US" dirty="0" smtClean="0"/>
              <a:t>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중앙값 </a:t>
            </a:r>
            <a:r>
              <a:rPr lang="en-US" altLang="ko-KR" dirty="0"/>
              <a:t>: 75.00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최고 </a:t>
            </a:r>
            <a:r>
              <a:rPr lang="ko-KR" altLang="en-US" dirty="0"/>
              <a:t>점수 </a:t>
            </a:r>
            <a:r>
              <a:rPr lang="en-US" altLang="ko-KR" dirty="0"/>
              <a:t>: 98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최저 점수 </a:t>
            </a:r>
            <a:r>
              <a:rPr lang="en-US" altLang="ko-KR" dirty="0"/>
              <a:t>: 45</a:t>
            </a:r>
            <a:r>
              <a:rPr lang="ko-KR" altLang="en-US" dirty="0" smtClean="0"/>
              <a:t>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학생 </a:t>
            </a:r>
            <a:r>
              <a:rPr lang="ko-KR" altLang="en-US" dirty="0"/>
              <a:t>수 </a:t>
            </a:r>
            <a:r>
              <a:rPr lang="en-US" altLang="ko-KR" dirty="0"/>
              <a:t>: 6</a:t>
            </a:r>
            <a:r>
              <a:rPr lang="ko-KR" altLang="en-US" dirty="0" smtClean="0"/>
              <a:t>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평균 </a:t>
            </a:r>
            <a:r>
              <a:rPr lang="ko-KR" altLang="en-US" dirty="0"/>
              <a:t>점수 </a:t>
            </a:r>
            <a:r>
              <a:rPr lang="en-US" altLang="ko-KR" dirty="0"/>
              <a:t>: </a:t>
            </a:r>
            <a:r>
              <a:rPr lang="en-US" altLang="ko-KR" dirty="0" smtClean="0"/>
              <a:t>68.67</a:t>
            </a:r>
            <a:r>
              <a:rPr lang="ko-KR" altLang="en-US" dirty="0" smtClean="0"/>
              <a:t>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중앙값 </a:t>
            </a:r>
            <a:r>
              <a:rPr lang="en-US" altLang="ko-KR" dirty="0"/>
              <a:t>: 70.50</a:t>
            </a:r>
            <a:r>
              <a:rPr lang="ko-KR" altLang="en-US" dirty="0" smtClean="0"/>
              <a:t>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최고 </a:t>
            </a:r>
            <a:r>
              <a:rPr lang="ko-KR" altLang="en-US" dirty="0"/>
              <a:t>점수 </a:t>
            </a:r>
            <a:r>
              <a:rPr lang="en-US" altLang="ko-KR" dirty="0"/>
              <a:t>: 95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최저 점수 </a:t>
            </a:r>
            <a:r>
              <a:rPr lang="en-US" altLang="ko-KR" dirty="0"/>
              <a:t>: 46</a:t>
            </a:r>
            <a:r>
              <a:rPr lang="ko-KR" altLang="en-US" dirty="0" smtClean="0"/>
              <a:t>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학생 </a:t>
            </a:r>
            <a:r>
              <a:rPr lang="ko-KR" altLang="en-US" dirty="0"/>
              <a:t>수 </a:t>
            </a:r>
            <a:r>
              <a:rPr lang="en-US" altLang="ko-KR" dirty="0"/>
              <a:t>: 7</a:t>
            </a:r>
            <a:r>
              <a:rPr lang="ko-KR" altLang="en-US" dirty="0" smtClean="0"/>
              <a:t>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평균 </a:t>
            </a:r>
            <a:r>
              <a:rPr lang="ko-KR" altLang="en-US" dirty="0"/>
              <a:t>점수 </a:t>
            </a:r>
            <a:r>
              <a:rPr lang="en-US" altLang="ko-KR"/>
              <a:t>: </a:t>
            </a:r>
            <a:r>
              <a:rPr lang="en-US" altLang="ko-KR" smtClean="0"/>
              <a:t>73.71</a:t>
            </a:r>
            <a:r>
              <a:rPr lang="ko-KR" altLang="en-US" smtClean="0"/>
              <a:t>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중앙값 </a:t>
            </a:r>
            <a:r>
              <a:rPr lang="en-US" altLang="ko-KR" dirty="0"/>
              <a:t>: 76.00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최고 </a:t>
            </a:r>
            <a:r>
              <a:rPr lang="ko-KR" altLang="en-US" dirty="0"/>
              <a:t>점수 </a:t>
            </a:r>
            <a:r>
              <a:rPr lang="en-US" altLang="ko-KR" dirty="0"/>
              <a:t>: 91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최저 점수 </a:t>
            </a:r>
            <a:r>
              <a:rPr lang="en-US" altLang="ko-KR" dirty="0"/>
              <a:t>: 43</a:t>
            </a:r>
            <a:r>
              <a:rPr lang="ko-KR" altLang="en-US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41245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은 문법이 간단해서 </a:t>
            </a:r>
            <a:r>
              <a:rPr lang="en-US" altLang="ko-KR" dirty="0" smtClean="0"/>
              <a:t>C++, Java </a:t>
            </a:r>
            <a:r>
              <a:rPr lang="ko-KR" altLang="en-US" dirty="0" smtClean="0"/>
              <a:t>등의 언어보다 학습하기 간단하다는 장점을 가지고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외에도</a:t>
            </a:r>
            <a:r>
              <a:rPr lang="en-US" altLang="ko-KR" dirty="0"/>
              <a:t> </a:t>
            </a:r>
            <a:r>
              <a:rPr lang="ko-KR" altLang="en-US" dirty="0" smtClean="0"/>
              <a:t>다양한 외부 모듈을 쉽게 설치할 수 있어서 다양한 분야에서 사용될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u="sng" dirty="0" smtClean="0"/>
              <a:t>최신 버전인 </a:t>
            </a:r>
            <a:r>
              <a:rPr lang="en-US" altLang="ko-KR" u="sng" dirty="0" smtClean="0"/>
              <a:t>3.9.x </a:t>
            </a:r>
            <a:r>
              <a:rPr lang="ko-KR" altLang="en-US" u="sng" dirty="0" smtClean="0"/>
              <a:t>버전은 다른 모듈과 호환이 안되니</a:t>
            </a:r>
            <a:r>
              <a:rPr lang="en-US" altLang="ko-KR" u="sng" dirty="0" smtClean="0"/>
              <a:t>, 3.8.x, 3.7.x</a:t>
            </a:r>
            <a:r>
              <a:rPr lang="ko-KR" altLang="en-US" u="sng" dirty="0" smtClean="0"/>
              <a:t>과 같은 구 버전 설치를 권장합니다</a:t>
            </a:r>
            <a:r>
              <a:rPr lang="en-US" altLang="ko-KR" u="sng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강의에서는 </a:t>
            </a:r>
            <a:r>
              <a:rPr lang="en-US" altLang="ko-KR" dirty="0" smtClean="0"/>
              <a:t>3.8.6 </a:t>
            </a:r>
            <a:r>
              <a:rPr lang="ko-KR" altLang="en-US" dirty="0" smtClean="0"/>
              <a:t>환경을 사용할  예정입니다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>
                <a:hlinkClick r:id="rId2"/>
              </a:rPr>
              <a:t>https://www.python.org/downloads/release/python-386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3.8.6 </a:t>
            </a:r>
            <a:r>
              <a:rPr lang="ko-KR" altLang="en-US" dirty="0" smtClean="0"/>
              <a:t>설치 주소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위 사이트에 들어가서 맨 밑에 설치 파일들이 존재하는 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환경에 맞는 것을 설치하면 됩니다</a:t>
            </a:r>
            <a:endParaRPr lang="en-US" altLang="ko-KR" dirty="0" smtClean="0"/>
          </a:p>
          <a:p>
            <a:r>
              <a:rPr lang="en-US" altLang="ko-KR" dirty="0" smtClean="0"/>
              <a:t> 							(Windows 64-bit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							(Windows 32-bit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창에서</a:t>
            </a:r>
            <a:r>
              <a:rPr lang="en-US" altLang="ko-KR" b="1" i="1" dirty="0" err="1" smtClean="0"/>
              <a:t>wmic</a:t>
            </a:r>
            <a:r>
              <a:rPr lang="en-US" altLang="ko-KR" b="1" i="1" dirty="0" smtClean="0"/>
              <a:t> </a:t>
            </a:r>
            <a:r>
              <a:rPr lang="en-US" altLang="ko-KR" b="1" i="1" dirty="0" err="1"/>
              <a:t>os</a:t>
            </a:r>
            <a:r>
              <a:rPr lang="en-US" altLang="ko-KR" b="1" i="1" dirty="0"/>
              <a:t> get </a:t>
            </a:r>
            <a:r>
              <a:rPr lang="en-US" altLang="ko-KR" b="1" i="1" dirty="0" err="1" smtClean="0"/>
              <a:t>osarchitecture</a:t>
            </a:r>
            <a:r>
              <a:rPr lang="en-US" altLang="ko-KR" b="1" i="1" dirty="0" smtClean="0"/>
              <a:t> </a:t>
            </a:r>
            <a:r>
              <a:rPr lang="ko-KR" altLang="en-US" dirty="0" smtClean="0"/>
              <a:t>를 입력하면 </a:t>
            </a:r>
            <a:r>
              <a:rPr lang="en-US" altLang="ko-KR" dirty="0" smtClean="0"/>
              <a:t>32-bit</a:t>
            </a:r>
            <a:r>
              <a:rPr lang="ko-KR" altLang="en-US" dirty="0" smtClean="0"/>
              <a:t>인지 </a:t>
            </a:r>
            <a:r>
              <a:rPr lang="en-US" altLang="ko-KR" dirty="0" smtClean="0"/>
              <a:t>64-bit</a:t>
            </a:r>
            <a:r>
              <a:rPr lang="ko-KR" altLang="en-US" dirty="0" smtClean="0"/>
              <a:t>인지 확인할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5612513" cy="424732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(windows)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에디터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52" y="4174206"/>
            <a:ext cx="5734050" cy="46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27" y="4689057"/>
            <a:ext cx="5734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설치 창에서 </a:t>
            </a:r>
            <a:r>
              <a:rPr lang="en-US" altLang="ko-KR" dirty="0" smtClean="0"/>
              <a:t>Add Python 3.x to PATH</a:t>
            </a:r>
            <a:r>
              <a:rPr lang="ko-KR" altLang="en-US" dirty="0" smtClean="0"/>
              <a:t>는 무조건 체크해주세요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체크하지 않으면 나중에 코딩할 때 문제가 생겨서 다시 설치해야 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6129122" cy="562133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(windows)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에디터 설정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2276669"/>
            <a:ext cx="5881882" cy="36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에디터로는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, vs code, sublime text </a:t>
            </a:r>
            <a:r>
              <a:rPr lang="ko-KR" altLang="en-US" dirty="0" smtClean="0"/>
              <a:t>등 다양한 환경에서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실행할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사용하고 있는 에디터가 있다면 그것을 사용하면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 강의에서는 </a:t>
            </a:r>
            <a:r>
              <a:rPr lang="en-US" altLang="ko-KR" dirty="0" smtClean="0"/>
              <a:t>sublime text3</a:t>
            </a:r>
            <a:r>
              <a:rPr lang="ko-KR" altLang="en-US" dirty="0" smtClean="0"/>
              <a:t>을 사용할 예정이므로</a:t>
            </a:r>
            <a:r>
              <a:rPr lang="en-US" altLang="ko-KR" dirty="0" smtClean="0"/>
              <a:t>, sublime text3</a:t>
            </a:r>
            <a:r>
              <a:rPr lang="ko-KR" altLang="en-US" dirty="0"/>
              <a:t> </a:t>
            </a:r>
            <a:r>
              <a:rPr lang="ko-KR" altLang="en-US" dirty="0" smtClean="0"/>
              <a:t>설치 방법을 설명합니다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www.sublimetext.com/3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pc(Window, Linux…)</a:t>
            </a:r>
            <a:r>
              <a:rPr lang="ko-KR" altLang="en-US" dirty="0" smtClean="0"/>
              <a:t>에 맞는 설치 파일로 설치하면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6129122" cy="562133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(windows)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에디터 설정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89" y="3400958"/>
            <a:ext cx="6302148" cy="25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Sublime text3</a:t>
            </a:r>
            <a:r>
              <a:rPr lang="ko-KR" altLang="en-US" dirty="0" smtClean="0"/>
              <a:t>을 실행하고 아래의 코드를 컴파일해서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sublime text</a:t>
            </a:r>
            <a:r>
              <a:rPr lang="ko-KR" altLang="en-US" dirty="0" smtClean="0"/>
              <a:t>가 잘 설치되었는지 확인해보세요</a:t>
            </a:r>
            <a:r>
              <a:rPr lang="en-US" altLang="ko-KR" dirty="0" smtClean="0"/>
              <a:t>. Ctrl + b</a:t>
            </a:r>
            <a:r>
              <a:rPr lang="ko-KR" altLang="en-US" dirty="0" smtClean="0"/>
              <a:t>를 누르면 컴파일이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정상적으로 설치되었다면 </a:t>
            </a:r>
            <a:r>
              <a:rPr lang="en-US" altLang="ko-KR" dirty="0" smtClean="0"/>
              <a:t>Hello World</a:t>
            </a:r>
            <a:r>
              <a:rPr lang="ko-KR" altLang="en-US" dirty="0" smtClean="0"/>
              <a:t>가 출력될 것입니다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컴파일 하기 전에 코드를 저장해야 컴파일이 정상적으로 진행됩니다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파일 명에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ko-KR" altLang="en-US" dirty="0" smtClean="0"/>
              <a:t>를 붙여야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코드로 인식하니 새 파일을 만들 때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확장자를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6129122" cy="562133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(windows)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에디터 설정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36" y="2337137"/>
            <a:ext cx="2881895" cy="38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주어진 환경에서는 프로그램에 입력을 할 수가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입력을 할 수 있는 창인 </a:t>
            </a:r>
            <a:r>
              <a:rPr lang="en-US" altLang="ko-KR" dirty="0" err="1" smtClean="0"/>
              <a:t>sublimeREPL</a:t>
            </a:r>
            <a:r>
              <a:rPr lang="ko-KR" altLang="en-US" dirty="0" smtClean="0"/>
              <a:t>을 설치해야 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Ctrl+shift+p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누르면 아래와 같이 창이 뜨는데</a:t>
            </a:r>
            <a:r>
              <a:rPr lang="en-US" altLang="ko-KR" dirty="0" smtClean="0"/>
              <a:t>, install</a:t>
            </a:r>
            <a:r>
              <a:rPr lang="ko-KR" altLang="en-US" dirty="0" smtClean="0"/>
              <a:t>을 입력하고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누릅니다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조금 기다리면 새로운 창이 뜨는데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창에서 </a:t>
            </a:r>
            <a:r>
              <a:rPr lang="en-US" altLang="ko-KR" dirty="0" err="1" smtClean="0"/>
              <a:t>sublimeREPL</a:t>
            </a:r>
            <a:r>
              <a:rPr lang="ko-KR" altLang="en-US" dirty="0" smtClean="0"/>
              <a:t>을 검색한 후 </a:t>
            </a:r>
            <a:r>
              <a:rPr lang="en-US" altLang="ko-KR" dirty="0" smtClean="0"/>
              <a:t>enter</a:t>
            </a:r>
            <a:r>
              <a:rPr lang="ko-KR" altLang="en-US" dirty="0" smtClean="0"/>
              <a:t>를 누르면 설치가 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만약 </a:t>
            </a:r>
            <a:r>
              <a:rPr lang="en-US" altLang="ko-KR" dirty="0" err="1" smtClean="0"/>
              <a:t>sublimeREPL</a:t>
            </a:r>
            <a:r>
              <a:rPr lang="ko-KR" altLang="en-US" dirty="0" smtClean="0"/>
              <a:t>이 뜨지 않는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분 정도 기다리고 </a:t>
            </a:r>
            <a:r>
              <a:rPr lang="en-US" altLang="ko-KR" dirty="0" smtClean="0"/>
              <a:t>sublime</a:t>
            </a:r>
            <a:r>
              <a:rPr lang="ko-KR" altLang="en-US" dirty="0" smtClean="0"/>
              <a:t>을 껐다가 키면 보입니다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Sublime</a:t>
            </a:r>
            <a:r>
              <a:rPr lang="ko-KR" altLang="en-US" dirty="0" smtClean="0"/>
              <a:t>을 사용하면 한글이 깨지는 문제가 발생합니다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위와 같은 방법으로 </a:t>
            </a:r>
            <a:r>
              <a:rPr lang="en-US" altLang="ko-KR" dirty="0" smtClean="0"/>
              <a:t>ConvertToUTF8</a:t>
            </a:r>
            <a:r>
              <a:rPr lang="ko-KR" altLang="en-US" dirty="0" smtClean="0"/>
              <a:t>을 설치하면 문제가 해결됩니다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6129122" cy="562133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(windows)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에디터 설정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856"/>
          <a:stretch/>
        </p:blipFill>
        <p:spPr>
          <a:xfrm>
            <a:off x="611253" y="2954818"/>
            <a:ext cx="4389956" cy="2255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88" y="2956824"/>
            <a:ext cx="3120755" cy="225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sublimeREPL</a:t>
            </a:r>
            <a:r>
              <a:rPr lang="ko-KR" altLang="en-US" dirty="0" smtClean="0"/>
              <a:t>을 실행하기 위해서는 </a:t>
            </a:r>
            <a:r>
              <a:rPr lang="en-US" altLang="ko-KR" dirty="0" smtClean="0"/>
              <a:t>Tools &gt; </a:t>
            </a:r>
            <a:r>
              <a:rPr lang="en-US" altLang="ko-KR" dirty="0" err="1" smtClean="0"/>
              <a:t>SublimeREPL</a:t>
            </a:r>
            <a:r>
              <a:rPr lang="en-US" altLang="ko-KR" dirty="0" smtClean="0"/>
              <a:t> &gt; Python &gt; RUN current file</a:t>
            </a:r>
            <a:r>
              <a:rPr lang="ko-KR" altLang="en-US" dirty="0" smtClean="0"/>
              <a:t>을 통해 실행해야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아주 귀찮기 때문에 단축키를 등록해주어야 합니다</a:t>
            </a:r>
            <a:r>
              <a:rPr lang="en-US" altLang="ko-KR" dirty="0" smtClean="0"/>
              <a:t>. Preference &gt; Key bindings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탭이 뜨는데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탭에 아래의 내용을 </a:t>
            </a:r>
            <a:r>
              <a:rPr lang="ko-KR" altLang="en-US" dirty="0" err="1" smtClean="0"/>
              <a:t>복붙한</a:t>
            </a:r>
            <a:r>
              <a:rPr lang="ko-KR" altLang="en-US" dirty="0" smtClean="0"/>
              <a:t> 후 저장하면</a:t>
            </a:r>
            <a:r>
              <a:rPr lang="en-US" altLang="ko-KR" dirty="0" smtClean="0"/>
              <a:t>, F5</a:t>
            </a:r>
            <a:r>
              <a:rPr lang="ko-KR" altLang="en-US" dirty="0" smtClean="0"/>
              <a:t>가 단축키가 되어 </a:t>
            </a:r>
            <a:r>
              <a:rPr lang="en-US" altLang="ko-KR" dirty="0" smtClean="0"/>
              <a:t>F5</a:t>
            </a:r>
            <a:r>
              <a:rPr lang="ko-KR" altLang="en-US" dirty="0" smtClean="0"/>
              <a:t>를 누르면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ublimeREPL</a:t>
            </a:r>
            <a:r>
              <a:rPr lang="ko-KR" altLang="en-US" dirty="0" smtClean="0"/>
              <a:t>이 작동합니다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6129122" cy="562133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(windows)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에디터 설정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4" y="2864497"/>
            <a:ext cx="4953046" cy="2724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0519" y="2929810"/>
            <a:ext cx="47076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j-lt"/>
              </a:rPr>
              <a:t>[</a:t>
            </a:r>
          </a:p>
          <a:p>
            <a:r>
              <a:rPr lang="en-US" altLang="ko-KR" sz="800" dirty="0">
                <a:latin typeface="+mj-lt"/>
              </a:rPr>
              <a:t>		{</a:t>
            </a:r>
          </a:p>
          <a:p>
            <a:r>
              <a:rPr lang="en-US" altLang="ko-KR" sz="800" dirty="0">
                <a:latin typeface="+mj-lt"/>
              </a:rPr>
              <a:t>	    "keys": ["f5"],</a:t>
            </a:r>
          </a:p>
          <a:p>
            <a:r>
              <a:rPr lang="en-US" altLang="ko-KR" sz="800" dirty="0">
                <a:latin typeface="+mj-lt"/>
              </a:rPr>
              <a:t>	   "command": "</a:t>
            </a:r>
            <a:r>
              <a:rPr lang="en-US" altLang="ko-KR" sz="800" dirty="0" err="1">
                <a:latin typeface="+mj-lt"/>
              </a:rPr>
              <a:t>repl_open</a:t>
            </a:r>
            <a:r>
              <a:rPr lang="en-US" altLang="ko-KR" sz="800" dirty="0">
                <a:latin typeface="+mj-lt"/>
              </a:rPr>
              <a:t>",</a:t>
            </a:r>
          </a:p>
          <a:p>
            <a:r>
              <a:rPr lang="en-US" altLang="ko-KR" sz="800" dirty="0">
                <a:latin typeface="+mj-lt"/>
              </a:rPr>
              <a:t>	                 "caption": "Python - RUN current file",</a:t>
            </a:r>
          </a:p>
          <a:p>
            <a:r>
              <a:rPr lang="en-US" altLang="ko-KR" sz="800" dirty="0">
                <a:latin typeface="+mj-lt"/>
              </a:rPr>
              <a:t>	                 "id": "</a:t>
            </a:r>
            <a:r>
              <a:rPr lang="en-US" altLang="ko-KR" sz="800" dirty="0" err="1">
                <a:latin typeface="+mj-lt"/>
              </a:rPr>
              <a:t>repl_python_run</a:t>
            </a:r>
            <a:r>
              <a:rPr lang="en-US" altLang="ko-KR" sz="800" dirty="0">
                <a:latin typeface="+mj-lt"/>
              </a:rPr>
              <a:t>",</a:t>
            </a:r>
          </a:p>
          <a:p>
            <a:r>
              <a:rPr lang="en-US" altLang="ko-KR" sz="800" dirty="0">
                <a:latin typeface="+mj-lt"/>
              </a:rPr>
              <a:t>	                 "mnemonic": "R",</a:t>
            </a:r>
          </a:p>
          <a:p>
            <a:r>
              <a:rPr lang="en-US" altLang="ko-KR" sz="800" dirty="0">
                <a:latin typeface="+mj-lt"/>
              </a:rPr>
              <a:t>	                 "</a:t>
            </a:r>
            <a:r>
              <a:rPr lang="en-US" altLang="ko-KR" sz="800" dirty="0" err="1">
                <a:latin typeface="+mj-lt"/>
              </a:rPr>
              <a:t>args</a:t>
            </a:r>
            <a:r>
              <a:rPr lang="en-US" altLang="ko-KR" sz="800" dirty="0">
                <a:latin typeface="+mj-lt"/>
              </a:rPr>
              <a:t>": {</a:t>
            </a:r>
          </a:p>
          <a:p>
            <a:r>
              <a:rPr lang="en-US" altLang="ko-KR" sz="800" dirty="0">
                <a:latin typeface="+mj-lt"/>
              </a:rPr>
              <a:t>	                    "type": "</a:t>
            </a:r>
            <a:r>
              <a:rPr lang="en-US" altLang="ko-KR" sz="800" dirty="0" err="1">
                <a:latin typeface="+mj-lt"/>
              </a:rPr>
              <a:t>subprocess</a:t>
            </a:r>
            <a:r>
              <a:rPr lang="en-US" altLang="ko-KR" sz="800" dirty="0">
                <a:latin typeface="+mj-lt"/>
              </a:rPr>
              <a:t>",</a:t>
            </a:r>
          </a:p>
          <a:p>
            <a:r>
              <a:rPr lang="en-US" altLang="ko-KR" sz="800" dirty="0">
                <a:latin typeface="+mj-lt"/>
              </a:rPr>
              <a:t>	                    "encoding": "utf8",</a:t>
            </a:r>
          </a:p>
          <a:p>
            <a:r>
              <a:rPr lang="en-US" altLang="ko-KR" sz="800" dirty="0">
                <a:latin typeface="+mj-lt"/>
              </a:rPr>
              <a:t>	                    "</a:t>
            </a:r>
            <a:r>
              <a:rPr lang="en-US" altLang="ko-KR" sz="800" dirty="0" err="1">
                <a:latin typeface="+mj-lt"/>
              </a:rPr>
              <a:t>cmd</a:t>
            </a:r>
            <a:r>
              <a:rPr lang="en-US" altLang="ko-KR" sz="800" dirty="0">
                <a:latin typeface="+mj-lt"/>
              </a:rPr>
              <a:t>": ["python", "-u", "$</a:t>
            </a:r>
            <a:r>
              <a:rPr lang="en-US" altLang="ko-KR" sz="800" dirty="0" err="1">
                <a:latin typeface="+mj-lt"/>
              </a:rPr>
              <a:t>file_basename</a:t>
            </a:r>
            <a:r>
              <a:rPr lang="en-US" altLang="ko-KR" sz="800" dirty="0">
                <a:latin typeface="+mj-lt"/>
              </a:rPr>
              <a:t>"],</a:t>
            </a:r>
          </a:p>
          <a:p>
            <a:r>
              <a:rPr lang="en-US" altLang="ko-KR" sz="800" dirty="0">
                <a:latin typeface="+mj-lt"/>
              </a:rPr>
              <a:t>	                    "</a:t>
            </a:r>
            <a:r>
              <a:rPr lang="en-US" altLang="ko-KR" sz="800" dirty="0" err="1">
                <a:latin typeface="+mj-lt"/>
              </a:rPr>
              <a:t>cwd</a:t>
            </a:r>
            <a:r>
              <a:rPr lang="en-US" altLang="ko-KR" sz="800" dirty="0">
                <a:latin typeface="+mj-lt"/>
              </a:rPr>
              <a:t>": "$</a:t>
            </a:r>
            <a:r>
              <a:rPr lang="en-US" altLang="ko-KR" sz="800" dirty="0" err="1">
                <a:latin typeface="+mj-lt"/>
              </a:rPr>
              <a:t>file_path</a:t>
            </a:r>
            <a:r>
              <a:rPr lang="en-US" altLang="ko-KR" sz="800" dirty="0">
                <a:latin typeface="+mj-lt"/>
              </a:rPr>
              <a:t>",</a:t>
            </a:r>
          </a:p>
          <a:p>
            <a:r>
              <a:rPr lang="en-US" altLang="ko-KR" sz="800" dirty="0">
                <a:latin typeface="+mj-lt"/>
              </a:rPr>
              <a:t>	                    "syntax": "Packages/Python/</a:t>
            </a:r>
            <a:r>
              <a:rPr lang="en-US" altLang="ko-KR" sz="800" dirty="0" err="1">
                <a:latin typeface="+mj-lt"/>
              </a:rPr>
              <a:t>Python.tmLanguage</a:t>
            </a:r>
            <a:r>
              <a:rPr lang="en-US" altLang="ko-KR" sz="800" dirty="0">
                <a:latin typeface="+mj-lt"/>
              </a:rPr>
              <a:t>",</a:t>
            </a:r>
          </a:p>
          <a:p>
            <a:r>
              <a:rPr lang="en-US" altLang="ko-KR" sz="800" dirty="0">
                <a:latin typeface="+mj-lt"/>
              </a:rPr>
              <a:t>	                    "</a:t>
            </a:r>
            <a:r>
              <a:rPr lang="en-US" altLang="ko-KR" sz="800" dirty="0" err="1">
                <a:latin typeface="+mj-lt"/>
              </a:rPr>
              <a:t>external_id</a:t>
            </a:r>
            <a:r>
              <a:rPr lang="en-US" altLang="ko-KR" sz="800" dirty="0">
                <a:latin typeface="+mj-lt"/>
              </a:rPr>
              <a:t>": "python",</a:t>
            </a:r>
          </a:p>
          <a:p>
            <a:r>
              <a:rPr lang="en-US" altLang="ko-KR" sz="800" dirty="0">
                <a:latin typeface="+mj-lt"/>
              </a:rPr>
              <a:t>	                    "</a:t>
            </a:r>
            <a:r>
              <a:rPr lang="en-US" altLang="ko-KR" sz="800" dirty="0" err="1">
                <a:latin typeface="+mj-lt"/>
              </a:rPr>
              <a:t>extend_env</a:t>
            </a:r>
            <a:r>
              <a:rPr lang="en-US" altLang="ko-KR" sz="800" dirty="0">
                <a:latin typeface="+mj-lt"/>
              </a:rPr>
              <a:t>": {"PYTHONIOENCODING": "utf-8"}</a:t>
            </a:r>
          </a:p>
          <a:p>
            <a:r>
              <a:rPr lang="en-US" altLang="ko-KR" sz="800" dirty="0">
                <a:latin typeface="+mj-lt"/>
              </a:rPr>
              <a:t>	                }</a:t>
            </a:r>
          </a:p>
          <a:p>
            <a:r>
              <a:rPr lang="en-US" altLang="ko-KR" sz="800" dirty="0">
                <a:latin typeface="+mj-lt"/>
              </a:rPr>
              <a:t>	}</a:t>
            </a:r>
          </a:p>
          <a:p>
            <a:r>
              <a:rPr lang="en-US" altLang="ko-KR" sz="800" dirty="0">
                <a:latin typeface="+mj-lt"/>
              </a:rPr>
              <a:t>]</a:t>
            </a:r>
          </a:p>
          <a:p>
            <a:endParaRPr lang="ko-KR" alt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48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Sublime Text 3</a:t>
            </a:r>
            <a:r>
              <a:rPr lang="ko-KR" altLang="en-US" dirty="0" smtClean="0"/>
              <a:t>를 한 번 껐다가 킨 후</a:t>
            </a:r>
            <a:r>
              <a:rPr lang="en-US" altLang="ko-KR" dirty="0" smtClean="0"/>
              <a:t>, F5</a:t>
            </a:r>
            <a:r>
              <a:rPr lang="ko-KR" altLang="en-US" dirty="0" smtClean="0"/>
              <a:t>를 눌러 아까의 코드를 컴파일해보세요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새 창에서 </a:t>
            </a:r>
            <a:r>
              <a:rPr lang="en-US" altLang="ko-KR" dirty="0" smtClean="0"/>
              <a:t>Hello World</a:t>
            </a:r>
            <a:r>
              <a:rPr lang="ko-KR" altLang="en-US" dirty="0" smtClean="0"/>
              <a:t>가 출력된다면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설정은 끝난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이제 본격적으로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기초부터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433724" y="646293"/>
            <a:ext cx="6237664" cy="538695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(windows)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에디터 설정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2" y="2915982"/>
            <a:ext cx="4725800" cy="23931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808" y="2915982"/>
            <a:ext cx="5480085" cy="23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31961"/>
      </p:ext>
    </p:extLst>
  </p:cSld>
  <p:clrMapOvr>
    <a:masterClrMapping/>
  </p:clrMapOvr>
</p:sld>
</file>

<file path=ppt/theme/theme1.xml><?xml version="1.0" encoding="utf-8"?>
<a:theme xmlns:a="http://schemas.openxmlformats.org/drawingml/2006/main" name="POSCAT 테마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에스코어 드림 5 Medium"/>
        <a:ea typeface="에스코어 드림 5 Medium"/>
        <a:cs typeface=""/>
      </a:majorFont>
      <a:minorFont>
        <a:latin typeface="에스코어 드림 1 Thin"/>
        <a:ea typeface="에스코어 드림 1 Thi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CAT 테마" id="{EE0ECFB2-4DF6-C147-BF82-3219429FE595}" vid="{210CEEE9-3995-9346-9386-E8F1F1E1B6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POSCAT 테마</Template>
  <TotalTime>672</TotalTime>
  <Words>2542</Words>
  <Application>Microsoft Office PowerPoint</Application>
  <PresentationFormat>와이드스크린</PresentationFormat>
  <Paragraphs>179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Arial</vt:lpstr>
      <vt:lpstr>Wingdings</vt:lpstr>
      <vt:lpstr>에스코어 드림 6 Bold</vt:lpstr>
      <vt:lpstr>Cambria Math</vt:lpstr>
      <vt:lpstr>에스코어 드림 1 Thin</vt:lpstr>
      <vt:lpstr>에스코어 드림 2 ExtraLight</vt:lpstr>
      <vt:lpstr>D2Coding</vt:lpstr>
      <vt:lpstr>에스코어 드림 5 Medium</vt:lpstr>
      <vt:lpstr>POSCAT 테마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Beomsu Kim</dc:creator>
  <cp:lastModifiedBy>Beomsu Kim</cp:lastModifiedBy>
  <cp:revision>158</cp:revision>
  <dcterms:created xsi:type="dcterms:W3CDTF">2021-01-08T09:39:33Z</dcterms:created>
  <dcterms:modified xsi:type="dcterms:W3CDTF">2021-01-15T08:32:57Z</dcterms:modified>
</cp:coreProperties>
</file>