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16304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84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7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7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20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1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1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5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17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뉴럴</a:t>
            </a:r>
            <a:r>
              <a:rPr lang="ko-KR" altLang="en-US" dirty="0" smtClean="0"/>
              <a:t> 네트워크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245273" y="3782112"/>
            <a:ext cx="3682979" cy="257820"/>
          </a:xfrm>
        </p:spPr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32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(x, y) = (2, 4), (4, 7), (8, 8) </a:t>
                </a:r>
                <a:r>
                  <a:rPr lang="ko-KR" altLang="en-US" dirty="0" smtClean="0"/>
                  <a:t>이라는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개의 데이터가 있을 때</a:t>
                </a:r>
                <a:r>
                  <a:rPr lang="en-US" altLang="ko-KR" dirty="0" smtClean="0"/>
                  <a:t>, cost</a:t>
                </a:r>
                <a:r>
                  <a:rPr lang="ko-KR" altLang="en-US" dirty="0" smtClean="0"/>
                  <a:t>를 최소화하는 </a:t>
                </a:r>
                <a:r>
                  <a:rPr lang="en-US" altLang="ko-KR" dirty="0" smtClean="0"/>
                  <a:t>parameter a, b</a:t>
                </a:r>
                <a:r>
                  <a:rPr lang="ko-KR" altLang="en-US" dirty="0" smtClean="0"/>
                  <a:t>를 구해봅시다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smtClean="0"/>
                  <a:t>cost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가 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최소화 해야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미적분학의</a:t>
                </a:r>
                <a:r>
                  <a:rPr lang="ko-KR" altLang="en-US" dirty="0" smtClean="0"/>
                  <a:t> 지식을 이용해서 문제를 풀면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의 방정식을 풀어서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값을 구하면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cost</a:t>
                </a:r>
                <a:r>
                  <a:rPr lang="ko-KR" altLang="en-US" dirty="0" smtClean="0"/>
                  <a:t>가 최소가 되도록 하는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값을 구하는 것이 되죠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 </a:t>
                </a:r>
                <a:r>
                  <a:rPr lang="en-US" altLang="ko-KR" dirty="0" smtClean="0"/>
                  <a:t>cost function</a:t>
                </a:r>
                <a:r>
                  <a:rPr lang="ko-KR" altLang="en-US" dirty="0" smtClean="0"/>
                  <a:t>이 복잡해지면 사람의 힘으로 이를 푸는 것은 불가능에 가까워집니다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컴퓨터도 문제를 풀 수 있게 해주는 기법인 </a:t>
                </a:r>
                <a:r>
                  <a:rPr lang="en-US" altLang="ko-KR" dirty="0" smtClean="0"/>
                  <a:t>gradient descent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도입됩니다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6727"/>
          </a:xfrm>
        </p:spPr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7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8672707" cy="4721385"/>
          </a:xfrm>
        </p:spPr>
        <p:txBody>
          <a:bodyPr/>
          <a:lstStyle/>
          <a:p>
            <a:r>
              <a:rPr lang="ko-KR" altLang="en-US" dirty="0" smtClean="0"/>
              <a:t>오른쪽과 같은 함수에서 현재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좌표에 해당하는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값을 가지고 있다고 가정하겠습니다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값을 바꿔가면서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점점 줄어들게 하고 싶습니다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값을 조금씩 키워가면서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줄어들게 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값이 줄어들어야 할 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커져야 할 지 어떻게 판단할 수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컴퓨터는 기울기를 통해 이를 판단합니다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점에 해당하는 좌표는 기울기가 음수이므로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가 커지는 방향으로 이동하면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작아진다는 것을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이러한 아이디어를 적용해서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로 미분한 값이 양수라면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줄이고</a:t>
            </a:r>
            <a:r>
              <a:rPr lang="en-US" altLang="ko-KR" dirty="0" smtClean="0"/>
              <a:t>, x</a:t>
            </a:r>
            <a:r>
              <a:rPr lang="ko-KR" altLang="en-US" dirty="0" smtClean="0"/>
              <a:t>로 미분한 값이 음수라면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증가시키는 알고리즘이 </a:t>
            </a:r>
            <a:r>
              <a:rPr lang="en-US" altLang="ko-KR" dirty="0" smtClean="0"/>
              <a:t>gradient descent algorithm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변수가 여러 개라면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편미분을</a:t>
            </a:r>
            <a:r>
              <a:rPr lang="ko-KR" altLang="en-US" dirty="0" smtClean="0"/>
              <a:t> 이용해서 기울기를 계산합니다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슬라이드에서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값을 구하는 알고리즘의 수도 코드를 소개합니다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Gradient </a:t>
            </a:r>
            <a:r>
              <a:rPr lang="en-US" altLang="ko-KR" dirty="0" smtClean="0"/>
              <a:t>Descent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65" y="1430180"/>
            <a:ext cx="2224852" cy="22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# </a:t>
                </a:r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data {(x1, y1), (x2, y2)… (</a:t>
                </a:r>
                <a:r>
                  <a:rPr lang="en-US" altLang="ko-KR" dirty="0" err="1" smtClean="0"/>
                  <a:t>xn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yn</a:t>
                </a:r>
                <a:r>
                  <a:rPr lang="en-US" altLang="ko-KR" dirty="0" smtClean="0"/>
                  <a:t>)} </a:t>
                </a:r>
                <a:r>
                  <a:rPr lang="ko-KR" altLang="en-US" dirty="0" smtClean="0"/>
                  <a:t>이 존재한다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set proper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initialize parameter a, b arbitrary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until cost is minimum: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a’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(x, y) = (2, 4), (4, 7), (8, 8)</a:t>
                </a:r>
                <a:r>
                  <a:rPr lang="ko-KR" altLang="en-US" dirty="0" smtClean="0"/>
                  <a:t>라는 데이터가 주어지고</a:t>
                </a:r>
                <a:r>
                  <a:rPr lang="en-US" altLang="ko-KR" dirty="0" smtClean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altLang="ko-KR" dirty="0" smtClean="0"/>
                  <a:t>, a = b = 0</a:t>
                </a:r>
                <a:r>
                  <a:rPr lang="ko-KR" altLang="en-US" dirty="0" smtClean="0"/>
                  <a:t>으로 초기화 되었다고 가정하고 </a:t>
                </a:r>
                <a:r>
                  <a:rPr lang="en-US" altLang="ko-KR" dirty="0" smtClean="0"/>
                  <a:t>gradient descent algorithm</a:t>
                </a:r>
                <a:r>
                  <a:rPr lang="ko-KR" altLang="en-US" dirty="0" smtClean="0"/>
                  <a:t>을 적용해서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값을 계산해보겠습니다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dirty="0" smtClean="0"/>
                  <a:t>먼저 </a:t>
                </a:r>
                <a:r>
                  <a:rPr lang="en-US" altLang="ko-KR" dirty="0" smtClean="0"/>
                  <a:t>cost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로 미분한 식을 구해봅시다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0∗2+0−4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∗2+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0∗2+0−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0∗2+0−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=−16−56−128=−200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=2∗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0∗2+0−4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+2∗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0∗2+0−7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+2∗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0∗2+0−8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=−8−14−16=−38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=0.038</m:t>
                    </m:r>
                  </m:oMath>
                </a14:m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 과정을 무수히 반복하면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값에 가까워지게 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20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245124" cy="4721385"/>
          </a:xfrm>
        </p:spPr>
        <p:txBody>
          <a:bodyPr/>
          <a:lstStyle/>
          <a:p>
            <a:r>
              <a:rPr lang="en-US" altLang="ko-KR" dirty="0" smtClean="0"/>
              <a:t>Gradient Descent</a:t>
            </a:r>
            <a:r>
              <a:rPr lang="ko-KR" altLang="en-US" dirty="0" smtClean="0"/>
              <a:t>를 수행하는 알고리즘을 직접 코드로 짜서 실제로도 잘 되는 지 확인해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오른쪽의 코드로 구한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값으로 그래프를 그려보면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꽤 정확한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값이 나온다는 것을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</a:t>
            </a:r>
            <a:r>
              <a:rPr lang="en-US" altLang="ko-KR" dirty="0" smtClean="0"/>
              <a:t>, alpha</a:t>
            </a:r>
            <a:r>
              <a:rPr lang="ko-KR" altLang="en-US" dirty="0" smtClean="0"/>
              <a:t>값은 기울기에 곱해지는 상수 값입니다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값이 너무 크거나 너무 작다면 어떻게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0" y="739714"/>
            <a:ext cx="3599025" cy="19288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90" y="2810944"/>
            <a:ext cx="3599025" cy="609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90" y="3563192"/>
            <a:ext cx="2629516" cy="26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2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525042" cy="4721385"/>
          </a:xfrm>
        </p:spPr>
        <p:txBody>
          <a:bodyPr/>
          <a:lstStyle/>
          <a:p>
            <a:r>
              <a:rPr lang="en-US" altLang="ko-KR" dirty="0" smtClean="0"/>
              <a:t>alpha</a:t>
            </a:r>
            <a:r>
              <a:rPr lang="ko-KR" altLang="en-US" dirty="0" smtClean="0"/>
              <a:t>값이 너무 크다면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변수가 우리가 원하는 것보다 훨씬 크게 바뀌게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오른쪽 위의 그림처럼 변수가 발산하게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반면에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값이 너무 작다면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변수가 너무 조금씩 바뀌게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오른쪽 아래의 그림처럼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최소가 되도록 하는 변수를 찾는 데 오래 걸리게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이처럼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값이 클수록 변수가 학습되는 속도가 결정되므로</a:t>
            </a:r>
            <a:r>
              <a:rPr lang="en-US" altLang="ko-KR" dirty="0" smtClean="0"/>
              <a:t>, learning rate</a:t>
            </a:r>
            <a:r>
              <a:rPr lang="ko-KR" altLang="en-US" dirty="0" smtClean="0"/>
              <a:t>라 불립니다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389405"/>
          </a:xfrm>
        </p:spPr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65" y="1430180"/>
            <a:ext cx="2224852" cy="221808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9862457" y="1987420"/>
            <a:ext cx="1352939" cy="41987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9638523" y="1828800"/>
            <a:ext cx="1576873" cy="15862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703837" y="1502230"/>
            <a:ext cx="1642188" cy="32657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65" y="3806889"/>
            <a:ext cx="2224852" cy="221808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9862457" y="4784007"/>
            <a:ext cx="74645" cy="17054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899779" y="4942627"/>
            <a:ext cx="74645" cy="170548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974424" y="5113175"/>
            <a:ext cx="37322" cy="83976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6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이처럼 </a:t>
            </a:r>
            <a:r>
              <a:rPr lang="en-US" altLang="ko-KR" dirty="0" smtClean="0"/>
              <a:t>Gradient Descent</a:t>
            </a:r>
            <a:r>
              <a:rPr lang="ko-KR" altLang="en-US" dirty="0" smtClean="0"/>
              <a:t>를 이용하면</a:t>
            </a:r>
            <a:r>
              <a:rPr lang="en-US" altLang="ko-KR" dirty="0" smtClean="0"/>
              <a:t>, cost</a:t>
            </a:r>
            <a:r>
              <a:rPr lang="ko-KR" altLang="en-US" dirty="0" smtClean="0"/>
              <a:t>가 최소가 되도록 하는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컴퓨터가 알아서 학습하도록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아까 배운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Gradient Descent</a:t>
            </a:r>
            <a:r>
              <a:rPr lang="ko-KR" altLang="en-US" dirty="0" smtClean="0"/>
              <a:t>를 적용할 수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결론부터 말하자면</a:t>
            </a:r>
            <a:r>
              <a:rPr lang="en-US" altLang="ko-KR" dirty="0" smtClean="0"/>
              <a:t>, activation</a:t>
            </a:r>
            <a:r>
              <a:rPr lang="ko-KR" altLang="en-US" dirty="0"/>
              <a:t>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step function</a:t>
            </a:r>
            <a:r>
              <a:rPr lang="ko-KR" altLang="en-US" dirty="0" smtClean="0"/>
              <a:t>이면 적용할 수 없습니다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step function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개형은</a:t>
            </a:r>
            <a:r>
              <a:rPr lang="ko-KR" altLang="en-US" dirty="0" smtClean="0"/>
              <a:t> 오른쪽과 같이 일정 값보다 작으면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가지는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경곗값을</a:t>
            </a:r>
            <a:r>
              <a:rPr lang="ko-KR" altLang="en-US" dirty="0" smtClean="0"/>
              <a:t> 제외한 어느 점에서 미분해도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미분값이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gradient descent</a:t>
            </a:r>
            <a:r>
              <a:rPr lang="ko-KR" altLang="en-US" dirty="0" smtClean="0"/>
              <a:t>를 적용할 수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41" y="2911151"/>
            <a:ext cx="2634700" cy="6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라는 함수로 바꿉니다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는 간단한 함수로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오른쪽과 같이 </a:t>
            </a:r>
            <a:r>
              <a:rPr lang="ko-KR" altLang="en-US" dirty="0" err="1" smtClean="0"/>
              <a:t>음수면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양수면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반환하는 간단한 함수입니다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따라서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음수면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미분값이</a:t>
            </a:r>
            <a:r>
              <a:rPr lang="ko-KR" altLang="en-US" dirty="0"/>
              <a:t> </a:t>
            </a:r>
            <a:r>
              <a:rPr lang="en-US" altLang="ko-KR" dirty="0" smtClean="0"/>
              <a:t>0,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양수면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미분값이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되어 미분 계산도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간단하다는 장점이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이전에 풀었던 문제는 아래의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을 학습시키는 것과 동등함을 알 수 </a:t>
            </a:r>
            <a:r>
              <a:rPr lang="ko-KR" altLang="en-US" dirty="0" err="1" smtClean="0"/>
              <a:t>있습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데이터의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모두 </a:t>
            </a:r>
            <a:r>
              <a:rPr lang="ko-KR" altLang="en-US" dirty="0" err="1" smtClean="0"/>
              <a:t>양수라고</a:t>
            </a:r>
            <a:r>
              <a:rPr lang="ko-KR" altLang="en-US" dirty="0" smtClean="0"/>
              <a:t> 가정합니다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389405"/>
          </a:xfrm>
        </p:spPr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76" y="1430180"/>
            <a:ext cx="2809497" cy="204175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74460" y="481947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19146" y="481947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69971" y="481947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ReLU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0" name="직선 연결선 9"/>
          <p:cNvCxnSpPr>
            <a:stCxn id="7" idx="6"/>
            <a:endCxn id="9" idx="2"/>
          </p:cNvCxnSpPr>
          <p:nvPr/>
        </p:nvCxnSpPr>
        <p:spPr>
          <a:xfrm flipV="1">
            <a:off x="1428980" y="5143876"/>
            <a:ext cx="1240991" cy="1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내용 개체 틀 1"/>
          <p:cNvSpPr txBox="1">
            <a:spLocks/>
          </p:cNvSpPr>
          <p:nvPr/>
        </p:nvSpPr>
        <p:spPr>
          <a:xfrm>
            <a:off x="1428980" y="4698173"/>
            <a:ext cx="358718" cy="52957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2296754" y="4698173"/>
            <a:ext cx="358718" cy="52957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9" idx="6"/>
            <a:endCxn id="8" idx="2"/>
          </p:cNvCxnSpPr>
          <p:nvPr/>
        </p:nvCxnSpPr>
        <p:spPr>
          <a:xfrm>
            <a:off x="3324491" y="5143876"/>
            <a:ext cx="1194655" cy="1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047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그렇다면 </a:t>
                </a:r>
                <a:r>
                  <a:rPr lang="en-US" altLang="ko-KR" dirty="0" smtClean="0"/>
                  <a:t>MLP</a:t>
                </a:r>
                <a:r>
                  <a:rPr lang="ko-KR" altLang="en-US" dirty="0" smtClean="0"/>
                  <a:t>에서는 </a:t>
                </a:r>
                <a:r>
                  <a:rPr lang="ko-KR" altLang="en-US" dirty="0" err="1" smtClean="0"/>
                  <a:t>미분값을</a:t>
                </a:r>
                <a:r>
                  <a:rPr lang="ko-KR" altLang="en-US" dirty="0" smtClean="0"/>
                  <a:t> 어떻게 계산할까요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예를 들어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아래의 </a:t>
                </a:r>
                <a:r>
                  <a:rPr lang="en-US" altLang="ko-KR" dirty="0" smtClean="0"/>
                  <a:t>MLP</a:t>
                </a:r>
                <a:r>
                  <a:rPr lang="ko-KR" altLang="en-US" dirty="0" smtClean="0"/>
                  <a:t>에서는 총 </a:t>
                </a:r>
                <a:r>
                  <a:rPr lang="en-US" altLang="ko-KR" dirty="0" smtClean="0"/>
                  <a:t>9</a:t>
                </a:r>
                <a:r>
                  <a:rPr lang="ko-KR" altLang="en-US" dirty="0" smtClean="0"/>
                  <a:t>개의 변수가 존재합니다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마찬가지로 </a:t>
                </a:r>
                <a:r>
                  <a:rPr lang="en-US" altLang="ko-KR" dirty="0" smtClean="0"/>
                  <a:t>(x1, x2, y)</a:t>
                </a:r>
                <a:r>
                  <a:rPr lang="ko-KR" altLang="en-US" dirty="0" smtClean="0"/>
                  <a:t>의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데이터가 있고</a:t>
                </a:r>
                <a:r>
                  <a:rPr lang="en-US" altLang="ko-KR" dirty="0" smtClean="0"/>
                  <a:t>, 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 smtClean="0"/>
                  <a:t>라 정의한다면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미분값을</a:t>
                </a:r>
                <a:r>
                  <a:rPr lang="ko-KR" altLang="en-US" dirty="0" smtClean="0"/>
                  <a:t> 어떻게 구할 수 있을까요</a:t>
                </a:r>
                <a:r>
                  <a:rPr lang="en-US" altLang="ko-KR" dirty="0" smtClean="0"/>
                  <a:t>?</a:t>
                </a:r>
              </a:p>
              <a:p>
                <a:r>
                  <a:rPr lang="ko-KR" altLang="en-US" dirty="0" smtClean="0"/>
                  <a:t>먼저 </a:t>
                </a:r>
                <a:r>
                  <a:rPr lang="en-US" altLang="ko-KR" dirty="0" smtClean="0"/>
                  <a:t>cost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로 미분한 값은</a:t>
                </a:r>
                <a:r>
                  <a:rPr lang="en-US" altLang="ko-KR" dirty="0" smtClean="0"/>
                  <a:t>, cost=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에 대해서 단순히 미분하면 되므로</a:t>
                </a:r>
                <a:r>
                  <a:rPr lang="en-US" altLang="ko-KR" dirty="0" smtClean="0"/>
                  <a:t>,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로 구할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cost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b1</a:t>
                </a:r>
                <a:r>
                  <a:rPr lang="ko-KR" altLang="en-US" dirty="0" smtClean="0"/>
                  <a:t>으로 미분한 값은 어떻게 구할 수 있을까요</a:t>
                </a:r>
                <a:r>
                  <a:rPr lang="en-US" altLang="ko-KR" dirty="0" smtClean="0"/>
                  <a:t>?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54719"/>
          </a:xfrm>
        </p:spPr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37666" y="416146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37666" y="5326450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59664" y="534165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9664" y="416146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1" name="직선 연결선 10"/>
          <p:cNvCxnSpPr>
            <a:stCxn id="6" idx="6"/>
            <a:endCxn id="10" idx="2"/>
          </p:cNvCxnSpPr>
          <p:nvPr/>
        </p:nvCxnSpPr>
        <p:spPr>
          <a:xfrm>
            <a:off x="1792186" y="4485870"/>
            <a:ext cx="2167478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>
            <a:stCxn id="6" idx="6"/>
            <a:endCxn id="9" idx="2"/>
          </p:cNvCxnSpPr>
          <p:nvPr/>
        </p:nvCxnSpPr>
        <p:spPr>
          <a:xfrm>
            <a:off x="1792186" y="4485870"/>
            <a:ext cx="2167478" cy="1180193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>
            <a:stCxn id="7" idx="6"/>
            <a:endCxn id="10" idx="2"/>
          </p:cNvCxnSpPr>
          <p:nvPr/>
        </p:nvCxnSpPr>
        <p:spPr>
          <a:xfrm flipV="1">
            <a:off x="1792186" y="4485870"/>
            <a:ext cx="2167478" cy="1164985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>
            <a:stCxn id="7" idx="6"/>
            <a:endCxn id="9" idx="2"/>
          </p:cNvCxnSpPr>
          <p:nvPr/>
        </p:nvCxnSpPr>
        <p:spPr>
          <a:xfrm>
            <a:off x="1792186" y="5650855"/>
            <a:ext cx="2167478" cy="15208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타원 16"/>
          <p:cNvSpPr/>
          <p:nvPr/>
        </p:nvSpPr>
        <p:spPr>
          <a:xfrm>
            <a:off x="6823120" y="479271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8" name="직선 연결선 17"/>
          <p:cNvCxnSpPr>
            <a:stCxn id="17" idx="2"/>
            <a:endCxn id="10" idx="6"/>
          </p:cNvCxnSpPr>
          <p:nvPr/>
        </p:nvCxnSpPr>
        <p:spPr>
          <a:xfrm flipH="1" flipV="1">
            <a:off x="4614184" y="4485870"/>
            <a:ext cx="2208936" cy="631251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>
            <a:stCxn id="9" idx="6"/>
            <a:endCxn id="17" idx="2"/>
          </p:cNvCxnSpPr>
          <p:nvPr/>
        </p:nvCxnSpPr>
        <p:spPr>
          <a:xfrm flipV="1">
            <a:off x="4614184" y="5117121"/>
            <a:ext cx="2208936" cy="54894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내용 개체 틀 1"/>
          <p:cNvSpPr txBox="1">
            <a:spLocks/>
          </p:cNvSpPr>
          <p:nvPr/>
        </p:nvSpPr>
        <p:spPr>
          <a:xfrm>
            <a:off x="1813370" y="4066487"/>
            <a:ext cx="509952" cy="4041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8" name="내용 개체 틀 1"/>
          <p:cNvSpPr txBox="1">
            <a:spLocks/>
          </p:cNvSpPr>
          <p:nvPr/>
        </p:nvSpPr>
        <p:spPr>
          <a:xfrm>
            <a:off x="1792186" y="4648849"/>
            <a:ext cx="509952" cy="4041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w12</a:t>
            </a:r>
            <a:endParaRPr lang="ko-KR" altLang="en-US" dirty="0"/>
          </a:p>
        </p:txBody>
      </p:sp>
      <p:sp>
        <p:nvSpPr>
          <p:cNvPr id="39" name="내용 개체 틀 1"/>
          <p:cNvSpPr txBox="1">
            <a:spLocks/>
          </p:cNvSpPr>
          <p:nvPr/>
        </p:nvSpPr>
        <p:spPr>
          <a:xfrm>
            <a:off x="1786922" y="5124362"/>
            <a:ext cx="509952" cy="4041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w21</a:t>
            </a:r>
            <a:endParaRPr lang="ko-KR" altLang="en-US" dirty="0"/>
          </a:p>
        </p:txBody>
      </p:sp>
      <p:sp>
        <p:nvSpPr>
          <p:cNvPr id="40" name="내용 개체 틀 1"/>
          <p:cNvSpPr txBox="1">
            <a:spLocks/>
          </p:cNvSpPr>
          <p:nvPr/>
        </p:nvSpPr>
        <p:spPr>
          <a:xfrm>
            <a:off x="1786922" y="5676530"/>
            <a:ext cx="509952" cy="4041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w22</a:t>
            </a:r>
            <a:endParaRPr lang="ko-KR" altLang="en-US" dirty="0"/>
          </a:p>
        </p:txBody>
      </p:sp>
      <p:sp>
        <p:nvSpPr>
          <p:cNvPr id="41" name="내용 개체 틀 1"/>
          <p:cNvSpPr txBox="1">
            <a:spLocks/>
          </p:cNvSpPr>
          <p:nvPr/>
        </p:nvSpPr>
        <p:spPr>
          <a:xfrm>
            <a:off x="3474963" y="4152904"/>
            <a:ext cx="509952" cy="40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b1</a:t>
            </a:r>
            <a:endParaRPr lang="ko-KR" altLang="en-US" dirty="0"/>
          </a:p>
        </p:txBody>
      </p:sp>
      <p:sp>
        <p:nvSpPr>
          <p:cNvPr id="42" name="내용 개체 틀 1"/>
          <p:cNvSpPr txBox="1">
            <a:spLocks/>
          </p:cNvSpPr>
          <p:nvPr/>
        </p:nvSpPr>
        <p:spPr>
          <a:xfrm>
            <a:off x="3521996" y="5643257"/>
            <a:ext cx="509952" cy="40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b2</a:t>
            </a:r>
            <a:endParaRPr lang="ko-KR" altLang="en-US" dirty="0"/>
          </a:p>
        </p:txBody>
      </p:sp>
      <p:sp>
        <p:nvSpPr>
          <p:cNvPr id="43" name="내용 개체 틀 1"/>
          <p:cNvSpPr txBox="1">
            <a:spLocks/>
          </p:cNvSpPr>
          <p:nvPr/>
        </p:nvSpPr>
        <p:spPr>
          <a:xfrm>
            <a:off x="4733444" y="4186719"/>
            <a:ext cx="509952" cy="40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44" name="내용 개체 틀 1"/>
          <p:cNvSpPr txBox="1">
            <a:spLocks/>
          </p:cNvSpPr>
          <p:nvPr/>
        </p:nvSpPr>
        <p:spPr>
          <a:xfrm>
            <a:off x="4626464" y="5239082"/>
            <a:ext cx="509952" cy="40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45" name="내용 개체 틀 1"/>
          <p:cNvSpPr txBox="1">
            <a:spLocks/>
          </p:cNvSpPr>
          <p:nvPr/>
        </p:nvSpPr>
        <p:spPr>
          <a:xfrm>
            <a:off x="6385452" y="4648714"/>
            <a:ext cx="509952" cy="40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87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MLB</a:t>
                </a:r>
                <a:r>
                  <a:rPr lang="ko-KR" altLang="en-US" dirty="0" smtClean="0"/>
                  <a:t>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dirty="0" smtClean="0"/>
                  <a:t>라는 사실을 이용해서 구합니다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/>
                        </m:sSup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/>
                  <a:t> 되고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nary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따라서 두 결과를 곱해서 </a:t>
                </a:r>
                <a:r>
                  <a:rPr lang="en-US" altLang="ko-KR" dirty="0" smtClean="0"/>
                  <a:t>cost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b1</a:t>
                </a:r>
                <a:r>
                  <a:rPr lang="ko-KR" altLang="en-US" dirty="0" smtClean="0"/>
                  <a:t>으로 미분한 값을 구할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이처럼 </a:t>
                </a:r>
                <a:r>
                  <a:rPr lang="en-US" altLang="ko-KR" dirty="0" smtClean="0"/>
                  <a:t>MLB</a:t>
                </a:r>
                <a:r>
                  <a:rPr lang="ko-KR" altLang="en-US" dirty="0" smtClean="0"/>
                  <a:t>에서도 </a:t>
                </a:r>
                <a:r>
                  <a:rPr lang="ko-KR" altLang="en-US" dirty="0" err="1" smtClean="0"/>
                  <a:t>미분값을</a:t>
                </a:r>
                <a:r>
                  <a:rPr lang="ko-KR" altLang="en-US" dirty="0" smtClean="0"/>
                  <a:t> 구할 수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Gradient </a:t>
            </a:r>
            <a:r>
              <a:rPr lang="en-US" altLang="ko-KR" dirty="0" smtClean="0"/>
              <a:t>Descent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9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50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배운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neural network (</a:t>
            </a:r>
            <a:r>
              <a:rPr lang="ko-KR" altLang="en-US" dirty="0" smtClean="0"/>
              <a:t>인공 신경망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줄여서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은 여러 분야에서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글씨 분류</a:t>
            </a:r>
            <a:r>
              <a:rPr lang="en-US" altLang="ko-KR" dirty="0" smtClean="0"/>
              <a:t>), clustering(</a:t>
            </a:r>
            <a:r>
              <a:rPr lang="ko-KR" altLang="en-US" dirty="0" smtClean="0"/>
              <a:t>유사한 특징을 가진 데이터들끼리 묶기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등에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의 핵심은 선형 함수 여러 개를 합쳐 우리가 원하는 비선형 함수를 만드는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지원하는 모듈이 여러가지 종류가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대표적인 모듈은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에 비해 사용에 제약이 있어 최초의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모듈임에도</a:t>
            </a:r>
            <a:r>
              <a:rPr lang="ko-KR" altLang="en-US" dirty="0" smtClean="0"/>
              <a:t> 불구하고 그 위상이 떨어진 상태입니다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본 강의에서는 널리 사용되는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를 사용하여 강의를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이후의 강의부터는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저장할 수 없는 수많은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를 계산하기 위해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7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지금까지 배운 내용으로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를 재정의해보겠습니다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MLP</a:t>
                </a:r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수많은 </a:t>
                </a:r>
                <a:r>
                  <a:rPr lang="en-US" altLang="ko-KR" dirty="0" smtClean="0"/>
                  <a:t>perceptron</a:t>
                </a:r>
                <a:r>
                  <a:rPr lang="ko-KR" altLang="en-US" dirty="0" smtClean="0"/>
                  <a:t>들로 구성됩니다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MLP</a:t>
                </a:r>
                <a:r>
                  <a:rPr lang="ko-KR" altLang="en-US" dirty="0" smtClean="0"/>
                  <a:t>의 첫 </a:t>
                </a:r>
                <a:r>
                  <a:rPr lang="en-US" altLang="ko-KR" dirty="0" smtClean="0"/>
                  <a:t>layer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input layer, </a:t>
                </a:r>
                <a:r>
                  <a:rPr lang="ko-KR" altLang="en-US" dirty="0" smtClean="0"/>
                  <a:t>마지막 </a:t>
                </a:r>
                <a:r>
                  <a:rPr lang="en-US" altLang="ko-KR" dirty="0" smtClean="0"/>
                  <a:t>layer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output layer, </a:t>
                </a:r>
                <a:r>
                  <a:rPr lang="ko-KR" altLang="en-US" dirty="0" smtClean="0"/>
                  <a:t>중간의 </a:t>
                </a:r>
                <a:r>
                  <a:rPr lang="en-US" altLang="ko-KR" dirty="0" smtClean="0"/>
                  <a:t>layer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hidden layer</a:t>
                </a:r>
                <a:r>
                  <a:rPr lang="ko-KR" altLang="en-US" dirty="0" smtClean="0"/>
                  <a:t>라고 불립니다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하나의 </a:t>
                </a:r>
                <a:r>
                  <a:rPr lang="en-US" altLang="ko-KR" dirty="0" smtClean="0"/>
                  <a:t>perceptron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activation function</a:t>
                </a:r>
                <a:r>
                  <a:rPr lang="ko-KR" altLang="en-US" dirty="0" smtClean="0"/>
                  <a:t>으로 구성됩니다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activation function</a:t>
                </a:r>
                <a:r>
                  <a:rPr lang="ko-KR" altLang="en-US" dirty="0" smtClean="0"/>
                  <a:t>은 존재하지 않을 수도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cost function</a:t>
                </a:r>
                <a:r>
                  <a:rPr lang="ko-KR" altLang="en-US" dirty="0" smtClean="0"/>
                  <a:t>을 정의하여</a:t>
                </a:r>
                <a:r>
                  <a:rPr lang="en-US" altLang="ko-KR" dirty="0" smtClean="0"/>
                  <a:t>, cost function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gradient(</a:t>
                </a:r>
                <a:r>
                  <a:rPr lang="ko-KR" altLang="en-US" dirty="0" err="1" smtClean="0"/>
                  <a:t>미분값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에 반영함으로써 </a:t>
                </a:r>
                <a:r>
                  <a:rPr lang="en-US" altLang="ko-KR" dirty="0" smtClean="0"/>
                  <a:t>neural network</a:t>
                </a:r>
                <a:r>
                  <a:rPr lang="ko-KR" altLang="en-US" dirty="0" smtClean="0"/>
                  <a:t>를 학습시킵니다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이 때</a:t>
                </a:r>
                <a:r>
                  <a:rPr lang="en-US" altLang="ko-KR" dirty="0" smtClean="0"/>
                  <a:t>, gradient</a:t>
                </a:r>
                <a:r>
                  <a:rPr lang="ko-KR" altLang="en-US" dirty="0" smtClean="0"/>
                  <a:t>는 계산 속도를 위해 </a:t>
                </a:r>
                <a:r>
                  <a:rPr lang="en-US" altLang="ko-KR" dirty="0" smtClean="0"/>
                  <a:t>output layer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gradient</a:t>
                </a:r>
                <a:r>
                  <a:rPr lang="ko-KR" altLang="en-US" dirty="0" smtClean="0"/>
                  <a:t>를 먼저 계산하고</a:t>
                </a:r>
                <a:r>
                  <a:rPr lang="en-US" altLang="ko-KR" dirty="0" smtClean="0"/>
                  <a:t>, input layer</a:t>
                </a:r>
                <a:r>
                  <a:rPr lang="ko-KR" altLang="en-US" dirty="0" smtClean="0"/>
                  <a:t>를 마지막으로 계산하는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방식으로 계산하므로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과정을 </a:t>
                </a:r>
                <a:r>
                  <a:rPr lang="en-US" altLang="ko-KR" dirty="0" smtClean="0"/>
                  <a:t>backpropagation(</a:t>
                </a:r>
                <a:r>
                  <a:rPr lang="ko-KR" altLang="en-US" dirty="0" err="1" smtClean="0"/>
                  <a:t>역전파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라고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우리는 </a:t>
                </a:r>
                <a:r>
                  <a:rPr lang="en-US" altLang="ko-KR" dirty="0" smtClean="0"/>
                  <a:t>gradient</a:t>
                </a:r>
                <a:r>
                  <a:rPr lang="ko-KR" altLang="en-US" dirty="0" smtClean="0"/>
                  <a:t>값에 단순히 상수를 곱해서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에 빼 줌으로서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하였습니다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이와 같이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하는 것을 </a:t>
                </a:r>
                <a:r>
                  <a:rPr lang="en-US" altLang="ko-KR" dirty="0" smtClean="0"/>
                  <a:t>optimize</a:t>
                </a:r>
                <a:r>
                  <a:rPr lang="ko-KR" altLang="en-US" dirty="0" smtClean="0"/>
                  <a:t>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하는 식을 </a:t>
                </a:r>
                <a:r>
                  <a:rPr lang="en-US" altLang="ko-KR" dirty="0" smtClean="0"/>
                  <a:t>optimizer</a:t>
                </a:r>
                <a:r>
                  <a:rPr lang="ko-KR" altLang="en-US" dirty="0" smtClean="0"/>
                  <a:t>라고 하며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배운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식인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dirty="0" smtClean="0"/>
                  <a:t>은 가장 기초적인 </a:t>
                </a:r>
                <a:r>
                  <a:rPr lang="en-US" altLang="ko-KR" dirty="0" smtClean="0"/>
                  <a:t>optimizer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6727"/>
          </a:xfrm>
        </p:spPr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96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1" y="1430178"/>
            <a:ext cx="11182351" cy="4721385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nn</a:t>
            </a:r>
            <a:r>
              <a:rPr lang="ko-KR" altLang="en-US" dirty="0" smtClean="0"/>
              <a:t>에 대한 추가적인 내용을 소개하겠습니다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가장 많이 사용되는 두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은 전에 소개한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는 출력이 양수 값 전체일 때</a:t>
            </a:r>
            <a:r>
              <a:rPr lang="en-US" altLang="ko-KR" dirty="0" smtClean="0"/>
              <a:t>, sigmoid</a:t>
            </a:r>
            <a:r>
              <a:rPr lang="ko-KR" altLang="en-US" dirty="0" smtClean="0"/>
              <a:t>는 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실수로 하고 싶을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함수의 식과 </a:t>
            </a:r>
            <a:r>
              <a:rPr lang="ko-KR" altLang="en-US" dirty="0" err="1" smtClean="0"/>
              <a:t>개형은</a:t>
            </a:r>
            <a:r>
              <a:rPr lang="ko-KR" altLang="en-US" dirty="0" smtClean="0"/>
              <a:t> 아래와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반환하는 값이 확률에 해당할 때</a:t>
            </a:r>
            <a:r>
              <a:rPr lang="en-US" altLang="ko-KR" dirty="0" smtClean="0"/>
              <a:t>, output 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Sigmoid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미분값이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를 넘을 수 없으므로</a:t>
            </a:r>
            <a:r>
              <a:rPr lang="en-US" altLang="ko-KR" dirty="0" smtClean="0"/>
              <a:t>, 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만 사용하면</a:t>
            </a:r>
            <a:r>
              <a:rPr lang="en-US" altLang="ko-KR" dirty="0" smtClean="0"/>
              <a:t>, input layer</a:t>
            </a:r>
            <a:r>
              <a:rPr lang="ko-KR" altLang="en-US" dirty="0" smtClean="0"/>
              <a:t>에 가까운 쪽의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가 매우 작아져서 거의 없어진다는 단점이 존재합니다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ReLU</a:t>
            </a:r>
            <a:r>
              <a:rPr lang="ko-KR" altLang="en-US" dirty="0" smtClean="0"/>
              <a:t>는 음수일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미분값이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음수인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되지 않아 죽어버린다는 단점이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가장 많이 사용할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Adam</a:t>
            </a:r>
            <a:r>
              <a:rPr lang="ko-KR" altLang="en-US" dirty="0" smtClean="0"/>
              <a:t>이라 불리는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단순히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가 아니라 관성 등 여러 개념을 추가한 </a:t>
            </a:r>
            <a:r>
              <a:rPr lang="en-US" altLang="ko-KR" dirty="0" err="1" smtClean="0"/>
              <a:t>optimzer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처음에 배운 </a:t>
            </a:r>
            <a:r>
              <a:rPr lang="en-US" altLang="ko-KR" dirty="0" err="1" smtClean="0"/>
              <a:t>opitimizer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라 불리는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36058"/>
          </a:xfrm>
        </p:spPr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4" y="3197699"/>
            <a:ext cx="2600744" cy="872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14" y="3197699"/>
            <a:ext cx="2457743" cy="7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이제부터 본격적으로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를 사용해보겠습니다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강에서 말했듯이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가장 큰 장점은 외부 모듈을 쉽게 설치해서 사용할 수 있다는 것입니다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지금부터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를 설치해보겠습니다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창을 실행합니다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관리자 권한으로 실행하지 않으면 오류가 발생하니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관리자 권한으로 실행하세요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을 이용해 외부 모듈을 설치 및 관리합니다</a:t>
            </a:r>
            <a:r>
              <a:rPr lang="en-US" altLang="ko-KR" dirty="0" smtClean="0"/>
              <a:t>. pip</a:t>
            </a:r>
            <a:r>
              <a:rPr lang="ko-KR" altLang="en-US" dirty="0" smtClean="0"/>
              <a:t>을 최신 버전으로 업그레이드 합니다</a:t>
            </a:r>
            <a:r>
              <a:rPr lang="en-US" altLang="ko-KR" dirty="0" smtClean="0"/>
              <a:t>. pip install --upgrade pip </a:t>
            </a:r>
            <a:r>
              <a:rPr lang="ko-KR" altLang="en-US" dirty="0" smtClean="0"/>
              <a:t>명령어로 할 수 업그레이드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이라는 명령어를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에서 인식하지 못한다면</a:t>
            </a:r>
            <a:r>
              <a:rPr lang="en-US" altLang="ko-KR" dirty="0" smtClean="0"/>
              <a:t>, python</a:t>
            </a:r>
            <a:r>
              <a:rPr lang="ko-KR" altLang="en-US" dirty="0" smtClean="0"/>
              <a:t>을 설치할 때</a:t>
            </a:r>
            <a:r>
              <a:rPr lang="en-US" altLang="ko-KR" dirty="0" smtClean="0"/>
              <a:t>, PATH</a:t>
            </a:r>
            <a:r>
              <a:rPr lang="ko-KR" altLang="en-US" dirty="0" smtClean="0"/>
              <a:t>가 제대로 설정되지 않은 것이므로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강을 참조해서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삭제 후 재설치하시기 바랍니다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7" y="3695700"/>
            <a:ext cx="5438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pip install torch </a:t>
            </a:r>
            <a:r>
              <a:rPr lang="ko-KR" altLang="en-US" dirty="0" smtClean="0"/>
              <a:t>명령어로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를 설치해 줍니다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저의 경우는 이미 설치가 되어있어 추가 설치가 이루어지지 않았습니다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pip list </a:t>
            </a:r>
            <a:r>
              <a:rPr lang="ko-KR" altLang="en-US" dirty="0" smtClean="0"/>
              <a:t>명령어를 통해 지금까지 설치한 </a:t>
            </a:r>
            <a:r>
              <a:rPr lang="ko-KR" altLang="en-US" dirty="0" err="1" smtClean="0"/>
              <a:t>외부모듈</a:t>
            </a:r>
            <a:r>
              <a:rPr lang="ko-KR" altLang="en-US" dirty="0" smtClean="0"/>
              <a:t> 목록을 볼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오른쪽처럼 모듈에 </a:t>
            </a:r>
            <a:r>
              <a:rPr lang="en-US" altLang="ko-KR" dirty="0" smtClean="0"/>
              <a:t>torch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가 있다면 성공적으로 설치된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en-US" altLang="ko-KR" dirty="0" err="1"/>
              <a:t>nn</a:t>
            </a:r>
            <a:r>
              <a:rPr lang="en-US" altLang="ko-KR" dirty="0"/>
              <a:t>, layer, optimizer </a:t>
            </a:r>
            <a:r>
              <a:rPr lang="ko-KR" altLang="en-US" dirty="0"/>
              <a:t>등 지금까지 배운 모든 내용을 지원합니다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지금부터 </a:t>
            </a:r>
            <a:r>
              <a:rPr lang="ko-KR" altLang="en-US" dirty="0"/>
              <a:t>천천히 알아보도록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,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1" y="2239930"/>
            <a:ext cx="4171950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315" y="2239930"/>
            <a:ext cx="1898514" cy="36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2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Tensor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계산에 특화되었다는 특징이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본 강의에서는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사용법을 생략하였습니다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먼저 간단하게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. dim, shape </a:t>
            </a:r>
            <a:r>
              <a:rPr lang="ko-KR" altLang="en-US" dirty="0" smtClean="0"/>
              <a:t>등을 이용해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의 정보를 얻을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도 유사합니다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8" y="2740478"/>
            <a:ext cx="3001347" cy="13443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174" y="2740478"/>
            <a:ext cx="1971675" cy="1104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0" y="4743593"/>
            <a:ext cx="2882771" cy="13030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549" y="4755626"/>
            <a:ext cx="2057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를 조작하는 함수는 너무 많은 종류가 존재하므로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때마다 사용법을 알려드리겠습니다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만들어봅시다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tensor.nn.Linear</a:t>
            </a:r>
            <a:r>
              <a:rPr lang="en-US" altLang="ko-KR" dirty="0" smtClean="0"/>
              <a:t>(a, b)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</a:t>
            </a:r>
            <a:r>
              <a:rPr lang="en-US" altLang="ko-KR" dirty="0"/>
              <a:t> a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output</a:t>
            </a:r>
            <a:r>
              <a:rPr lang="ko-KR" altLang="en-US" dirty="0" smtClean="0"/>
              <a:t>이 </a:t>
            </a:r>
            <a:r>
              <a:rPr lang="en-US" altLang="ko-KR" dirty="0"/>
              <a:t>b</a:t>
            </a:r>
            <a:r>
              <a:rPr lang="ko-KR" altLang="en-US" dirty="0" smtClean="0"/>
              <a:t>개인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만들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[[x1, x2, .. </a:t>
            </a:r>
            <a:r>
              <a:rPr lang="en-US" altLang="ko-KR" dirty="0" err="1" smtClean="0"/>
              <a:t>xa</a:t>
            </a:r>
            <a:r>
              <a:rPr lang="en-US" altLang="ko-KR" dirty="0" smtClean="0"/>
              <a:t>], [x1, x2, .. </a:t>
            </a:r>
            <a:r>
              <a:rPr lang="en-US" altLang="ko-KR" dirty="0" err="1" smtClean="0"/>
              <a:t>xa</a:t>
            </a:r>
            <a:r>
              <a:rPr lang="en-US" altLang="ko-KR" dirty="0" smtClean="0"/>
              <a:t>], …]]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받아 </a:t>
            </a:r>
            <a:r>
              <a:rPr lang="en-US" altLang="ko-KR" dirty="0" smtClean="0"/>
              <a:t>[[y1, y2, … </a:t>
            </a:r>
            <a:r>
              <a:rPr lang="en-US" altLang="ko-KR" dirty="0" err="1" smtClean="0"/>
              <a:t>ya</a:t>
            </a:r>
            <a:r>
              <a:rPr lang="en-US" altLang="ko-KR" dirty="0" smtClean="0"/>
              <a:t>], [y1, y2, … </a:t>
            </a:r>
            <a:r>
              <a:rPr lang="en-US" altLang="ko-KR" dirty="0" err="1" smtClean="0"/>
              <a:t>ya</a:t>
            </a:r>
            <a:r>
              <a:rPr lang="en-US" altLang="ko-KR" dirty="0" smtClean="0"/>
              <a:t>]]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출력합니다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이어야 하므로 </a:t>
            </a:r>
            <a:r>
              <a:rPr lang="en-US" altLang="ko-KR" dirty="0" err="1" smtClean="0"/>
              <a:t>FloatTensor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만들어줍니다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weight, bias </a:t>
            </a:r>
            <a:r>
              <a:rPr lang="ko-KR" altLang="en-US" dirty="0" smtClean="0"/>
              <a:t>함수를 통해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bias </a:t>
            </a:r>
            <a:r>
              <a:rPr lang="ko-KR" altLang="en-US" dirty="0" smtClean="0"/>
              <a:t>값을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3" y="3790872"/>
            <a:ext cx="4152900" cy="219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70" y="3790872"/>
            <a:ext cx="4791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7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를 사용해봅시다</a:t>
            </a:r>
            <a:r>
              <a:rPr lang="en-US" altLang="ko-KR" dirty="0" smtClean="0"/>
              <a:t>. optimizer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/>
              <a:t>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gradient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gradient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에 적용하는 과정은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함수로 이뤄집니다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먼저 </a:t>
            </a:r>
            <a:r>
              <a:rPr lang="en-US" altLang="ko-KR" dirty="0" err="1" smtClean="0"/>
              <a:t>zero_grad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값을 초기화합니다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 후 </a:t>
            </a:r>
            <a:r>
              <a:rPr lang="en-US" altLang="ko-KR" dirty="0" smtClean="0"/>
              <a:t>backward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값을 구합니다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마지막으로 </a:t>
            </a:r>
            <a:r>
              <a:rPr lang="en-US" altLang="ko-KR" dirty="0" smtClean="0"/>
              <a:t>step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값으로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이전의 예제를 다시 풀어보면서 어떻게 사용되는지 알아봅시다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</a:t>
            </a:r>
            <a:r>
              <a:rPr lang="en-US" altLang="ko-KR" dirty="0" smtClean="0"/>
              <a:t>, (x, y) = (2, 4), (4, 7), (8, 8)</a:t>
            </a:r>
            <a:r>
              <a:rPr lang="ko-KR" altLang="en-US" dirty="0" smtClean="0"/>
              <a:t>의 데이터가 주어지고</a:t>
            </a:r>
            <a:r>
              <a:rPr lang="en-US" altLang="ko-KR" dirty="0" smtClean="0"/>
              <a:t>, cost</a:t>
            </a:r>
            <a:r>
              <a:rPr lang="ko-KR" altLang="en-US" dirty="0" smtClean="0"/>
              <a:t>를 최소화하는 </a:t>
            </a:r>
            <a:r>
              <a:rPr lang="en-US" altLang="ko-KR" dirty="0" smtClean="0"/>
              <a:t>y = ax + b</a:t>
            </a:r>
            <a:r>
              <a:rPr lang="ko-KR" altLang="en-US" dirty="0" smtClean="0"/>
              <a:t>를 구합니다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85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정의합니다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만들어 </a:t>
            </a:r>
            <a:r>
              <a:rPr lang="en-US" altLang="ko-KR" dirty="0" smtClean="0"/>
              <a:t>y =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+ b</a:t>
            </a:r>
            <a:r>
              <a:rPr lang="ko-KR" altLang="en-US" dirty="0" smtClean="0"/>
              <a:t>꼴의 함수를 정의합니다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에 전달하여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optimizer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를 사용하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</a:t>
            </a:r>
            <a:r>
              <a:rPr lang="en-US" altLang="ko-KR" dirty="0" smtClean="0"/>
              <a:t>, learning rate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로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parameters()</a:t>
            </a:r>
            <a:r>
              <a:rPr lang="ko-KR" altLang="en-US" dirty="0"/>
              <a:t> </a:t>
            </a:r>
            <a:r>
              <a:rPr lang="ko-KR" altLang="en-US" dirty="0" smtClean="0"/>
              <a:t>함수로 가져올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100000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을 진행하도록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</a:t>
            </a:r>
            <a:r>
              <a:rPr lang="en-US" altLang="ko-KR" dirty="0"/>
              <a:t>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gradient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optimize</a:t>
            </a:r>
            <a:r>
              <a:rPr lang="ko-KR" altLang="en-US" dirty="0" smtClean="0"/>
              <a:t>하는 과정을 의미합니다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374668"/>
            <a:ext cx="3619500" cy="295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4702953"/>
            <a:ext cx="6677025" cy="276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1" y="6008350"/>
            <a:ext cx="3019425" cy="2762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" y="1841595"/>
            <a:ext cx="5229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8821997" cy="4721385"/>
          </a:xfrm>
        </p:spPr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을 진행해봅시다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계산하기 전에</a:t>
            </a:r>
            <a:r>
              <a:rPr lang="en-US" altLang="ko-KR" dirty="0"/>
              <a:t>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간의 사칙연산은 어떻게 하는 지 알아봅시다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왼쪽처럼 사칙연산을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원소에 대해 계산이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물론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간의 사칙연산도 잘 계산됩니다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는 아래와 같이 구할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14" y="1430180"/>
            <a:ext cx="2000250" cy="276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889" y="1799667"/>
            <a:ext cx="1743075" cy="790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957" y="2820420"/>
            <a:ext cx="261937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957" y="3252885"/>
            <a:ext cx="1752600" cy="800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85" y="4725469"/>
            <a:ext cx="4105275" cy="504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739" y="4725469"/>
            <a:ext cx="4629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뉴럴</a:t>
            </a:r>
            <a:r>
              <a:rPr lang="ko-KR" altLang="en-US" dirty="0" smtClean="0"/>
              <a:t> 네트워크는 생각보다 오래 전부터 연구된 분야입니다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하지만</a:t>
            </a:r>
            <a:r>
              <a:rPr lang="en-US" altLang="ko-KR" dirty="0"/>
              <a:t> </a:t>
            </a:r>
            <a:r>
              <a:rPr lang="ko-KR" altLang="en-US" dirty="0" smtClean="0"/>
              <a:t>초기의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네트워크는 매우 빈약했고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번의 발전 과정을 거쳐 현재까지 오게 된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지금부터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네트워크의 발전 과정을 따라가면서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네트워크를 이해해 보겠습니다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Perceptron</a:t>
            </a:r>
            <a:r>
              <a:rPr lang="ko-KR" altLang="en-US" dirty="0" smtClean="0"/>
              <a:t>은 사람의 신경인 뉴런을 모방한 가장 간단한 모델입니다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사람의 뉴런은 역치 이상의 수치에서만 반응을 한다고 알려져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뉴런의 특징을 모방한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이 개발됩니다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92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sum </a:t>
            </a:r>
            <a:r>
              <a:rPr lang="ko-KR" altLang="en-US" dirty="0" smtClean="0"/>
              <a:t>함수를 이용하면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의 원소를 모두 더해줍니다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물론 한 줄로 구할 수도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전에 배운 함수를 아래처럼 사용하면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이 진행됩니다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zero_grad</a:t>
            </a:r>
            <a:r>
              <a:rPr lang="en-US" altLang="ko-KR" dirty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초기화하고</a:t>
            </a:r>
            <a:r>
              <a:rPr lang="en-US" altLang="ko-KR" dirty="0" smtClean="0"/>
              <a:t>, backward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계산한 뒤</a:t>
            </a:r>
            <a:r>
              <a:rPr lang="en-US" altLang="ko-KR" dirty="0" smtClean="0"/>
              <a:t>, step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에 적용합니다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64" y="1898974"/>
            <a:ext cx="4095750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70" y="1898974"/>
            <a:ext cx="4638675" cy="971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64" y="3326469"/>
            <a:ext cx="490537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65" y="3326469"/>
            <a:ext cx="420052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64" y="4982566"/>
            <a:ext cx="6000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최소화하는 함수 </a:t>
            </a:r>
            <a:r>
              <a:rPr lang="en-US" altLang="ko-KR" dirty="0" smtClean="0"/>
              <a:t>y =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+ b</a:t>
            </a:r>
            <a:r>
              <a:rPr lang="ko-KR" altLang="en-US" dirty="0" smtClean="0"/>
              <a:t>를 학습하는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코드는 오른쪽과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 결과의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를 출력해보면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이전 예제의 결과와 거의 일치함을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7" y="4271379"/>
            <a:ext cx="4162425" cy="1114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7" y="858659"/>
            <a:ext cx="5694104" cy="32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배운 내용을 사용해서 </a:t>
            </a:r>
            <a:r>
              <a:rPr lang="en-US" altLang="ko-KR" dirty="0" smtClean="0"/>
              <a:t>x = [-100, 100] </a:t>
            </a:r>
            <a:r>
              <a:rPr lang="ko-KR" altLang="en-US" dirty="0" smtClean="0"/>
              <a:t>범위에서의 </a:t>
            </a:r>
            <a:r>
              <a:rPr lang="en-US" altLang="ko-KR" dirty="0" smtClean="0"/>
              <a:t>y = x^2 </a:t>
            </a:r>
            <a:r>
              <a:rPr lang="ko-KR" altLang="en-US" dirty="0" smtClean="0"/>
              <a:t>함수를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으로 생성해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연습문제를 통해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함수의 조합으로 </a:t>
            </a:r>
            <a:r>
              <a:rPr lang="en-US" altLang="ko-KR" dirty="0" err="1" smtClean="0"/>
              <a:t>non_linear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근사하여</a:t>
            </a:r>
            <a:r>
              <a:rPr lang="ko-KR" altLang="en-US" dirty="0" smtClean="0"/>
              <a:t> 만들 수 있음을 알아보겠습니다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학습 결과를 그래프로 출력해봅니다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여기서는 여러 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를 구성할 것입니다</a:t>
            </a:r>
            <a:r>
              <a:rPr lang="en-US" altLang="ko-KR" dirty="0" smtClean="0"/>
              <a:t>. torch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함수를 이용해 여러 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연속적으로 구성할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가진 </a:t>
            </a:r>
            <a:r>
              <a:rPr lang="en-US" altLang="ko-KR" dirty="0" err="1" smtClean="0"/>
              <a:t>nn</a:t>
            </a:r>
            <a:r>
              <a:rPr lang="ko-KR" altLang="en-US" dirty="0" smtClean="0"/>
              <a:t>를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를 정의합니다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Adam optimizer</a:t>
            </a:r>
            <a:r>
              <a:rPr lang="ko-KR" altLang="en-US" dirty="0" smtClean="0"/>
              <a:t>를 사용해보겠습니다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" y="3965002"/>
            <a:ext cx="5224470" cy="20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15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-100 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이상의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수를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data set</a:t>
            </a:r>
            <a:r>
              <a:rPr lang="ko-KR" altLang="en-US" dirty="0" smtClean="0"/>
              <a:t>에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번의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을 준비합니다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 후</a:t>
            </a:r>
            <a:r>
              <a:rPr lang="en-US" altLang="ko-KR" dirty="0" smtClean="0"/>
              <a:t>, data 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로 바꾸고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을 진행합니다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89" y="2227101"/>
            <a:ext cx="4157325" cy="1421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89" y="4279334"/>
            <a:ext cx="5253703" cy="12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8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그래프는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모듈로 출력할 수 있습니다</a:t>
            </a:r>
            <a:r>
              <a:rPr lang="en-US" altLang="ko-KR" dirty="0" smtClean="0"/>
              <a:t>. pip install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설치하시길</a:t>
            </a:r>
            <a:r>
              <a:rPr lang="ko-KR" altLang="en-US" dirty="0"/>
              <a:t> </a:t>
            </a:r>
            <a:r>
              <a:rPr lang="ko-KR" altLang="en-US" dirty="0" smtClean="0"/>
              <a:t>바랍니다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plt.plot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로 그래프를 그릴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x = [1, 2, 3], y = [3, 5, 7]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y = 2x + 1</a:t>
            </a:r>
            <a:r>
              <a:rPr lang="ko-KR" altLang="en-US" dirty="0" smtClean="0"/>
              <a:t>의 그래프가 </a:t>
            </a:r>
            <a:r>
              <a:rPr lang="en-US" altLang="ko-KR" dirty="0" smtClean="0"/>
              <a:t>x = [1, 3] </a:t>
            </a:r>
            <a:r>
              <a:rPr lang="ko-KR" altLang="en-US" dirty="0" smtClean="0"/>
              <a:t>범위에 그려집니다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그래프를 출력하기 위해서는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함수를 마지막에 사용해야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그래프를 직접 출력해보면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잘 학습되어 </a:t>
            </a:r>
            <a:r>
              <a:rPr lang="en-US" altLang="ko-KR" dirty="0" smtClean="0"/>
              <a:t>y=x^2</a:t>
            </a:r>
            <a:r>
              <a:rPr lang="ko-KR" altLang="en-US" dirty="0" smtClean="0"/>
              <a:t>과 거의 똑같은 함수가 만들어졌음을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3917287"/>
            <a:ext cx="5552103" cy="20777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92" y="4092606"/>
            <a:ext cx="2722401" cy="20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위 문장은 이해하기 어려워 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하나하나 해석해 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torch.FloatTensor</a:t>
            </a:r>
            <a:r>
              <a:rPr lang="en-US" altLang="ko-KR" dirty="0" smtClean="0"/>
              <a:t>([[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라는 원소 하나를 담은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만듭니다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넣어 결과를 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[[y]]</a:t>
            </a:r>
            <a:r>
              <a:rPr lang="ko-KR" altLang="en-US" dirty="0" smtClean="0"/>
              <a:t>꼴의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로 반환됩니다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item()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에 하나의 원소만 존재한다면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원소를 반환하는 함수입니다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.item()</a:t>
            </a:r>
            <a:r>
              <a:rPr lang="ko-KR" altLang="en-US" dirty="0" smtClean="0"/>
              <a:t>함수로</a:t>
            </a:r>
            <a:r>
              <a:rPr lang="en-US" altLang="ko-KR" dirty="0" smtClean="0"/>
              <a:t>, [[y]] tensor</a:t>
            </a:r>
            <a:r>
              <a:rPr lang="ko-KR" altLang="en-US" dirty="0" smtClean="0"/>
              <a:t>의 유일한 원소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반환됩니다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model(</a:t>
            </a:r>
            <a:r>
              <a:rPr lang="en-US" altLang="ko-KR" dirty="0" err="1" smtClean="0"/>
              <a:t>torch.FloatTensor</a:t>
            </a:r>
            <a:r>
              <a:rPr lang="en-US" altLang="ko-KR" dirty="0" smtClean="0"/>
              <a:t>([[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]]).item()</a:t>
            </a:r>
            <a:r>
              <a:rPr lang="ko-KR" altLang="en-US" dirty="0" smtClean="0"/>
              <a:t>은 숫자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float tensor</a:t>
            </a:r>
            <a:r>
              <a:rPr lang="ko-KR" altLang="en-US" dirty="0" smtClean="0"/>
              <a:t>로 변환해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전달할 수 있도록 하고</a:t>
            </a:r>
            <a:r>
              <a:rPr lang="en-US" altLang="ko-KR" dirty="0" smtClean="0"/>
              <a:t>, model</a:t>
            </a:r>
            <a:r>
              <a:rPr lang="ko-KR" altLang="en-US" dirty="0" smtClean="0"/>
              <a:t>에서 반환한 결과를 다시 숫자로 변환한 하는 과정입니다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결과를 </a:t>
            </a:r>
            <a:r>
              <a:rPr lang="en-US" altLang="ko-KR" dirty="0" smtClean="0"/>
              <a:t>y list</a:t>
            </a:r>
            <a:r>
              <a:rPr lang="ko-KR" altLang="en-US" dirty="0" smtClean="0"/>
              <a:t>에 추가합니다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601851"/>
            <a:ext cx="5629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6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sin(x),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x = [-10, 10] </a:t>
            </a:r>
            <a:r>
              <a:rPr lang="ko-KR" altLang="en-US" dirty="0" smtClean="0"/>
              <a:t>범위에서 설계해봅니다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정의하는 법을 배웁니다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모델의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파일로 저장하고</a:t>
            </a:r>
            <a:r>
              <a:rPr lang="en-US" altLang="ko-KR" dirty="0"/>
              <a:t> </a:t>
            </a:r>
            <a:r>
              <a:rPr lang="ko-KR" altLang="en-US" dirty="0" smtClean="0"/>
              <a:t>불러오는 방법도 배워봅니다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를 만들 때보다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 때 더 구체적으로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정의할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이번 이후에는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1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030519" cy="4721385"/>
          </a:xfrm>
        </p:spPr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로 모델을 만들 때는 </a:t>
            </a:r>
            <a:r>
              <a:rPr lang="en-US" altLang="ko-KR" dirty="0" err="1" smtClean="0"/>
              <a:t>torch.nn.Module</a:t>
            </a:r>
            <a:r>
              <a:rPr lang="ko-KR" altLang="en-US" dirty="0" smtClean="0"/>
              <a:t>을 상속받아 만들게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두 개의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정의해야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정의해야 합니다</a:t>
            </a:r>
            <a:r>
              <a:rPr lang="en-US" altLang="ko-KR" dirty="0" smtClean="0"/>
              <a:t>.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의 맨 앞에 </a:t>
            </a:r>
            <a:r>
              <a:rPr lang="en-US" altLang="ko-KR" dirty="0" smtClean="0"/>
              <a:t>super().__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</a:t>
            </a:r>
            <a:r>
              <a:rPr lang="ko-KR" altLang="en-US" dirty="0" smtClean="0"/>
              <a:t>는 반드시 실행해야 하니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 받아들이면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로 모델을 정의하면 </a:t>
            </a:r>
            <a:r>
              <a:rPr lang="en-US" altLang="ko-KR" dirty="0" smtClean="0"/>
              <a:t>model(x)</a:t>
            </a:r>
            <a:r>
              <a:rPr lang="ko-KR" altLang="en-US" dirty="0" smtClean="0"/>
              <a:t>를 정의해야 합니다</a:t>
            </a:r>
            <a:r>
              <a:rPr lang="en-US" altLang="ko-KR" dirty="0" smtClean="0"/>
              <a:t>. model = </a:t>
            </a:r>
            <a:r>
              <a:rPr lang="en-US" altLang="ko-KR" dirty="0" err="1" smtClean="0"/>
              <a:t>nn.Sequential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등으로 정의한 경우</a:t>
            </a:r>
            <a:r>
              <a:rPr lang="en-US" altLang="ko-KR" dirty="0" smtClean="0"/>
              <a:t>, model(x)</a:t>
            </a:r>
            <a:r>
              <a:rPr lang="ko-KR" altLang="en-US" dirty="0" smtClean="0"/>
              <a:t>를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input x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받아</a:t>
            </a:r>
            <a:r>
              <a:rPr lang="en-US" altLang="ko-KR" dirty="0"/>
              <a:t> </a:t>
            </a:r>
            <a:r>
              <a:rPr lang="en-US" altLang="ko-KR" dirty="0" smtClean="0"/>
              <a:t>output y</a:t>
            </a:r>
            <a:r>
              <a:rPr lang="ko-KR" altLang="en-US" dirty="0" smtClean="0"/>
              <a:t>를 반환했지만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만든 경우</a:t>
            </a:r>
            <a:r>
              <a:rPr lang="en-US" altLang="ko-KR" dirty="0" smtClean="0"/>
              <a:t>, model(x)</a:t>
            </a:r>
            <a:r>
              <a:rPr lang="ko-KR" altLang="en-US" dirty="0" smtClean="0"/>
              <a:t>를 직접 정의해야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forward(self, x)</a:t>
            </a:r>
            <a:r>
              <a:rPr lang="ko-KR" altLang="en-US" dirty="0" smtClean="0"/>
              <a:t>에서 정의할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model(x) == </a:t>
            </a:r>
            <a:r>
              <a:rPr lang="en-US" altLang="ko-KR" dirty="0" err="1" smtClean="0"/>
              <a:t>model.forward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1206245"/>
            <a:ext cx="4227621" cy="3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5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이제 이전과 똑같은 방법으로 학습을 진행하면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sin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모듈에서 가져와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6" y="2432641"/>
            <a:ext cx="4986046" cy="35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60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같은 방식으로 그래프를 출력해보면</a:t>
            </a:r>
            <a:r>
              <a:rPr lang="en-US" altLang="ko-KR" dirty="0" smtClean="0"/>
              <a:t>, sin </a:t>
            </a:r>
            <a:r>
              <a:rPr lang="ko-KR" altLang="en-US" dirty="0" smtClean="0"/>
              <a:t>그래프와 유사한 </a:t>
            </a:r>
            <a:r>
              <a:rPr lang="ko-KR" altLang="en-US" dirty="0" err="1" smtClean="0"/>
              <a:t>개형이</a:t>
            </a:r>
            <a:r>
              <a:rPr lang="ko-KR" altLang="en-US" dirty="0" smtClean="0"/>
              <a:t> 잘 나오는 것을 발견할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84" y="2170729"/>
            <a:ext cx="5858922" cy="2270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275" y="2170729"/>
            <a:ext cx="3315428" cy="24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9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r>
              <a:rPr lang="ko-KR" altLang="en-US" dirty="0" smtClean="0"/>
              <a:t>의 구조는 아래와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은 여러 개의 입력 </a:t>
            </a:r>
            <a:r>
              <a:rPr lang="en-US" altLang="ko-KR" dirty="0" smtClean="0"/>
              <a:t>x1, x2…</a:t>
            </a:r>
            <a:r>
              <a:rPr lang="ko-KR" altLang="en-US" dirty="0" smtClean="0"/>
              <a:t>을 받아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Perceptron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w1, w2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로 구성되어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값이 일정 값보다 크면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출력하는 함수로</a:t>
            </a:r>
            <a:r>
              <a:rPr lang="en-US" altLang="ko-KR" dirty="0" smtClean="0"/>
              <a:t>, step function</a:t>
            </a:r>
            <a:r>
              <a:rPr lang="ko-KR" altLang="en-US" dirty="0" smtClean="0"/>
              <a:t>이라 불립니다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초기에는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AND gate, OR gate </a:t>
            </a:r>
            <a:r>
              <a:rPr lang="ko-KR" altLang="en-US" dirty="0" smtClean="0"/>
              <a:t>등의 문제를 해결하였습니다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5840" y="355050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15840" y="452663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5840" y="550275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2" name="직선 연결선 11"/>
          <p:cNvCxnSpPr>
            <a:stCxn id="7" idx="6"/>
          </p:cNvCxnSpPr>
          <p:nvPr/>
        </p:nvCxnSpPr>
        <p:spPr>
          <a:xfrm>
            <a:off x="1270360" y="3874913"/>
            <a:ext cx="1671912" cy="97612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>
            <a:stCxn id="8" idx="6"/>
          </p:cNvCxnSpPr>
          <p:nvPr/>
        </p:nvCxnSpPr>
        <p:spPr>
          <a:xfrm>
            <a:off x="1270360" y="4851037"/>
            <a:ext cx="167191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>
            <a:stCxn id="9" idx="6"/>
          </p:cNvCxnSpPr>
          <p:nvPr/>
        </p:nvCxnSpPr>
        <p:spPr>
          <a:xfrm flipV="1">
            <a:off x="1270360" y="4851037"/>
            <a:ext cx="1671912" cy="97612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endCxn id="23" idx="2"/>
          </p:cNvCxnSpPr>
          <p:nvPr/>
        </p:nvCxnSpPr>
        <p:spPr>
          <a:xfrm>
            <a:off x="2942272" y="4851036"/>
            <a:ext cx="1344652" cy="1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타원 22"/>
          <p:cNvSpPr/>
          <p:nvPr/>
        </p:nvSpPr>
        <p:spPr>
          <a:xfrm>
            <a:off x="4286924" y="452663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32" name="직선 연결선 31"/>
          <p:cNvCxnSpPr>
            <a:stCxn id="23" idx="6"/>
            <a:endCxn id="38" idx="2"/>
          </p:cNvCxnSpPr>
          <p:nvPr/>
        </p:nvCxnSpPr>
        <p:spPr>
          <a:xfrm flipV="1">
            <a:off x="4941444" y="4851035"/>
            <a:ext cx="1403622" cy="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내용 개체 틀 1"/>
          <p:cNvSpPr txBox="1">
            <a:spLocks/>
          </p:cNvSpPr>
          <p:nvPr/>
        </p:nvSpPr>
        <p:spPr>
          <a:xfrm>
            <a:off x="1924880" y="3970633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1604561" y="4486612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5" name="내용 개체 틀 1"/>
          <p:cNvSpPr txBox="1">
            <a:spLocks/>
          </p:cNvSpPr>
          <p:nvPr/>
        </p:nvSpPr>
        <p:spPr>
          <a:xfrm>
            <a:off x="1740633" y="5015514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36" name="내용 개체 틀 1"/>
          <p:cNvSpPr txBox="1">
            <a:spLocks/>
          </p:cNvSpPr>
          <p:nvPr/>
        </p:nvSpPr>
        <p:spPr>
          <a:xfrm>
            <a:off x="3278271" y="4423614"/>
            <a:ext cx="812321" cy="52957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+b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4122883" y="3727474"/>
            <a:ext cx="1436263" cy="12257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activation</a:t>
            </a:r>
            <a:br>
              <a:rPr lang="en-US" altLang="ko-KR" dirty="0" smtClean="0"/>
            </a:br>
            <a:r>
              <a:rPr lang="en-US" altLang="ko-KR" dirty="0" smtClean="0"/>
              <a:t>function</a:t>
            </a:r>
          </a:p>
        </p:txBody>
      </p:sp>
      <p:sp>
        <p:nvSpPr>
          <p:cNvPr id="38" name="타원 37"/>
          <p:cNvSpPr/>
          <p:nvPr/>
        </p:nvSpPr>
        <p:spPr>
          <a:xfrm>
            <a:off x="6345066" y="4526630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내용 개체 틀 1"/>
              <p:cNvSpPr txBox="1">
                <a:spLocks/>
              </p:cNvSpPr>
              <p:nvPr/>
            </p:nvSpPr>
            <p:spPr>
              <a:xfrm>
                <a:off x="6685158" y="4277046"/>
                <a:ext cx="4996421" cy="12257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85750" indent="-285750" algn="l" defTabSz="914377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+mn-cs"/>
                    <a:sym typeface="Wingdings" panose="05000000000000000000" pitchFamily="2" charset="2"/>
                  </a:defRPr>
                </a:lvl1pPr>
                <a:lvl2pPr marL="685783" marR="0" indent="-228594" algn="l" defTabSz="914377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1200" kern="120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+mn-cs"/>
                  </a:defRPr>
                </a:lvl3pPr>
                <a:lvl4pPr marL="1600160" marR="0" indent="-228594" algn="l" defTabSz="914377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1000" kern="120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+mn-cs"/>
                  </a:defRPr>
                </a:lvl4pPr>
                <a:lvl5pPr marL="1828755" indent="0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41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58" y="4277046"/>
                <a:ext cx="4996421" cy="1225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005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한 번 모델을 저장해 볼까요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 모델 저장은 </a:t>
            </a:r>
            <a:r>
              <a:rPr lang="en-US" altLang="ko-KR" dirty="0" err="1" smtClean="0"/>
              <a:t>torch.save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model.state_dict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저장하고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model.load_state_dict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torch.load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))</a:t>
            </a:r>
            <a:r>
              <a:rPr lang="ko-KR" altLang="en-US" dirty="0" smtClean="0"/>
              <a:t>로 불러올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pt</a:t>
            </a:r>
            <a:r>
              <a:rPr lang="ko-KR" altLang="en-US" dirty="0" smtClean="0"/>
              <a:t>를 주로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아래처럼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저장할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 중간에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하는 코드를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과정을 생략해도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그래프가 나오는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" y="2721331"/>
            <a:ext cx="5105400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0" y="3790872"/>
            <a:ext cx="4141820" cy="2041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378" y="3871483"/>
            <a:ext cx="2700336" cy="19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2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max(x1,x2), min(x1, x2) </a:t>
            </a:r>
            <a:r>
              <a:rPr lang="ko-KR" altLang="en-US" dirty="0" smtClean="0"/>
              <a:t>함수를 한 모델에 설계해봅시다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모델은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큰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로 설계할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 x1, x2</a:t>
            </a:r>
            <a:r>
              <a:rPr lang="ko-KR" altLang="en-US" dirty="0" smtClean="0"/>
              <a:t>을 받아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반환합니다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받아 </a:t>
            </a:r>
            <a:r>
              <a:rPr lang="en-US" altLang="ko-KR" dirty="0" smtClean="0"/>
              <a:t>max(x1, x2)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번째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받아 </a:t>
            </a:r>
            <a:r>
              <a:rPr lang="en-US" altLang="ko-KR" dirty="0" smtClean="0"/>
              <a:t>min(x1, x2)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x1, x2</a:t>
            </a:r>
            <a:r>
              <a:rPr lang="ko-KR" altLang="en-US" dirty="0" smtClean="0"/>
              <a:t>는 둘 다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이하의 실수입니다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015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적당히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self.layer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받고</a:t>
            </a:r>
            <a:r>
              <a:rPr lang="en-US" altLang="ko-KR" dirty="0" smtClean="0"/>
              <a:t>, 256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반환합니다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self.max_layer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받고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max(x1, x2)</a:t>
            </a:r>
            <a:r>
              <a:rPr lang="ko-KR" altLang="en-US" dirty="0" smtClean="0"/>
              <a:t>값을 출력합니다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self.min_layer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받고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min(x1, x2)</a:t>
            </a:r>
            <a:r>
              <a:rPr lang="ko-KR" altLang="en-US" dirty="0" smtClean="0"/>
              <a:t>값을 출력합니다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77" y="858659"/>
            <a:ext cx="4598437" cy="50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9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함수는 오른쪽처럼</a:t>
            </a:r>
            <a:r>
              <a:rPr lang="en-US" altLang="ko-KR" dirty="0" smtClean="0"/>
              <a:t>, layer</a:t>
            </a:r>
            <a:r>
              <a:rPr lang="ko-KR" altLang="en-US" dirty="0" smtClean="0"/>
              <a:t>를 거친 결과를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min_layer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max_layer</a:t>
            </a:r>
            <a:r>
              <a:rPr lang="ko-KR" altLang="en-US" dirty="0" smtClean="0"/>
              <a:t>에 전달하고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에서의 결과를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방식으로 함수를 정의할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이후에는 똑같은 방식으로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을 진행하면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 이 때는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를 반환하므로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min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따로 계산 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더하는 방식으로 계산해야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이처럼 연습문제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유사한 방식으로 모델을 학습시킬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19" y="1266533"/>
            <a:ext cx="4200525" cy="1152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06" y="2676203"/>
            <a:ext cx="4667639" cy="34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AND gate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x1, x2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중 하나라도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반환하는 함수입니다</a:t>
            </a:r>
            <a:r>
              <a:rPr lang="en-US" altLang="ko-KR" dirty="0" smtClean="0"/>
              <a:t>. (x1, x2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값만 가질 수 있습니다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아래의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을 보면</a:t>
            </a:r>
            <a:r>
              <a:rPr lang="en-US" altLang="ko-KR" dirty="0" smtClean="0"/>
              <a:t>, x1, x2</a:t>
            </a:r>
            <a:r>
              <a:rPr lang="ko-KR" altLang="en-US" dirty="0" smtClean="0"/>
              <a:t>의 합이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때만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되므로</a:t>
            </a:r>
            <a:r>
              <a:rPr lang="en-US" altLang="ko-KR" dirty="0" smtClean="0"/>
              <a:t>, AND gate</a:t>
            </a:r>
            <a:r>
              <a:rPr lang="ko-KR" altLang="en-US" dirty="0" smtClean="0"/>
              <a:t>와 동등한 기능을 함을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perceptron</a:t>
            </a:r>
            <a:r>
              <a:rPr lang="ko-KR" altLang="en-US" dirty="0" smtClean="0"/>
              <a:t>의 한계는 </a:t>
            </a:r>
            <a:r>
              <a:rPr lang="en-US" altLang="ko-KR" dirty="0" smtClean="0"/>
              <a:t>XOR gate</a:t>
            </a:r>
            <a:r>
              <a:rPr lang="ko-KR" altLang="en-US" dirty="0" smtClean="0"/>
              <a:t>에서 오게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15840" y="355050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15840" y="550275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" name="직선 연결선 8"/>
          <p:cNvCxnSpPr>
            <a:stCxn id="6" idx="6"/>
          </p:cNvCxnSpPr>
          <p:nvPr/>
        </p:nvCxnSpPr>
        <p:spPr>
          <a:xfrm>
            <a:off x="1270360" y="3874913"/>
            <a:ext cx="1689307" cy="97612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>
            <a:stCxn id="8" idx="6"/>
          </p:cNvCxnSpPr>
          <p:nvPr/>
        </p:nvCxnSpPr>
        <p:spPr>
          <a:xfrm flipV="1">
            <a:off x="1270360" y="4851037"/>
            <a:ext cx="1671912" cy="97612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>
            <a:endCxn id="13" idx="2"/>
          </p:cNvCxnSpPr>
          <p:nvPr/>
        </p:nvCxnSpPr>
        <p:spPr>
          <a:xfrm>
            <a:off x="2942272" y="4851036"/>
            <a:ext cx="1344652" cy="1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타원 12"/>
          <p:cNvSpPr/>
          <p:nvPr/>
        </p:nvSpPr>
        <p:spPr>
          <a:xfrm>
            <a:off x="4286924" y="452663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" name="직선 연결선 13"/>
          <p:cNvCxnSpPr>
            <a:stCxn id="13" idx="6"/>
            <a:endCxn id="20" idx="2"/>
          </p:cNvCxnSpPr>
          <p:nvPr/>
        </p:nvCxnSpPr>
        <p:spPr>
          <a:xfrm flipV="1">
            <a:off x="4941444" y="4851035"/>
            <a:ext cx="1403622" cy="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내용 개체 틀 1"/>
          <p:cNvSpPr txBox="1">
            <a:spLocks/>
          </p:cNvSpPr>
          <p:nvPr/>
        </p:nvSpPr>
        <p:spPr>
          <a:xfrm>
            <a:off x="1924880" y="3970633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1740633" y="5015514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3278271" y="4423614"/>
            <a:ext cx="812321" cy="52957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-1.5</a:t>
            </a:r>
            <a:endParaRPr lang="ko-KR" altLang="en-US" dirty="0"/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4122883" y="3727474"/>
            <a:ext cx="1436263" cy="12257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activation</a:t>
            </a:r>
            <a:br>
              <a:rPr lang="en-US" altLang="ko-KR" dirty="0" smtClean="0"/>
            </a:br>
            <a:r>
              <a:rPr lang="en-US" altLang="ko-KR" dirty="0" smtClean="0"/>
              <a:t>function</a:t>
            </a:r>
          </a:p>
        </p:txBody>
      </p:sp>
      <p:sp>
        <p:nvSpPr>
          <p:cNvPr id="20" name="타원 19"/>
          <p:cNvSpPr/>
          <p:nvPr/>
        </p:nvSpPr>
        <p:spPr>
          <a:xfrm>
            <a:off x="6345066" y="4526630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144069" y="3550508"/>
            <a:ext cx="0" cy="2491967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>
            <a:off x="9024257" y="4496012"/>
            <a:ext cx="0" cy="2491967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내용 개체 틀 1"/>
          <p:cNvSpPr txBox="1">
            <a:spLocks/>
          </p:cNvSpPr>
          <p:nvPr/>
        </p:nvSpPr>
        <p:spPr>
          <a:xfrm>
            <a:off x="10318953" y="5557147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7933426" y="3180812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933426" y="5527697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933426" y="3800744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66914" y="5502756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566914" y="3800744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468840" y="3518553"/>
            <a:ext cx="1825757" cy="2041099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91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XOR gate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x1, x2</a:t>
            </a:r>
            <a:r>
              <a:rPr lang="ko-KR" altLang="en-US" dirty="0" smtClean="0"/>
              <a:t>가 같은 수라면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다른 수라면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반환하는 함수입니다</a:t>
            </a:r>
            <a:r>
              <a:rPr lang="en-US" altLang="ko-KR" dirty="0" smtClean="0"/>
              <a:t>.</a:t>
            </a:r>
            <a:r>
              <a:rPr lang="en-US" altLang="ko-KR" dirty="0"/>
              <a:t> (x1, x2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값만 가질 수 있습니다</a:t>
            </a:r>
            <a:r>
              <a:rPr lang="en-US" altLang="ko-KR" dirty="0"/>
              <a:t>.)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ko-KR" altLang="en-US" dirty="0" err="1" smtClean="0"/>
              <a:t>역치를</a:t>
            </a:r>
            <a:r>
              <a:rPr lang="ko-KR" altLang="en-US" dirty="0" smtClean="0"/>
              <a:t> 기준으로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을 출력하는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XOR gate</a:t>
            </a:r>
            <a:r>
              <a:rPr lang="ko-KR" altLang="en-US" dirty="0" smtClean="0"/>
              <a:t>를 만들 수 없음을 알게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네트워크는 다시 침체기에 빠지게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144069" y="3550508"/>
            <a:ext cx="0" cy="2491967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화살표 연결선 6"/>
          <p:cNvCxnSpPr/>
          <p:nvPr/>
        </p:nvCxnSpPr>
        <p:spPr>
          <a:xfrm rot="16200000">
            <a:off x="9024257" y="4496012"/>
            <a:ext cx="0" cy="2491967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내용 개체 틀 1"/>
          <p:cNvSpPr txBox="1">
            <a:spLocks/>
          </p:cNvSpPr>
          <p:nvPr/>
        </p:nvSpPr>
        <p:spPr>
          <a:xfrm>
            <a:off x="10318953" y="5557147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7933426" y="3180812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933426" y="5527697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33426" y="3800744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566914" y="5502756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566914" y="3800744"/>
            <a:ext cx="443910" cy="440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165910" y="3909527"/>
            <a:ext cx="3128687" cy="1650125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8472196" y="3480318"/>
            <a:ext cx="466531" cy="256215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8624597" y="4124131"/>
            <a:ext cx="2105607" cy="207074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7198435" y="3615896"/>
            <a:ext cx="406865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8609675" y="3367452"/>
            <a:ext cx="406865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0368259" y="3939283"/>
            <a:ext cx="406865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15840" y="355050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5840" y="550275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6" name="직선 연결선 25"/>
          <p:cNvCxnSpPr>
            <a:stCxn id="24" idx="6"/>
          </p:cNvCxnSpPr>
          <p:nvPr/>
        </p:nvCxnSpPr>
        <p:spPr>
          <a:xfrm>
            <a:off x="1270360" y="3874913"/>
            <a:ext cx="1689307" cy="97612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>
            <a:stCxn id="25" idx="6"/>
          </p:cNvCxnSpPr>
          <p:nvPr/>
        </p:nvCxnSpPr>
        <p:spPr>
          <a:xfrm flipV="1">
            <a:off x="1270360" y="4851037"/>
            <a:ext cx="1671912" cy="97612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>
            <a:endCxn id="29" idx="2"/>
          </p:cNvCxnSpPr>
          <p:nvPr/>
        </p:nvCxnSpPr>
        <p:spPr>
          <a:xfrm>
            <a:off x="2942272" y="4851036"/>
            <a:ext cx="1344652" cy="1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타원 28"/>
          <p:cNvSpPr/>
          <p:nvPr/>
        </p:nvSpPr>
        <p:spPr>
          <a:xfrm>
            <a:off x="4286924" y="452663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30" name="직선 연결선 29"/>
          <p:cNvCxnSpPr>
            <a:stCxn id="29" idx="6"/>
            <a:endCxn id="35" idx="2"/>
          </p:cNvCxnSpPr>
          <p:nvPr/>
        </p:nvCxnSpPr>
        <p:spPr>
          <a:xfrm flipV="1">
            <a:off x="4941444" y="4851035"/>
            <a:ext cx="1403622" cy="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내용 개체 틀 1"/>
          <p:cNvSpPr txBox="1">
            <a:spLocks/>
          </p:cNvSpPr>
          <p:nvPr/>
        </p:nvSpPr>
        <p:spPr>
          <a:xfrm>
            <a:off x="1924880" y="3970633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2" name="내용 개체 틀 1"/>
          <p:cNvSpPr txBox="1">
            <a:spLocks/>
          </p:cNvSpPr>
          <p:nvPr/>
        </p:nvSpPr>
        <p:spPr>
          <a:xfrm>
            <a:off x="1740633" y="5015514"/>
            <a:ext cx="676249" cy="369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3" name="내용 개체 틀 1"/>
          <p:cNvSpPr txBox="1">
            <a:spLocks/>
          </p:cNvSpPr>
          <p:nvPr/>
        </p:nvSpPr>
        <p:spPr>
          <a:xfrm>
            <a:off x="3278271" y="4423614"/>
            <a:ext cx="812321" cy="52957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4" name="내용 개체 틀 1"/>
          <p:cNvSpPr txBox="1">
            <a:spLocks/>
          </p:cNvSpPr>
          <p:nvPr/>
        </p:nvSpPr>
        <p:spPr>
          <a:xfrm>
            <a:off x="4122883" y="3727474"/>
            <a:ext cx="1436263" cy="12257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activation</a:t>
            </a:r>
            <a:br>
              <a:rPr lang="en-US" altLang="ko-KR" dirty="0" smtClean="0"/>
            </a:br>
            <a:r>
              <a:rPr lang="en-US" altLang="ko-KR" dirty="0" smtClean="0"/>
              <a:t>function</a:t>
            </a:r>
          </a:p>
        </p:txBody>
      </p:sp>
      <p:sp>
        <p:nvSpPr>
          <p:cNvPr id="35" name="타원 34"/>
          <p:cNvSpPr/>
          <p:nvPr/>
        </p:nvSpPr>
        <p:spPr>
          <a:xfrm>
            <a:off x="6345066" y="4526630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4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 때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의 한계를 해결하기 위해 </a:t>
            </a:r>
            <a:r>
              <a:rPr lang="en-US" altLang="ko-KR" dirty="0" smtClean="0"/>
              <a:t>Multi layer perceptron</a:t>
            </a:r>
            <a:r>
              <a:rPr lang="ko-KR" altLang="en-US" dirty="0" smtClean="0"/>
              <a:t>이 고안됩니다</a:t>
            </a:r>
            <a:r>
              <a:rPr lang="en-US" altLang="ko-KR" dirty="0" smtClean="0"/>
              <a:t>. Perceptron </a:t>
            </a:r>
            <a:r>
              <a:rPr lang="ko-KR" altLang="en-US" dirty="0" smtClean="0"/>
              <a:t>하나로는 </a:t>
            </a:r>
            <a:r>
              <a:rPr lang="en-US" altLang="ko-KR" dirty="0" smtClean="0"/>
              <a:t>XOR gate </a:t>
            </a:r>
            <a:r>
              <a:rPr lang="ko-KR" altLang="en-US" dirty="0" smtClean="0"/>
              <a:t>문제를 해결하지 못한다면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을 사용하면 괜찮지 않을까 하는 생각에서 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그림처럼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에서 나온 결과를 또 다른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주는 방식을 고안합니다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55241" y="2688115"/>
            <a:ext cx="2007346" cy="1916141"/>
            <a:chOff x="5542144" y="3208804"/>
            <a:chExt cx="3254045" cy="3106195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5945056" y="3578500"/>
              <a:ext cx="0" cy="249196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rot="16200000">
              <a:off x="6825244" y="4524004"/>
              <a:ext cx="0" cy="249196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내용 개체 틀 1"/>
            <p:cNvSpPr txBox="1">
              <a:spLocks/>
            </p:cNvSpPr>
            <p:nvPr/>
          </p:nvSpPr>
          <p:spPr>
            <a:xfrm>
              <a:off x="8119940" y="5585139"/>
              <a:ext cx="676249" cy="369696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85750" indent="-285750" algn="l" defTabSz="914377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  <a:sym typeface="Wingdings" panose="05000000000000000000" pitchFamily="2" charset="2"/>
                </a:defRPr>
              </a:lvl1pPr>
              <a:lvl2pPr marL="685783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2pPr>
              <a:lvl3pPr marL="1142971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3pPr>
              <a:lvl4pPr marL="1600160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0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4pPr>
              <a:lvl5pPr marL="1828755" indent="0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51" name="내용 개체 틀 1"/>
            <p:cNvSpPr txBox="1">
              <a:spLocks/>
            </p:cNvSpPr>
            <p:nvPr/>
          </p:nvSpPr>
          <p:spPr>
            <a:xfrm>
              <a:off x="5734413" y="3208804"/>
              <a:ext cx="676249" cy="369696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85750" indent="-285750" algn="l" defTabSz="914377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  <a:sym typeface="Wingdings" panose="05000000000000000000" pitchFamily="2" charset="2"/>
                </a:defRPr>
              </a:lvl1pPr>
              <a:lvl2pPr marL="685783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2pPr>
              <a:lvl3pPr marL="1142971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3pPr>
              <a:lvl4pPr marL="1600160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0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4pPr>
              <a:lvl5pPr marL="1828755" indent="0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5734413" y="5555689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5734413" y="3828736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7367901" y="5530748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367901" y="3828736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542144" y="4273899"/>
              <a:ext cx="1825757" cy="204110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878137" y="4539499"/>
            <a:ext cx="1951315" cy="1735819"/>
            <a:chOff x="5579260" y="3208804"/>
            <a:chExt cx="3216929" cy="2861663"/>
          </a:xfrm>
        </p:grpSpPr>
        <p:cxnSp>
          <p:nvCxnSpPr>
            <p:cNvPr id="59" name="직선 화살표 연결선 58"/>
            <p:cNvCxnSpPr/>
            <p:nvPr/>
          </p:nvCxnSpPr>
          <p:spPr>
            <a:xfrm>
              <a:off x="5945056" y="3578500"/>
              <a:ext cx="0" cy="249196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rot="16200000">
              <a:off x="6825244" y="4524004"/>
              <a:ext cx="0" cy="249196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내용 개체 틀 1"/>
            <p:cNvSpPr txBox="1">
              <a:spLocks/>
            </p:cNvSpPr>
            <p:nvPr/>
          </p:nvSpPr>
          <p:spPr>
            <a:xfrm>
              <a:off x="8119940" y="5585139"/>
              <a:ext cx="676249" cy="369696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85750" indent="-285750" algn="l" defTabSz="914377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  <a:sym typeface="Wingdings" panose="05000000000000000000" pitchFamily="2" charset="2"/>
                </a:defRPr>
              </a:lvl1pPr>
              <a:lvl2pPr marL="685783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2pPr>
              <a:lvl3pPr marL="1142971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3pPr>
              <a:lvl4pPr marL="1600160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0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4pPr>
              <a:lvl5pPr marL="1828755" indent="0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62" name="내용 개체 틀 1"/>
            <p:cNvSpPr txBox="1">
              <a:spLocks/>
            </p:cNvSpPr>
            <p:nvPr/>
          </p:nvSpPr>
          <p:spPr>
            <a:xfrm>
              <a:off x="5734413" y="3208804"/>
              <a:ext cx="676249" cy="369696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85750" indent="-285750" algn="l" defTabSz="914377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  <a:sym typeface="Wingdings" panose="05000000000000000000" pitchFamily="2" charset="2"/>
                </a:defRPr>
              </a:lvl1pPr>
              <a:lvl2pPr marL="685783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2pPr>
              <a:lvl3pPr marL="1142971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3pPr>
              <a:lvl4pPr marL="1600160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0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4pPr>
              <a:lvl5pPr marL="1828755" indent="0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5734413" y="5555689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5734413" y="3828736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7367901" y="5530748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367901" y="3828736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6269827" y="3546545"/>
              <a:ext cx="1825757" cy="2041099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타원 71"/>
          <p:cNvSpPr/>
          <p:nvPr/>
        </p:nvSpPr>
        <p:spPr>
          <a:xfrm>
            <a:off x="1464926" y="336200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64926" y="531425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74" name="직선 연결선 73"/>
          <p:cNvCxnSpPr>
            <a:stCxn id="72" idx="6"/>
          </p:cNvCxnSpPr>
          <p:nvPr/>
        </p:nvCxnSpPr>
        <p:spPr>
          <a:xfrm>
            <a:off x="2119446" y="3686413"/>
            <a:ext cx="2564521" cy="1784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/>
          <p:cNvCxnSpPr>
            <a:stCxn id="72" idx="6"/>
          </p:cNvCxnSpPr>
          <p:nvPr/>
        </p:nvCxnSpPr>
        <p:spPr>
          <a:xfrm>
            <a:off x="2119446" y="3686413"/>
            <a:ext cx="2461885" cy="1790656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/>
          <p:cNvCxnSpPr>
            <a:stCxn id="73" idx="6"/>
          </p:cNvCxnSpPr>
          <p:nvPr/>
        </p:nvCxnSpPr>
        <p:spPr>
          <a:xfrm flipV="1">
            <a:off x="2119446" y="3704253"/>
            <a:ext cx="2564521" cy="1934408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/>
          <p:cNvCxnSpPr>
            <a:stCxn id="73" idx="6"/>
          </p:cNvCxnSpPr>
          <p:nvPr/>
        </p:nvCxnSpPr>
        <p:spPr>
          <a:xfrm flipV="1">
            <a:off x="2119446" y="5477069"/>
            <a:ext cx="2461885" cy="161592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862587" y="3564294"/>
            <a:ext cx="1749568" cy="975205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6727371" y="4539499"/>
            <a:ext cx="1884784" cy="93757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2" name="그룹 91"/>
          <p:cNvGrpSpPr/>
          <p:nvPr/>
        </p:nvGrpSpPr>
        <p:grpSpPr>
          <a:xfrm>
            <a:off x="8861482" y="3574643"/>
            <a:ext cx="1951315" cy="1735819"/>
            <a:chOff x="5579260" y="3208804"/>
            <a:chExt cx="3216929" cy="2861663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5945056" y="3578500"/>
              <a:ext cx="0" cy="249196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rot="16200000">
              <a:off x="6825244" y="4524004"/>
              <a:ext cx="0" cy="249196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" name="내용 개체 틀 1"/>
            <p:cNvSpPr txBox="1">
              <a:spLocks/>
            </p:cNvSpPr>
            <p:nvPr/>
          </p:nvSpPr>
          <p:spPr>
            <a:xfrm>
              <a:off x="8119940" y="5585139"/>
              <a:ext cx="676249" cy="369696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85750" indent="-285750" algn="l" defTabSz="914377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  <a:sym typeface="Wingdings" panose="05000000000000000000" pitchFamily="2" charset="2"/>
                </a:defRPr>
              </a:lvl1pPr>
              <a:lvl2pPr marL="685783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2pPr>
              <a:lvl3pPr marL="1142971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3pPr>
              <a:lvl4pPr marL="1600160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0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4pPr>
              <a:lvl5pPr marL="1828755" indent="0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96" name="내용 개체 틀 1"/>
            <p:cNvSpPr txBox="1">
              <a:spLocks/>
            </p:cNvSpPr>
            <p:nvPr/>
          </p:nvSpPr>
          <p:spPr>
            <a:xfrm>
              <a:off x="5734413" y="3208804"/>
              <a:ext cx="676249" cy="369696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85750" indent="-285750" algn="l" defTabSz="914377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  <a:sym typeface="Wingdings" panose="05000000000000000000" pitchFamily="2" charset="2"/>
                </a:defRPr>
              </a:lvl1pPr>
              <a:lvl2pPr marL="685783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2pPr>
              <a:lvl3pPr marL="1142971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3pPr>
              <a:lvl4pPr marL="1600160" marR="0" indent="-228594" algn="l" defTabSz="914377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1000" kern="120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defRPr>
              </a:lvl4pPr>
              <a:lvl5pPr marL="1828755" indent="0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5734413" y="5555689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734413" y="3828736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7367901" y="5530748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7367901" y="3828736"/>
              <a:ext cx="443910" cy="440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6269827" y="3546545"/>
              <a:ext cx="1825757" cy="2041099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2" name="직선 연결선 101"/>
          <p:cNvCxnSpPr/>
          <p:nvPr/>
        </p:nvCxnSpPr>
        <p:spPr>
          <a:xfrm>
            <a:off x="8824194" y="4268050"/>
            <a:ext cx="1107462" cy="123808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600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이처럼 여러 개의 </a:t>
            </a:r>
            <a:r>
              <a:rPr lang="en-US" altLang="ko-KR" dirty="0" smtClean="0"/>
              <a:t>perceptron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(layer) </a:t>
            </a:r>
            <a:r>
              <a:rPr lang="ko-KR" altLang="en-US" dirty="0" smtClean="0"/>
              <a:t>만드는 아이디어를 고안하였고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multi layer perceptron(MLP)</a:t>
            </a:r>
            <a:r>
              <a:rPr lang="ko-KR" altLang="en-US" dirty="0" smtClean="0"/>
              <a:t>이라고 칭하게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일일이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설정해서 함수를 만드는 것은 매우 어려웠습니다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네트워크는 다시 정체기에 빠지게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37666" y="416146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37666" y="529559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98355" y="561999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98355" y="479161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98355" y="396322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59044" y="561999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9044" y="479161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59044" y="396322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14575" y="561999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14575" y="479161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14575" y="3963225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175701" y="479161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9" name="직선 연결선 18"/>
          <p:cNvCxnSpPr>
            <a:stCxn id="6" idx="6"/>
            <a:endCxn id="10" idx="2"/>
          </p:cNvCxnSpPr>
          <p:nvPr/>
        </p:nvCxnSpPr>
        <p:spPr>
          <a:xfrm flipV="1">
            <a:off x="1792186" y="4287630"/>
            <a:ext cx="606169" cy="19824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>
            <a:stCxn id="6" idx="6"/>
            <a:endCxn id="9" idx="2"/>
          </p:cNvCxnSpPr>
          <p:nvPr/>
        </p:nvCxnSpPr>
        <p:spPr>
          <a:xfrm>
            <a:off x="1792186" y="4485870"/>
            <a:ext cx="606169" cy="63014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/>
          <p:cNvCxnSpPr>
            <a:stCxn id="6" idx="6"/>
            <a:endCxn id="8" idx="2"/>
          </p:cNvCxnSpPr>
          <p:nvPr/>
        </p:nvCxnSpPr>
        <p:spPr>
          <a:xfrm>
            <a:off x="1792186" y="4485870"/>
            <a:ext cx="606169" cy="145853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>
            <a:stCxn id="7" idx="6"/>
            <a:endCxn id="10" idx="2"/>
          </p:cNvCxnSpPr>
          <p:nvPr/>
        </p:nvCxnSpPr>
        <p:spPr>
          <a:xfrm flipV="1">
            <a:off x="1792186" y="4287630"/>
            <a:ext cx="606169" cy="133237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stCxn id="7" idx="6"/>
            <a:endCxn id="9" idx="2"/>
          </p:cNvCxnSpPr>
          <p:nvPr/>
        </p:nvCxnSpPr>
        <p:spPr>
          <a:xfrm flipV="1">
            <a:off x="1792186" y="5116017"/>
            <a:ext cx="606169" cy="503983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/>
          <p:cNvCxnSpPr>
            <a:stCxn id="7" idx="6"/>
            <a:endCxn id="8" idx="2"/>
          </p:cNvCxnSpPr>
          <p:nvPr/>
        </p:nvCxnSpPr>
        <p:spPr>
          <a:xfrm>
            <a:off x="1792186" y="5620000"/>
            <a:ext cx="606169" cy="32440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/>
          <p:cNvCxnSpPr>
            <a:stCxn id="14" idx="2"/>
            <a:endCxn id="10" idx="6"/>
          </p:cNvCxnSpPr>
          <p:nvPr/>
        </p:nvCxnSpPr>
        <p:spPr>
          <a:xfrm flipH="1">
            <a:off x="3052875" y="4287630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직선 연결선 39"/>
          <p:cNvCxnSpPr>
            <a:stCxn id="13" idx="2"/>
            <a:endCxn id="10" idx="6"/>
          </p:cNvCxnSpPr>
          <p:nvPr/>
        </p:nvCxnSpPr>
        <p:spPr>
          <a:xfrm flipH="1" flipV="1">
            <a:off x="3052875" y="4287630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>
            <a:stCxn id="12" idx="2"/>
            <a:endCxn id="10" idx="6"/>
          </p:cNvCxnSpPr>
          <p:nvPr/>
        </p:nvCxnSpPr>
        <p:spPr>
          <a:xfrm flipH="1" flipV="1">
            <a:off x="3052875" y="4287630"/>
            <a:ext cx="606169" cy="165677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>
            <a:stCxn id="14" idx="2"/>
            <a:endCxn id="9" idx="6"/>
          </p:cNvCxnSpPr>
          <p:nvPr/>
        </p:nvCxnSpPr>
        <p:spPr>
          <a:xfrm flipH="1">
            <a:off x="3052875" y="4287630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/>
          <p:cNvCxnSpPr>
            <a:stCxn id="13" idx="2"/>
            <a:endCxn id="9" idx="6"/>
          </p:cNvCxnSpPr>
          <p:nvPr/>
        </p:nvCxnSpPr>
        <p:spPr>
          <a:xfrm flipH="1">
            <a:off x="3052875" y="5116017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/>
          <p:cNvCxnSpPr>
            <a:stCxn id="12" idx="2"/>
            <a:endCxn id="9" idx="6"/>
          </p:cNvCxnSpPr>
          <p:nvPr/>
        </p:nvCxnSpPr>
        <p:spPr>
          <a:xfrm flipH="1" flipV="1">
            <a:off x="3052875" y="5116017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직선 연결선 54"/>
          <p:cNvCxnSpPr>
            <a:stCxn id="14" idx="2"/>
            <a:endCxn id="8" idx="6"/>
          </p:cNvCxnSpPr>
          <p:nvPr/>
        </p:nvCxnSpPr>
        <p:spPr>
          <a:xfrm flipH="1">
            <a:off x="3052875" y="4287630"/>
            <a:ext cx="606169" cy="165677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직선 연결선 58"/>
          <p:cNvCxnSpPr>
            <a:stCxn id="13" idx="2"/>
            <a:endCxn id="8" idx="6"/>
          </p:cNvCxnSpPr>
          <p:nvPr/>
        </p:nvCxnSpPr>
        <p:spPr>
          <a:xfrm flipH="1">
            <a:off x="3052875" y="5116017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직선 연결선 61"/>
          <p:cNvCxnSpPr>
            <a:stCxn id="12" idx="2"/>
            <a:endCxn id="8" idx="6"/>
          </p:cNvCxnSpPr>
          <p:nvPr/>
        </p:nvCxnSpPr>
        <p:spPr>
          <a:xfrm flipH="1">
            <a:off x="3052875" y="5944404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4300736" y="4287630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4300736" y="4287630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4300736" y="4287630"/>
            <a:ext cx="606169" cy="165677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4300736" y="4287630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300736" y="5116017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연결선 72"/>
          <p:cNvCxnSpPr/>
          <p:nvPr/>
        </p:nvCxnSpPr>
        <p:spPr>
          <a:xfrm flipH="1" flipV="1">
            <a:off x="4300736" y="5116017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300736" y="4287630"/>
            <a:ext cx="606169" cy="1656774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4300736" y="5116017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00736" y="5944404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5576765" y="4287630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576765" y="5116017"/>
            <a:ext cx="60616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576765" y="5116017"/>
            <a:ext cx="606169" cy="828387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991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아주 간단한 문제 하나를 생각해 봅시다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y = ax + b</a:t>
                </a:r>
                <a:r>
                  <a:rPr lang="ko-KR" altLang="en-US" dirty="0" smtClean="0"/>
                  <a:t>라는 그래프와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(x, y) </a:t>
                </a:r>
                <a:r>
                  <a:rPr lang="ko-KR" altLang="en-US" dirty="0" smtClean="0"/>
                  <a:t>데이터가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데이터를 잘 만족하는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를 구하고 싶다고 합시다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예를 들어 </a:t>
                </a:r>
                <a:r>
                  <a:rPr lang="en-US" altLang="ko-KR" dirty="0" smtClean="0"/>
                  <a:t>(x, y) = (3, 5), (4, 6), (5, 7)</a:t>
                </a:r>
                <a:r>
                  <a:rPr lang="ko-KR" altLang="en-US" dirty="0" smtClean="0"/>
                  <a:t>이라는 세 데이터가 있을 때</a:t>
                </a:r>
                <a:r>
                  <a:rPr lang="en-US" altLang="ko-KR" dirty="0" smtClean="0"/>
                  <a:t>, y = x + 3</a:t>
                </a:r>
                <a:r>
                  <a:rPr lang="ko-KR" altLang="en-US" dirty="0" smtClean="0"/>
                  <a:t>이라는 그래프는 이 데이터를 정확하게 설명합니다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(x, y) = (3, 5), (4, 6.1), (5, 6.8)</a:t>
                </a:r>
                <a:r>
                  <a:rPr lang="ko-KR" altLang="en-US" dirty="0" smtClean="0"/>
                  <a:t>와 같은 데이터가 있으면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데이터를 잘 표현하는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값을 정의하는 것이 애매합니다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여기서는 </a:t>
                </a:r>
                <a:r>
                  <a:rPr lang="en-US" altLang="ko-KR" dirty="0" smtClean="0"/>
                  <a:t>cost function</a:t>
                </a:r>
                <a:r>
                  <a:rPr lang="ko-KR" altLang="en-US" dirty="0" smtClean="0"/>
                  <a:t>을 정의합니다</a:t>
                </a:r>
                <a:r>
                  <a:rPr lang="en-US" altLang="ko-KR" dirty="0" smtClean="0"/>
                  <a:t>. cost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/>
                  <a:t>로 정의합니다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우리가 예상한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값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실제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값으로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 smtClean="0"/>
                  <a:t>가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우리의 목표는 </a:t>
                </a:r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값을 잘 조절해서 </a:t>
                </a:r>
                <a:r>
                  <a:rPr lang="en-US" altLang="ko-KR" dirty="0"/>
                  <a:t>c</a:t>
                </a:r>
                <a:r>
                  <a:rPr lang="en-US" altLang="ko-KR" dirty="0" smtClean="0"/>
                  <a:t>ost</a:t>
                </a:r>
                <a:r>
                  <a:rPr lang="ko-KR" altLang="en-US" dirty="0" smtClean="0"/>
                  <a:t>가 최소가 되도록 하는 것입니다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89274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349</TotalTime>
  <Words>3967</Words>
  <Application>Microsoft Office PowerPoint</Application>
  <PresentationFormat>와이드스크린</PresentationFormat>
  <Paragraphs>287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227</cp:revision>
  <dcterms:created xsi:type="dcterms:W3CDTF">2021-01-28T20:08:33Z</dcterms:created>
  <dcterms:modified xsi:type="dcterms:W3CDTF">2021-01-30T05:44:50Z</dcterms:modified>
</cp:coreProperties>
</file>