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8" r:id="rId4"/>
    <p:sldId id="260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898516" y="2835363"/>
            <a:ext cx="394968" cy="72000"/>
            <a:chOff x="561638" y="1064986"/>
            <a:chExt cx="394968" cy="72000"/>
          </a:xfrm>
        </p:grpSpPr>
        <p:sp>
          <p:nvSpPr>
            <p:cNvPr id="4" name="타원 3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CD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DA7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pic>
        <p:nvPicPr>
          <p:cNvPr id="8" name="Picture 2" descr="Poscat Logo">
            <a:extLst>
              <a:ext uri="{FF2B5EF4-FFF2-40B4-BE49-F238E27FC236}">
                <a16:creationId xmlns:a16="http://schemas.microsoft.com/office/drawing/2014/main" id="{F6850E1C-38A5-D24C-B8A5-DB33CF6B45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13"/>
          <a:stretch/>
        </p:blipFill>
        <p:spPr bwMode="auto">
          <a:xfrm>
            <a:off x="5308747" y="4379928"/>
            <a:ext cx="1411704" cy="119872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A2D4F7-F93F-F54A-84D8-6DD2A9815833}"/>
              </a:ext>
            </a:extLst>
          </p:cNvPr>
          <p:cNvSpPr txBox="1"/>
          <p:nvPr/>
        </p:nvSpPr>
        <p:spPr>
          <a:xfrm>
            <a:off x="5636594" y="4053175"/>
            <a:ext cx="9188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By POSCAT</a:t>
            </a:r>
            <a:endParaRPr lang="ko-KR" altLang="en-US" sz="1000" b="1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2143914" y="3066845"/>
            <a:ext cx="7885701" cy="6463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4000" b="1">
                <a:solidFill>
                  <a:srgbClr val="CD4837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5471550" y="2449883"/>
            <a:ext cx="1248901" cy="2902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BDC1CA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pPr lvl="0"/>
            <a:r>
              <a:rPr lang="ko-KR" altLang="en-US" dirty="0"/>
              <a:t>제작자 이름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 hasCustomPrompt="1"/>
          </p:nvPr>
        </p:nvSpPr>
        <p:spPr>
          <a:xfrm>
            <a:off x="4245273" y="3782112"/>
            <a:ext cx="3682979" cy="2862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400" b="1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pPr lvl="0"/>
            <a:r>
              <a:rPr lang="ko-KR" altLang="en-US" dirty="0"/>
              <a:t>영문 제목</a:t>
            </a:r>
          </a:p>
        </p:txBody>
      </p:sp>
    </p:spTree>
    <p:extLst>
      <p:ext uri="{BB962C8B-B14F-4D97-AF65-F5344CB8AC3E}">
        <p14:creationId xmlns:p14="http://schemas.microsoft.com/office/powerpoint/2010/main" val="180784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: - 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898516" y="2743288"/>
            <a:ext cx="394968" cy="72000"/>
            <a:chOff x="561638" y="1064986"/>
            <a:chExt cx="394968" cy="72000"/>
          </a:xfrm>
        </p:grpSpPr>
        <p:sp>
          <p:nvSpPr>
            <p:cNvPr id="4" name="타원 3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CD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DA7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647674" y="2328184"/>
            <a:ext cx="89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DA796C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POSCAT</a:t>
            </a:r>
            <a:endParaRPr lang="ko-KR" altLang="en-US" sz="1400" dirty="0">
              <a:solidFill>
                <a:srgbClr val="DA796C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7647" y="2882389"/>
            <a:ext cx="4136709" cy="96622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800" b="1" dirty="0">
                <a:solidFill>
                  <a:srgbClr val="CD48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Thank you :-)</a:t>
            </a:r>
            <a:endParaRPr lang="ko-KR" altLang="en-US" sz="4800" b="1" dirty="0">
              <a:solidFill>
                <a:srgbClr val="CD48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917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898516" y="2835363"/>
            <a:ext cx="394968" cy="72000"/>
            <a:chOff x="561638" y="1064986"/>
            <a:chExt cx="394968" cy="72000"/>
          </a:xfrm>
        </p:grpSpPr>
        <p:sp>
          <p:nvSpPr>
            <p:cNvPr id="4" name="타원 3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CD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DA7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pic>
        <p:nvPicPr>
          <p:cNvPr id="8" name="Picture 2" descr="Poscat Logo">
            <a:extLst>
              <a:ext uri="{FF2B5EF4-FFF2-40B4-BE49-F238E27FC236}">
                <a16:creationId xmlns:a16="http://schemas.microsoft.com/office/drawing/2014/main" id="{F6850E1C-38A5-D24C-B8A5-DB33CF6B45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13"/>
          <a:stretch/>
        </p:blipFill>
        <p:spPr bwMode="auto">
          <a:xfrm>
            <a:off x="9655275" y="2871363"/>
            <a:ext cx="1411704" cy="119872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2143914" y="3066845"/>
            <a:ext cx="7885701" cy="6463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4000" b="1">
                <a:solidFill>
                  <a:srgbClr val="CD4837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5471550" y="2449883"/>
            <a:ext cx="1248901" cy="2902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BDC1CA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pPr lvl="0"/>
            <a:r>
              <a:rPr lang="ko-KR" altLang="en-US" dirty="0"/>
              <a:t>제작자 이름</a:t>
            </a:r>
          </a:p>
        </p:txBody>
      </p:sp>
      <p:sp>
        <p:nvSpPr>
          <p:cNvPr id="11" name="텍스트 개체 틀 21">
            <a:extLst>
              <a:ext uri="{FF2B5EF4-FFF2-40B4-BE49-F238E27FC236}">
                <a16:creationId xmlns:a16="http://schemas.microsoft.com/office/drawing/2014/main" id="{DF49D517-B9E8-4244-9059-A7D757603A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5273" y="3782112"/>
            <a:ext cx="3682979" cy="2862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400" b="1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pPr lvl="0"/>
            <a:r>
              <a:rPr lang="ko-KR" altLang="en-US" dirty="0"/>
              <a:t>영문 제목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A2D4F7-F93F-F54A-84D8-6DD2A9815833}"/>
              </a:ext>
            </a:extLst>
          </p:cNvPr>
          <p:cNvSpPr txBox="1"/>
          <p:nvPr/>
        </p:nvSpPr>
        <p:spPr>
          <a:xfrm>
            <a:off x="5636594" y="4053175"/>
            <a:ext cx="9188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By POSCAT</a:t>
            </a:r>
            <a:endParaRPr lang="ko-KR" altLang="en-US" sz="1000" b="1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542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707076" y="1498598"/>
            <a:ext cx="2787973" cy="540002"/>
            <a:chOff x="4707075" y="1625598"/>
            <a:chExt cx="2787973" cy="540002"/>
          </a:xfrm>
          <a:solidFill>
            <a:schemeClr val="tx1"/>
          </a:solidFill>
        </p:grpSpPr>
        <p:sp>
          <p:nvSpPr>
            <p:cNvPr id="4" name="타원 3"/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spc="-151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spc="-151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Contents</a:t>
              </a:r>
              <a:endParaRPr lang="ko-KR" altLang="en-US" sz="18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cxnSp>
        <p:nvCxnSpPr>
          <p:cNvPr id="12" name="직선 연결선 11"/>
          <p:cNvCxnSpPr/>
          <p:nvPr/>
        </p:nvCxnSpPr>
        <p:spPr>
          <a:xfrm>
            <a:off x="4253419" y="2554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253419" y="3189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253419" y="3824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253419" y="4459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00DE94A-E462-C94B-A992-DE799489419E}"/>
              </a:ext>
            </a:extLst>
          </p:cNvPr>
          <p:cNvSpPr txBox="1"/>
          <p:nvPr/>
        </p:nvSpPr>
        <p:spPr>
          <a:xfrm>
            <a:off x="8883056" y="6447378"/>
            <a:ext cx="296728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TECH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omputer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lgorithm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30" name="텍스트 개체 틀 13"/>
          <p:cNvSpPr>
            <a:spLocks noGrp="1"/>
          </p:cNvSpPr>
          <p:nvPr>
            <p:ph type="body" sz="quarter" idx="15" hasCustomPrompt="1"/>
          </p:nvPr>
        </p:nvSpPr>
        <p:spPr>
          <a:xfrm>
            <a:off x="4175928" y="3368640"/>
            <a:ext cx="2539197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Second</a:t>
            </a:r>
            <a:endParaRPr lang="ko-KR" altLang="en-US" dirty="0"/>
          </a:p>
        </p:txBody>
      </p:sp>
      <p:sp>
        <p:nvSpPr>
          <p:cNvPr id="39" name="텍스트 개체 틀 13"/>
          <p:cNvSpPr>
            <a:spLocks noGrp="1"/>
          </p:cNvSpPr>
          <p:nvPr>
            <p:ph type="body" sz="quarter" idx="17" hasCustomPrompt="1"/>
          </p:nvPr>
        </p:nvSpPr>
        <p:spPr>
          <a:xfrm>
            <a:off x="7629526" y="3368643"/>
            <a:ext cx="400540" cy="25368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46" name="텍스트 개체 틀 45"/>
          <p:cNvSpPr>
            <a:spLocks noGrp="1"/>
          </p:cNvSpPr>
          <p:nvPr>
            <p:ph type="body" sz="quarter" idx="21" hasCustomPrompt="1"/>
          </p:nvPr>
        </p:nvSpPr>
        <p:spPr>
          <a:xfrm>
            <a:off x="4175928" y="2733515"/>
            <a:ext cx="2539197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200" b="0">
                <a:solidFill>
                  <a:srgbClr val="CD4837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pPr lvl="0"/>
            <a:r>
              <a:rPr lang="en-US" altLang="ko-KR" dirty="0"/>
              <a:t>First</a:t>
            </a:r>
            <a:endParaRPr lang="ko-KR" altLang="en-US" dirty="0"/>
          </a:p>
        </p:txBody>
      </p:sp>
      <p:sp>
        <p:nvSpPr>
          <p:cNvPr id="48" name="텍스트 개체 틀 47"/>
          <p:cNvSpPr>
            <a:spLocks noGrp="1"/>
          </p:cNvSpPr>
          <p:nvPr>
            <p:ph type="body" sz="quarter" idx="22" hasCustomPrompt="1"/>
          </p:nvPr>
        </p:nvSpPr>
        <p:spPr>
          <a:xfrm>
            <a:off x="7629526" y="2733515"/>
            <a:ext cx="400537" cy="24291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0">
                <a:solidFill>
                  <a:srgbClr val="CD4837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3" name="텍스트 개체 틀 13">
            <a:extLst>
              <a:ext uri="{FF2B5EF4-FFF2-40B4-BE49-F238E27FC236}">
                <a16:creationId xmlns:a16="http://schemas.microsoft.com/office/drawing/2014/main" id="{6F1F105D-C2A8-4541-990B-112B909F888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75928" y="4003639"/>
            <a:ext cx="2539197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Third</a:t>
            </a:r>
            <a:endParaRPr lang="ko-KR" altLang="en-US" dirty="0"/>
          </a:p>
        </p:txBody>
      </p:sp>
      <p:sp>
        <p:nvSpPr>
          <p:cNvPr id="34" name="텍스트 개체 틀 13">
            <a:extLst>
              <a:ext uri="{FF2B5EF4-FFF2-40B4-BE49-F238E27FC236}">
                <a16:creationId xmlns:a16="http://schemas.microsoft.com/office/drawing/2014/main" id="{75911ED4-C07C-884C-BB2C-51A32A67CC1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9526" y="4006063"/>
            <a:ext cx="400540" cy="25368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17" name="직선 연결선 14">
            <a:extLst>
              <a:ext uri="{FF2B5EF4-FFF2-40B4-BE49-F238E27FC236}">
                <a16:creationId xmlns:a16="http://schemas.microsoft.com/office/drawing/2014/main" id="{6007FC59-9D35-9C45-94E3-105161A72FE4}"/>
              </a:ext>
            </a:extLst>
          </p:cNvPr>
          <p:cNvCxnSpPr/>
          <p:nvPr/>
        </p:nvCxnSpPr>
        <p:spPr>
          <a:xfrm>
            <a:off x="4253413" y="5112733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3">
            <a:extLst>
              <a:ext uri="{FF2B5EF4-FFF2-40B4-BE49-F238E27FC236}">
                <a16:creationId xmlns:a16="http://schemas.microsoft.com/office/drawing/2014/main" id="{0E044C1C-0636-E346-BF89-9E6C156C2E5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175924" y="4656858"/>
            <a:ext cx="2539197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Fourth</a:t>
            </a:r>
            <a:endParaRPr lang="ko-KR" altLang="en-US" dirty="0"/>
          </a:p>
        </p:txBody>
      </p:sp>
      <p:sp>
        <p:nvSpPr>
          <p:cNvPr id="19" name="텍스트 개체 틀 13">
            <a:extLst>
              <a:ext uri="{FF2B5EF4-FFF2-40B4-BE49-F238E27FC236}">
                <a16:creationId xmlns:a16="http://schemas.microsoft.com/office/drawing/2014/main" id="{4CFECC7A-9246-A347-ACE2-2465E65A7B7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29522" y="4659283"/>
            <a:ext cx="400540" cy="25368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24" name="직선 연결선 14">
            <a:extLst>
              <a:ext uri="{FF2B5EF4-FFF2-40B4-BE49-F238E27FC236}">
                <a16:creationId xmlns:a16="http://schemas.microsoft.com/office/drawing/2014/main" id="{A11D646A-A7BB-F54A-AC0D-A57E410D6D23}"/>
              </a:ext>
            </a:extLst>
          </p:cNvPr>
          <p:cNvCxnSpPr/>
          <p:nvPr/>
        </p:nvCxnSpPr>
        <p:spPr>
          <a:xfrm>
            <a:off x="4253413" y="5767528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텍스트 개체 틀 13">
            <a:extLst>
              <a:ext uri="{FF2B5EF4-FFF2-40B4-BE49-F238E27FC236}">
                <a16:creationId xmlns:a16="http://schemas.microsoft.com/office/drawing/2014/main" id="{ACA3D2DE-2F97-C743-B927-F955F81C8CE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175923" y="5311653"/>
            <a:ext cx="2539197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Fifth</a:t>
            </a:r>
            <a:endParaRPr lang="ko-KR" altLang="en-US" dirty="0"/>
          </a:p>
        </p:txBody>
      </p:sp>
      <p:sp>
        <p:nvSpPr>
          <p:cNvPr id="27" name="텍스트 개체 틀 13">
            <a:extLst>
              <a:ext uri="{FF2B5EF4-FFF2-40B4-BE49-F238E27FC236}">
                <a16:creationId xmlns:a16="http://schemas.microsoft.com/office/drawing/2014/main" id="{5177A980-EB11-984A-83F1-215E5E8D610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29521" y="5314078"/>
            <a:ext cx="400540" cy="25368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31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75923" y="1165000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타원 3"/>
          <p:cNvSpPr/>
          <p:nvPr/>
        </p:nvSpPr>
        <p:spPr>
          <a:xfrm>
            <a:off x="737407" y="1165000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" name="타원 4"/>
          <p:cNvSpPr/>
          <p:nvPr/>
        </p:nvSpPr>
        <p:spPr>
          <a:xfrm>
            <a:off x="898891" y="1165000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DE0B81-AC3E-8747-A3B1-74B6E5C19AB5}"/>
              </a:ext>
            </a:extLst>
          </p:cNvPr>
          <p:cNvSpPr/>
          <p:nvPr/>
        </p:nvSpPr>
        <p:spPr>
          <a:xfrm>
            <a:off x="319315" y="161926"/>
            <a:ext cx="995136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내용 개체 틀 16"/>
          <p:cNvSpPr>
            <a:spLocks noGrp="1"/>
          </p:cNvSpPr>
          <p:nvPr>
            <p:ph sz="quarter" idx="12" hasCustomPrompt="1"/>
          </p:nvPr>
        </p:nvSpPr>
        <p:spPr>
          <a:xfrm>
            <a:off x="461962" y="1430180"/>
            <a:ext cx="11182351" cy="4721385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2pPr>
            <a:lvl3pPr>
              <a:defRPr sz="1050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4pPr>
            <a:lvl5pPr marL="1828755" indent="0">
              <a:buNone/>
              <a:defRPr/>
            </a:lvl5pPr>
          </a:lstStyle>
          <a:p>
            <a:pPr lvl="0"/>
            <a:r>
              <a:rPr lang="en-US" altLang="ko-KR" dirty="0"/>
              <a:t>/</a:t>
            </a:r>
            <a:r>
              <a:rPr lang="ko-KR" altLang="en-US" dirty="0"/>
              <a:t>*</a:t>
            </a:r>
            <a:r>
              <a:rPr lang="en-US" altLang="ko-KR" dirty="0"/>
              <a:t> Content</a:t>
            </a:r>
            <a:r>
              <a:rPr lang="ko-KR" altLang="en-US" dirty="0"/>
              <a:t> *</a:t>
            </a:r>
            <a:r>
              <a:rPr lang="en-US" altLang="ko-KR" dirty="0"/>
              <a:t>/</a:t>
            </a:r>
          </a:p>
          <a:p>
            <a:pPr marL="685783" marR="0" lvl="1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/</a:t>
            </a:r>
            <a:r>
              <a:rPr lang="ko-KR" altLang="en-US" dirty="0"/>
              <a:t>*</a:t>
            </a:r>
            <a:r>
              <a:rPr lang="en-US" altLang="ko-KR" dirty="0"/>
              <a:t> Content2</a:t>
            </a:r>
            <a:r>
              <a:rPr lang="ko-KR" altLang="en-US" dirty="0"/>
              <a:t> *</a:t>
            </a:r>
            <a:r>
              <a:rPr lang="en-US" altLang="ko-KR" dirty="0"/>
              <a:t>/</a:t>
            </a:r>
          </a:p>
          <a:p>
            <a:pPr marL="1142971" marR="0" lvl="2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/</a:t>
            </a:r>
            <a:r>
              <a:rPr lang="ko-KR" altLang="en-US" dirty="0"/>
              <a:t>*</a:t>
            </a:r>
            <a:r>
              <a:rPr lang="en-US" altLang="ko-KR" dirty="0"/>
              <a:t> Content3</a:t>
            </a:r>
            <a:r>
              <a:rPr lang="ko-KR" altLang="en-US" dirty="0"/>
              <a:t> *</a:t>
            </a:r>
            <a:r>
              <a:rPr lang="en-US" altLang="ko-KR" dirty="0"/>
              <a:t>/</a:t>
            </a:r>
          </a:p>
          <a:p>
            <a:pPr marL="1600160" marR="0" lvl="3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/</a:t>
            </a:r>
            <a:r>
              <a:rPr lang="ko-KR" altLang="en-US" dirty="0"/>
              <a:t>*</a:t>
            </a:r>
            <a:r>
              <a:rPr lang="en-US" altLang="ko-KR" dirty="0"/>
              <a:t> Content4</a:t>
            </a:r>
            <a:r>
              <a:rPr lang="ko-KR" altLang="en-US" dirty="0"/>
              <a:t> *</a:t>
            </a:r>
            <a:r>
              <a:rPr lang="en-US" altLang="ko-KR" dirty="0"/>
              <a:t>/</a:t>
            </a:r>
          </a:p>
          <a:p>
            <a:pPr marL="2057349" marR="0" lvl="4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/>
          </a:p>
          <a:p>
            <a:pPr marL="1600160" marR="0" lvl="3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/>
          </a:p>
          <a:p>
            <a:pPr marL="685783" marR="0" lvl="1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/>
          </a:p>
          <a:p>
            <a:pPr marL="1142971" marR="0" lvl="2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0" name="텍스트 개체 틀 13">
            <a:extLst>
              <a:ext uri="{FF2B5EF4-FFF2-40B4-BE49-F238E27FC236}">
                <a16:creationId xmlns:a16="http://schemas.microsoft.com/office/drawing/2014/main" id="{0598A139-C601-4140-8F6A-5636846496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3724" y="646293"/>
            <a:ext cx="385320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400"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Topic Name</a:t>
            </a:r>
            <a:endParaRPr lang="ko-KR" altLang="en-US" dirty="0"/>
          </a:p>
        </p:txBody>
      </p:sp>
      <p:sp>
        <p:nvSpPr>
          <p:cNvPr id="12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0559871" y="619609"/>
            <a:ext cx="1184275" cy="2585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buNone/>
              <a:defRPr sz="1200" b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Topic Name</a:t>
            </a:r>
            <a:endParaRPr lang="ko-KR" altLang="en-US" dirty="0"/>
          </a:p>
        </p:txBody>
      </p:sp>
      <p:sp>
        <p:nvSpPr>
          <p:cNvPr id="13" name="텍스트 개체 틀 13">
            <a:extLst>
              <a:ext uri="{FF2B5EF4-FFF2-40B4-BE49-F238E27FC236}">
                <a16:creationId xmlns:a16="http://schemas.microsoft.com/office/drawing/2014/main" id="{D9B449BC-6183-E648-86B7-F596C8B903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80909" y="949894"/>
            <a:ext cx="4563416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1200" b="1">
                <a:latin typeface="에스코어 드림 1 Thin" panose="020B0403030302020204" pitchFamily="34" charset="-127"/>
                <a:ea typeface="에스코어 드림 1 Thin" panose="020B04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LINK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0DE94A-E462-C94B-A992-DE799489419E}"/>
              </a:ext>
            </a:extLst>
          </p:cNvPr>
          <p:cNvSpPr txBox="1"/>
          <p:nvPr/>
        </p:nvSpPr>
        <p:spPr>
          <a:xfrm>
            <a:off x="8883056" y="6447378"/>
            <a:ext cx="296728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TECH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omputer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lgorithm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3178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Expla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75923" y="1165000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타원 3"/>
          <p:cNvSpPr/>
          <p:nvPr/>
        </p:nvSpPr>
        <p:spPr>
          <a:xfrm>
            <a:off x="737407" y="1165000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" name="타원 4"/>
          <p:cNvSpPr/>
          <p:nvPr/>
        </p:nvSpPr>
        <p:spPr>
          <a:xfrm>
            <a:off x="898891" y="1165000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DE0B81-AC3E-8747-A3B1-74B6E5C19AB5}"/>
              </a:ext>
            </a:extLst>
          </p:cNvPr>
          <p:cNvSpPr/>
          <p:nvPr/>
        </p:nvSpPr>
        <p:spPr>
          <a:xfrm>
            <a:off x="319315" y="161926"/>
            <a:ext cx="995136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13">
            <a:extLst>
              <a:ext uri="{FF2B5EF4-FFF2-40B4-BE49-F238E27FC236}">
                <a16:creationId xmlns:a16="http://schemas.microsoft.com/office/drawing/2014/main" id="{0598A139-C601-4140-8F6A-5636846496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3724" y="646293"/>
            <a:ext cx="385320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400"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Topic Name</a:t>
            </a:r>
            <a:endParaRPr lang="ko-KR" altLang="en-US" dirty="0"/>
          </a:p>
        </p:txBody>
      </p:sp>
      <p:sp>
        <p:nvSpPr>
          <p:cNvPr id="12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0559871" y="619609"/>
            <a:ext cx="1184275" cy="2585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buNone/>
              <a:defRPr sz="1200" b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Topic Name</a:t>
            </a:r>
            <a:endParaRPr lang="ko-KR" altLang="en-US" dirty="0"/>
          </a:p>
        </p:txBody>
      </p:sp>
      <p:sp>
        <p:nvSpPr>
          <p:cNvPr id="13" name="텍스트 개체 틀 13">
            <a:extLst>
              <a:ext uri="{FF2B5EF4-FFF2-40B4-BE49-F238E27FC236}">
                <a16:creationId xmlns:a16="http://schemas.microsoft.com/office/drawing/2014/main" id="{D9B449BC-6183-E648-86B7-F596C8B903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80909" y="949894"/>
            <a:ext cx="4563416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1200" b="1">
                <a:latin typeface="에스코어 드림 1 Thin" panose="020B0403030302020204" pitchFamily="34" charset="-127"/>
                <a:ea typeface="에스코어 드림 1 Thin" panose="020B04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LINK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2992B0-2DFC-0E41-9A13-BEC0F2B4DFE1}"/>
              </a:ext>
            </a:extLst>
          </p:cNvPr>
          <p:cNvSpPr/>
          <p:nvPr/>
        </p:nvSpPr>
        <p:spPr>
          <a:xfrm>
            <a:off x="552449" y="1447334"/>
            <a:ext cx="1754179" cy="3769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Code Explanation</a:t>
            </a:r>
          </a:p>
        </p:txBody>
      </p:sp>
      <p:sp>
        <p:nvSpPr>
          <p:cNvPr id="14" name="텍스트 개체 틀 14"/>
          <p:cNvSpPr>
            <a:spLocks noGrp="1"/>
          </p:cNvSpPr>
          <p:nvPr>
            <p:ph type="body" sz="quarter" idx="12" hasCustomPrompt="1"/>
          </p:nvPr>
        </p:nvSpPr>
        <p:spPr>
          <a:xfrm>
            <a:off x="552450" y="1824251"/>
            <a:ext cx="11191695" cy="4274073"/>
          </a:xfrm>
          <a:prstGeom prst="rect">
            <a:avLst/>
          </a:prstGeom>
          <a:ln w="28575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r>
              <a:rPr lang="ko-KR" altLang="en-US" dirty="0"/>
              <a:t> </a:t>
            </a:r>
            <a:r>
              <a:rPr lang="en-US" altLang="ko-KR" dirty="0"/>
              <a:t>--&gt;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0DE94A-E462-C94B-A992-DE799489419E}"/>
              </a:ext>
            </a:extLst>
          </p:cNvPr>
          <p:cNvSpPr txBox="1"/>
          <p:nvPr/>
        </p:nvSpPr>
        <p:spPr>
          <a:xfrm>
            <a:off x="8883056" y="6447378"/>
            <a:ext cx="296728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TECH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omputer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lgorithm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9098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Explana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75923" y="1165000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타원 3"/>
          <p:cNvSpPr/>
          <p:nvPr/>
        </p:nvSpPr>
        <p:spPr>
          <a:xfrm>
            <a:off x="737407" y="1165000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" name="타원 4"/>
          <p:cNvSpPr/>
          <p:nvPr/>
        </p:nvSpPr>
        <p:spPr>
          <a:xfrm>
            <a:off x="898891" y="1165000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DE0B81-AC3E-8747-A3B1-74B6E5C19AB5}"/>
              </a:ext>
            </a:extLst>
          </p:cNvPr>
          <p:cNvSpPr/>
          <p:nvPr/>
        </p:nvSpPr>
        <p:spPr>
          <a:xfrm>
            <a:off x="319315" y="161926"/>
            <a:ext cx="995136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13">
            <a:extLst>
              <a:ext uri="{FF2B5EF4-FFF2-40B4-BE49-F238E27FC236}">
                <a16:creationId xmlns:a16="http://schemas.microsoft.com/office/drawing/2014/main" id="{0598A139-C601-4140-8F6A-5636846496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3724" y="646293"/>
            <a:ext cx="385320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400"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Topic Name</a:t>
            </a:r>
            <a:endParaRPr lang="ko-KR" altLang="en-US" dirty="0"/>
          </a:p>
        </p:txBody>
      </p:sp>
      <p:sp>
        <p:nvSpPr>
          <p:cNvPr id="12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0559871" y="619609"/>
            <a:ext cx="1184275" cy="2585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buNone/>
              <a:defRPr sz="1200" b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Topic Name</a:t>
            </a:r>
            <a:endParaRPr lang="ko-KR" altLang="en-US" dirty="0"/>
          </a:p>
        </p:txBody>
      </p:sp>
      <p:sp>
        <p:nvSpPr>
          <p:cNvPr id="13" name="텍스트 개체 틀 13">
            <a:extLst>
              <a:ext uri="{FF2B5EF4-FFF2-40B4-BE49-F238E27FC236}">
                <a16:creationId xmlns:a16="http://schemas.microsoft.com/office/drawing/2014/main" id="{D9B449BC-6183-E648-86B7-F596C8B903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80909" y="949894"/>
            <a:ext cx="4563416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1200" b="1">
                <a:latin typeface="에스코어 드림 1 Thin" panose="020B0403030302020204" pitchFamily="34" charset="-127"/>
                <a:ea typeface="에스코어 드림 1 Thin" panose="020B04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LINK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2992B0-2DFC-0E41-9A13-BEC0F2B4DFE1}"/>
              </a:ext>
            </a:extLst>
          </p:cNvPr>
          <p:cNvSpPr/>
          <p:nvPr/>
        </p:nvSpPr>
        <p:spPr>
          <a:xfrm>
            <a:off x="552449" y="1447334"/>
            <a:ext cx="1754179" cy="3769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Code Explanation</a:t>
            </a:r>
          </a:p>
        </p:txBody>
      </p:sp>
      <p:sp>
        <p:nvSpPr>
          <p:cNvPr id="14" name="텍스트 개체 틀 14"/>
          <p:cNvSpPr>
            <a:spLocks noGrp="1"/>
          </p:cNvSpPr>
          <p:nvPr>
            <p:ph type="body" sz="quarter" idx="12" hasCustomPrompt="1"/>
          </p:nvPr>
        </p:nvSpPr>
        <p:spPr>
          <a:xfrm>
            <a:off x="552449" y="1824249"/>
            <a:ext cx="5623762" cy="4274073"/>
          </a:xfrm>
          <a:prstGeom prst="rect">
            <a:avLst/>
          </a:prstGeom>
          <a:ln w="28575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r>
              <a:rPr lang="ko-KR" altLang="en-US" dirty="0"/>
              <a:t> </a:t>
            </a:r>
            <a:r>
              <a:rPr lang="en-US" altLang="ko-KR" dirty="0"/>
              <a:t>--&gt;</a:t>
            </a:r>
            <a:endParaRPr lang="ko-KR" altLang="en-US" dirty="0"/>
          </a:p>
        </p:txBody>
      </p:sp>
      <p:sp>
        <p:nvSpPr>
          <p:cNvPr id="16" name="텍스트 개체 틀 14"/>
          <p:cNvSpPr>
            <a:spLocks noGrp="1"/>
          </p:cNvSpPr>
          <p:nvPr>
            <p:ph type="body" sz="quarter" idx="15" hasCustomPrompt="1"/>
          </p:nvPr>
        </p:nvSpPr>
        <p:spPr>
          <a:xfrm>
            <a:off x="6176211" y="1824249"/>
            <a:ext cx="5567935" cy="4274073"/>
          </a:xfrm>
          <a:prstGeom prst="rect">
            <a:avLst/>
          </a:prstGeom>
          <a:ln w="28575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r>
              <a:rPr lang="ko-KR" altLang="en-US" dirty="0"/>
              <a:t> </a:t>
            </a:r>
            <a:r>
              <a:rPr lang="en-US" altLang="ko-KR" dirty="0"/>
              <a:t>--&gt;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0DE94A-E462-C94B-A992-DE799489419E}"/>
              </a:ext>
            </a:extLst>
          </p:cNvPr>
          <p:cNvSpPr txBox="1"/>
          <p:nvPr/>
        </p:nvSpPr>
        <p:spPr>
          <a:xfrm>
            <a:off x="8883056" y="6447378"/>
            <a:ext cx="296728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TECH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omputer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lgorithm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798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put &amp;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ADE0B81-AC3E-8747-A3B1-74B6E5C19AB5}"/>
              </a:ext>
            </a:extLst>
          </p:cNvPr>
          <p:cNvSpPr/>
          <p:nvPr/>
        </p:nvSpPr>
        <p:spPr>
          <a:xfrm>
            <a:off x="319315" y="161926"/>
            <a:ext cx="995136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타원 8"/>
          <p:cNvSpPr/>
          <p:nvPr/>
        </p:nvSpPr>
        <p:spPr>
          <a:xfrm>
            <a:off x="541760" y="955657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타원 9"/>
          <p:cNvSpPr/>
          <p:nvPr/>
        </p:nvSpPr>
        <p:spPr>
          <a:xfrm>
            <a:off x="703244" y="955657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타원 10"/>
          <p:cNvSpPr/>
          <p:nvPr/>
        </p:nvSpPr>
        <p:spPr>
          <a:xfrm>
            <a:off x="864728" y="955657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" name="TextBox 11"/>
          <p:cNvSpPr txBox="1"/>
          <p:nvPr/>
        </p:nvSpPr>
        <p:spPr>
          <a:xfrm>
            <a:off x="449943" y="629559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Input</a:t>
            </a:r>
            <a:endParaRPr lang="ko-KR" altLang="en-US" sz="14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72360FE-F503-9B4F-B4E8-50783F7C845C}"/>
              </a:ext>
            </a:extLst>
          </p:cNvPr>
          <p:cNvSpPr/>
          <p:nvPr/>
        </p:nvSpPr>
        <p:spPr>
          <a:xfrm>
            <a:off x="541760" y="359400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172F6B5-DE32-0147-828B-3EA9A09B7A11}"/>
              </a:ext>
            </a:extLst>
          </p:cNvPr>
          <p:cNvSpPr/>
          <p:nvPr/>
        </p:nvSpPr>
        <p:spPr>
          <a:xfrm>
            <a:off x="703244" y="3594009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FE76752-E7B0-D84E-A989-64D27D3AF4C7}"/>
              </a:ext>
            </a:extLst>
          </p:cNvPr>
          <p:cNvSpPr/>
          <p:nvPr/>
        </p:nvSpPr>
        <p:spPr>
          <a:xfrm>
            <a:off x="864728" y="3594009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A96DE3-0B37-8E48-A514-D3E7750305D8}"/>
              </a:ext>
            </a:extLst>
          </p:cNvPr>
          <p:cNvSpPr txBox="1"/>
          <p:nvPr/>
        </p:nvSpPr>
        <p:spPr>
          <a:xfrm>
            <a:off x="449945" y="3286233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Output</a:t>
            </a:r>
            <a:endParaRPr lang="ko-KR" altLang="en-US" sz="14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0" name="내용 개체 틀 16">
            <a:extLst>
              <a:ext uri="{FF2B5EF4-FFF2-40B4-BE49-F238E27FC236}">
                <a16:creationId xmlns:a16="http://schemas.microsoft.com/office/drawing/2014/main" id="{64DCD33E-EB48-C741-9EE0-562DADB7FD5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41761" y="1101561"/>
            <a:ext cx="11182351" cy="218467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77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Wingdings" panose="05000000000000000000" pitchFamily="2" charset="2"/>
              </a:defRPr>
            </a:lvl1pPr>
          </a:lstStyle>
          <a:p>
            <a:pPr marL="0" marR="0" lvl="0" indent="0" algn="l" defTabSz="914377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/</a:t>
            </a:r>
            <a:r>
              <a:rPr lang="ko-KR" altLang="en-US" dirty="0"/>
              <a:t>* </a:t>
            </a:r>
            <a:r>
              <a:rPr lang="en-US" altLang="ko-KR" dirty="0"/>
              <a:t>Content */</a:t>
            </a:r>
            <a:endParaRPr lang="ko-KR" altLang="en-US" dirty="0"/>
          </a:p>
        </p:txBody>
      </p:sp>
      <p:sp>
        <p:nvSpPr>
          <p:cNvPr id="21" name="내용 개체 틀 16">
            <a:extLst>
              <a:ext uri="{FF2B5EF4-FFF2-40B4-BE49-F238E27FC236}">
                <a16:creationId xmlns:a16="http://schemas.microsoft.com/office/drawing/2014/main" id="{B2C5D411-21DF-1448-AA5C-64C6980D4F9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1761" y="3745756"/>
            <a:ext cx="11182351" cy="23525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Wingdings" panose="05000000000000000000" pitchFamily="2" charset="2"/>
              </a:defRPr>
            </a:lvl1pPr>
          </a:lstStyle>
          <a:p>
            <a:pPr lvl="0"/>
            <a:r>
              <a:rPr lang="en-US" altLang="ko-KR" dirty="0"/>
              <a:t>/* Content */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0DE94A-E462-C94B-A992-DE799489419E}"/>
              </a:ext>
            </a:extLst>
          </p:cNvPr>
          <p:cNvSpPr txBox="1"/>
          <p:nvPr/>
        </p:nvSpPr>
        <p:spPr>
          <a:xfrm>
            <a:off x="8883056" y="6447378"/>
            <a:ext cx="296728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TECH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omputer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lgorithm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4554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ample I&amp;O _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ADE0B81-AC3E-8747-A3B1-74B6E5C19AB5}"/>
              </a:ext>
            </a:extLst>
          </p:cNvPr>
          <p:cNvSpPr/>
          <p:nvPr/>
        </p:nvSpPr>
        <p:spPr>
          <a:xfrm>
            <a:off x="319315" y="161926"/>
            <a:ext cx="995136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0" name="타원 19"/>
          <p:cNvSpPr/>
          <p:nvPr/>
        </p:nvSpPr>
        <p:spPr>
          <a:xfrm>
            <a:off x="541760" y="101280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" name="타원 20"/>
          <p:cNvSpPr/>
          <p:nvPr/>
        </p:nvSpPr>
        <p:spPr>
          <a:xfrm>
            <a:off x="703244" y="1012809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타원 21"/>
          <p:cNvSpPr/>
          <p:nvPr/>
        </p:nvSpPr>
        <p:spPr>
          <a:xfrm>
            <a:off x="864728" y="1012809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449943" y="629558"/>
            <a:ext cx="182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Example Input</a:t>
            </a:r>
            <a:endParaRPr lang="ko-KR" altLang="en-US" sz="18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72360FE-F503-9B4F-B4E8-50783F7C845C}"/>
              </a:ext>
            </a:extLst>
          </p:cNvPr>
          <p:cNvSpPr/>
          <p:nvPr/>
        </p:nvSpPr>
        <p:spPr>
          <a:xfrm>
            <a:off x="6306456" y="101430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172F6B5-DE32-0147-828B-3EA9A09B7A11}"/>
              </a:ext>
            </a:extLst>
          </p:cNvPr>
          <p:cNvSpPr/>
          <p:nvPr/>
        </p:nvSpPr>
        <p:spPr>
          <a:xfrm>
            <a:off x="6467940" y="1014309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FE76752-E7B0-D84E-A989-64D27D3AF4C7}"/>
              </a:ext>
            </a:extLst>
          </p:cNvPr>
          <p:cNvSpPr/>
          <p:nvPr/>
        </p:nvSpPr>
        <p:spPr>
          <a:xfrm>
            <a:off x="6629424" y="1014309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A96DE3-0B37-8E48-A514-D3E7750305D8}"/>
              </a:ext>
            </a:extLst>
          </p:cNvPr>
          <p:cNvSpPr txBox="1"/>
          <p:nvPr/>
        </p:nvSpPr>
        <p:spPr>
          <a:xfrm>
            <a:off x="6184821" y="631058"/>
            <a:ext cx="202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Example Output</a:t>
            </a:r>
            <a:endParaRPr lang="ko-KR" altLang="en-US" sz="18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9" name="내용 개체 틀 5"/>
          <p:cNvSpPr>
            <a:spLocks noGrp="1"/>
          </p:cNvSpPr>
          <p:nvPr>
            <p:ph sz="quarter" idx="13" hasCustomPrompt="1"/>
          </p:nvPr>
        </p:nvSpPr>
        <p:spPr>
          <a:xfrm>
            <a:off x="541761" y="1314452"/>
            <a:ext cx="5360987" cy="483365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aseline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 example input --&gt;</a:t>
            </a:r>
            <a:endParaRPr lang="ko-KR" altLang="en-US" dirty="0"/>
          </a:p>
        </p:txBody>
      </p:sp>
      <p:sp>
        <p:nvSpPr>
          <p:cNvPr id="16" name="내용 개체 틀 5">
            <a:extLst>
              <a:ext uri="{FF2B5EF4-FFF2-40B4-BE49-F238E27FC236}">
                <a16:creationId xmlns:a16="http://schemas.microsoft.com/office/drawing/2014/main" id="{67695330-6193-2D48-BC89-59265338DDF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77069" y="1314452"/>
            <a:ext cx="5360987" cy="483365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aseline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 example output --&gt;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0DE94A-E462-C94B-A992-DE799489419E}"/>
              </a:ext>
            </a:extLst>
          </p:cNvPr>
          <p:cNvSpPr txBox="1"/>
          <p:nvPr/>
        </p:nvSpPr>
        <p:spPr>
          <a:xfrm>
            <a:off x="8883056" y="6447378"/>
            <a:ext cx="296728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TECH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omputer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lgorithm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258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ample I&amp;O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ADE0B81-AC3E-8747-A3B1-74B6E5C19AB5}"/>
              </a:ext>
            </a:extLst>
          </p:cNvPr>
          <p:cNvSpPr/>
          <p:nvPr/>
        </p:nvSpPr>
        <p:spPr>
          <a:xfrm>
            <a:off x="319315" y="161926"/>
            <a:ext cx="995136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8" name="내용 개체 틀 5">
            <a:extLst>
              <a:ext uri="{FF2B5EF4-FFF2-40B4-BE49-F238E27FC236}">
                <a16:creationId xmlns:a16="http://schemas.microsoft.com/office/drawing/2014/main" id="{CCE9FB38-1156-6544-B0D7-0093CE82FDE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1761" y="1372908"/>
            <a:ext cx="5360987" cy="217459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aseline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 example input --&gt;</a:t>
            </a:r>
            <a:endParaRPr lang="ko-KR" altLang="en-US" dirty="0"/>
          </a:p>
        </p:txBody>
      </p:sp>
      <p:sp>
        <p:nvSpPr>
          <p:cNvPr id="30" name="내용 개체 틀 5">
            <a:extLst>
              <a:ext uri="{FF2B5EF4-FFF2-40B4-BE49-F238E27FC236}">
                <a16:creationId xmlns:a16="http://schemas.microsoft.com/office/drawing/2014/main" id="{37B30077-29A7-A24E-B439-27ECF095220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41761" y="3797339"/>
            <a:ext cx="5360987" cy="217459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aseline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 example input --&gt;</a:t>
            </a:r>
            <a:endParaRPr lang="ko-KR" altLang="en-US" dirty="0"/>
          </a:p>
        </p:txBody>
      </p:sp>
      <p:sp>
        <p:nvSpPr>
          <p:cNvPr id="31" name="내용 개체 틀 5">
            <a:extLst>
              <a:ext uri="{FF2B5EF4-FFF2-40B4-BE49-F238E27FC236}">
                <a16:creationId xmlns:a16="http://schemas.microsoft.com/office/drawing/2014/main" id="{9CABB7AC-FB27-5046-8261-D8122B20613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77069" y="1372908"/>
            <a:ext cx="5360987" cy="217459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aseline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 example input --&gt;</a:t>
            </a:r>
            <a:endParaRPr lang="ko-KR" altLang="en-US" dirty="0"/>
          </a:p>
        </p:txBody>
      </p:sp>
      <p:sp>
        <p:nvSpPr>
          <p:cNvPr id="32" name="내용 개체 틀 5">
            <a:extLst>
              <a:ext uri="{FF2B5EF4-FFF2-40B4-BE49-F238E27FC236}">
                <a16:creationId xmlns:a16="http://schemas.microsoft.com/office/drawing/2014/main" id="{37AE1D7E-F6F6-EE4A-9F4C-D6834FDA633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77068" y="3797339"/>
            <a:ext cx="5360987" cy="217459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aseline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 example input --&gt;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A09D080-C5BF-4442-9B59-8D50A5309609}"/>
              </a:ext>
            </a:extLst>
          </p:cNvPr>
          <p:cNvSpPr/>
          <p:nvPr/>
        </p:nvSpPr>
        <p:spPr>
          <a:xfrm>
            <a:off x="541760" y="101280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D58FFFC-8571-804C-BEB5-3DF5571A61C5}"/>
              </a:ext>
            </a:extLst>
          </p:cNvPr>
          <p:cNvSpPr/>
          <p:nvPr/>
        </p:nvSpPr>
        <p:spPr>
          <a:xfrm>
            <a:off x="703244" y="1012809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ACA8457-C2CA-9B4B-88BB-00E658BC0DB7}"/>
              </a:ext>
            </a:extLst>
          </p:cNvPr>
          <p:cNvSpPr/>
          <p:nvPr/>
        </p:nvSpPr>
        <p:spPr>
          <a:xfrm>
            <a:off x="864728" y="1012809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8A9824-B051-5B44-A4BE-A615F81C2BF4}"/>
              </a:ext>
            </a:extLst>
          </p:cNvPr>
          <p:cNvSpPr txBox="1"/>
          <p:nvPr/>
        </p:nvSpPr>
        <p:spPr>
          <a:xfrm>
            <a:off x="449943" y="629558"/>
            <a:ext cx="182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Example Input</a:t>
            </a:r>
            <a:endParaRPr lang="ko-KR" altLang="en-US" sz="18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B251118-4C58-5444-B5D5-1B53D342F41B}"/>
              </a:ext>
            </a:extLst>
          </p:cNvPr>
          <p:cNvSpPr/>
          <p:nvPr/>
        </p:nvSpPr>
        <p:spPr>
          <a:xfrm>
            <a:off x="6306456" y="101430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58A1EA9-E600-464C-BDDC-A24F508630A6}"/>
              </a:ext>
            </a:extLst>
          </p:cNvPr>
          <p:cNvSpPr/>
          <p:nvPr/>
        </p:nvSpPr>
        <p:spPr>
          <a:xfrm>
            <a:off x="6467940" y="1014309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304761F-F9E2-BE47-92A9-7818C4A7AF96}"/>
              </a:ext>
            </a:extLst>
          </p:cNvPr>
          <p:cNvSpPr/>
          <p:nvPr/>
        </p:nvSpPr>
        <p:spPr>
          <a:xfrm>
            <a:off x="6629424" y="1014309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531579-03C9-BB48-A03C-2410FF8D767A}"/>
              </a:ext>
            </a:extLst>
          </p:cNvPr>
          <p:cNvSpPr txBox="1"/>
          <p:nvPr/>
        </p:nvSpPr>
        <p:spPr>
          <a:xfrm>
            <a:off x="6184821" y="631058"/>
            <a:ext cx="202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Example Output</a:t>
            </a:r>
            <a:endParaRPr lang="ko-KR" altLang="en-US" sz="18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0DE94A-E462-C94B-A992-DE799489419E}"/>
              </a:ext>
            </a:extLst>
          </p:cNvPr>
          <p:cNvSpPr txBox="1"/>
          <p:nvPr/>
        </p:nvSpPr>
        <p:spPr>
          <a:xfrm>
            <a:off x="8883056" y="6447378"/>
            <a:ext cx="296728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TECH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omputer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lgorithm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8204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19315" y="355601"/>
            <a:ext cx="11553372" cy="616856"/>
          </a:xfrm>
          <a:prstGeom prst="roundRect">
            <a:avLst>
              <a:gd name="adj" fmla="val 1469"/>
            </a:avLst>
          </a:prstGeom>
          <a:solidFill>
            <a:srgbClr val="EE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9315" y="537029"/>
            <a:ext cx="11553372" cy="57839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72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jatn0120/2020_winter_AI/blob/master/source_code/Lecture3/maze.py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MDP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DP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김범수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245273" y="3782112"/>
            <a:ext cx="3682979" cy="608372"/>
          </a:xfrm>
        </p:spPr>
        <p:txBody>
          <a:bodyPr/>
          <a:lstStyle/>
          <a:p>
            <a:r>
              <a:rPr lang="en-US" altLang="ko-KR" dirty="0"/>
              <a:t>MDP and DP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748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Markov Decision Process(MDP)</a:t>
                </a:r>
                <a:r>
                  <a:rPr lang="ko-KR" altLang="en-US" dirty="0" smtClean="0"/>
                  <a:t>는 이번 수업의 핵심으로 </a:t>
                </a:r>
                <a:r>
                  <a:rPr lang="en-US" altLang="ko-KR" dirty="0" smtClean="0"/>
                  <a:t>MRP</a:t>
                </a:r>
                <a:r>
                  <a:rPr lang="ko-KR" altLang="en-US" dirty="0" smtClean="0"/>
                  <a:t>에서 </a:t>
                </a:r>
                <a:r>
                  <a:rPr lang="en-US" altLang="ko-KR" dirty="0" smtClean="0"/>
                  <a:t>agent</a:t>
                </a:r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action</a:t>
                </a:r>
                <a:r>
                  <a:rPr lang="ko-KR" altLang="en-US" dirty="0" smtClean="0"/>
                  <a:t>을 추가한 </a:t>
                </a:r>
                <a:r>
                  <a:rPr lang="ko-KR" altLang="en-US" dirty="0" err="1" smtClean="0"/>
                  <a:t>튜플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ko-KR" altLang="en-US" dirty="0" smtClean="0"/>
                  <a:t> 입니다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이 때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ko-KR" altLang="en-US" dirty="0" smtClean="0"/>
                  <a:t>의 정의가 약간 달라지게 됩니다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다시 한 번 </a:t>
                </a:r>
                <a:r>
                  <a:rPr lang="ko-KR" altLang="en-US" dirty="0" err="1" smtClean="0"/>
                  <a:t>튜플의</a:t>
                </a:r>
                <a:r>
                  <a:rPr lang="ko-KR" altLang="en-US" dirty="0" smtClean="0"/>
                  <a:t> 각 원소의 정의를 정리해보면</a:t>
                </a:r>
                <a:r>
                  <a:rPr lang="en-US" altLang="ko-KR" dirty="0" smtClean="0"/>
                  <a:t>,</a:t>
                </a:r>
              </a:p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는</a:t>
                </a:r>
                <a:r>
                  <a:rPr lang="en-US" altLang="ko-KR" dirty="0" smtClean="0"/>
                  <a:t> state</a:t>
                </a:r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set</a:t>
                </a:r>
                <a:r>
                  <a:rPr lang="ko-KR" altLang="en-US" dirty="0" smtClean="0"/>
                  <a:t>을 의미합니다</a:t>
                </a:r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action</a:t>
                </a:r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set</a:t>
                </a:r>
                <a:r>
                  <a:rPr lang="ko-KR" altLang="en-US" dirty="0" smtClean="0"/>
                  <a:t>을 의미합니다</a:t>
                </a:r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𝒫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state transition table matrix</a:t>
                </a:r>
                <a:r>
                  <a:rPr lang="ko-KR" altLang="en-US" dirty="0" smtClean="0"/>
                  <a:t>를 의미합니다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이 때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즉 </a:t>
                </a:r>
                <a:r>
                  <a:rPr lang="en-US" altLang="ko-KR" dirty="0" smtClean="0"/>
                  <a:t>state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 smtClean="0"/>
                  <a:t>에서 </a:t>
                </a:r>
                <a:r>
                  <a:rPr lang="en-US" altLang="ko-KR" dirty="0" smtClean="0"/>
                  <a:t>action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dirty="0" smtClean="0"/>
                  <a:t> 취했을 때</a:t>
                </a:r>
                <a:r>
                  <a:rPr lang="en-US" altLang="ko-KR" dirty="0" smtClean="0"/>
                  <a:t>, state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으</m:t>
                    </m:r>
                  </m:oMath>
                </a14:m>
                <a:r>
                  <a:rPr lang="ko-KR" altLang="en-US" dirty="0" smtClean="0"/>
                  <a:t>로 전이할 확률을 의미합니다</a:t>
                </a:r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reward </a:t>
                </a:r>
                <a:r>
                  <a:rPr lang="en-US" altLang="ko-KR" dirty="0" err="1" smtClean="0"/>
                  <a:t>fuction</a:t>
                </a:r>
                <a:r>
                  <a:rPr lang="ko-KR" altLang="en-US" dirty="0" smtClean="0"/>
                  <a:t>을 의미합니다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이 때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ko-KR" dirty="0" smtClean="0"/>
                  <a:t>,</a:t>
                </a:r>
                <a:r>
                  <a:rPr lang="ko-KR" altLang="en-US" dirty="0" smtClean="0"/>
                  <a:t> </a:t>
                </a:r>
                <a:r>
                  <a:rPr lang="ko-KR" altLang="en-US" dirty="0"/>
                  <a:t>즉 </a:t>
                </a:r>
                <a:r>
                  <a:rPr lang="en-US" altLang="ko-KR" dirty="0"/>
                  <a:t>state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/>
                  <a:t>에서 </a:t>
                </a:r>
                <a:r>
                  <a:rPr lang="en-US" altLang="ko-KR" dirty="0"/>
                  <a:t>action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dirty="0"/>
                  <a:t> 취했을 </a:t>
                </a:r>
                <a:r>
                  <a:rPr lang="ko-KR" altLang="en-US" dirty="0" smtClean="0"/>
                  <a:t>때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받을 수 있는 보상의 평균을 의미합니다</a:t>
                </a:r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discount factor</a:t>
                </a:r>
                <a:r>
                  <a:rPr lang="ko-KR" altLang="en-US" dirty="0" smtClean="0"/>
                  <a:t>를 의미합니다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이 값이 클수록 미래의 보상을 중요시하고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작을수록 지금 당장의 보상을 중요시합니다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218" r="-7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3"/>
            <a:ext cx="4991716" cy="424732"/>
          </a:xfrm>
        </p:spPr>
        <p:txBody>
          <a:bodyPr/>
          <a:lstStyle/>
          <a:p>
            <a:r>
              <a:rPr lang="en-US" altLang="ko-KR" dirty="0" smtClean="0"/>
              <a:t>Markov Decision Process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411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MDP</a:t>
                </a:r>
                <a:r>
                  <a:rPr lang="ko-KR" altLang="en-US" dirty="0" smtClean="0"/>
                  <a:t>에는 </a:t>
                </a:r>
                <a:r>
                  <a:rPr lang="en-US" altLang="ko-KR" dirty="0" smtClean="0"/>
                  <a:t>action</a:t>
                </a:r>
                <a:r>
                  <a:rPr lang="ko-KR" altLang="en-US" dirty="0" smtClean="0"/>
                  <a:t>을 선택하는 정책</a:t>
                </a:r>
                <a:r>
                  <a:rPr lang="en-US" altLang="ko-KR" dirty="0" smtClean="0"/>
                  <a:t>, policy</a:t>
                </a:r>
                <a:r>
                  <a:rPr lang="ko-KR" altLang="en-US" dirty="0" smtClean="0"/>
                  <a:t>가 필요합니다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이 때 </a:t>
                </a:r>
                <a:r>
                  <a:rPr lang="en-US" altLang="ko-KR" dirty="0" smtClean="0"/>
                  <a:t>policy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dirty="0" smtClean="0"/>
                  <a:t>는 아래와 같이 정의합니다</a:t>
                </a:r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즉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state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 smtClean="0"/>
                  <a:t>에서 </a:t>
                </a:r>
                <a:r>
                  <a:rPr lang="en-US" altLang="ko-KR" dirty="0" smtClean="0"/>
                  <a:t>action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dirty="0" smtClean="0"/>
                  <a:t>를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선택할 확률로 정의합니다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MDP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ko-KR" altLang="en-US" dirty="0" smtClean="0"/>
                  <a:t>와 </a:t>
                </a:r>
                <a:r>
                  <a:rPr lang="en-US" altLang="ko-KR" dirty="0" smtClean="0"/>
                  <a:t>policy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dirty="0" smtClean="0"/>
                  <a:t>가 주어졌다고 가정해봅시다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그러면 우리는 이것을 </a:t>
                </a:r>
                <a:r>
                  <a:rPr lang="en-US" altLang="ko-KR" dirty="0" smtClean="0"/>
                  <a:t>MRP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p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ko-KR" altLang="en-US" dirty="0" smtClean="0"/>
                  <a:t>라 할 수 있습니다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이 때</a:t>
                </a:r>
                <a:r>
                  <a:rPr lang="en-US" altLang="ko-KR" dirty="0" smtClean="0"/>
                  <a:t>,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𝑠𝑡𝑎𝑡𝑒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에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서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𝑠𝑡𝑎𝑡𝑒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으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로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전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이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확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𝑠𝑡𝑎𝑡𝑒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에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서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𝑎𝑐𝑡𝑖𝑜𝑛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취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확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𝑠𝑡𝑎𝑡𝑒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에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서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𝑎𝑐𝑡𝑖𝑜𝑛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취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했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을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때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𝑠𝑡𝑎𝑡𝑒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으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로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전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이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확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  <m:sup/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altLang="ko-KR" b="0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𝑠𝑡𝑎𝑡𝑒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에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서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받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는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𝑟𝑒𝑤𝑎𝑟𝑑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𝑠𝑡𝑎𝑡𝑒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에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서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𝑎𝑐𝑡𝑖𝑜𝑛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취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확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𝑠𝑡𝑎𝑡𝑒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에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서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𝑎𝑐𝑡𝑖𝑜𝑛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취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했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을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때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받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는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𝑟𝑒𝑤𝑎𝑟𝑑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  <m:sup/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2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3"/>
            <a:ext cx="4676756" cy="542427"/>
          </a:xfrm>
        </p:spPr>
        <p:txBody>
          <a:bodyPr/>
          <a:lstStyle/>
          <a:p>
            <a:r>
              <a:rPr lang="en-US" altLang="ko-KR" dirty="0"/>
              <a:t>Markov Decision Process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697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우리의 목표는</a:t>
                </a:r>
                <a:r>
                  <a:rPr lang="en-US" altLang="ko-KR" dirty="0" smtClean="0"/>
                  <a:t> MDP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ko-KR" altLang="en-US" dirty="0" smtClean="0"/>
                  <a:t>가 주어졌을 때</a:t>
                </a:r>
                <a:r>
                  <a:rPr lang="en-US" altLang="ko-KR" dirty="0"/>
                  <a:t> </a:t>
                </a:r>
                <a:r>
                  <a:rPr lang="ko-KR" altLang="en-US" dirty="0" smtClean="0"/>
                  <a:t>보상을 최대화하는 것입니다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이를 위해서 우리는 </a:t>
                </a:r>
                <a:r>
                  <a:rPr lang="en-US" altLang="ko-KR" dirty="0" smtClean="0"/>
                  <a:t>optimal value function</a:t>
                </a:r>
                <a:r>
                  <a:rPr lang="ko-KR" altLang="en-US" dirty="0" smtClean="0"/>
                  <a:t>과 </a:t>
                </a:r>
                <a:r>
                  <a:rPr lang="en-US" altLang="ko-KR" dirty="0" smtClean="0"/>
                  <a:t>optimal policy</a:t>
                </a:r>
                <a:r>
                  <a:rPr lang="ko-KR" altLang="en-US" dirty="0" smtClean="0"/>
                  <a:t>를 구해야 합니다</a:t>
                </a:r>
                <a:r>
                  <a:rPr lang="en-US" altLang="ko-KR" dirty="0" smtClean="0"/>
                  <a:t>.</a:t>
                </a:r>
              </a:p>
              <a:p>
                <a:pPr/>
                <a:r>
                  <a:rPr lang="en-US" altLang="ko-KR" dirty="0" smtClean="0"/>
                  <a:t>optimal value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ko-KR" altLang="en-US" dirty="0" smtClean="0"/>
                  <a:t>는 모든 </a:t>
                </a:r>
                <a:r>
                  <a:rPr lang="en-US" altLang="ko-KR" dirty="0" smtClean="0"/>
                  <a:t>policy </a:t>
                </a:r>
                <a:r>
                  <a:rPr lang="ko-KR" altLang="en-US" dirty="0" smtClean="0"/>
                  <a:t>에 대해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최댓값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로 정의됩니다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다시 말하면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total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reward</a:t>
                </a:r>
                <a:r>
                  <a:rPr lang="ko-KR" altLang="en-US" dirty="0" smtClean="0"/>
                  <a:t>가 최대가 되도록 하는 </a:t>
                </a:r>
                <a:r>
                  <a:rPr lang="en-US" altLang="ko-KR" dirty="0" smtClean="0"/>
                  <a:t>action</a:t>
                </a:r>
                <a:r>
                  <a:rPr lang="ko-KR" altLang="en-US" dirty="0" smtClean="0"/>
                  <a:t>을 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선택했을 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그 때의 </a:t>
                </a:r>
                <a:r>
                  <a:rPr lang="en-US" altLang="ko-KR" dirty="0" smtClean="0"/>
                  <a:t>total reward</a:t>
                </a:r>
                <a:r>
                  <a:rPr lang="ko-KR" altLang="en-US" dirty="0" smtClean="0"/>
                  <a:t>라 할 수 있습니다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이를 수식으로 다시 적어보면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𝑠𝑡𝑎𝑡𝑒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에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서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𝑎𝑐𝑡𝑖𝑜𝑛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취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때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보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상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∑"/>
                        <m:supHide m:val="on"/>
                        <m:ctrlPr>
                          <a:rPr lang="ko-KR" alt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𝑠𝑡𝑎𝑡𝑒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에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서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𝑎𝑐𝑡𝑖𝑜𝑛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를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취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때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𝑠𝑡𝑎𝑡𝑒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으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로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전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이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확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률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𝑠𝑡𝑎𝑡𝑒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에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서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𝑟𝑒𝑤𝑎𝑟𝑑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∑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′∈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′)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2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3"/>
            <a:ext cx="4971396" cy="562133"/>
          </a:xfrm>
        </p:spPr>
        <p:txBody>
          <a:bodyPr/>
          <a:lstStyle/>
          <a:p>
            <a:r>
              <a:rPr lang="en-US" altLang="ko-KR" dirty="0"/>
              <a:t>Markov Decision </a:t>
            </a:r>
            <a:r>
              <a:rPr lang="en-US" altLang="ko-KR" dirty="0" smtClean="0"/>
              <a:t>Process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562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optimal policy</a:t>
                </a:r>
                <a:r>
                  <a:rPr lang="ko-KR" altLang="en-US" dirty="0" smtClean="0"/>
                  <a:t>를 정의하기 위해서는 </a:t>
                </a:r>
                <a:r>
                  <a:rPr lang="en-US" altLang="ko-KR" dirty="0" smtClean="0"/>
                  <a:t>policy</a:t>
                </a:r>
                <a:r>
                  <a:rPr lang="ko-KR" altLang="en-US" dirty="0" smtClean="0"/>
                  <a:t>간의 </a:t>
                </a:r>
                <a:r>
                  <a:rPr lang="en-US" altLang="ko-KR" dirty="0" smtClean="0"/>
                  <a:t>ordering</a:t>
                </a:r>
                <a:r>
                  <a:rPr lang="ko-KR" altLang="en-US" dirty="0" smtClean="0"/>
                  <a:t>을 해야 합니다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모든 </a:t>
                </a:r>
                <a:r>
                  <a:rPr lang="en-US" altLang="ko-KR" dirty="0" smtClean="0"/>
                  <a:t>state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 smtClean="0"/>
                  <a:t>에 대해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)≥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ko-KR" altLang="en-US" dirty="0" smtClean="0"/>
                  <a:t>일 때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ko-KR" altLang="en-US" dirty="0" smtClean="0"/>
                  <a:t>이라 할 수 있습니다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쉽게 말하면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개의 전략이 있고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어떤 상황에서도 한 전략이 다른 전략보다 더 많은 </a:t>
                </a:r>
                <a:r>
                  <a:rPr lang="en-US" altLang="ko-KR" dirty="0" smtClean="0"/>
                  <a:t>total reward</a:t>
                </a:r>
                <a:r>
                  <a:rPr lang="ko-KR" altLang="en-US" dirty="0" smtClean="0"/>
                  <a:t>를 받을 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한 쪽의 전략이 더 좋다고 할 수 있습니다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그렇다면 </a:t>
                </a:r>
                <a:r>
                  <a:rPr lang="en-US" altLang="ko-KR" dirty="0" smtClean="0"/>
                  <a:t>optimal policy</a:t>
                </a:r>
                <a:r>
                  <a:rPr lang="ko-KR" altLang="en-US" dirty="0" smtClean="0"/>
                  <a:t>는 최고의 전략이 됩니다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수식으로 하면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모든 </a:t>
                </a:r>
                <a:r>
                  <a:rPr lang="en-US" altLang="ko-KR" dirty="0" smtClean="0"/>
                  <a:t>policy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dirty="0" smtClean="0"/>
                  <a:t>에 대해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)≥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ko-KR" altLang="en-US" dirty="0"/>
                  <a:t>일 </a:t>
                </a:r>
                <a:r>
                  <a:rPr lang="ko-KR" altLang="en-US" dirty="0" smtClean="0"/>
                  <a:t>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optimal policy</a:t>
                </a:r>
                <a:r>
                  <a:rPr lang="ko-KR" altLang="en-US" dirty="0" smtClean="0"/>
                  <a:t>라 할 수 있습니다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MDP</a:t>
                </a:r>
                <a:r>
                  <a:rPr lang="ko-KR" altLang="en-US" dirty="0" smtClean="0"/>
                  <a:t>에서 </a:t>
                </a:r>
                <a:r>
                  <a:rPr lang="en-US" altLang="ko-KR" dirty="0" smtClean="0"/>
                  <a:t>optimal value function</a:t>
                </a:r>
                <a:r>
                  <a:rPr lang="ko-KR" altLang="en-US" dirty="0" smtClean="0"/>
                  <a:t>을 알고 있을 때는 </a:t>
                </a:r>
                <a:r>
                  <a:rPr lang="en-US" altLang="ko-KR" dirty="0" smtClean="0"/>
                  <a:t>optimal value</a:t>
                </a:r>
                <a:r>
                  <a:rPr lang="ko-KR" altLang="en-US" dirty="0" smtClean="0"/>
                  <a:t>가 최대가 되도록 하는 </a:t>
                </a:r>
                <a:r>
                  <a:rPr lang="en-US" altLang="ko-KR" dirty="0" smtClean="0"/>
                  <a:t>state</a:t>
                </a:r>
                <a:r>
                  <a:rPr lang="ko-KR" altLang="en-US" dirty="0" smtClean="0"/>
                  <a:t>로 전이하는 </a:t>
                </a:r>
                <a:r>
                  <a:rPr lang="en-US" altLang="ko-KR" dirty="0" smtClean="0"/>
                  <a:t>action</a:t>
                </a:r>
                <a:r>
                  <a:rPr lang="ko-KR" altLang="en-US" dirty="0" smtClean="0"/>
                  <a:t>을 선택하는 것이 </a:t>
                </a:r>
                <a:r>
                  <a:rPr lang="en-US" altLang="ko-KR" dirty="0" smtClean="0"/>
                  <a:t>optimal policy</a:t>
                </a:r>
                <a:r>
                  <a:rPr lang="ko-KR" altLang="en-US" dirty="0" smtClean="0"/>
                  <a:t>가 된다는 것을 알 수 있습니다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즉</a:t>
                </a:r>
                <a:r>
                  <a:rPr lang="en-US" altLang="ko-KR" dirty="0"/>
                  <a:t> </a:t>
                </a:r>
                <a:r>
                  <a:rPr lang="ko-KR" altLang="en-US" dirty="0" smtClean="0"/>
                  <a:t>가장 보상이 많은 </a:t>
                </a:r>
                <a:r>
                  <a:rPr lang="en-US" altLang="ko-KR" dirty="0" smtClean="0"/>
                  <a:t>action</a:t>
                </a:r>
                <a:r>
                  <a:rPr lang="ko-KR" altLang="en-US" dirty="0" smtClean="0"/>
                  <a:t>을 취하는 것이 </a:t>
                </a:r>
                <a:r>
                  <a:rPr lang="en-US" altLang="ko-KR" dirty="0" smtClean="0"/>
                  <a:t>optimal policy</a:t>
                </a:r>
                <a:r>
                  <a:rPr lang="ko-KR" altLang="en-US" dirty="0" smtClean="0"/>
                  <a:t>입니다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따라서 </a:t>
                </a:r>
                <a:r>
                  <a:rPr lang="en-US" altLang="ko-KR" dirty="0" smtClean="0"/>
                  <a:t>MDP</a:t>
                </a:r>
                <a:r>
                  <a:rPr lang="ko-KR" altLang="en-US" dirty="0" smtClean="0"/>
                  <a:t>에서의 </a:t>
                </a:r>
                <a:r>
                  <a:rPr lang="en-US" altLang="ko-KR" dirty="0" smtClean="0"/>
                  <a:t>policy</a:t>
                </a:r>
                <a:r>
                  <a:rPr lang="ko-KR" altLang="en-US" dirty="0" smtClean="0"/>
                  <a:t>는 항상 </a:t>
                </a:r>
                <a:r>
                  <a:rPr lang="en-US" altLang="ko-KR" dirty="0" smtClean="0"/>
                  <a:t>deterministic policy</a:t>
                </a:r>
                <a:r>
                  <a:rPr lang="ko-KR" altLang="en-US" dirty="0" smtClean="0"/>
                  <a:t>가 존재합니다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지금까지의 내용을 </a:t>
                </a:r>
                <a:r>
                  <a:rPr lang="en-US" altLang="ko-KR" dirty="0" smtClean="0"/>
                  <a:t>4</a:t>
                </a:r>
                <a:r>
                  <a:rPr lang="ko-KR" altLang="en-US" dirty="0" err="1" smtClean="0"/>
                  <a:t>지선다</a:t>
                </a:r>
                <a:r>
                  <a:rPr lang="ko-KR" altLang="en-US" dirty="0" smtClean="0"/>
                  <a:t> 문제를 푸는 예제로 정리해보겠습니다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총 </a:t>
                </a:r>
                <a:r>
                  <a:rPr lang="en-US" altLang="ko-KR" dirty="0" smtClean="0"/>
                  <a:t>4</a:t>
                </a:r>
                <a:r>
                  <a:rPr lang="ko-KR" altLang="en-US" dirty="0" smtClean="0"/>
                  <a:t>개의 </a:t>
                </a:r>
                <a:r>
                  <a:rPr lang="en-US" altLang="ko-KR" dirty="0" smtClean="0"/>
                  <a:t>action(1</a:t>
                </a:r>
                <a:r>
                  <a:rPr lang="ko-KR" altLang="en-US" dirty="0" smtClean="0"/>
                  <a:t>번을 선택</a:t>
                </a:r>
                <a:r>
                  <a:rPr lang="en-US" altLang="ko-KR" dirty="0" smtClean="0"/>
                  <a:t>, 2</a:t>
                </a:r>
                <a:r>
                  <a:rPr lang="ko-KR" altLang="en-US" dirty="0" smtClean="0"/>
                  <a:t>번을 선택</a:t>
                </a:r>
                <a:r>
                  <a:rPr lang="en-US" altLang="ko-KR" dirty="0" smtClean="0"/>
                  <a:t>…)</a:t>
                </a:r>
                <a:r>
                  <a:rPr lang="ko-KR" altLang="en-US" dirty="0" smtClean="0"/>
                  <a:t>이 존재하고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정답을 맞출 경우</a:t>
                </a:r>
                <a:r>
                  <a:rPr lang="en-US" altLang="ko-KR" dirty="0" smtClean="0"/>
                  <a:t>, 1</a:t>
                </a:r>
                <a:r>
                  <a:rPr lang="ko-KR" altLang="en-US" dirty="0" smtClean="0"/>
                  <a:t>의 보상을 받고</a:t>
                </a:r>
                <a:r>
                  <a:rPr lang="en-US" altLang="ko-KR" dirty="0"/>
                  <a:t> </a:t>
                </a:r>
                <a:r>
                  <a:rPr lang="ko-KR" altLang="en-US" dirty="0" smtClean="0"/>
                  <a:t>틀리면 </a:t>
                </a:r>
                <a:r>
                  <a:rPr lang="en-US" altLang="ko-KR" dirty="0" smtClean="0"/>
                  <a:t>0</a:t>
                </a:r>
                <a:r>
                  <a:rPr lang="ko-KR" altLang="en-US" dirty="0" smtClean="0"/>
                  <a:t>의 보상을 받는 간단한 </a:t>
                </a:r>
                <a:r>
                  <a:rPr lang="en-US" altLang="ko-KR" dirty="0" smtClean="0"/>
                  <a:t>MDP</a:t>
                </a:r>
                <a:r>
                  <a:rPr lang="ko-KR" altLang="en-US" dirty="0" smtClean="0"/>
                  <a:t>를 생각해보겠습니다</a:t>
                </a:r>
                <a:r>
                  <a:rPr lang="en-US" altLang="ko-KR" dirty="0" smtClean="0"/>
                  <a:t>. (3</a:t>
                </a:r>
                <a:r>
                  <a:rPr lang="ko-KR" altLang="en-US" dirty="0" smtClean="0"/>
                  <a:t>번이 정답이라 가정합니다</a:t>
                </a:r>
                <a:r>
                  <a:rPr lang="en-US" altLang="ko-KR" dirty="0" smtClean="0"/>
                  <a:t>.)</a:t>
                </a:r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218" r="-3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3"/>
            <a:ext cx="5377796" cy="562133"/>
          </a:xfrm>
        </p:spPr>
        <p:txBody>
          <a:bodyPr/>
          <a:lstStyle/>
          <a:p>
            <a:r>
              <a:rPr lang="en-US" altLang="ko-KR" dirty="0"/>
              <a:t>Markov Decision Process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743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/>
              <a:t>optimal value function</a:t>
            </a:r>
            <a:r>
              <a:rPr lang="ko-KR" altLang="en-US" dirty="0"/>
              <a:t>를 알고 있다고 가정해보죠</a:t>
            </a:r>
            <a:r>
              <a:rPr lang="en-US" altLang="ko-KR" dirty="0"/>
              <a:t>. </a:t>
            </a:r>
            <a:r>
              <a:rPr lang="ko-KR" altLang="en-US" dirty="0"/>
              <a:t>그 말은</a:t>
            </a:r>
            <a:r>
              <a:rPr lang="en-US" altLang="ko-KR" dirty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번을 체크하면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점을 얻고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번호를 체크하면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점을 얻는 다는 것을 알고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그렇다면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문제풀이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에서의 </a:t>
            </a:r>
            <a:r>
              <a:rPr lang="en-US" altLang="ko-KR" dirty="0" smtClean="0"/>
              <a:t>optimal policy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을 취하고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점을 받는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을 취하는 것임을 알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마찬가지로</a:t>
            </a:r>
            <a:r>
              <a:rPr lang="en-US" altLang="ko-KR" dirty="0" smtClean="0"/>
              <a:t>, optimal policy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3</a:t>
            </a:r>
            <a:r>
              <a:rPr lang="ko-KR" altLang="en-US" dirty="0" smtClean="0"/>
              <a:t>임을 알고 있다고 가정하면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문제풀이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에서의 </a:t>
            </a:r>
            <a:r>
              <a:rPr lang="en-US" altLang="ko-KR" dirty="0" smtClean="0"/>
              <a:t>optimal value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번을 체크했을 때의 점수인 </a:t>
            </a:r>
            <a:r>
              <a:rPr lang="en-US" altLang="ko-KR" dirty="0" smtClean="0"/>
              <a:t>1</a:t>
            </a:r>
            <a:r>
              <a:rPr lang="ko-KR" altLang="en-US" dirty="0" smtClean="0"/>
              <a:t>임을 알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우리는 </a:t>
            </a:r>
            <a:r>
              <a:rPr lang="en-US" altLang="ko-KR" dirty="0" smtClean="0"/>
              <a:t>optimal value function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optimal policy</a:t>
            </a:r>
            <a:r>
              <a:rPr lang="ko-KR" altLang="en-US" dirty="0" smtClean="0"/>
              <a:t>를 모두 모르는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경우가 대부분입니다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이런 경우에는 어떤 방법으로 </a:t>
            </a:r>
            <a:r>
              <a:rPr lang="en-US" altLang="ko-KR" dirty="0" smtClean="0"/>
              <a:t>optimal policy</a:t>
            </a:r>
            <a:r>
              <a:rPr lang="ko-KR" altLang="en-US" dirty="0" smtClean="0"/>
              <a:t>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구해야 할까요</a:t>
            </a:r>
            <a:r>
              <a:rPr lang="en-US" altLang="ko-KR" dirty="0" smtClean="0"/>
              <a:t>?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3"/>
            <a:ext cx="4595476" cy="783887"/>
          </a:xfrm>
        </p:spPr>
        <p:txBody>
          <a:bodyPr/>
          <a:lstStyle/>
          <a:p>
            <a:r>
              <a:rPr lang="en-US" altLang="ko-KR" dirty="0"/>
              <a:t>Markov Decision Process</a:t>
            </a:r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7369758" y="3035304"/>
            <a:ext cx="4302793" cy="3308778"/>
            <a:chOff x="7341520" y="2943864"/>
            <a:chExt cx="4302793" cy="3308778"/>
          </a:xfrm>
        </p:grpSpPr>
        <p:sp>
          <p:nvSpPr>
            <p:cNvPr id="6" name="타원 5"/>
            <p:cNvSpPr/>
            <p:nvPr/>
          </p:nvSpPr>
          <p:spPr>
            <a:xfrm>
              <a:off x="7341520" y="3994072"/>
              <a:ext cx="1160454" cy="115032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문제풀이</a:t>
              </a:r>
              <a:endPara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10483859" y="3294202"/>
              <a:ext cx="1160454" cy="115032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오답</a:t>
              </a:r>
              <a:endPara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0483859" y="4707643"/>
              <a:ext cx="1160454" cy="115032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정답</a:t>
              </a:r>
              <a:endPara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9" name="오른쪽 화살표 8"/>
            <p:cNvSpPr/>
            <p:nvPr/>
          </p:nvSpPr>
          <p:spPr>
            <a:xfrm rot="20642625">
              <a:off x="8605690" y="4079655"/>
              <a:ext cx="1808670" cy="166224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751264" y="3585223"/>
              <a:ext cx="1145651" cy="35033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 smtClean="0">
                  <a:solidFill>
                    <a:schemeClr val="tx1"/>
                  </a:solidFill>
                </a:rPr>
                <a:t>action = 1, 2, 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 rot="631731">
              <a:off x="8617645" y="4894422"/>
              <a:ext cx="1808670" cy="166224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630394" y="5144399"/>
              <a:ext cx="1145651" cy="35033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 smtClean="0">
                  <a:solidFill>
                    <a:schemeClr val="tx1"/>
                  </a:solidFill>
                </a:rPr>
                <a:t>action = 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615371" y="2943864"/>
              <a:ext cx="897430" cy="35033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 smtClean="0">
                  <a:solidFill>
                    <a:schemeClr val="tx1"/>
                  </a:solidFill>
                </a:rPr>
                <a:t>R=0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669167" y="5902304"/>
              <a:ext cx="897430" cy="35033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 smtClean="0">
                  <a:solidFill>
                    <a:schemeClr val="tx1"/>
                  </a:solidFill>
                </a:rPr>
                <a:t>R=1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177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지금까지 우리는 </a:t>
            </a:r>
            <a:r>
              <a:rPr lang="en-US" altLang="ko-KR" dirty="0" smtClean="0"/>
              <a:t>MDP</a:t>
            </a:r>
            <a:r>
              <a:rPr lang="ko-KR" altLang="en-US" dirty="0" smtClean="0"/>
              <a:t>를 정의해보았습니다</a:t>
            </a:r>
            <a:r>
              <a:rPr lang="en-US" altLang="ko-KR" dirty="0" smtClean="0"/>
              <a:t>. MDP</a:t>
            </a:r>
            <a:r>
              <a:rPr lang="ko-KR" altLang="en-US" dirty="0" smtClean="0"/>
              <a:t>는 상태를 모아놓은 </a:t>
            </a:r>
            <a:r>
              <a:rPr lang="en-US" altLang="ko-KR" dirty="0" smtClean="0"/>
              <a:t>state set, </a:t>
            </a:r>
            <a:r>
              <a:rPr lang="ko-KR" altLang="en-US" dirty="0" smtClean="0"/>
              <a:t>내가 할 수 있는 행동을 모아둔 </a:t>
            </a:r>
            <a:r>
              <a:rPr lang="en-US" altLang="ko-KR" dirty="0" smtClean="0"/>
              <a:t>action set, </a:t>
            </a:r>
            <a:r>
              <a:rPr lang="ko-KR" altLang="en-US" dirty="0" smtClean="0"/>
              <a:t>내가 특정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에서 특정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을 취할 때 어떤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로 이동할 지에 대한 확률을 모아둔 </a:t>
            </a:r>
            <a:r>
              <a:rPr lang="en-US" altLang="ko-KR" dirty="0" smtClean="0"/>
              <a:t>state transition matrix, </a:t>
            </a:r>
            <a:r>
              <a:rPr lang="ko-KR" altLang="en-US" dirty="0" smtClean="0"/>
              <a:t>특정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에서 받는 </a:t>
            </a:r>
            <a:r>
              <a:rPr lang="en-US" altLang="ko-KR" dirty="0" smtClean="0"/>
              <a:t>reward</a:t>
            </a:r>
            <a:r>
              <a:rPr lang="ko-KR" altLang="en-US" dirty="0" smtClean="0"/>
              <a:t>지에 대한 </a:t>
            </a:r>
            <a:r>
              <a:rPr lang="en-US" altLang="ko-KR" dirty="0" smtClean="0"/>
              <a:t>reward function, </a:t>
            </a:r>
            <a:r>
              <a:rPr lang="ko-KR" altLang="en-US" dirty="0" smtClean="0"/>
              <a:t>그리고 미래의 </a:t>
            </a:r>
            <a:r>
              <a:rPr lang="en-US" altLang="ko-KR" dirty="0" smtClean="0"/>
              <a:t>reward</a:t>
            </a:r>
            <a:r>
              <a:rPr lang="ko-KR" altLang="en-US" dirty="0" smtClean="0"/>
              <a:t>를 얼마나 중요시할 지를 결정할 </a:t>
            </a:r>
            <a:r>
              <a:rPr lang="en-US" altLang="ko-KR" dirty="0" smtClean="0"/>
              <a:t>gamma </a:t>
            </a:r>
            <a:r>
              <a:rPr lang="ko-KR" altLang="en-US" dirty="0" smtClean="0"/>
              <a:t>로 구성됩니다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value function</a:t>
            </a:r>
            <a:r>
              <a:rPr lang="ko-KR" altLang="en-US" dirty="0" smtClean="0"/>
              <a:t>은 특정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에서 내가 미래 가치를 포함해 받을 수 있는 </a:t>
            </a:r>
            <a:r>
              <a:rPr lang="en-US" altLang="ko-KR" dirty="0" smtClean="0"/>
              <a:t>total reward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policy</a:t>
            </a:r>
            <a:r>
              <a:rPr lang="ko-KR" altLang="en-US" dirty="0" smtClean="0"/>
              <a:t>는 특정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에서 내가 어떤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을 할 지를 정의한 것입니다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optimal value function</a:t>
            </a:r>
            <a:r>
              <a:rPr lang="ko-KR" altLang="en-US" dirty="0" smtClean="0"/>
              <a:t>은 특정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에서 내가 최대로 받을 수 있는 </a:t>
            </a:r>
            <a:r>
              <a:rPr lang="en-US" altLang="ko-KR" dirty="0" smtClean="0"/>
              <a:t>total reward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optimal policy</a:t>
            </a:r>
            <a:r>
              <a:rPr lang="ko-KR" altLang="en-US" dirty="0" smtClean="0"/>
              <a:t>는 내가 </a:t>
            </a:r>
            <a:r>
              <a:rPr lang="en-US" altLang="ko-KR" dirty="0" smtClean="0"/>
              <a:t>total reward</a:t>
            </a:r>
            <a:r>
              <a:rPr lang="ko-KR" altLang="en-US" dirty="0" smtClean="0"/>
              <a:t>를 최대로 받을 수 있도록 하는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MDP</a:t>
            </a:r>
            <a:r>
              <a:rPr lang="ko-KR" altLang="en-US" dirty="0" smtClean="0"/>
              <a:t>에서는 항상 </a:t>
            </a:r>
            <a:r>
              <a:rPr lang="en-US" altLang="ko-KR" dirty="0" smtClean="0"/>
              <a:t>deterministic optimal policy</a:t>
            </a:r>
            <a:r>
              <a:rPr lang="ko-KR" altLang="en-US" dirty="0" smtClean="0"/>
              <a:t>가 존재합니다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잠깐 복습 타임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45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DP</a:t>
                </a:r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policy evaluation</a:t>
                </a:r>
                <a:r>
                  <a:rPr lang="ko-KR" altLang="en-US" dirty="0" smtClean="0"/>
                  <a:t>과 </a:t>
                </a:r>
                <a:r>
                  <a:rPr lang="en-US" altLang="ko-KR" dirty="0" smtClean="0"/>
                  <a:t>policy improvement</a:t>
                </a:r>
                <a:r>
                  <a:rPr lang="ko-KR" altLang="en-US" dirty="0" smtClean="0"/>
                  <a:t>의 두 과정으로 나눠집니다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policy evaluation</a:t>
                </a:r>
                <a:r>
                  <a:rPr lang="ko-KR" altLang="en-US" dirty="0" smtClean="0"/>
                  <a:t>은 </a:t>
                </a:r>
                <a:r>
                  <a:rPr lang="en-US" altLang="ko-KR" dirty="0" smtClean="0"/>
                  <a:t>policy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dirty="0" smtClean="0"/>
                  <a:t>가 주어졌을 때</a:t>
                </a:r>
                <a:r>
                  <a:rPr lang="en-US" altLang="ko-KR" dirty="0" smtClean="0"/>
                  <a:t>,  value function</a:t>
                </a:r>
                <a:r>
                  <a:rPr lang="ko-KR" altLang="en-US" dirty="0" smtClean="0"/>
                  <a:t>을 구하는 과정입니다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우리의 목표는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구하는 것입니다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먼저 모든 </a:t>
                </a:r>
                <a:r>
                  <a:rPr lang="en-US" altLang="ko-KR" dirty="0" smtClean="0"/>
                  <a:t>state</a:t>
                </a:r>
                <a:r>
                  <a:rPr lang="ko-KR" altLang="en-US" dirty="0" smtClean="0"/>
                  <a:t>에서의 </a:t>
                </a:r>
                <a:r>
                  <a:rPr lang="en-US" altLang="ko-KR" dirty="0" smtClean="0"/>
                  <a:t>value</a:t>
                </a:r>
                <a:r>
                  <a:rPr lang="ko-KR" altLang="en-US" dirty="0" smtClean="0"/>
                  <a:t>를 </a:t>
                </a:r>
                <a:r>
                  <a:rPr lang="en-US" altLang="ko-KR" dirty="0" smtClean="0"/>
                  <a:t>0</a:t>
                </a:r>
                <a:r>
                  <a:rPr lang="ko-KR" altLang="en-US" dirty="0" smtClean="0"/>
                  <a:t>으로 초기화합니다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이 때의 </a:t>
                </a:r>
                <a:r>
                  <a:rPr lang="en-US" altLang="ko-KR" dirty="0" smtClean="0"/>
                  <a:t>value function</a:t>
                </a:r>
                <a:r>
                  <a:rPr lang="ko-KR" altLang="en-US" dirty="0" smtClean="0"/>
                  <a:t>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 smtClean="0"/>
                  <a:t>이라 하면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모든 </a:t>
                </a:r>
                <a:r>
                  <a:rPr lang="en-US" altLang="ko-KR" dirty="0" smtClean="0"/>
                  <a:t>state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 smtClean="0"/>
                  <a:t>에 대해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라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할 수 있습니다</a:t>
                </a:r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알고 있다고 가정하고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을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이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용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하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여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구합니다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이 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smtClean="0"/>
                  <a:t>update</a:t>
                </a:r>
                <a:r>
                  <a:rPr lang="ko-KR" altLang="en-US" dirty="0" smtClean="0"/>
                  <a:t>하는 식은 아래와 같습니다</a:t>
                </a:r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𝒜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𝑠𝑡𝑎𝑡𝑒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에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서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𝑎𝑐𝑡𝑖𝑜𝑛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를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확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률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state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에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서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받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는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보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상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미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래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에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받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을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보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상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dirty="0"/>
                          <m:t> 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en-US" altLang="ko-KR" b="0" dirty="0" smtClean="0"/>
                  <a:t> </a:t>
                </a:r>
                <a:r>
                  <a:rPr lang="ko-KR" altLang="en-US" b="0" dirty="0" smtClean="0"/>
                  <a:t>때 미래에 받을 보상은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ko-KR" altLang="en-US" b="0" dirty="0" smtClean="0"/>
                  <a:t> 표현하면</a:t>
                </a:r>
                <a:r>
                  <a:rPr lang="en-US" altLang="ko-KR" b="0" dirty="0" smtClean="0"/>
                  <a:t>, </a:t>
                </a:r>
                <a:r>
                  <a:rPr lang="ko-KR" altLang="en-US" b="0" dirty="0" smtClean="0"/>
                  <a:t> </a:t>
                </a:r>
                <a:r>
                  <a:rPr lang="en-US" altLang="ko-KR" b="0" dirty="0" smtClean="0"/>
                  <a:t>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미래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  <m:r>
                      <m:rPr>
                        <m:nor/>
                      </m:rP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받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을</m:t>
                    </m:r>
                    <m:r>
                      <m:rPr>
                        <m:nor/>
                      </m:rP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보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상</m:t>
                    </m:r>
                  </m:oMath>
                </a14:m>
                <a:r>
                  <a:rPr lang="en-US" altLang="ko-KR" b="0" dirty="0" smtClean="0"/>
                  <a:t>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state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에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서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acti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를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취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했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을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때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state</m:t>
                            </m:r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으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로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이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동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할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확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률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state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에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서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total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reward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′∈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′)</m:t>
                        </m:r>
                      </m:e>
                    </m:nary>
                  </m:oMath>
                </a14:m>
                <a:r>
                  <a:rPr lang="ko-KR" altLang="en-US" b="0" dirty="0" smtClean="0"/>
                  <a:t>로</a:t>
                </a:r>
                <a:r>
                  <a:rPr lang="en-US" altLang="ko-KR" dirty="0"/>
                  <a:t> </a:t>
                </a:r>
                <a:r>
                  <a:rPr lang="ko-KR" altLang="en-US" dirty="0" smtClean="0"/>
                  <a:t>표현할 수 있습니다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k</a:t>
                </a:r>
                <a:r>
                  <a:rPr lang="ko-KR" altLang="en-US" dirty="0" smtClean="0"/>
                  <a:t>가 커질수록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en-US" altLang="ko-KR" b="0" dirty="0" smtClean="0"/>
                  <a:t> </a:t>
                </a:r>
                <a:r>
                  <a:rPr lang="ko-KR" altLang="en-US" dirty="0" smtClean="0"/>
                  <a:t>수렴합니다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다음 페이지에서 미로 예제를 통해 </a:t>
                </a:r>
                <a:r>
                  <a:rPr lang="en-US" altLang="ko-KR" dirty="0" smtClean="0"/>
                  <a:t>policy evaluation</a:t>
                </a:r>
                <a:r>
                  <a:rPr lang="ko-KR" altLang="en-US" dirty="0" smtClean="0"/>
                  <a:t>을 해봅니다</a:t>
                </a:r>
                <a:r>
                  <a:rPr lang="en-US" altLang="ko-KR" dirty="0" smtClean="0"/>
                  <a:t>.</a:t>
                </a:r>
                <a:endParaRPr lang="en-US" altLang="ko-KR" b="0" dirty="0" smtClean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218" r="-2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Dynamic Programming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16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4X4</a:t>
                </a:r>
                <a:r>
                  <a:rPr lang="ko-KR" altLang="en-US" dirty="0" smtClean="0"/>
                  <a:t>의 미로가 </a:t>
                </a:r>
                <a:r>
                  <a:rPr lang="ko-KR" altLang="en-US" dirty="0" err="1" smtClean="0"/>
                  <a:t>주어져있습니다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이 때</a:t>
                </a:r>
                <a:r>
                  <a:rPr lang="en-US" altLang="ko-KR" dirty="0" smtClean="0"/>
                  <a:t>, (0, 0)</a:t>
                </a:r>
                <a:r>
                  <a:rPr lang="ko-KR" altLang="en-US" dirty="0" smtClean="0"/>
                  <a:t>과 </a:t>
                </a:r>
                <a:r>
                  <a:rPr lang="en-US" altLang="ko-KR" dirty="0" smtClean="0"/>
                  <a:t>(3, 3)</a:t>
                </a:r>
                <a:r>
                  <a:rPr lang="ko-KR" altLang="en-US" dirty="0" smtClean="0"/>
                  <a:t>은 도착지점으로 </a:t>
                </a:r>
                <a:r>
                  <a:rPr lang="en-US" altLang="ko-KR" dirty="0" smtClean="0"/>
                  <a:t>terminal state</a:t>
                </a:r>
                <a:r>
                  <a:rPr lang="ko-KR" altLang="en-US" dirty="0" smtClean="0"/>
                  <a:t>이고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그 이외의 </a:t>
                </a:r>
                <a:r>
                  <a:rPr lang="en-US" altLang="ko-KR" dirty="0" smtClean="0"/>
                  <a:t>14</a:t>
                </a:r>
                <a:r>
                  <a:rPr lang="ko-KR" altLang="en-US" dirty="0" smtClean="0"/>
                  <a:t>개의 </a:t>
                </a:r>
                <a:r>
                  <a:rPr lang="en-US" altLang="ko-KR" dirty="0" smtClean="0"/>
                  <a:t>state</a:t>
                </a:r>
                <a:r>
                  <a:rPr lang="ko-KR" altLang="en-US" dirty="0" smtClean="0"/>
                  <a:t>가 존재합니다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총 </a:t>
                </a:r>
                <a:r>
                  <a:rPr lang="en-US" altLang="ko-KR" dirty="0" smtClean="0"/>
                  <a:t>4</a:t>
                </a:r>
                <a:r>
                  <a:rPr lang="ko-KR" altLang="en-US" dirty="0" smtClean="0"/>
                  <a:t>개의 </a:t>
                </a:r>
                <a:r>
                  <a:rPr lang="en-US" altLang="ko-KR" dirty="0" smtClean="0"/>
                  <a:t>action(</a:t>
                </a:r>
                <a:r>
                  <a:rPr lang="ko-KR" altLang="en-US" dirty="0" smtClean="0"/>
                  <a:t>위쪽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아래쪽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오른쪽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왼쪽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이 가능합니다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terminal state</a:t>
                </a:r>
                <a:r>
                  <a:rPr lang="ko-KR" altLang="en-US" dirty="0" smtClean="0"/>
                  <a:t>에 도착할 때까지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한 걸음 이동할 때마다 </a:t>
                </a:r>
                <a:r>
                  <a:rPr lang="en-US" altLang="ko-KR" dirty="0" smtClean="0"/>
                  <a:t>-1</a:t>
                </a:r>
                <a:r>
                  <a:rPr lang="ko-KR" altLang="en-US" dirty="0" smtClean="0"/>
                  <a:t>의 보상이 주어집니다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만약 미로 밖으로 이동하면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위치는 변하지 않습니다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policy</a:t>
                </a:r>
                <a:r>
                  <a:rPr lang="ko-KR" altLang="en-US" dirty="0" smtClean="0"/>
                  <a:t>는 랜덤 </a:t>
                </a:r>
                <a:r>
                  <a:rPr lang="en-US" altLang="ko-KR" dirty="0" smtClean="0"/>
                  <a:t>policy, </a:t>
                </a:r>
                <a:r>
                  <a:rPr lang="ko-KR" altLang="en-US" dirty="0" smtClean="0"/>
                  <a:t>즉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|∙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|∙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|∙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|∙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 smtClean="0"/>
                  <a:t> 0.25</a:t>
                </a:r>
                <a:r>
                  <a:rPr lang="ko-KR" altLang="en-US" dirty="0" smtClean="0"/>
                  <a:t>라고 가정합니다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discount factor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ko-KR" altLang="en-US" dirty="0" smtClean="0"/>
                  <a:t>로 가정합니다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 smtClean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2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Dynamic Programming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6955903"/>
              </p:ext>
            </p:extLst>
          </p:nvPr>
        </p:nvGraphicFramePr>
        <p:xfrm>
          <a:off x="8900159" y="3567348"/>
          <a:ext cx="2600960" cy="1949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240">
                  <a:extLst>
                    <a:ext uri="{9D8B030D-6E8A-4147-A177-3AD203B41FA5}">
                      <a16:colId xmlns:a16="http://schemas.microsoft.com/office/drawing/2014/main" val="3771364638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1404860613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1643542855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3861501498"/>
                    </a:ext>
                  </a:extLst>
                </a:gridCol>
              </a:tblGrid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(0,0)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(0,1)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(0,2)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(0,3)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433750"/>
                  </a:ext>
                </a:extLst>
              </a:tr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(1,0)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(1,1)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(1,2)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(1,3)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012957"/>
                  </a:ext>
                </a:extLst>
              </a:tr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(2,0)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(2,1)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(2,2)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(2,3)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677154"/>
                  </a:ext>
                </a:extLst>
              </a:tr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(3,0)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(3,1)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(3,2)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(3,3)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030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29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>
          <a:xfrm>
            <a:off x="461963" y="1430180"/>
            <a:ext cx="6131878" cy="4721385"/>
          </a:xfrm>
        </p:spPr>
        <p:txBody>
          <a:bodyPr/>
          <a:lstStyle/>
          <a:p>
            <a:r>
              <a:rPr lang="en-US" altLang="ko-KR" dirty="0" smtClean="0"/>
              <a:t>v2 value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function </a:t>
            </a:r>
            <a:r>
              <a:rPr lang="ko-KR" altLang="en-US" dirty="0" smtClean="0"/>
              <a:t>값을 계산해보면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어느 칸으로 이동하든 </a:t>
            </a:r>
            <a:r>
              <a:rPr lang="en-US" altLang="ko-KR" dirty="0" smtClean="0"/>
              <a:t>-1</a:t>
            </a:r>
            <a:r>
              <a:rPr lang="ko-KR" altLang="en-US" dirty="0" smtClean="0"/>
              <a:t>의 보상을 받고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미래에 받을 보상은 </a:t>
            </a:r>
            <a:r>
              <a:rPr lang="en-US" altLang="ko-KR" dirty="0" smtClean="0"/>
              <a:t>v1</a:t>
            </a:r>
            <a:r>
              <a:rPr lang="ko-KR" altLang="en-US" dirty="0" smtClean="0"/>
              <a:t>이 모두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초기화되어있으므로</a:t>
            </a:r>
            <a:r>
              <a:rPr lang="en-US" altLang="ko-KR" dirty="0" smtClean="0"/>
              <a:t>, 0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en-US" altLang="ko-KR" dirty="0" smtClean="0"/>
              <a:t>terminal state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제외한 모든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value function </a:t>
            </a:r>
            <a:r>
              <a:rPr lang="ko-KR" altLang="en-US" dirty="0" smtClean="0"/>
              <a:t>값은 </a:t>
            </a:r>
            <a:r>
              <a:rPr lang="en-US" altLang="ko-KR" dirty="0" smtClean="0"/>
              <a:t>-1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됩니다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3"/>
            <a:ext cx="4016356" cy="562133"/>
          </a:xfrm>
        </p:spPr>
        <p:txBody>
          <a:bodyPr/>
          <a:lstStyle/>
          <a:p>
            <a:r>
              <a:rPr lang="en-US" altLang="ko-KR" dirty="0"/>
              <a:t>Dynamic Programming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10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8691533"/>
              </p:ext>
            </p:extLst>
          </p:nvPr>
        </p:nvGraphicFramePr>
        <p:xfrm>
          <a:off x="8889999" y="1200068"/>
          <a:ext cx="2600960" cy="1949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240">
                  <a:extLst>
                    <a:ext uri="{9D8B030D-6E8A-4147-A177-3AD203B41FA5}">
                      <a16:colId xmlns:a16="http://schemas.microsoft.com/office/drawing/2014/main" val="3771364638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1404860613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1643542855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3861501498"/>
                    </a:ext>
                  </a:extLst>
                </a:gridCol>
              </a:tblGrid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433750"/>
                  </a:ext>
                </a:extLst>
              </a:tr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012957"/>
                  </a:ext>
                </a:extLst>
              </a:tr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677154"/>
                  </a:ext>
                </a:extLst>
              </a:tr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030935"/>
                  </a:ext>
                </a:extLst>
              </a:tr>
            </a:tbl>
          </a:graphicData>
        </a:graphic>
      </p:graphicFrame>
      <p:sp>
        <p:nvSpPr>
          <p:cNvPr id="11" name="내용 개체 틀 1"/>
          <p:cNvSpPr txBox="1">
            <a:spLocks/>
          </p:cNvSpPr>
          <p:nvPr/>
        </p:nvSpPr>
        <p:spPr>
          <a:xfrm>
            <a:off x="9951403" y="769781"/>
            <a:ext cx="940117" cy="4291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v1</a:t>
            </a:r>
            <a:endParaRPr lang="en-US" altLang="ko-KR" dirty="0" smtClean="0"/>
          </a:p>
        </p:txBody>
      </p:sp>
      <p:graphicFrame>
        <p:nvGraphicFramePr>
          <p:cNvPr id="12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6063513"/>
              </p:ext>
            </p:extLst>
          </p:nvPr>
        </p:nvGraphicFramePr>
        <p:xfrm>
          <a:off x="8889999" y="3841668"/>
          <a:ext cx="2600960" cy="1949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240">
                  <a:extLst>
                    <a:ext uri="{9D8B030D-6E8A-4147-A177-3AD203B41FA5}">
                      <a16:colId xmlns:a16="http://schemas.microsoft.com/office/drawing/2014/main" val="3771364638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1404860613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1643542855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3861501498"/>
                    </a:ext>
                  </a:extLst>
                </a:gridCol>
              </a:tblGrid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433750"/>
                  </a:ext>
                </a:extLst>
              </a:tr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012957"/>
                  </a:ext>
                </a:extLst>
              </a:tr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677154"/>
                  </a:ext>
                </a:extLst>
              </a:tr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030935"/>
                  </a:ext>
                </a:extLst>
              </a:tr>
            </a:tbl>
          </a:graphicData>
        </a:graphic>
      </p:graphicFrame>
      <p:sp>
        <p:nvSpPr>
          <p:cNvPr id="13" name="내용 개체 틀 1"/>
          <p:cNvSpPr txBox="1">
            <a:spLocks/>
          </p:cNvSpPr>
          <p:nvPr/>
        </p:nvSpPr>
        <p:spPr>
          <a:xfrm>
            <a:off x="9951403" y="3411381"/>
            <a:ext cx="940117" cy="4291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v2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448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>
          <a:xfrm>
            <a:off x="461963" y="1430180"/>
            <a:ext cx="7980998" cy="4721385"/>
          </a:xfrm>
        </p:spPr>
        <p:txBody>
          <a:bodyPr/>
          <a:lstStyle/>
          <a:p>
            <a:r>
              <a:rPr lang="en-US" altLang="ko-KR" dirty="0" smtClean="0"/>
              <a:t>(0, 1)</a:t>
            </a:r>
            <a:r>
              <a:rPr lang="ko-KR" altLang="en-US" dirty="0" smtClean="0"/>
              <a:t>에서의 </a:t>
            </a:r>
            <a:r>
              <a:rPr lang="en-US" altLang="ko-KR" dirty="0" smtClean="0"/>
              <a:t>v3 value function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, v3(0,1)</a:t>
            </a:r>
            <a:r>
              <a:rPr lang="ko-KR" altLang="en-US" dirty="0" smtClean="0"/>
              <a:t>을 구해봅시다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먼저 왼쪽으로 이동할 경우</a:t>
            </a:r>
            <a:r>
              <a:rPr lang="en-US" altLang="ko-KR" dirty="0" smtClean="0"/>
              <a:t>, -1</a:t>
            </a:r>
            <a:r>
              <a:rPr lang="ko-KR" altLang="en-US" dirty="0" smtClean="0"/>
              <a:t>의 보상을 받고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미래의 예상 보상은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임을 알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이외의 방향으로 이동할 경우</a:t>
            </a:r>
            <a:r>
              <a:rPr lang="en-US" altLang="ko-KR" dirty="0" smtClean="0"/>
              <a:t>, value function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-1</a:t>
            </a:r>
            <a:r>
              <a:rPr lang="ko-KR" altLang="en-US" dirty="0" smtClean="0"/>
              <a:t>인 칸에 도착하므로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미래의 예상 보상이 </a:t>
            </a:r>
            <a:r>
              <a:rPr lang="en-US" altLang="ko-KR" dirty="0" smtClean="0"/>
              <a:t>-1</a:t>
            </a:r>
            <a:r>
              <a:rPr lang="ko-KR" altLang="en-US" dirty="0" smtClean="0"/>
              <a:t>임을 알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따라서 </a:t>
            </a:r>
            <a:r>
              <a:rPr lang="en-US" altLang="ko-KR" dirty="0" smtClean="0"/>
              <a:t>v3(0,1)</a:t>
            </a:r>
            <a:br>
              <a:rPr lang="en-US" altLang="ko-KR" dirty="0" smtClean="0"/>
            </a:br>
            <a:r>
              <a:rPr lang="en-US" altLang="ko-KR" dirty="0" smtClean="0"/>
              <a:t>= (</a:t>
            </a:r>
            <a:r>
              <a:rPr lang="ko-KR" altLang="en-US" dirty="0" smtClean="0"/>
              <a:t>왼쪽으로 이동할 확률</a:t>
            </a:r>
            <a:r>
              <a:rPr lang="en-US" altLang="ko-KR" dirty="0" smtClean="0"/>
              <a:t>) x -1 + (</a:t>
            </a:r>
            <a:r>
              <a:rPr lang="ko-KR" altLang="en-US" dirty="0" smtClean="0"/>
              <a:t>그 이외의 방향으로 이동할 확률</a:t>
            </a:r>
            <a:r>
              <a:rPr lang="en-US" altLang="ko-KR" dirty="0" smtClean="0"/>
              <a:t>) x -2</a:t>
            </a:r>
            <a:br>
              <a:rPr lang="en-US" altLang="ko-KR" dirty="0" smtClean="0"/>
            </a:br>
            <a:r>
              <a:rPr lang="en-US" altLang="ko-KR" dirty="0" smtClean="0"/>
              <a:t>= 0.25 x -1 + 0.75 x -2 = -1.75</a:t>
            </a:r>
            <a:r>
              <a:rPr lang="ko-KR" altLang="en-US" dirty="0" smtClean="0"/>
              <a:t>가 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오른쪽 표에는 소수점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자리까지 표기합니다</a:t>
            </a:r>
            <a:r>
              <a:rPr lang="en-US" altLang="ko-KR" dirty="0" smtClean="0"/>
              <a:t>.)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3"/>
            <a:ext cx="3853200" cy="461147"/>
          </a:xfrm>
        </p:spPr>
        <p:txBody>
          <a:bodyPr/>
          <a:lstStyle/>
          <a:p>
            <a:r>
              <a:rPr lang="en-US" altLang="ko-KR" dirty="0"/>
              <a:t>Dynamic Programming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6212162"/>
              </p:ext>
            </p:extLst>
          </p:nvPr>
        </p:nvGraphicFramePr>
        <p:xfrm>
          <a:off x="8889999" y="1200068"/>
          <a:ext cx="2600960" cy="1949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240">
                  <a:extLst>
                    <a:ext uri="{9D8B030D-6E8A-4147-A177-3AD203B41FA5}">
                      <a16:colId xmlns:a16="http://schemas.microsoft.com/office/drawing/2014/main" val="3771364638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1404860613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1643542855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3861501498"/>
                    </a:ext>
                  </a:extLst>
                </a:gridCol>
              </a:tblGrid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433750"/>
                  </a:ext>
                </a:extLst>
              </a:tr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012957"/>
                  </a:ext>
                </a:extLst>
              </a:tr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677154"/>
                  </a:ext>
                </a:extLst>
              </a:tr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030935"/>
                  </a:ext>
                </a:extLst>
              </a:tr>
            </a:tbl>
          </a:graphicData>
        </a:graphic>
      </p:graphicFrame>
      <p:sp>
        <p:nvSpPr>
          <p:cNvPr id="7" name="내용 개체 틀 1"/>
          <p:cNvSpPr txBox="1">
            <a:spLocks/>
          </p:cNvSpPr>
          <p:nvPr/>
        </p:nvSpPr>
        <p:spPr>
          <a:xfrm>
            <a:off x="9951403" y="769781"/>
            <a:ext cx="940117" cy="4291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v2</a:t>
            </a:r>
            <a:endParaRPr lang="en-US" altLang="ko-KR" dirty="0" smtClean="0"/>
          </a:p>
        </p:txBody>
      </p:sp>
      <p:graphicFrame>
        <p:nvGraphicFramePr>
          <p:cNvPr id="8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9668959"/>
              </p:ext>
            </p:extLst>
          </p:nvPr>
        </p:nvGraphicFramePr>
        <p:xfrm>
          <a:off x="8889999" y="3841668"/>
          <a:ext cx="2600960" cy="1949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240">
                  <a:extLst>
                    <a:ext uri="{9D8B030D-6E8A-4147-A177-3AD203B41FA5}">
                      <a16:colId xmlns:a16="http://schemas.microsoft.com/office/drawing/2014/main" val="3771364638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1404860613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1643542855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3861501498"/>
                    </a:ext>
                  </a:extLst>
                </a:gridCol>
              </a:tblGrid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-1.7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433750"/>
                  </a:ext>
                </a:extLst>
              </a:tr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-1.7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012957"/>
                  </a:ext>
                </a:extLst>
              </a:tr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-1.7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677154"/>
                  </a:ext>
                </a:extLst>
              </a:tr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-1.7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030935"/>
                  </a:ext>
                </a:extLst>
              </a:tr>
            </a:tbl>
          </a:graphicData>
        </a:graphic>
      </p:graphicFrame>
      <p:sp>
        <p:nvSpPr>
          <p:cNvPr id="9" name="내용 개체 틀 1"/>
          <p:cNvSpPr txBox="1">
            <a:spLocks/>
          </p:cNvSpPr>
          <p:nvPr/>
        </p:nvSpPr>
        <p:spPr>
          <a:xfrm>
            <a:off x="9951403" y="3411381"/>
            <a:ext cx="940117" cy="4291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v3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0441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5"/>
          </p:nvPr>
        </p:nvSpPr>
        <p:spPr>
          <a:xfrm>
            <a:off x="4175928" y="3368640"/>
            <a:ext cx="2539197" cy="258532"/>
          </a:xfrm>
        </p:spPr>
        <p:txBody>
          <a:bodyPr/>
          <a:lstStyle/>
          <a:p>
            <a:r>
              <a:rPr lang="en-US" altLang="ko-KR" dirty="0"/>
              <a:t>Markov </a:t>
            </a:r>
            <a:r>
              <a:rPr lang="en-US" altLang="ko-KR" dirty="0" smtClean="0"/>
              <a:t>Process(MP)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1"/>
          </p:nvPr>
        </p:nvSpPr>
        <p:spPr>
          <a:xfrm>
            <a:off x="4175928" y="2733515"/>
            <a:ext cx="3167264" cy="345587"/>
          </a:xfrm>
        </p:spPr>
        <p:txBody>
          <a:bodyPr/>
          <a:lstStyle/>
          <a:p>
            <a:r>
              <a:rPr lang="ko-KR" altLang="en-US" dirty="0" err="1"/>
              <a:t>강화학습에</a:t>
            </a:r>
            <a:r>
              <a:rPr lang="ko-KR" altLang="en-US" dirty="0"/>
              <a:t> 본격적으로 들어가기 전에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3"/>
          </p:nvPr>
        </p:nvSpPr>
        <p:spPr>
          <a:xfrm>
            <a:off x="4175928" y="4003639"/>
            <a:ext cx="2539197" cy="258532"/>
          </a:xfrm>
        </p:spPr>
        <p:txBody>
          <a:bodyPr/>
          <a:lstStyle/>
          <a:p>
            <a:r>
              <a:rPr lang="en-US" altLang="ko-KR" dirty="0"/>
              <a:t>Markov Reward </a:t>
            </a:r>
            <a:r>
              <a:rPr lang="en-US" altLang="ko-KR" dirty="0" smtClean="0"/>
              <a:t>Process(MRP)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7"/>
          </p:nvPr>
        </p:nvSpPr>
        <p:spPr>
          <a:xfrm>
            <a:off x="4175924" y="4656858"/>
            <a:ext cx="2539197" cy="258532"/>
          </a:xfrm>
        </p:spPr>
        <p:txBody>
          <a:bodyPr/>
          <a:lstStyle/>
          <a:p>
            <a:r>
              <a:rPr lang="en-US" altLang="ko-KR" dirty="0"/>
              <a:t>Markov Decision </a:t>
            </a:r>
            <a:r>
              <a:rPr lang="en-US" altLang="ko-KR" dirty="0" smtClean="0"/>
              <a:t>Process(MDP)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29"/>
          </p:nvPr>
        </p:nvSpPr>
        <p:spPr>
          <a:xfrm>
            <a:off x="4175923" y="5311653"/>
            <a:ext cx="2539197" cy="258532"/>
          </a:xfrm>
        </p:spPr>
        <p:txBody>
          <a:bodyPr/>
          <a:lstStyle/>
          <a:p>
            <a:r>
              <a:rPr lang="en-US" altLang="ko-KR" dirty="0"/>
              <a:t>Dynamic </a:t>
            </a:r>
            <a:r>
              <a:rPr lang="en-US" altLang="ko-KR" dirty="0" smtClean="0"/>
              <a:t>Programming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68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>
          <a:xfrm>
            <a:off x="461963" y="1430180"/>
            <a:ext cx="5644198" cy="4721385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마찬가지로 </a:t>
            </a:r>
            <a:r>
              <a:rPr lang="en-US" altLang="ko-KR" dirty="0" smtClean="0"/>
              <a:t>v4(0, 1)</a:t>
            </a:r>
            <a:r>
              <a:rPr lang="ko-KR" altLang="en-US" dirty="0" smtClean="0"/>
              <a:t>을 계산해보겠습니다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왼쪽으로 이동할 경우</a:t>
            </a:r>
            <a:r>
              <a:rPr lang="en-US" altLang="ko-KR" dirty="0" smtClean="0"/>
              <a:t>, -1</a:t>
            </a:r>
            <a:r>
              <a:rPr lang="ko-KR" altLang="en-US" dirty="0" smtClean="0"/>
              <a:t>의 보상을 받고</a:t>
            </a:r>
            <a:r>
              <a:rPr lang="en-US" altLang="ko-KR" dirty="0"/>
              <a:t> </a:t>
            </a:r>
            <a:r>
              <a:rPr lang="ko-KR" altLang="en-US" dirty="0" smtClean="0"/>
              <a:t>예상 미래 보상은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총 </a:t>
            </a:r>
            <a:r>
              <a:rPr lang="en-US" altLang="ko-KR" dirty="0" smtClean="0"/>
              <a:t>-1</a:t>
            </a:r>
            <a:r>
              <a:rPr lang="ko-KR" altLang="en-US" dirty="0" smtClean="0"/>
              <a:t>의 보상을 받게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오른쪽으로 </a:t>
            </a:r>
            <a:r>
              <a:rPr lang="ko-KR" altLang="en-US" dirty="0"/>
              <a:t>이동할 경우</a:t>
            </a:r>
            <a:r>
              <a:rPr lang="en-US" altLang="ko-KR" dirty="0"/>
              <a:t>, -1</a:t>
            </a:r>
            <a:r>
              <a:rPr lang="ko-KR" altLang="en-US" dirty="0"/>
              <a:t>의 보상을 받고</a:t>
            </a:r>
            <a:r>
              <a:rPr lang="en-US" altLang="ko-KR" dirty="0"/>
              <a:t> </a:t>
            </a:r>
            <a:r>
              <a:rPr lang="ko-KR" altLang="en-US" dirty="0"/>
              <a:t>예상 미래 보상은 </a:t>
            </a:r>
            <a:r>
              <a:rPr lang="en-US" altLang="ko-KR" dirty="0" smtClean="0"/>
              <a:t>-2.0</a:t>
            </a:r>
            <a:r>
              <a:rPr lang="ko-KR" altLang="en-US" dirty="0" smtClean="0"/>
              <a:t>으로 </a:t>
            </a:r>
            <a:r>
              <a:rPr lang="ko-KR" altLang="en-US" dirty="0"/>
              <a:t>총 </a:t>
            </a:r>
            <a:r>
              <a:rPr lang="en-US" altLang="ko-KR" dirty="0" smtClean="0"/>
              <a:t>-3</a:t>
            </a:r>
            <a:r>
              <a:rPr lang="ko-KR" altLang="en-US" dirty="0" smtClean="0"/>
              <a:t>의 </a:t>
            </a:r>
            <a:r>
              <a:rPr lang="ko-KR" altLang="en-US" dirty="0"/>
              <a:t>보상을 받게 됩니다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 smtClean="0"/>
              <a:t>아래</a:t>
            </a:r>
            <a:r>
              <a:rPr lang="ko-KR" altLang="en-US" dirty="0"/>
              <a:t>쪽</a:t>
            </a:r>
            <a:r>
              <a:rPr lang="ko-KR" altLang="en-US" dirty="0" smtClean="0"/>
              <a:t>으로 </a:t>
            </a:r>
            <a:r>
              <a:rPr lang="ko-KR" altLang="en-US" dirty="0"/>
              <a:t>이동할 경우</a:t>
            </a:r>
            <a:r>
              <a:rPr lang="en-US" altLang="ko-KR" dirty="0"/>
              <a:t>, -1</a:t>
            </a:r>
            <a:r>
              <a:rPr lang="ko-KR" altLang="en-US" dirty="0"/>
              <a:t>의 보상을 받고</a:t>
            </a:r>
            <a:r>
              <a:rPr lang="en-US" altLang="ko-KR" dirty="0"/>
              <a:t> </a:t>
            </a:r>
            <a:r>
              <a:rPr lang="ko-KR" altLang="en-US" dirty="0"/>
              <a:t>예상 미래 보상은 </a:t>
            </a:r>
            <a:r>
              <a:rPr lang="en-US" altLang="ko-KR" dirty="0" smtClean="0"/>
              <a:t>-2.0</a:t>
            </a:r>
            <a:r>
              <a:rPr lang="ko-KR" altLang="en-US" dirty="0" smtClean="0"/>
              <a:t>으로 </a:t>
            </a:r>
            <a:r>
              <a:rPr lang="ko-KR" altLang="en-US" dirty="0"/>
              <a:t>총 </a:t>
            </a:r>
            <a:r>
              <a:rPr lang="en-US" altLang="ko-KR" dirty="0" smtClean="0"/>
              <a:t>-3</a:t>
            </a:r>
            <a:r>
              <a:rPr lang="ko-KR" altLang="en-US" dirty="0" smtClean="0"/>
              <a:t>의 </a:t>
            </a:r>
            <a:r>
              <a:rPr lang="ko-KR" altLang="en-US" dirty="0"/>
              <a:t>보상을 받게 됩니다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 smtClean="0"/>
              <a:t>위쪽으로 </a:t>
            </a:r>
            <a:r>
              <a:rPr lang="ko-KR" altLang="en-US" dirty="0"/>
              <a:t>이동할 경우</a:t>
            </a:r>
            <a:r>
              <a:rPr lang="en-US" altLang="ko-KR" dirty="0"/>
              <a:t>, -1</a:t>
            </a:r>
            <a:r>
              <a:rPr lang="ko-KR" altLang="en-US" dirty="0"/>
              <a:t>의 보상을 받고</a:t>
            </a:r>
            <a:r>
              <a:rPr lang="en-US" altLang="ko-KR" dirty="0"/>
              <a:t> </a:t>
            </a:r>
            <a:r>
              <a:rPr lang="ko-KR" altLang="en-US" dirty="0"/>
              <a:t>예상 미래 보상은 </a:t>
            </a:r>
            <a:r>
              <a:rPr lang="en-US" altLang="ko-KR" dirty="0" smtClean="0"/>
              <a:t>-1.7</a:t>
            </a:r>
            <a:r>
              <a:rPr lang="ko-KR" altLang="en-US" dirty="0" smtClean="0"/>
              <a:t>으로 </a:t>
            </a:r>
            <a:r>
              <a:rPr lang="ko-KR" altLang="en-US" dirty="0"/>
              <a:t>총 </a:t>
            </a:r>
            <a:r>
              <a:rPr lang="en-US" altLang="ko-KR" dirty="0" smtClean="0"/>
              <a:t>-2.7</a:t>
            </a:r>
            <a:r>
              <a:rPr lang="ko-KR" altLang="en-US" dirty="0" smtClean="0"/>
              <a:t>의 </a:t>
            </a:r>
            <a:r>
              <a:rPr lang="ko-KR" altLang="en-US" dirty="0"/>
              <a:t>보상을 받게 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v4(0, 1</a:t>
            </a:r>
            <a:r>
              <a:rPr lang="en-US" altLang="ko-KR" dirty="0" smtClean="0"/>
              <a:t>) = 0.25 x -1 + 0.25 x -3 + 0.25 x -3 + 0.25 x -2.7 =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3"/>
            <a:ext cx="3914756" cy="562133"/>
          </a:xfrm>
        </p:spPr>
        <p:txBody>
          <a:bodyPr/>
          <a:lstStyle/>
          <a:p>
            <a:r>
              <a:rPr lang="en-US" altLang="ko-KR" dirty="0"/>
              <a:t>Dynamic Programming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7694366"/>
              </p:ext>
            </p:extLst>
          </p:nvPr>
        </p:nvGraphicFramePr>
        <p:xfrm>
          <a:off x="8889999" y="1200068"/>
          <a:ext cx="2600960" cy="1949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240">
                  <a:extLst>
                    <a:ext uri="{9D8B030D-6E8A-4147-A177-3AD203B41FA5}">
                      <a16:colId xmlns:a16="http://schemas.microsoft.com/office/drawing/2014/main" val="3771364638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1404860613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1643542855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3861501498"/>
                    </a:ext>
                  </a:extLst>
                </a:gridCol>
              </a:tblGrid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-1.7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433750"/>
                  </a:ext>
                </a:extLst>
              </a:tr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-1.7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012957"/>
                  </a:ext>
                </a:extLst>
              </a:tr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-1.7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677154"/>
                  </a:ext>
                </a:extLst>
              </a:tr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-1.7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030935"/>
                  </a:ext>
                </a:extLst>
              </a:tr>
            </a:tbl>
          </a:graphicData>
        </a:graphic>
      </p:graphicFrame>
      <p:sp>
        <p:nvSpPr>
          <p:cNvPr id="7" name="내용 개체 틀 1"/>
          <p:cNvSpPr txBox="1">
            <a:spLocks/>
          </p:cNvSpPr>
          <p:nvPr/>
        </p:nvSpPr>
        <p:spPr>
          <a:xfrm>
            <a:off x="9951403" y="769781"/>
            <a:ext cx="940117" cy="4291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v3</a:t>
            </a:r>
            <a:endParaRPr lang="en-US" altLang="ko-KR" dirty="0" smtClean="0"/>
          </a:p>
        </p:txBody>
      </p:sp>
      <p:graphicFrame>
        <p:nvGraphicFramePr>
          <p:cNvPr id="8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2865760"/>
              </p:ext>
            </p:extLst>
          </p:nvPr>
        </p:nvGraphicFramePr>
        <p:xfrm>
          <a:off x="8889999" y="3841668"/>
          <a:ext cx="2600960" cy="1949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240">
                  <a:extLst>
                    <a:ext uri="{9D8B030D-6E8A-4147-A177-3AD203B41FA5}">
                      <a16:colId xmlns:a16="http://schemas.microsoft.com/office/drawing/2014/main" val="3771364638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1404860613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1643542855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3861501498"/>
                    </a:ext>
                  </a:extLst>
                </a:gridCol>
              </a:tblGrid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-2.4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-2.9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-3.0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433750"/>
                  </a:ext>
                </a:extLst>
              </a:tr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-2.4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-2.9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-3.0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-2.9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012957"/>
                  </a:ext>
                </a:extLst>
              </a:tr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-2.9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-3.0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-2.9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-2.4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677154"/>
                  </a:ext>
                </a:extLst>
              </a:tr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-3.0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-2.9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-2.4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030935"/>
                  </a:ext>
                </a:extLst>
              </a:tr>
            </a:tbl>
          </a:graphicData>
        </a:graphic>
      </p:graphicFrame>
      <p:sp>
        <p:nvSpPr>
          <p:cNvPr id="9" name="내용 개체 틀 1"/>
          <p:cNvSpPr txBox="1">
            <a:spLocks/>
          </p:cNvSpPr>
          <p:nvPr/>
        </p:nvSpPr>
        <p:spPr>
          <a:xfrm>
            <a:off x="9951403" y="3411381"/>
            <a:ext cx="940117" cy="4291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v4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9258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461963" y="1430180"/>
                <a:ext cx="8072438" cy="4721385"/>
              </a:xfrm>
            </p:spPr>
            <p:txBody>
              <a:bodyPr/>
              <a:lstStyle/>
              <a:p>
                <a:r>
                  <a:rPr lang="ko-KR" altLang="en-US" dirty="0" smtClean="0"/>
                  <a:t>이 과정을 무한히 반복하면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아래와 같은 값으로 수렴하게 되고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이 값은 곧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dirty="0" smtClean="0"/>
                  <a:t> 됩니다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이처럼 무한히 반복하여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ko-KR" altLang="en-US" dirty="0" smtClean="0"/>
                  <a:t>구함으로써 </a:t>
                </a:r>
                <a:r>
                  <a:rPr lang="en-US" altLang="ko-KR" dirty="0" smtClean="0"/>
                  <a:t>policy evaluation</a:t>
                </a:r>
                <a:r>
                  <a:rPr lang="ko-KR" altLang="en-US" dirty="0" smtClean="0"/>
                  <a:t>은 종료됩니다</a:t>
                </a:r>
                <a:r>
                  <a:rPr lang="en-US" altLang="ko-KR" dirty="0" smtClean="0"/>
                  <a:t>.</a:t>
                </a:r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461963" y="1430180"/>
                <a:ext cx="8072438" cy="4721385"/>
              </a:xfrm>
              <a:blipFill>
                <a:blip r:embed="rId2"/>
                <a:stretch>
                  <a:fillRect l="-302" r="-2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Dynamic Programming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5644020"/>
              </p:ext>
            </p:extLst>
          </p:nvPr>
        </p:nvGraphicFramePr>
        <p:xfrm>
          <a:off x="8889999" y="1200068"/>
          <a:ext cx="2600960" cy="1949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240">
                  <a:extLst>
                    <a:ext uri="{9D8B030D-6E8A-4147-A177-3AD203B41FA5}">
                      <a16:colId xmlns:a16="http://schemas.microsoft.com/office/drawing/2014/main" val="3771364638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1404860613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1643542855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3861501498"/>
                    </a:ext>
                  </a:extLst>
                </a:gridCol>
              </a:tblGrid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-2.4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-2.9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-3.0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433750"/>
                  </a:ext>
                </a:extLst>
              </a:tr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-2.4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-2.9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-3.0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-2.9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012957"/>
                  </a:ext>
                </a:extLst>
              </a:tr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-2.9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-3.0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-2.9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-2.4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677154"/>
                  </a:ext>
                </a:extLst>
              </a:tr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-3.0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-2.9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-2.4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030935"/>
                  </a:ext>
                </a:extLst>
              </a:tr>
            </a:tbl>
          </a:graphicData>
        </a:graphic>
      </p:graphicFrame>
      <p:sp>
        <p:nvSpPr>
          <p:cNvPr id="7" name="내용 개체 틀 1"/>
          <p:cNvSpPr txBox="1">
            <a:spLocks/>
          </p:cNvSpPr>
          <p:nvPr/>
        </p:nvSpPr>
        <p:spPr>
          <a:xfrm>
            <a:off x="9951403" y="769781"/>
            <a:ext cx="940117" cy="4291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v4</a:t>
            </a:r>
            <a:endParaRPr lang="en-US" altLang="ko-KR" dirty="0" smtClean="0"/>
          </a:p>
        </p:txBody>
      </p:sp>
      <p:graphicFrame>
        <p:nvGraphicFramePr>
          <p:cNvPr id="8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075776"/>
              </p:ext>
            </p:extLst>
          </p:nvPr>
        </p:nvGraphicFramePr>
        <p:xfrm>
          <a:off x="8889999" y="3841668"/>
          <a:ext cx="2600960" cy="1949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240">
                  <a:extLst>
                    <a:ext uri="{9D8B030D-6E8A-4147-A177-3AD203B41FA5}">
                      <a16:colId xmlns:a16="http://schemas.microsoft.com/office/drawing/2014/main" val="3771364638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1404860613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1643542855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3861501498"/>
                    </a:ext>
                  </a:extLst>
                </a:gridCol>
              </a:tblGrid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-14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-22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433750"/>
                  </a:ext>
                </a:extLst>
              </a:tr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-14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-18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012957"/>
                  </a:ext>
                </a:extLst>
              </a:tr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-18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-14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677154"/>
                  </a:ext>
                </a:extLst>
              </a:tr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-22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-14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030935"/>
                  </a:ext>
                </a:extLst>
              </a:tr>
            </a:tbl>
          </a:graphicData>
        </a:graphic>
      </p:graphicFrame>
      <p:sp>
        <p:nvSpPr>
          <p:cNvPr id="9" name="내용 개체 틀 1"/>
          <p:cNvSpPr txBox="1">
            <a:spLocks/>
          </p:cNvSpPr>
          <p:nvPr/>
        </p:nvSpPr>
        <p:spPr>
          <a:xfrm>
            <a:off x="9951403" y="3411381"/>
            <a:ext cx="940117" cy="4291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v</a:t>
            </a:r>
            <a:r>
              <a:rPr lang="ko-KR" altLang="en-US" dirty="0"/>
              <a:t>∞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1933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461963" y="1430180"/>
                <a:ext cx="5684838" cy="472138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ko-KR" altLang="en-US" dirty="0" err="1" smtClean="0"/>
                  <a:t>를</a:t>
                </a:r>
                <a:r>
                  <a:rPr lang="ko-KR" altLang="en-US" dirty="0" smtClean="0"/>
                  <a:t> 구했다면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policy </a:t>
                </a:r>
                <a:r>
                  <a:rPr lang="en-US" altLang="ko-KR" dirty="0" smtClean="0"/>
                  <a:t>improvement</a:t>
                </a:r>
                <a:r>
                  <a:rPr lang="ko-KR" altLang="en-US" dirty="0" smtClean="0"/>
                  <a:t>를 진행합니다</a:t>
                </a:r>
                <a:r>
                  <a:rPr lang="en-US" altLang="ko-KR" dirty="0" smtClean="0"/>
                  <a:t>. policy iteration</a:t>
                </a:r>
                <a:r>
                  <a:rPr lang="ko-KR" altLang="en-US" dirty="0" smtClean="0"/>
                  <a:t>은 매우 간단합니다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각 </a:t>
                </a:r>
                <a:r>
                  <a:rPr lang="en-US" altLang="ko-KR" dirty="0" smtClean="0"/>
                  <a:t>state</a:t>
                </a:r>
                <a:r>
                  <a:rPr lang="ko-KR" altLang="en-US" dirty="0" smtClean="0"/>
                  <a:t>에서 </a:t>
                </a:r>
                <a:r>
                  <a:rPr lang="en-US" altLang="ko-KR" dirty="0" smtClean="0"/>
                  <a:t>value function</a:t>
                </a:r>
                <a:r>
                  <a:rPr lang="ko-KR" altLang="en-US" dirty="0" smtClean="0"/>
                  <a:t>값이 최대가 되도록 하는 </a:t>
                </a:r>
                <a:r>
                  <a:rPr lang="en-US" altLang="ko-KR" dirty="0" smtClean="0"/>
                  <a:t>state</a:t>
                </a:r>
                <a:r>
                  <a:rPr lang="ko-KR" altLang="en-US" dirty="0" smtClean="0"/>
                  <a:t>로 이동하는 </a:t>
                </a:r>
                <a:r>
                  <a:rPr lang="en-US" altLang="ko-KR" dirty="0" smtClean="0"/>
                  <a:t>action</a:t>
                </a:r>
                <a:r>
                  <a:rPr lang="ko-KR" altLang="en-US" dirty="0" smtClean="0"/>
                  <a:t>을 </a:t>
                </a:r>
                <a:r>
                  <a:rPr lang="en-US" altLang="ko-KR" dirty="0" smtClean="0"/>
                  <a:t>optimal policy</a:t>
                </a:r>
                <a:r>
                  <a:rPr lang="ko-KR" altLang="en-US" dirty="0" smtClean="0"/>
                  <a:t>로 채택합니다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그렇다면 </a:t>
                </a:r>
                <a:r>
                  <a:rPr lang="en-US" altLang="ko-KR" dirty="0" smtClean="0"/>
                  <a:t>policy </a:t>
                </a:r>
                <a:r>
                  <a:rPr lang="en-US" altLang="ko-KR" dirty="0"/>
                  <a:t>improvement </a:t>
                </a:r>
                <a:r>
                  <a:rPr lang="ko-KR" altLang="en-US" dirty="0" smtClean="0"/>
                  <a:t>은 종료됩니다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실제로 </a:t>
                </a:r>
                <a:r>
                  <a:rPr lang="en-US" altLang="ko-KR" dirty="0" smtClean="0"/>
                  <a:t>optimal policy</a:t>
                </a:r>
                <a:r>
                  <a:rPr lang="ko-KR" altLang="en-US" dirty="0" smtClean="0"/>
                  <a:t>를 보면 처음의 랜덤 </a:t>
                </a:r>
                <a:r>
                  <a:rPr lang="en-US" altLang="ko-KR" dirty="0" smtClean="0"/>
                  <a:t>policy</a:t>
                </a:r>
                <a:r>
                  <a:rPr lang="ko-KR" altLang="en-US" dirty="0" smtClean="0"/>
                  <a:t>보다 확실히 개선되었음을 알 수 있습니다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461963" y="1430180"/>
                <a:ext cx="5684838" cy="4721385"/>
              </a:xfrm>
              <a:blipFill>
                <a:blip r:embed="rId2"/>
                <a:stretch>
                  <a:fillRect l="-429" r="-10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3"/>
            <a:ext cx="3853200" cy="562133"/>
          </a:xfrm>
        </p:spPr>
        <p:txBody>
          <a:bodyPr/>
          <a:lstStyle/>
          <a:p>
            <a:r>
              <a:rPr lang="en-US" altLang="ko-KR" dirty="0"/>
              <a:t>Dynamic Programming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7080511"/>
              </p:ext>
            </p:extLst>
          </p:nvPr>
        </p:nvGraphicFramePr>
        <p:xfrm>
          <a:off x="8961119" y="1208426"/>
          <a:ext cx="2600960" cy="1949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240">
                  <a:extLst>
                    <a:ext uri="{9D8B030D-6E8A-4147-A177-3AD203B41FA5}">
                      <a16:colId xmlns:a16="http://schemas.microsoft.com/office/drawing/2014/main" val="3771364638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1404860613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1643542855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3861501498"/>
                    </a:ext>
                  </a:extLst>
                </a:gridCol>
              </a:tblGrid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-14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-22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433750"/>
                  </a:ext>
                </a:extLst>
              </a:tr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-14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-18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012957"/>
                  </a:ext>
                </a:extLst>
              </a:tr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-18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-14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677154"/>
                  </a:ext>
                </a:extLst>
              </a:tr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-22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-14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030935"/>
                  </a:ext>
                </a:extLst>
              </a:tr>
            </a:tbl>
          </a:graphicData>
        </a:graphic>
      </p:graphicFrame>
      <p:sp>
        <p:nvSpPr>
          <p:cNvPr id="7" name="내용 개체 틀 1"/>
          <p:cNvSpPr txBox="1">
            <a:spLocks/>
          </p:cNvSpPr>
          <p:nvPr/>
        </p:nvSpPr>
        <p:spPr>
          <a:xfrm>
            <a:off x="10022523" y="778139"/>
            <a:ext cx="940117" cy="4291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v</a:t>
            </a:r>
            <a:r>
              <a:rPr lang="ko-KR" altLang="en-US" dirty="0"/>
              <a:t>∞</a:t>
            </a:r>
            <a:endParaRPr lang="en-US" altLang="ko-KR" dirty="0" smtClean="0"/>
          </a:p>
        </p:txBody>
      </p:sp>
      <p:graphicFrame>
        <p:nvGraphicFramePr>
          <p:cNvPr id="8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0924774"/>
              </p:ext>
            </p:extLst>
          </p:nvPr>
        </p:nvGraphicFramePr>
        <p:xfrm>
          <a:off x="8961119" y="3931306"/>
          <a:ext cx="2600960" cy="1949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240">
                  <a:extLst>
                    <a:ext uri="{9D8B030D-6E8A-4147-A177-3AD203B41FA5}">
                      <a16:colId xmlns:a16="http://schemas.microsoft.com/office/drawing/2014/main" val="3771364638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1404860613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1643542855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3861501498"/>
                    </a:ext>
                  </a:extLst>
                </a:gridCol>
              </a:tblGrid>
              <a:tr h="487383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W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W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SW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433750"/>
                  </a:ext>
                </a:extLst>
              </a:tr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NW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SW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S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012957"/>
                  </a:ext>
                </a:extLst>
              </a:tr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NE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SE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S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677154"/>
                  </a:ext>
                </a:extLst>
              </a:tr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NE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E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E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030935"/>
                  </a:ext>
                </a:extLst>
              </a:tr>
            </a:tbl>
          </a:graphicData>
        </a:graphic>
      </p:graphicFrame>
      <p:sp>
        <p:nvSpPr>
          <p:cNvPr id="9" name="내용 개체 틀 1"/>
          <p:cNvSpPr txBox="1">
            <a:spLocks/>
          </p:cNvSpPr>
          <p:nvPr/>
        </p:nvSpPr>
        <p:spPr>
          <a:xfrm>
            <a:off x="9534843" y="3453501"/>
            <a:ext cx="1630997" cy="67474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optimal policy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7566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이처럼 </a:t>
            </a:r>
            <a:r>
              <a:rPr lang="en-US" altLang="ko-KR" dirty="0" smtClean="0"/>
              <a:t>policy evaluation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policy improvement </a:t>
            </a:r>
            <a:r>
              <a:rPr lang="ko-KR" altLang="en-US" dirty="0" smtClean="0"/>
              <a:t>한 과정을 거치는 것을 </a:t>
            </a:r>
            <a:r>
              <a:rPr lang="en-US" altLang="ko-KR" dirty="0" smtClean="0"/>
              <a:t>policy iteration</a:t>
            </a:r>
            <a:r>
              <a:rPr lang="ko-KR" altLang="en-US" dirty="0" smtClean="0"/>
              <a:t>이라 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policy iteration</a:t>
            </a:r>
            <a:r>
              <a:rPr lang="ko-KR" altLang="en-US" dirty="0" smtClean="0"/>
              <a:t>으로 도출된 </a:t>
            </a:r>
            <a:r>
              <a:rPr lang="en-US" altLang="ko-KR" dirty="0" smtClean="0"/>
              <a:t>optimized policy</a:t>
            </a:r>
            <a:r>
              <a:rPr lang="ko-KR" altLang="en-US" dirty="0" smtClean="0"/>
              <a:t>로 다시 </a:t>
            </a:r>
            <a:r>
              <a:rPr lang="en-US" altLang="ko-KR" dirty="0" smtClean="0"/>
              <a:t>policy iteration</a:t>
            </a:r>
            <a:r>
              <a:rPr lang="ko-KR" altLang="en-US" dirty="0" smtClean="0"/>
              <a:t>을 진행하는 것을 반복합니다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policy iteration</a:t>
            </a:r>
            <a:r>
              <a:rPr lang="ko-KR" altLang="en-US" dirty="0" smtClean="0"/>
              <a:t>을 무한정 반복하면</a:t>
            </a:r>
            <a:r>
              <a:rPr lang="en-US" altLang="ko-KR" dirty="0" smtClean="0"/>
              <a:t>, policy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optimal policy</a:t>
            </a:r>
            <a:r>
              <a:rPr lang="ko-KR" altLang="en-US" dirty="0" smtClean="0"/>
              <a:t>로 수렴됨이 증명되어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policy evaluation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value function</a:t>
            </a:r>
            <a:r>
              <a:rPr lang="ko-KR" altLang="en-US" dirty="0" smtClean="0"/>
              <a:t>을 찾기 위해서는 무한 번 반복해야 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실제로는 무한 번 반복이 불가능하기 때문에</a:t>
            </a:r>
            <a:r>
              <a:rPr lang="en-US" altLang="ko-KR" dirty="0" smtClean="0"/>
              <a:t>, k</a:t>
            </a:r>
            <a:r>
              <a:rPr lang="ko-KR" altLang="en-US" dirty="0" smtClean="0"/>
              <a:t>번만 반복하거나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변화하는 정도가 작아질 때까지만 반복하는 등의 방법을 이용합니다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Dynamic Programming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192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이번 연습문제에서는 </a:t>
            </a:r>
            <a:r>
              <a:rPr lang="en-US" altLang="ko-KR" dirty="0" smtClean="0"/>
              <a:t>DP</a:t>
            </a:r>
            <a:r>
              <a:rPr lang="ko-KR" altLang="en-US" dirty="0" smtClean="0"/>
              <a:t>를 이용하여 임의로 주어지는 미로 문제를 해결해봅니다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미로 문제를 해결할 </a:t>
            </a:r>
            <a:r>
              <a:rPr lang="en-US" altLang="ko-KR" dirty="0" smtClean="0"/>
              <a:t>optimal pi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찾는 것이 이번 연습문제의 목표입니다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미로의 도착지점이 랜덤이고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미로의 벽이 존재하여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벽 방향으로 이동하면 위치가 변하지 않습니다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총 </a:t>
            </a:r>
            <a:r>
              <a:rPr lang="en-US" altLang="ko-KR" dirty="0" smtClean="0"/>
              <a:t>4</a:t>
            </a:r>
            <a:r>
              <a:rPr lang="ko-KR" altLang="en-US" dirty="0" smtClean="0"/>
              <a:t>방향으로 이동이 가능하고</a:t>
            </a:r>
            <a:r>
              <a:rPr lang="en-US" altLang="ko-KR" dirty="0" smtClean="0"/>
              <a:t>, 1</a:t>
            </a:r>
            <a:r>
              <a:rPr lang="ko-KR" altLang="en-US" dirty="0" smtClean="0"/>
              <a:t>칸 이동할 때마다 </a:t>
            </a:r>
            <a:r>
              <a:rPr lang="en-US" altLang="ko-KR" dirty="0" smtClean="0"/>
              <a:t>-1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reward</a:t>
            </a:r>
            <a:r>
              <a:rPr lang="ko-KR" altLang="en-US" dirty="0" smtClean="0"/>
              <a:t>가 주어집니다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도착지점에서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을 취할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아무 방향으로도 이동하지 않고</a:t>
            </a:r>
            <a:r>
              <a:rPr lang="en-US" altLang="ko-KR" dirty="0" smtClean="0"/>
              <a:t>, 0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reward</a:t>
            </a:r>
            <a:r>
              <a:rPr lang="ko-KR" altLang="en-US" dirty="0" smtClean="0"/>
              <a:t>가 주어집니다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벽이 아닌 모든 지점에서 도작 지점으로 도달이 가능함이 보장되어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://github.com/qjatn0120/2020_winter_AI/blob/master/source_code/Lecture3/maze.py</a:t>
            </a:r>
            <a:endParaRPr lang="en-US" altLang="ko-KR" dirty="0"/>
          </a:p>
          <a:p>
            <a:r>
              <a:rPr lang="ko-KR" altLang="en-US" dirty="0" smtClean="0"/>
              <a:t>위 주소에서 미로 환경을 제공합니다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복사 </a:t>
            </a:r>
            <a:r>
              <a:rPr lang="ko-KR" altLang="en-US" dirty="0" err="1" smtClean="0"/>
              <a:t>붙여넣기나</a:t>
            </a:r>
            <a:r>
              <a:rPr lang="ko-KR" altLang="en-US" dirty="0" smtClean="0"/>
              <a:t> 다운로드를 하여 자신의 컴퓨터에 코드를 저장하세요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968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maze </a:t>
            </a:r>
            <a:r>
              <a:rPr lang="ko-KR" altLang="en-US" dirty="0" smtClean="0"/>
              <a:t>모듈에서 미로가 구현된 </a:t>
            </a:r>
            <a:r>
              <a:rPr lang="en-US" altLang="ko-KR" dirty="0" smtClean="0"/>
              <a:t>Maze class</a:t>
            </a:r>
            <a:r>
              <a:rPr lang="ko-KR" altLang="en-US" dirty="0" smtClean="0"/>
              <a:t>를 가져옵니다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Maze(</a:t>
            </a:r>
            <a:r>
              <a:rPr lang="ko-KR" altLang="en-US" dirty="0" smtClean="0"/>
              <a:t>가로 길이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세로 길이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벽의 출현 빈도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미로를 생성합니다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env.possible_state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함수를 이용해 벽이 존재하지 않는 모든 좌표 리스트를 얻을 수 있습니다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[(x0, y0), (x1, y1), …]</a:t>
            </a:r>
            <a:r>
              <a:rPr lang="ko-KR" altLang="en-US" dirty="0" smtClean="0"/>
              <a:t>의 형태로 반환합니다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env.step</a:t>
            </a:r>
            <a:r>
              <a:rPr lang="en-US" altLang="ko-KR" dirty="0" smtClean="0"/>
              <a:t>(x</a:t>
            </a:r>
            <a:r>
              <a:rPr lang="ko-KR" altLang="en-US" dirty="0" smtClean="0"/>
              <a:t>좌표</a:t>
            </a:r>
            <a:r>
              <a:rPr lang="en-US" altLang="ko-KR" dirty="0" smtClean="0"/>
              <a:t>, y</a:t>
            </a:r>
            <a:r>
              <a:rPr lang="ko-KR" altLang="en-US" dirty="0" smtClean="0"/>
              <a:t>좌표</a:t>
            </a:r>
            <a:r>
              <a:rPr lang="en-US" altLang="ko-KR" dirty="0" smtClean="0"/>
              <a:t>, action) </a:t>
            </a:r>
            <a:r>
              <a:rPr lang="ko-KR" altLang="en-US" dirty="0" smtClean="0"/>
              <a:t>함수는 </a:t>
            </a:r>
            <a:r>
              <a:rPr lang="en-US" altLang="ko-KR" dirty="0" smtClean="0"/>
              <a:t>(x</a:t>
            </a:r>
            <a:r>
              <a:rPr lang="ko-KR" altLang="en-US" dirty="0" smtClean="0"/>
              <a:t>좌표</a:t>
            </a:r>
            <a:r>
              <a:rPr lang="en-US" altLang="ko-KR" dirty="0" smtClean="0"/>
              <a:t>, y</a:t>
            </a:r>
            <a:r>
              <a:rPr lang="ko-KR" altLang="en-US" dirty="0" smtClean="0"/>
              <a:t>좌표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action</a:t>
            </a:r>
            <a:r>
              <a:rPr lang="ko-KR" altLang="en-US" dirty="0" smtClean="0"/>
              <a:t>을 취하는 함수입니다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((action</a:t>
            </a:r>
            <a:r>
              <a:rPr lang="ko-KR" altLang="en-US" dirty="0" smtClean="0"/>
              <a:t>을 취한 후의 </a:t>
            </a:r>
            <a:r>
              <a:rPr lang="en-US" altLang="ko-KR" dirty="0" smtClean="0"/>
              <a:t>x</a:t>
            </a:r>
            <a:r>
              <a:rPr lang="ko-KR" altLang="en-US" dirty="0" smtClean="0"/>
              <a:t>좌표</a:t>
            </a:r>
            <a:r>
              <a:rPr lang="en-US" altLang="ko-KR" dirty="0" smtClean="0"/>
              <a:t>, y</a:t>
            </a:r>
            <a:r>
              <a:rPr lang="ko-KR" altLang="en-US" dirty="0" smtClean="0"/>
              <a:t>좌표</a:t>
            </a:r>
            <a:r>
              <a:rPr lang="en-US" altLang="ko-KR" dirty="0" smtClean="0"/>
              <a:t>), reward, </a:t>
            </a:r>
            <a:r>
              <a:rPr lang="ko-KR" altLang="en-US" dirty="0" smtClean="0"/>
              <a:t>도착점 도착 여부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반환합니다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action 0 = </a:t>
            </a:r>
            <a:r>
              <a:rPr lang="ko-KR" altLang="en-US" dirty="0" smtClean="0"/>
              <a:t>북쪽</a:t>
            </a:r>
            <a:r>
              <a:rPr lang="en-US" altLang="ko-KR" dirty="0" smtClean="0"/>
              <a:t>, 1 = </a:t>
            </a:r>
            <a:r>
              <a:rPr lang="ko-KR" altLang="en-US" dirty="0" smtClean="0"/>
              <a:t>남쪽</a:t>
            </a:r>
            <a:r>
              <a:rPr lang="en-US" altLang="ko-KR" dirty="0" smtClean="0"/>
              <a:t>, 2 = </a:t>
            </a:r>
            <a:r>
              <a:rPr lang="ko-KR" altLang="en-US" dirty="0" smtClean="0"/>
              <a:t>서쪽</a:t>
            </a:r>
            <a:r>
              <a:rPr lang="en-US" altLang="ko-KR" dirty="0" smtClean="0"/>
              <a:t>, 3 = </a:t>
            </a:r>
            <a:r>
              <a:rPr lang="ko-KR" altLang="en-US" dirty="0" smtClean="0"/>
              <a:t>동쪽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b="41172"/>
          <a:stretch/>
        </p:blipFill>
        <p:spPr>
          <a:xfrm>
            <a:off x="836324" y="1907346"/>
            <a:ext cx="3048000" cy="3474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324" y="3842198"/>
            <a:ext cx="5158285" cy="72192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324" y="5690355"/>
            <a:ext cx="52959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>
          <a:xfrm>
            <a:off x="461963" y="1430180"/>
            <a:ext cx="5666122" cy="4721385"/>
          </a:xfrm>
        </p:spPr>
        <p:txBody>
          <a:bodyPr/>
          <a:lstStyle/>
          <a:p>
            <a:r>
              <a:rPr lang="en-US" altLang="ko-KR" dirty="0" err="1" smtClean="0"/>
              <a:t>env.display_maze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함수를 이용하여 미로의 모양을 출력해볼 수 있습니다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오른쪽은 </a:t>
            </a:r>
            <a:r>
              <a:rPr lang="en-US" altLang="ko-KR" dirty="0" smtClean="0"/>
              <a:t>Maze(7, 7, 0.3)</a:t>
            </a:r>
            <a:r>
              <a:rPr lang="ko-KR" altLang="en-US" dirty="0" smtClean="0"/>
              <a:t>으로 생성한 미로입니다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@</a:t>
            </a:r>
            <a:r>
              <a:rPr lang="ko-KR" altLang="en-US" dirty="0" smtClean="0"/>
              <a:t>는 벽을 </a:t>
            </a:r>
            <a:r>
              <a:rPr lang="en-US" altLang="ko-KR" dirty="0" smtClean="0"/>
              <a:t>O</a:t>
            </a:r>
            <a:r>
              <a:rPr lang="ko-KR" altLang="en-US" dirty="0" smtClean="0"/>
              <a:t>는 도착점을 의미합니다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183" y="1240106"/>
            <a:ext cx="2162175" cy="2476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3906" y="1189547"/>
            <a:ext cx="2235778" cy="450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8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>
          <a:xfrm>
            <a:off x="461962" y="1430180"/>
            <a:ext cx="5730291" cy="4721385"/>
          </a:xfrm>
        </p:spPr>
        <p:txBody>
          <a:bodyPr/>
          <a:lstStyle/>
          <a:p>
            <a:r>
              <a:rPr lang="en-US" altLang="ko-KR" dirty="0" err="1" smtClean="0"/>
              <a:t>env.display_pi</a:t>
            </a:r>
            <a:r>
              <a:rPr lang="en-US" altLang="ko-KR" dirty="0" smtClean="0"/>
              <a:t>(pi) </a:t>
            </a:r>
            <a:r>
              <a:rPr lang="ko-KR" altLang="en-US" dirty="0" smtClean="0"/>
              <a:t>함수를 전달하여 계산한 </a:t>
            </a:r>
            <a:r>
              <a:rPr lang="en-US" altLang="ko-KR" dirty="0" smtClean="0"/>
              <a:t>policy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optimal policy</a:t>
            </a:r>
            <a:r>
              <a:rPr lang="ko-KR" altLang="en-US" dirty="0" smtClean="0"/>
              <a:t>인지 확인할 수 있습니다</a:t>
            </a:r>
            <a:r>
              <a:rPr lang="en-US" altLang="ko-KR" dirty="0" smtClean="0"/>
              <a:t>. pi[y][x][action]</a:t>
            </a:r>
            <a:r>
              <a:rPr lang="ko-KR" altLang="en-US" dirty="0" smtClean="0"/>
              <a:t>이 양의 확률인 경우</a:t>
            </a:r>
            <a:r>
              <a:rPr lang="en-US" altLang="ko-KR" dirty="0" smtClean="0"/>
              <a:t>, (x, y)</a:t>
            </a:r>
            <a:r>
              <a:rPr lang="ko-KR" altLang="en-US" dirty="0"/>
              <a:t> </a:t>
            </a:r>
            <a:r>
              <a:rPr lang="ko-KR" altLang="en-US" dirty="0" smtClean="0"/>
              <a:t>좌표에서 </a:t>
            </a:r>
            <a:r>
              <a:rPr lang="en-US" altLang="ko-KR" dirty="0" smtClean="0"/>
              <a:t>action </a:t>
            </a:r>
            <a:r>
              <a:rPr lang="ko-KR" altLang="en-US" dirty="0" smtClean="0"/>
              <a:t>방향으로의 화살표가 출력됩니다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오른쪽 그림처럼 정답이 출력된다면 연습문제를 해결한 것입니다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256" y="822779"/>
            <a:ext cx="2114550" cy="3524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0809" y="646293"/>
            <a:ext cx="2673342" cy="550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0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err="1" smtClean="0"/>
              <a:t>강화학습의</a:t>
            </a:r>
            <a:r>
              <a:rPr lang="ko-KR" altLang="en-US" dirty="0" smtClean="0"/>
              <a:t> 목표는 행동</a:t>
            </a:r>
            <a:r>
              <a:rPr lang="en-US" altLang="ko-KR" dirty="0" smtClean="0"/>
              <a:t>(action)</a:t>
            </a:r>
            <a:r>
              <a:rPr lang="ko-KR" altLang="en-US" dirty="0" smtClean="0"/>
              <a:t>을 취하여 보상</a:t>
            </a:r>
            <a:r>
              <a:rPr lang="en-US" altLang="ko-KR" dirty="0" smtClean="0"/>
              <a:t>(reward)</a:t>
            </a:r>
            <a:r>
              <a:rPr lang="ko-KR" altLang="en-US" dirty="0" smtClean="0"/>
              <a:t>을 최대화하는 것을 목표로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행동을 하는 주체</a:t>
            </a:r>
            <a:r>
              <a:rPr lang="en-US" altLang="ko-KR" dirty="0" smtClean="0"/>
              <a:t>(agent)</a:t>
            </a:r>
            <a:r>
              <a:rPr lang="ko-KR" altLang="en-US" dirty="0" smtClean="0"/>
              <a:t>는 주어진 환경</a:t>
            </a:r>
            <a:r>
              <a:rPr lang="en-US" altLang="ko-KR" dirty="0" smtClean="0"/>
              <a:t>(environment)</a:t>
            </a:r>
            <a:r>
              <a:rPr lang="ko-KR" altLang="en-US" dirty="0" smtClean="0"/>
              <a:t>에서 관찰</a:t>
            </a:r>
            <a:r>
              <a:rPr lang="en-US" altLang="ko-KR" dirty="0" smtClean="0"/>
              <a:t>(observation)</a:t>
            </a:r>
            <a:r>
              <a:rPr lang="ko-KR" altLang="en-US" dirty="0" smtClean="0"/>
              <a:t>을 통해 행동을 결정합니다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observation -&gt; action -&gt; reward -&gt; observation -&gt; action -&gt; reward -&gt; … </a:t>
            </a:r>
            <a:r>
              <a:rPr lang="ko-KR" altLang="en-US" dirty="0" smtClean="0"/>
              <a:t>의 순으로 </a:t>
            </a:r>
            <a:r>
              <a:rPr lang="en-US" altLang="ko-KR" dirty="0" smtClean="0"/>
              <a:t>agent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environment</a:t>
            </a:r>
            <a:r>
              <a:rPr lang="ko-KR" altLang="en-US" dirty="0" smtClean="0"/>
              <a:t>와 상호작용합니다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Environment</a:t>
            </a:r>
            <a:r>
              <a:rPr lang="ko-KR" altLang="en-US" dirty="0" smtClean="0"/>
              <a:t>의 상태</a:t>
            </a:r>
            <a:r>
              <a:rPr lang="en-US" altLang="ko-KR" dirty="0" smtClean="0"/>
              <a:t>(state)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observation</a:t>
            </a:r>
            <a:r>
              <a:rPr lang="ko-KR" altLang="en-US" dirty="0" smtClean="0"/>
              <a:t>을 통해 모두 관찰될 수도 있고</a:t>
            </a:r>
            <a:r>
              <a:rPr lang="en-US" altLang="ko-KR" dirty="0" smtClean="0"/>
              <a:t>(ex. </a:t>
            </a:r>
            <a:r>
              <a:rPr lang="ko-KR" altLang="en-US" dirty="0" err="1" smtClean="0"/>
              <a:t>아타리</a:t>
            </a:r>
            <a:r>
              <a:rPr lang="ko-KR" altLang="en-US" dirty="0" smtClean="0"/>
              <a:t> 게임</a:t>
            </a:r>
            <a:r>
              <a:rPr lang="en-US" altLang="ko-KR" dirty="0" smtClean="0"/>
              <a:t>) </a:t>
            </a:r>
            <a:r>
              <a:rPr lang="ko-KR" altLang="en-US" dirty="0" smtClean="0"/>
              <a:t>부분적으로 관찰</a:t>
            </a:r>
            <a:r>
              <a:rPr lang="en-US" altLang="ko-KR" dirty="0" smtClean="0"/>
              <a:t>(ex. </a:t>
            </a:r>
            <a:r>
              <a:rPr lang="ko-KR" altLang="en-US" dirty="0" err="1" smtClean="0"/>
              <a:t>블랙잭</a:t>
            </a:r>
            <a:r>
              <a:rPr lang="en-US" altLang="ko-KR" dirty="0" smtClean="0"/>
              <a:t>)</a:t>
            </a:r>
            <a:r>
              <a:rPr lang="ko-KR" altLang="en-US" dirty="0" smtClean="0"/>
              <a:t>될 수도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Environment</a:t>
            </a:r>
            <a:r>
              <a:rPr lang="ko-KR" altLang="en-US" dirty="0" smtClean="0"/>
              <a:t>의 다음 상태는 현재 상태에만 영향을 받고 과거의 상태에는 영향을 주지 않는다고 가정하고 이를 </a:t>
            </a:r>
            <a:r>
              <a:rPr lang="en-US" altLang="ko-KR" dirty="0" smtClean="0"/>
              <a:t>Markov state</a:t>
            </a:r>
            <a:r>
              <a:rPr lang="ko-KR" altLang="en-US" dirty="0" smtClean="0"/>
              <a:t>라 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3" y="646294"/>
            <a:ext cx="6284318" cy="757130"/>
          </a:xfrm>
        </p:spPr>
        <p:txBody>
          <a:bodyPr/>
          <a:lstStyle/>
          <a:p>
            <a:r>
              <a:rPr lang="ko-KR" altLang="en-US" dirty="0" err="1" smtClean="0"/>
              <a:t>강화학습에</a:t>
            </a:r>
            <a:r>
              <a:rPr lang="ko-KR" altLang="en-US" dirty="0" smtClean="0"/>
              <a:t> 본격적으로 들어가기 전에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51115" y="4959220"/>
                <a:ext cx="37575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15" y="4959220"/>
                <a:ext cx="3757503" cy="276999"/>
              </a:xfrm>
              <a:prstGeom prst="rect">
                <a:avLst/>
              </a:prstGeom>
              <a:blipFill>
                <a:blip r:embed="rId2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931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Agent</a:t>
                </a:r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policy, value function, model </a:t>
                </a:r>
                <a:r>
                  <a:rPr lang="ko-KR" altLang="en-US" dirty="0" smtClean="0"/>
                  <a:t>세 가지로 구성되어 있습니다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policy</a:t>
                </a:r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agent</a:t>
                </a:r>
                <a:r>
                  <a:rPr lang="ko-KR" altLang="en-US" dirty="0" smtClean="0"/>
                  <a:t>의 행동</a:t>
                </a:r>
                <a:r>
                  <a:rPr lang="en-US" altLang="ko-KR" dirty="0" smtClean="0"/>
                  <a:t>(behavior)</a:t>
                </a:r>
                <a:r>
                  <a:rPr lang="ko-KR" altLang="en-US" dirty="0" smtClean="0"/>
                  <a:t>를 의미합니다</a:t>
                </a:r>
                <a:r>
                  <a:rPr lang="en-US" altLang="ko-KR" dirty="0" smtClean="0"/>
                  <a:t>.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state</a:t>
                </a:r>
                <a:r>
                  <a:rPr lang="ko-KR" altLang="en-US" dirty="0" smtClean="0"/>
                  <a:t>가 주어질 때</a:t>
                </a:r>
                <a:r>
                  <a:rPr lang="en-US" altLang="ko-KR" dirty="0" smtClean="0"/>
                  <a:t>,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action</a:t>
                </a:r>
                <a:r>
                  <a:rPr lang="ko-KR" altLang="en-US" dirty="0" smtClean="0"/>
                  <a:t>을 선택합니다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state</a:t>
                </a:r>
                <a:r>
                  <a:rPr lang="ko-KR" altLang="en-US" dirty="0" smtClean="0"/>
                  <a:t>에서 하나의 행동만 하는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policy</a:t>
                </a:r>
                <a:r>
                  <a:rPr lang="ko-KR" altLang="en-US" dirty="0" smtClean="0"/>
                  <a:t>를 </a:t>
                </a:r>
                <a:r>
                  <a:rPr lang="en-US" altLang="ko-KR" dirty="0" smtClean="0"/>
                  <a:t>deterministic policy</a:t>
                </a:r>
                <a:r>
                  <a:rPr lang="ko-KR" altLang="en-US" dirty="0" smtClean="0"/>
                  <a:t>라 하고</a:t>
                </a:r>
                <a:r>
                  <a:rPr lang="en-US" altLang="ko-KR" dirty="0" smtClean="0"/>
                  <a:t>, state</a:t>
                </a:r>
                <a:r>
                  <a:rPr lang="ko-KR" altLang="en-US" dirty="0" smtClean="0"/>
                  <a:t>에서 여러 </a:t>
                </a:r>
                <a:r>
                  <a:rPr lang="en-US" altLang="ko-KR" dirty="0" smtClean="0"/>
                  <a:t>action</a:t>
                </a:r>
                <a:r>
                  <a:rPr lang="ko-KR" altLang="en-US" dirty="0" smtClean="0"/>
                  <a:t>중 하나를 확률적으로 선택하는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policy</a:t>
                </a:r>
                <a:r>
                  <a:rPr lang="ko-KR" altLang="en-US" dirty="0" smtClean="0"/>
                  <a:t>를 </a:t>
                </a:r>
                <a:r>
                  <a:rPr lang="en-US" altLang="ko-KR" dirty="0" smtClean="0"/>
                  <a:t>stochastic policy</a:t>
                </a:r>
                <a:r>
                  <a:rPr lang="ko-KR" altLang="en-US" dirty="0" smtClean="0"/>
                  <a:t>라 합니다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value function</a:t>
                </a:r>
                <a:r>
                  <a:rPr lang="ko-KR" altLang="en-US" dirty="0" smtClean="0"/>
                  <a:t>은 미래의 보상을 예측하는 함수입니다</a:t>
                </a:r>
                <a:r>
                  <a:rPr lang="en-US" altLang="ko-KR" dirty="0" smtClean="0"/>
                  <a:t>. policy</a:t>
                </a:r>
                <a:r>
                  <a:rPr lang="ko-KR" altLang="en-US" dirty="0" smtClean="0"/>
                  <a:t>가 주어질 때의 보상을 예측합니다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이 때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discount factor</a:t>
                </a:r>
                <a:r>
                  <a:rPr lang="ko-KR" altLang="en-US" dirty="0" smtClean="0"/>
                  <a:t>라 하고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이 값이 클수록 미래의 보상을 중시한다는 의미를 가집니다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model</a:t>
                </a:r>
                <a:r>
                  <a:rPr lang="ko-KR" altLang="en-US" dirty="0" smtClean="0"/>
                  <a:t>은 </a:t>
                </a:r>
                <a:r>
                  <a:rPr lang="en-US" altLang="ko-KR" dirty="0" smtClean="0"/>
                  <a:t>action</a:t>
                </a:r>
                <a:r>
                  <a:rPr lang="ko-KR" altLang="en-US" dirty="0" smtClean="0"/>
                  <a:t>을 취한 후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다음 </a:t>
                </a:r>
                <a:r>
                  <a:rPr lang="en-US" altLang="ko-KR" dirty="0" smtClean="0"/>
                  <a:t>state</a:t>
                </a:r>
                <a:r>
                  <a:rPr lang="ko-KR" altLang="en-US" dirty="0" smtClean="0"/>
                  <a:t>와 </a:t>
                </a:r>
                <a:r>
                  <a:rPr lang="en-US" altLang="ko-KR" dirty="0" smtClean="0"/>
                  <a:t>action</a:t>
                </a:r>
                <a:r>
                  <a:rPr lang="ko-KR" altLang="en-US" dirty="0" smtClean="0"/>
                  <a:t>을 통해 받는 </a:t>
                </a:r>
                <a:r>
                  <a:rPr lang="en-US" altLang="ko-KR" dirty="0" smtClean="0"/>
                  <a:t>reward</a:t>
                </a:r>
                <a:r>
                  <a:rPr lang="ko-KR" altLang="en-US" dirty="0" smtClean="0"/>
                  <a:t>를 추측합니다</a:t>
                </a:r>
                <a:r>
                  <a:rPr lang="en-US" altLang="ko-KR" dirty="0" smtClean="0"/>
                  <a:t>.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endParaRPr lang="en-US" altLang="ko-KR" dirty="0" smtClean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2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3" y="646294"/>
            <a:ext cx="6284318" cy="757130"/>
          </a:xfrm>
        </p:spPr>
        <p:txBody>
          <a:bodyPr/>
          <a:lstStyle/>
          <a:p>
            <a:r>
              <a:rPr lang="ko-KR" altLang="en-US" dirty="0" err="1" smtClean="0"/>
              <a:t>강화학습에</a:t>
            </a:r>
            <a:r>
              <a:rPr lang="ko-KR" altLang="en-US" dirty="0" smtClean="0"/>
              <a:t> 본격적으로 들어가기 전에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85800" y="3363685"/>
                <a:ext cx="67430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𝑑𝑒𝑡𝑒𝑟𝑚𝑖𝑛𝑖𝑠𝑡𝑖𝑐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𝑠𝑡𝑜𝑐h𝑎𝑠𝑡𝑖𝑐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363685"/>
                <a:ext cx="6743064" cy="276999"/>
              </a:xfrm>
              <a:prstGeom prst="rect">
                <a:avLst/>
              </a:prstGeom>
              <a:blipFill>
                <a:blip r:embed="rId3"/>
                <a:stretch>
                  <a:fillRect t="-2222" r="-362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85800" y="4612264"/>
                <a:ext cx="46932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+…|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612264"/>
                <a:ext cx="4693208" cy="276999"/>
              </a:xfrm>
              <a:prstGeom prst="rect">
                <a:avLst/>
              </a:prstGeom>
              <a:blipFill>
                <a:blip r:embed="rId4"/>
                <a:stretch>
                  <a:fillRect t="-2222" r="-117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85800" y="5574189"/>
                <a:ext cx="6849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</m:t>
                      </m:r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574189"/>
                <a:ext cx="6849889" cy="276999"/>
              </a:xfrm>
              <a:prstGeom prst="rect">
                <a:avLst/>
              </a:prstGeom>
              <a:blipFill>
                <a:blip r:embed="rId5"/>
                <a:stretch>
                  <a:fillRect l="-267" r="-623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48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우리가 수업을 듣는 과정을 예로 들어 설명합니다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Markov Process(MP)</a:t>
                </a:r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state set</a:t>
                </a:r>
                <a:r>
                  <a:rPr lang="ko-KR" altLang="en-US" dirty="0" smtClean="0"/>
                  <a:t>과 </a:t>
                </a:r>
                <a:r>
                  <a:rPr lang="en-US" altLang="ko-KR" dirty="0" smtClean="0"/>
                  <a:t>state</a:t>
                </a:r>
                <a:r>
                  <a:rPr lang="ko-KR" altLang="en-US" dirty="0"/>
                  <a:t> 전</a:t>
                </a:r>
                <a14:m>
                  <m:oMath xmlns:m="http://schemas.openxmlformats.org/officeDocument/2006/math">
                    <m:r>
                      <a:rPr lang="ko-KR" altLang="en-US" b="0" i="1" dirty="0" smtClean="0">
                        <a:latin typeface="Cambria Math" panose="02040503050406030204" pitchFamily="18" charset="0"/>
                      </a:rPr>
                      <m:t>이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확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튜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ko-KR" altLang="en-US" dirty="0" smtClean="0"/>
                  <a:t> 의미합니다</a:t>
                </a:r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(finite) state</a:t>
                </a:r>
                <a:r>
                  <a:rPr lang="ko-KR" altLang="en-US" dirty="0" smtClean="0"/>
                  <a:t>를 모아둔 </a:t>
                </a:r>
                <a:r>
                  <a:rPr lang="en-US" altLang="ko-KR" dirty="0" smtClean="0"/>
                  <a:t>set</a:t>
                </a:r>
                <a:r>
                  <a:rPr lang="ko-KR" altLang="en-US" dirty="0" smtClean="0"/>
                  <a:t>을 의미합니다</a:t>
                </a:r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state transition probability matrix</a:t>
                </a:r>
                <a:r>
                  <a:rPr lang="ko-KR" altLang="en-US" dirty="0" smtClean="0"/>
                  <a:t>를 의미합니다</a:t>
                </a:r>
                <a:r>
                  <a:rPr lang="en-US" altLang="ko-KR" dirty="0" smtClean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ko-KR" dirty="0" smtClean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2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3"/>
            <a:ext cx="3853200" cy="885371"/>
          </a:xfrm>
        </p:spPr>
        <p:txBody>
          <a:bodyPr/>
          <a:lstStyle/>
          <a:p>
            <a:r>
              <a:rPr lang="en-US" altLang="ko-KR" dirty="0"/>
              <a:t>Markov Process</a:t>
            </a:r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48" name="그룹 47"/>
          <p:cNvGrpSpPr/>
          <p:nvPr/>
        </p:nvGrpSpPr>
        <p:grpSpPr>
          <a:xfrm>
            <a:off x="1091681" y="3332339"/>
            <a:ext cx="10587317" cy="2866487"/>
            <a:chOff x="1091681" y="3332339"/>
            <a:chExt cx="10587317" cy="2866487"/>
          </a:xfrm>
        </p:grpSpPr>
        <p:sp>
          <p:nvSpPr>
            <p:cNvPr id="6" name="타원 5"/>
            <p:cNvSpPr/>
            <p:nvPr/>
          </p:nvSpPr>
          <p:spPr>
            <a:xfrm>
              <a:off x="1091681" y="4361003"/>
              <a:ext cx="1160454" cy="115032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수강</a:t>
              </a:r>
              <a:endParaRPr lang="en-US" altLang="ko-KR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신청</a:t>
              </a:r>
              <a:endPara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7" name="아래로 구부러진 화살표 6"/>
            <p:cNvSpPr/>
            <p:nvPr/>
          </p:nvSpPr>
          <p:spPr>
            <a:xfrm flipH="1">
              <a:off x="1474721" y="3867948"/>
              <a:ext cx="394372" cy="493055"/>
            </a:xfrm>
            <a:prstGeom prst="curvedDownArrow">
              <a:avLst>
                <a:gd name="adj1" fmla="val 20446"/>
                <a:gd name="adj2" fmla="val 50000"/>
                <a:gd name="adj3" fmla="val 25000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09264" y="3516813"/>
              <a:ext cx="725283" cy="35033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0.1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3210774" y="4361002"/>
              <a:ext cx="1160454" cy="115032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수강</a:t>
              </a:r>
              <a:endParaRPr lang="en-US" altLang="ko-KR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신청 성공</a:t>
              </a:r>
              <a:endPara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2301593" y="4823830"/>
              <a:ext cx="861035" cy="22466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15835" y="4518795"/>
              <a:ext cx="725283" cy="35033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 smtClean="0">
                  <a:solidFill>
                    <a:schemeClr val="tx1"/>
                  </a:solidFill>
                </a:rPr>
                <a:t>0.9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 rot="19801623">
              <a:off x="4371138" y="4248668"/>
              <a:ext cx="861035" cy="22466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5257159" y="3539311"/>
              <a:ext cx="1518930" cy="115032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youtube</a:t>
              </a:r>
              <a:r>
                <a:rPr lang="en-US" altLang="ko-KR" dirty="0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SNS</a:t>
              </a:r>
              <a:r>
                <a:rPr lang="ko-KR" altLang="en-US" dirty="0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의</a:t>
              </a:r>
              <a:endParaRPr lang="en-US" altLang="ko-KR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구렁텅이</a:t>
              </a:r>
              <a:endPara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5382811" y="5027226"/>
              <a:ext cx="1220212" cy="115032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출석 및</a:t>
              </a:r>
              <a:endParaRPr lang="en-US" altLang="ko-KR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열공</a:t>
              </a:r>
              <a:endPara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15" name="오른쪽 화살표 14"/>
            <p:cNvSpPr/>
            <p:nvPr/>
          </p:nvSpPr>
          <p:spPr>
            <a:xfrm rot="1550917">
              <a:off x="4446502" y="5320878"/>
              <a:ext cx="861035" cy="22466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19375" y="4503202"/>
              <a:ext cx="725283" cy="35033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 smtClean="0">
                  <a:solidFill>
                    <a:schemeClr val="tx1"/>
                  </a:solidFill>
                </a:rPr>
                <a:t>0.5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16786" y="5027226"/>
              <a:ext cx="725283" cy="35033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 smtClean="0">
                  <a:solidFill>
                    <a:schemeClr val="tx1"/>
                  </a:solidFill>
                </a:rPr>
                <a:t>0.5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8363951" y="5048499"/>
              <a:ext cx="1220212" cy="115032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평플</a:t>
              </a:r>
              <a:endPara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8387240" y="3424335"/>
              <a:ext cx="1220212" cy="115032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평마</a:t>
              </a:r>
              <a:endPara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24" name="오른쪽 화살표 23"/>
            <p:cNvSpPr/>
            <p:nvPr/>
          </p:nvSpPr>
          <p:spPr>
            <a:xfrm>
              <a:off x="6670963" y="5543622"/>
              <a:ext cx="1601023" cy="197040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25" name="오른쪽 화살표 24"/>
            <p:cNvSpPr/>
            <p:nvPr/>
          </p:nvSpPr>
          <p:spPr>
            <a:xfrm rot="19522852">
              <a:off x="6573842" y="4893197"/>
              <a:ext cx="1958013" cy="98711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26" name="오른쪽 화살표 25"/>
            <p:cNvSpPr/>
            <p:nvPr/>
          </p:nvSpPr>
          <p:spPr>
            <a:xfrm>
              <a:off x="6832289" y="4053716"/>
              <a:ext cx="1531661" cy="12298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27" name="오른쪽 화살표 26"/>
            <p:cNvSpPr/>
            <p:nvPr/>
          </p:nvSpPr>
          <p:spPr>
            <a:xfrm rot="2194249">
              <a:off x="6737251" y="4783423"/>
              <a:ext cx="1569784" cy="134659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784417" y="3680709"/>
              <a:ext cx="725283" cy="35033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 smtClean="0">
                  <a:solidFill>
                    <a:schemeClr val="tx1"/>
                  </a:solidFill>
                </a:rPr>
                <a:t>0.7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31467" y="4172381"/>
              <a:ext cx="725283" cy="35033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 smtClean="0">
                  <a:solidFill>
                    <a:schemeClr val="tx1"/>
                  </a:solidFill>
                </a:rPr>
                <a:t>0.2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85265" y="5750129"/>
              <a:ext cx="725283" cy="35033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 smtClean="0">
                  <a:solidFill>
                    <a:schemeClr val="tx1"/>
                  </a:solidFill>
                </a:rPr>
                <a:t>0.7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908019" y="5248540"/>
              <a:ext cx="725283" cy="35033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 smtClean="0">
                  <a:solidFill>
                    <a:schemeClr val="tx1"/>
                  </a:solidFill>
                </a:rPr>
                <a:t>0.3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오른쪽 화살표 33"/>
            <p:cNvSpPr/>
            <p:nvPr/>
          </p:nvSpPr>
          <p:spPr>
            <a:xfrm rot="9912137">
              <a:off x="2152124" y="4087051"/>
              <a:ext cx="3145044" cy="183507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99913" y="3753386"/>
              <a:ext cx="1145651" cy="35033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 smtClean="0">
                  <a:solidFill>
                    <a:schemeClr val="tx1"/>
                  </a:solidFill>
                </a:rPr>
                <a:t>0.1(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드랍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10458786" y="4248666"/>
              <a:ext cx="1220212" cy="115032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시험끝</a:t>
              </a:r>
              <a:endPara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42" name="오른쪽 화살표 41"/>
            <p:cNvSpPr/>
            <p:nvPr/>
          </p:nvSpPr>
          <p:spPr>
            <a:xfrm rot="1183366">
              <a:off x="9673405" y="4363127"/>
              <a:ext cx="808941" cy="139014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43" name="오른쪽 화살표 42"/>
            <p:cNvSpPr/>
            <p:nvPr/>
          </p:nvSpPr>
          <p:spPr>
            <a:xfrm rot="19800000">
              <a:off x="9617003" y="5266179"/>
              <a:ext cx="808941" cy="139014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834636" y="4031047"/>
              <a:ext cx="725283" cy="35033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834635" y="5433212"/>
              <a:ext cx="725283" cy="35033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아래로 구부러진 화살표 45"/>
            <p:cNvSpPr/>
            <p:nvPr/>
          </p:nvSpPr>
          <p:spPr>
            <a:xfrm flipH="1">
              <a:off x="10914989" y="3683474"/>
              <a:ext cx="394372" cy="493055"/>
            </a:xfrm>
            <a:prstGeom prst="curvedDownArrow">
              <a:avLst>
                <a:gd name="adj1" fmla="val 20446"/>
                <a:gd name="adj2" fmla="val 50000"/>
                <a:gd name="adj3" fmla="val 25000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749532" y="3332339"/>
              <a:ext cx="725283" cy="35033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620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수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강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청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수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강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청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성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구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렁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텅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열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평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평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시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험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dirty="0" smtClean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2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3"/>
            <a:ext cx="3853200" cy="424732"/>
          </a:xfrm>
        </p:spPr>
        <p:txBody>
          <a:bodyPr/>
          <a:lstStyle/>
          <a:p>
            <a:r>
              <a:rPr lang="en-US" altLang="ko-KR" dirty="0"/>
              <a:t>Markov </a:t>
            </a:r>
            <a:r>
              <a:rPr lang="en-US" altLang="ko-KR" dirty="0" smtClean="0"/>
              <a:t>Process</a:t>
            </a:r>
            <a:endParaRPr lang="ko-KR" altLang="en-US" dirty="0"/>
          </a:p>
        </p:txBody>
      </p:sp>
      <p:grpSp>
        <p:nvGrpSpPr>
          <p:cNvPr id="71" name="그룹 70"/>
          <p:cNvGrpSpPr/>
          <p:nvPr/>
        </p:nvGrpSpPr>
        <p:grpSpPr>
          <a:xfrm>
            <a:off x="6420339" y="1120987"/>
            <a:ext cx="5475312" cy="2133923"/>
            <a:chOff x="6908019" y="1273387"/>
            <a:chExt cx="5475312" cy="213392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직사각형 34"/>
                <p:cNvSpPr/>
                <p:nvPr/>
              </p:nvSpPr>
              <p:spPr>
                <a:xfrm>
                  <a:off x="6908019" y="1477743"/>
                  <a:ext cx="5431230" cy="1929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𝒫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                  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7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</m:e>
                                <m:e/>
                                <m:e/>
                                <m:e/>
                                <m:e/>
                                <m:e/>
                              </m:mr>
                              <m:mr>
                                <m:e/>
                                <m:e/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0.5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0.5</m:t>
                                  </m:r>
                                </m:e>
                                <m:e/>
                                <m:e/>
                                <m:e/>
                              </m:mr>
                              <m:m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  <m:e/>
                                <m:e/>
                                <m:e/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0.7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0.2</m:t>
                                  </m:r>
                                </m:e>
                                <m:e/>
                              </m:mr>
                              <m:mr>
                                <m:e/>
                                <m:e/>
                                <m:e/>
                                <m:e/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0.3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0.7</m:t>
                                  </m:r>
                                </m:e>
                                <m:e/>
                              </m:mr>
                              <m:mr>
                                <m:e/>
                                <m:e/>
                                <m:e/>
                                <m:e/>
                                <m:e/>
                                <m:e/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/>
                                <m:e/>
                                <m:e/>
                                <m:e/>
                                <m:e/>
                                <m:e/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/>
                                <m:e/>
                                <m:e/>
                                <m:e/>
                                <m:e/>
                                <m:e/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35" name="직사각형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8019" y="1477743"/>
                  <a:ext cx="5431230" cy="192956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/>
            <p:cNvSpPr txBox="1"/>
            <p:nvPr/>
          </p:nvSpPr>
          <p:spPr>
            <a:xfrm>
              <a:off x="7471474" y="1503297"/>
              <a:ext cx="117800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수강신청</a:t>
              </a:r>
              <a:endParaRPr lang="en-US" altLang="ko-KR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600" dirty="0" err="1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신청성공</a:t>
              </a:r>
              <a:endParaRPr lang="en-US" altLang="ko-KR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6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구렁텅이</a:t>
              </a:r>
              <a:endParaRPr lang="en-US" altLang="ko-KR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6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열공</a:t>
              </a:r>
              <a:endParaRPr lang="en-US" altLang="ko-KR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600" dirty="0" err="1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평마</a:t>
              </a:r>
              <a:endParaRPr lang="en-US" altLang="ko-KR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600" dirty="0" err="1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평쁠</a:t>
              </a:r>
              <a:endParaRPr lang="en-US" altLang="ko-KR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600" dirty="0" err="1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시험끝</a:t>
              </a:r>
              <a:endParaRPr lang="en-US" altLang="ko-KR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63950" y="1273387"/>
              <a:ext cx="40193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수강신청 </a:t>
              </a:r>
              <a:r>
                <a:rPr lang="ko-KR" altLang="en-US" sz="1100" dirty="0" err="1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신청성공</a:t>
              </a:r>
              <a:r>
                <a:rPr lang="ko-KR" altLang="en-US" sz="11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구렁텅이 열공       </a:t>
              </a:r>
              <a:r>
                <a:rPr lang="ko-KR" altLang="en-US" sz="1100" dirty="0" err="1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평마</a:t>
              </a:r>
              <a:r>
                <a:rPr lang="ko-KR" altLang="en-US" sz="11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      </a:t>
              </a:r>
              <a:r>
                <a:rPr lang="ko-KR" altLang="en-US" sz="1100" dirty="0" err="1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평쁠</a:t>
              </a:r>
              <a:r>
                <a:rPr lang="ko-KR" altLang="en-US" sz="11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   </a:t>
              </a:r>
              <a:r>
                <a:rPr lang="ko-KR" altLang="en-US" sz="1100" dirty="0" err="1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시험끝</a:t>
              </a:r>
              <a:endParaRPr lang="en-US" altLang="ko-KR" sz="11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091681" y="3332339"/>
            <a:ext cx="10587317" cy="2866487"/>
            <a:chOff x="1091681" y="3332339"/>
            <a:chExt cx="10587317" cy="2866487"/>
          </a:xfrm>
        </p:grpSpPr>
        <p:sp>
          <p:nvSpPr>
            <p:cNvPr id="40" name="타원 39"/>
            <p:cNvSpPr/>
            <p:nvPr/>
          </p:nvSpPr>
          <p:spPr>
            <a:xfrm>
              <a:off x="1091681" y="4361003"/>
              <a:ext cx="1160454" cy="115032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수강</a:t>
              </a:r>
              <a:endParaRPr lang="en-US" altLang="ko-KR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신청</a:t>
              </a:r>
              <a:endPara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41" name="아래로 구부러진 화살표 40"/>
            <p:cNvSpPr/>
            <p:nvPr/>
          </p:nvSpPr>
          <p:spPr>
            <a:xfrm flipH="1">
              <a:off x="1474721" y="3867948"/>
              <a:ext cx="394372" cy="493055"/>
            </a:xfrm>
            <a:prstGeom prst="curvedDownArrow">
              <a:avLst>
                <a:gd name="adj1" fmla="val 20446"/>
                <a:gd name="adj2" fmla="val 50000"/>
                <a:gd name="adj3" fmla="val 25000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309264" y="3516813"/>
              <a:ext cx="725283" cy="35033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0.1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3210774" y="4361002"/>
              <a:ext cx="1160454" cy="115032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수강</a:t>
              </a:r>
              <a:endParaRPr lang="en-US" altLang="ko-KR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신청 성공</a:t>
              </a:r>
              <a:endPara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44" name="오른쪽 화살표 43"/>
            <p:cNvSpPr/>
            <p:nvPr/>
          </p:nvSpPr>
          <p:spPr>
            <a:xfrm>
              <a:off x="2301593" y="4823830"/>
              <a:ext cx="861035" cy="22466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315835" y="4518795"/>
              <a:ext cx="725283" cy="35033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 smtClean="0">
                  <a:solidFill>
                    <a:schemeClr val="tx1"/>
                  </a:solidFill>
                </a:rPr>
                <a:t>0.9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오른쪽 화살표 45"/>
            <p:cNvSpPr/>
            <p:nvPr/>
          </p:nvSpPr>
          <p:spPr>
            <a:xfrm rot="19801623">
              <a:off x="4371138" y="4248668"/>
              <a:ext cx="861035" cy="22466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5257159" y="3539311"/>
              <a:ext cx="1518930" cy="115032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youtube</a:t>
              </a:r>
              <a:r>
                <a:rPr lang="en-US" altLang="ko-KR" dirty="0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SNS</a:t>
              </a:r>
              <a:r>
                <a:rPr lang="ko-KR" altLang="en-US" dirty="0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의</a:t>
              </a:r>
              <a:endParaRPr lang="en-US" altLang="ko-KR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구렁텅이</a:t>
              </a:r>
              <a:endPara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5382811" y="5027226"/>
              <a:ext cx="1220212" cy="115032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출석 및</a:t>
              </a:r>
              <a:endParaRPr lang="en-US" altLang="ko-KR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열공</a:t>
              </a:r>
              <a:endPara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49" name="오른쪽 화살표 48"/>
            <p:cNvSpPr/>
            <p:nvPr/>
          </p:nvSpPr>
          <p:spPr>
            <a:xfrm rot="1550917">
              <a:off x="4446502" y="5320878"/>
              <a:ext cx="861035" cy="22466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419375" y="4503202"/>
              <a:ext cx="725283" cy="35033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 smtClean="0">
                  <a:solidFill>
                    <a:schemeClr val="tx1"/>
                  </a:solidFill>
                </a:rPr>
                <a:t>0.5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616786" y="5027226"/>
              <a:ext cx="725283" cy="35033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 smtClean="0">
                  <a:solidFill>
                    <a:schemeClr val="tx1"/>
                  </a:solidFill>
                </a:rPr>
                <a:t>0.5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8363951" y="5048499"/>
              <a:ext cx="1220212" cy="115032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평플</a:t>
              </a:r>
              <a:endPara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8387240" y="3424335"/>
              <a:ext cx="1220212" cy="115032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평마</a:t>
              </a:r>
              <a:endPara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54" name="오른쪽 화살표 53"/>
            <p:cNvSpPr/>
            <p:nvPr/>
          </p:nvSpPr>
          <p:spPr>
            <a:xfrm>
              <a:off x="6670963" y="5543622"/>
              <a:ext cx="1601023" cy="197040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55" name="오른쪽 화살표 54"/>
            <p:cNvSpPr/>
            <p:nvPr/>
          </p:nvSpPr>
          <p:spPr>
            <a:xfrm rot="19522852">
              <a:off x="6573842" y="4893197"/>
              <a:ext cx="1958013" cy="98711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56" name="오른쪽 화살표 55"/>
            <p:cNvSpPr/>
            <p:nvPr/>
          </p:nvSpPr>
          <p:spPr>
            <a:xfrm>
              <a:off x="6832289" y="4053716"/>
              <a:ext cx="1531661" cy="12298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57" name="오른쪽 화살표 56"/>
            <p:cNvSpPr/>
            <p:nvPr/>
          </p:nvSpPr>
          <p:spPr>
            <a:xfrm rot="2194249">
              <a:off x="6737251" y="4783423"/>
              <a:ext cx="1569784" cy="134659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84417" y="3680709"/>
              <a:ext cx="725283" cy="35033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 smtClean="0">
                  <a:solidFill>
                    <a:schemeClr val="tx1"/>
                  </a:solidFill>
                </a:rPr>
                <a:t>0.7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831467" y="4172381"/>
              <a:ext cx="725283" cy="35033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 smtClean="0">
                  <a:solidFill>
                    <a:schemeClr val="tx1"/>
                  </a:solidFill>
                </a:rPr>
                <a:t>0.2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85265" y="5750129"/>
              <a:ext cx="725283" cy="35033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 smtClean="0">
                  <a:solidFill>
                    <a:schemeClr val="tx1"/>
                  </a:solidFill>
                </a:rPr>
                <a:t>0.7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908019" y="5248540"/>
              <a:ext cx="725283" cy="35033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 smtClean="0">
                  <a:solidFill>
                    <a:schemeClr val="tx1"/>
                  </a:solidFill>
                </a:rPr>
                <a:t>0.3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오른쪽 화살표 61"/>
            <p:cNvSpPr/>
            <p:nvPr/>
          </p:nvSpPr>
          <p:spPr>
            <a:xfrm rot="9912137">
              <a:off x="2152124" y="4087051"/>
              <a:ext cx="3145044" cy="183507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099913" y="3753386"/>
              <a:ext cx="1145651" cy="35033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 smtClean="0">
                  <a:solidFill>
                    <a:schemeClr val="tx1"/>
                  </a:solidFill>
                </a:rPr>
                <a:t>0.1(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드랍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10458786" y="4248666"/>
              <a:ext cx="1220212" cy="115032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시험끝</a:t>
              </a:r>
              <a:endPara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65" name="오른쪽 화살표 64"/>
            <p:cNvSpPr/>
            <p:nvPr/>
          </p:nvSpPr>
          <p:spPr>
            <a:xfrm rot="1183366">
              <a:off x="9673405" y="4363127"/>
              <a:ext cx="808941" cy="139014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66" name="오른쪽 화살표 65"/>
            <p:cNvSpPr/>
            <p:nvPr/>
          </p:nvSpPr>
          <p:spPr>
            <a:xfrm rot="19800000">
              <a:off x="9617003" y="5266179"/>
              <a:ext cx="808941" cy="139014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834636" y="4031047"/>
              <a:ext cx="725283" cy="35033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9834635" y="5433212"/>
              <a:ext cx="725283" cy="35033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아래로 구부러진 화살표 68"/>
            <p:cNvSpPr/>
            <p:nvPr/>
          </p:nvSpPr>
          <p:spPr>
            <a:xfrm flipH="1">
              <a:off x="10914989" y="3683474"/>
              <a:ext cx="394372" cy="493055"/>
            </a:xfrm>
            <a:prstGeom prst="curvedDownArrow">
              <a:avLst>
                <a:gd name="adj1" fmla="val 20446"/>
                <a:gd name="adj2" fmla="val 50000"/>
                <a:gd name="adj3" fmla="val 25000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749532" y="3332339"/>
              <a:ext cx="725283" cy="35033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32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Markov Reward Process(MRP)</a:t>
                </a:r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MP</a:t>
                </a:r>
                <a:r>
                  <a:rPr lang="ko-KR" altLang="en-US" dirty="0" smtClean="0"/>
                  <a:t>에서 </a:t>
                </a:r>
                <a:r>
                  <a:rPr lang="en-US" altLang="ko-KR" dirty="0" smtClean="0"/>
                  <a:t>reward function</a:t>
                </a:r>
                <a:r>
                  <a:rPr lang="ko-KR" altLang="en-US" dirty="0" smtClean="0"/>
                  <a:t>와 </a:t>
                </a:r>
                <a:r>
                  <a:rPr lang="en-US" altLang="ko-KR" dirty="0" smtClean="0"/>
                  <a:t>discount factor</a:t>
                </a:r>
                <a:r>
                  <a:rPr lang="ko-KR" altLang="en-US" dirty="0"/>
                  <a:t> </a:t>
                </a:r>
                <a:r>
                  <a:rPr lang="ko-KR" altLang="en-US" dirty="0" smtClean="0"/>
                  <a:t>개념을 추가한 </a:t>
                </a:r>
                <a:r>
                  <a:rPr lang="en-US" altLang="ko-KR" dirty="0" smtClean="0"/>
                  <a:t> </a:t>
                </a:r>
                <a:r>
                  <a:rPr lang="ko-KR" altLang="en-US" dirty="0" err="1" smtClean="0"/>
                  <a:t>튜플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ko-KR" altLang="en-US" dirty="0" smtClean="0"/>
                  <a:t>입니다</a:t>
                </a:r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state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 smtClean="0"/>
                  <a:t>에서 받을 수 있는 예상 보상을 의미합니다</a:t>
                </a:r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0</a:t>
                </a:r>
                <a:r>
                  <a:rPr lang="ko-KR" altLang="en-US" dirty="0" smtClean="0"/>
                  <a:t>이상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이하의 </a:t>
                </a:r>
                <a:r>
                  <a:rPr lang="en-US" altLang="ko-KR" dirty="0" smtClean="0"/>
                  <a:t>discount factor</a:t>
                </a:r>
                <a:r>
                  <a:rPr lang="ko-KR" altLang="en-US" dirty="0" smtClean="0"/>
                  <a:t>입니다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2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Markov Reward Process</a:t>
            </a:r>
            <a:endParaRPr lang="ko-KR" altLang="en-US" dirty="0"/>
          </a:p>
        </p:txBody>
      </p:sp>
      <p:grpSp>
        <p:nvGrpSpPr>
          <p:cNvPr id="76" name="그룹 75"/>
          <p:cNvGrpSpPr/>
          <p:nvPr/>
        </p:nvGrpSpPr>
        <p:grpSpPr>
          <a:xfrm>
            <a:off x="1091681" y="3162985"/>
            <a:ext cx="10587317" cy="3035841"/>
            <a:chOff x="1091681" y="3162985"/>
            <a:chExt cx="10587317" cy="3035841"/>
          </a:xfrm>
        </p:grpSpPr>
        <p:grpSp>
          <p:nvGrpSpPr>
            <p:cNvPr id="40" name="그룹 39"/>
            <p:cNvGrpSpPr/>
            <p:nvPr/>
          </p:nvGrpSpPr>
          <p:grpSpPr>
            <a:xfrm>
              <a:off x="1091681" y="3332339"/>
              <a:ext cx="10587317" cy="2866487"/>
              <a:chOff x="1091681" y="3332339"/>
              <a:chExt cx="10587317" cy="2866487"/>
            </a:xfrm>
          </p:grpSpPr>
          <p:sp>
            <p:nvSpPr>
              <p:cNvPr id="41" name="타원 40"/>
              <p:cNvSpPr/>
              <p:nvPr/>
            </p:nvSpPr>
            <p:spPr>
              <a:xfrm>
                <a:off x="1091681" y="4361003"/>
                <a:ext cx="1160454" cy="115032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수강</a:t>
                </a:r>
                <a:endParaRPr lang="en-US" altLang="ko-KR" dirty="0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신청</a:t>
                </a:r>
                <a:endParaRPr lang="ko-KR" altLang="en-US" dirty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42" name="아래로 구부러진 화살표 41"/>
              <p:cNvSpPr/>
              <p:nvPr/>
            </p:nvSpPr>
            <p:spPr>
              <a:xfrm flipH="1">
                <a:off x="1474721" y="3867948"/>
                <a:ext cx="394372" cy="493055"/>
              </a:xfrm>
              <a:prstGeom prst="curvedDownArrow">
                <a:avLst>
                  <a:gd name="adj1" fmla="val 20446"/>
                  <a:gd name="adj2" fmla="val 50000"/>
                  <a:gd name="adj3" fmla="val 25000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309264" y="3516813"/>
                <a:ext cx="725283" cy="350338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ctr">
                  <a:defRPr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ko-KR" dirty="0">
                    <a:solidFill>
                      <a:schemeClr val="tx1"/>
                    </a:solidFill>
                  </a:rPr>
                  <a:t>0.1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3210774" y="4361002"/>
                <a:ext cx="1160454" cy="115032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수강</a:t>
                </a:r>
                <a:endParaRPr lang="en-US" altLang="ko-KR" dirty="0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신청 성공</a:t>
                </a:r>
                <a:endParaRPr lang="ko-KR" altLang="en-US" dirty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45" name="오른쪽 화살표 44"/>
              <p:cNvSpPr/>
              <p:nvPr/>
            </p:nvSpPr>
            <p:spPr>
              <a:xfrm>
                <a:off x="2301593" y="4823830"/>
                <a:ext cx="861035" cy="22466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315835" y="4518795"/>
                <a:ext cx="725283" cy="350338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ctr">
                  <a:defRPr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ko-KR" dirty="0" smtClean="0">
                    <a:solidFill>
                      <a:schemeClr val="tx1"/>
                    </a:solidFill>
                  </a:rPr>
                  <a:t>0.9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오른쪽 화살표 46"/>
              <p:cNvSpPr/>
              <p:nvPr/>
            </p:nvSpPr>
            <p:spPr>
              <a:xfrm rot="19801623">
                <a:off x="4371138" y="4248668"/>
                <a:ext cx="861035" cy="22466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5257159" y="3539311"/>
                <a:ext cx="1518930" cy="115032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youtube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SNS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의</a:t>
                </a:r>
                <a:endParaRPr lang="en-US" altLang="ko-KR" dirty="0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구렁텅이</a:t>
                </a:r>
                <a:endParaRPr lang="ko-KR" altLang="en-US" dirty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5382811" y="5027226"/>
                <a:ext cx="1220212" cy="115032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출석 및</a:t>
                </a:r>
                <a:endParaRPr lang="en-US" altLang="ko-KR" dirty="0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열공</a:t>
                </a:r>
                <a:endParaRPr lang="ko-KR" altLang="en-US" dirty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50" name="오른쪽 화살표 49"/>
              <p:cNvSpPr/>
              <p:nvPr/>
            </p:nvSpPr>
            <p:spPr>
              <a:xfrm rot="1550917">
                <a:off x="4446502" y="5320878"/>
                <a:ext cx="861035" cy="22466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419375" y="4503202"/>
                <a:ext cx="725283" cy="350338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ctr">
                  <a:defRPr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ko-KR" dirty="0" smtClean="0">
                    <a:solidFill>
                      <a:schemeClr val="tx1"/>
                    </a:solidFill>
                  </a:rPr>
                  <a:t>0.5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616786" y="5027226"/>
                <a:ext cx="725283" cy="350338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ctr">
                  <a:defRPr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ko-KR" dirty="0" smtClean="0">
                    <a:solidFill>
                      <a:schemeClr val="tx1"/>
                    </a:solidFill>
                  </a:rPr>
                  <a:t>0.5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8363951" y="5048499"/>
                <a:ext cx="1220212" cy="115032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 smtClean="0">
                    <a:solidFill>
                      <a:schemeClr val="tx1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평플</a:t>
                </a:r>
                <a:endParaRPr lang="ko-KR" altLang="en-US" dirty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8387240" y="3424335"/>
                <a:ext cx="1220212" cy="115032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 smtClean="0">
                    <a:solidFill>
                      <a:schemeClr val="tx1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평마</a:t>
                </a:r>
                <a:endParaRPr lang="ko-KR" altLang="en-US" dirty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55" name="오른쪽 화살표 54"/>
              <p:cNvSpPr/>
              <p:nvPr/>
            </p:nvSpPr>
            <p:spPr>
              <a:xfrm>
                <a:off x="6670963" y="5543622"/>
                <a:ext cx="1601023" cy="197040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56" name="오른쪽 화살표 55"/>
              <p:cNvSpPr/>
              <p:nvPr/>
            </p:nvSpPr>
            <p:spPr>
              <a:xfrm rot="19522852">
                <a:off x="6573842" y="4893197"/>
                <a:ext cx="1958013" cy="98711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57" name="오른쪽 화살표 56"/>
              <p:cNvSpPr/>
              <p:nvPr/>
            </p:nvSpPr>
            <p:spPr>
              <a:xfrm>
                <a:off x="6832289" y="4053716"/>
                <a:ext cx="1531661" cy="122986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58" name="오른쪽 화살표 57"/>
              <p:cNvSpPr/>
              <p:nvPr/>
            </p:nvSpPr>
            <p:spPr>
              <a:xfrm rot="2194249">
                <a:off x="6737251" y="4783423"/>
                <a:ext cx="1569784" cy="134659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784417" y="3680709"/>
                <a:ext cx="725283" cy="350338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ctr">
                  <a:defRPr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ko-KR" dirty="0" smtClean="0">
                    <a:solidFill>
                      <a:schemeClr val="tx1"/>
                    </a:solidFill>
                  </a:rPr>
                  <a:t>0.7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831467" y="4172381"/>
                <a:ext cx="725283" cy="350338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ctr">
                  <a:defRPr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ko-KR" dirty="0" smtClean="0">
                    <a:solidFill>
                      <a:schemeClr val="tx1"/>
                    </a:solidFill>
                  </a:rPr>
                  <a:t>0.2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585265" y="5750129"/>
                <a:ext cx="725283" cy="350338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ctr">
                  <a:defRPr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ko-KR" dirty="0" smtClean="0">
                    <a:solidFill>
                      <a:schemeClr val="tx1"/>
                    </a:solidFill>
                  </a:rPr>
                  <a:t>0.7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6908019" y="5248540"/>
                <a:ext cx="725283" cy="350338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ctr">
                  <a:defRPr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ko-KR" dirty="0" smtClean="0">
                    <a:solidFill>
                      <a:schemeClr val="tx1"/>
                    </a:solidFill>
                  </a:rPr>
                  <a:t>0.3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오른쪽 화살표 62"/>
              <p:cNvSpPr/>
              <p:nvPr/>
            </p:nvSpPr>
            <p:spPr>
              <a:xfrm rot="9912137">
                <a:off x="2152124" y="4087051"/>
                <a:ext cx="3145044" cy="183507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099913" y="3753386"/>
                <a:ext cx="1145651" cy="350338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ctr">
                  <a:defRPr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ko-KR" dirty="0" smtClean="0">
                    <a:solidFill>
                      <a:schemeClr val="tx1"/>
                    </a:solidFill>
                  </a:rPr>
                  <a:t>0.1(</a:t>
                </a:r>
                <a:r>
                  <a:rPr lang="ko-KR" altLang="en-US" dirty="0" err="1" smtClean="0">
                    <a:solidFill>
                      <a:schemeClr val="tx1"/>
                    </a:solidFill>
                  </a:rPr>
                  <a:t>드랍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10458786" y="4248666"/>
                <a:ext cx="1220212" cy="115032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 smtClean="0">
                    <a:solidFill>
                      <a:schemeClr val="tx1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시험끝</a:t>
                </a:r>
                <a:endParaRPr lang="ko-KR" altLang="en-US" dirty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66" name="오른쪽 화살표 65"/>
              <p:cNvSpPr/>
              <p:nvPr/>
            </p:nvSpPr>
            <p:spPr>
              <a:xfrm rot="1183366">
                <a:off x="9673405" y="4363127"/>
                <a:ext cx="808941" cy="139014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67" name="오른쪽 화살표 66"/>
              <p:cNvSpPr/>
              <p:nvPr/>
            </p:nvSpPr>
            <p:spPr>
              <a:xfrm rot="19800000">
                <a:off x="9617003" y="5266179"/>
                <a:ext cx="808941" cy="139014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9834636" y="4031047"/>
                <a:ext cx="725283" cy="350338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ctr">
                  <a:defRPr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9834635" y="5433212"/>
                <a:ext cx="725283" cy="350338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ctr">
                  <a:defRPr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아래로 구부러진 화살표 69"/>
              <p:cNvSpPr/>
              <p:nvPr/>
            </p:nvSpPr>
            <p:spPr>
              <a:xfrm flipH="1">
                <a:off x="10914989" y="3683474"/>
                <a:ext cx="394372" cy="493055"/>
              </a:xfrm>
              <a:prstGeom prst="curvedDownArrow">
                <a:avLst>
                  <a:gd name="adj1" fmla="val 20446"/>
                  <a:gd name="adj2" fmla="val 50000"/>
                  <a:gd name="adj3" fmla="val 25000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0749532" y="3332339"/>
                <a:ext cx="725283" cy="350338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ctr">
                  <a:defRPr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8571995" y="3162985"/>
              <a:ext cx="897430" cy="35033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 smtClean="0">
                  <a:solidFill>
                    <a:schemeClr val="tx1"/>
                  </a:solidFill>
                </a:rPr>
                <a:t>R=-10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583299" y="4764141"/>
              <a:ext cx="897430" cy="35033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 smtClean="0">
                  <a:solidFill>
                    <a:schemeClr val="tx1"/>
                  </a:solidFill>
                </a:rPr>
                <a:t>R=10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604422" y="4764141"/>
              <a:ext cx="897430" cy="35033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 smtClean="0">
                  <a:solidFill>
                    <a:schemeClr val="tx1"/>
                  </a:solidFill>
                </a:rPr>
                <a:t>R=-3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614562" y="3162985"/>
              <a:ext cx="897430" cy="35033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 smtClean="0">
                  <a:solidFill>
                    <a:schemeClr val="tx1"/>
                  </a:solidFill>
                </a:rPr>
                <a:t>R=3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483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현재 시간 </a:t>
                </a:r>
                <a:r>
                  <a:rPr lang="en-US" altLang="ko-KR" dirty="0" smtClean="0"/>
                  <a:t>t</a:t>
                </a:r>
                <a:r>
                  <a:rPr lang="ko-KR" altLang="en-US" dirty="0" smtClean="0"/>
                  <a:t>부터 </a:t>
                </a:r>
                <a:r>
                  <a:rPr lang="en-US" altLang="ko-KR" dirty="0" smtClean="0"/>
                  <a:t>“</a:t>
                </a:r>
                <a:r>
                  <a:rPr lang="ko-KR" altLang="en-US" dirty="0" smtClean="0"/>
                  <a:t>앞으로 받게 될 총 </a:t>
                </a:r>
                <a:r>
                  <a:rPr lang="en-US" altLang="ko-KR" dirty="0" smtClean="0"/>
                  <a:t>reward”</a:t>
                </a:r>
                <a:r>
                  <a:rPr lang="ko-KR" altLang="en-US" dirty="0" smtClean="0"/>
                  <a:t>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…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으</m:t>
                    </m:r>
                  </m:oMath>
                </a14:m>
                <a:r>
                  <a:rPr lang="ko-KR" altLang="en-US" dirty="0" smtClean="0"/>
                  <a:t>로 정의할 수 있습니다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이 때 우리는 </a:t>
                </a:r>
                <a:r>
                  <a:rPr lang="en-US" altLang="ko-KR" dirty="0" smtClean="0"/>
                  <a:t>value function</a:t>
                </a:r>
                <a:r>
                  <a:rPr lang="ko-KR" altLang="en-US" dirty="0" smtClean="0"/>
                  <a:t>을 아래와 같이 정의할 수 있습니다</a:t>
                </a:r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즉 </a:t>
                </a:r>
                <a:r>
                  <a:rPr lang="en-US" altLang="ko-KR" dirty="0" smtClean="0"/>
                  <a:t>state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dirty="0" smtClean="0"/>
                  <a:t>서 받을 수 있는 총 </a:t>
                </a:r>
                <a:r>
                  <a:rPr lang="en-US" altLang="ko-KR" dirty="0" smtClean="0"/>
                  <a:t>reward</a:t>
                </a:r>
                <a:r>
                  <a:rPr lang="ko-KR" altLang="en-US" dirty="0" smtClean="0"/>
                  <a:t>의 </a:t>
                </a:r>
                <a:r>
                  <a:rPr lang="ko-KR" altLang="en-US" dirty="0" err="1" smtClean="0"/>
                  <a:t>기댓값으로</a:t>
                </a:r>
                <a:r>
                  <a:rPr lang="ko-KR" altLang="en-US" dirty="0" smtClean="0"/>
                  <a:t> 정의할 수 있습니다</a:t>
                </a:r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∑"/>
                        <m:supHide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′∈</m:t>
                        </m:r>
                        <m:r>
                          <a:rPr lang="ko-KR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′)</m:t>
                        </m:r>
                      </m:e>
                    </m:nary>
                  </m:oMath>
                </a14:m>
                <a:endParaRPr lang="en-US" altLang="ko-KR" sz="2000" dirty="0" smtClean="0"/>
              </a:p>
              <a:p>
                <a:r>
                  <a:rPr lang="ko-KR" altLang="en-US" dirty="0" smtClean="0"/>
                  <a:t>즉</a:t>
                </a:r>
                <a:r>
                  <a:rPr lang="en-US" altLang="ko-KR" dirty="0" smtClean="0"/>
                  <a:t>, v(s), state s</a:t>
                </a:r>
                <a:r>
                  <a:rPr lang="ko-KR" altLang="en-US" dirty="0" smtClean="0"/>
                  <a:t>에서 받을 수 있는 총 </a:t>
                </a:r>
                <a:r>
                  <a:rPr lang="en-US" altLang="ko-KR" dirty="0" smtClean="0"/>
                  <a:t>reward</a:t>
                </a:r>
                <a:r>
                  <a:rPr lang="ko-KR" altLang="en-US" dirty="0" smtClean="0"/>
                  <a:t>의 기대 가치는 해당 </a:t>
                </a:r>
                <a:r>
                  <a:rPr lang="en-US" altLang="ko-KR" dirty="0" smtClean="0"/>
                  <a:t>state</a:t>
                </a:r>
                <a:r>
                  <a:rPr lang="ko-KR" altLang="en-US" dirty="0" smtClean="0"/>
                  <a:t>에서 받을 수 있는 </a:t>
                </a:r>
                <a:r>
                  <a:rPr lang="en-US" altLang="ko-KR" dirty="0" smtClean="0"/>
                  <a:t>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ko-KR" altLang="en-US" dirty="0" smtClean="0"/>
                  <a:t> 해당 </a:t>
                </a:r>
                <a:r>
                  <a:rPr lang="en-US" altLang="ko-KR" dirty="0" smtClean="0"/>
                  <a:t>state</a:t>
                </a:r>
                <a:r>
                  <a:rPr lang="ko-KR" altLang="en-US" dirty="0" smtClean="0"/>
                  <a:t>에서 미래에 받을 수 있는 </a:t>
                </a:r>
                <a:r>
                  <a:rPr lang="en-US" altLang="ko-KR" dirty="0" smtClean="0"/>
                  <a:t>reward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′∈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′)</m:t>
                        </m:r>
                      </m:e>
                    </m:nary>
                  </m:oMath>
                </a14:m>
                <a:r>
                  <a:rPr lang="ko-KR" altLang="en-US" dirty="0" smtClean="0"/>
                  <a:t>에</a:t>
                </a:r>
                <a:r>
                  <a:rPr lang="en-US" altLang="ko-KR" dirty="0" smtClean="0"/>
                  <a:t> discounted count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ko-KR" altLang="en-US" dirty="0" smtClean="0"/>
                  <a:t>로 정의할 수 있습니다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491" r="-1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3"/>
            <a:ext cx="3853200" cy="548025"/>
          </a:xfrm>
        </p:spPr>
        <p:txBody>
          <a:bodyPr/>
          <a:lstStyle/>
          <a:p>
            <a:r>
              <a:rPr lang="en-US" altLang="ko-KR" dirty="0"/>
              <a:t>Markov Reward Process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43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>
          <a:xfrm>
            <a:off x="461962" y="1430181"/>
            <a:ext cx="11182351" cy="211119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v(</a:t>
            </a:r>
            <a:r>
              <a:rPr lang="ko-KR" altLang="en-US" dirty="0" smtClean="0"/>
              <a:t>수강신청</a:t>
            </a:r>
            <a:r>
              <a:rPr lang="en-US" altLang="ko-KR" dirty="0" smtClean="0"/>
              <a:t>) = -0.374</a:t>
            </a:r>
            <a:br>
              <a:rPr lang="en-US" altLang="ko-KR" dirty="0" smtClean="0"/>
            </a:br>
            <a:r>
              <a:rPr lang="en-US" altLang="ko-KR" dirty="0" smtClean="0"/>
              <a:t>v(</a:t>
            </a:r>
            <a:r>
              <a:rPr lang="ko-KR" altLang="en-US" dirty="0" err="1" smtClean="0"/>
              <a:t>신청성공</a:t>
            </a:r>
            <a:r>
              <a:rPr lang="en-US" altLang="ko-KR" dirty="0" smtClean="0"/>
              <a:t>) = -0.420</a:t>
            </a:r>
            <a:br>
              <a:rPr lang="en-US" altLang="ko-KR" dirty="0" smtClean="0"/>
            </a:br>
            <a:r>
              <a:rPr lang="en-US" altLang="ko-KR" dirty="0" smtClean="0"/>
              <a:t>v(</a:t>
            </a:r>
            <a:r>
              <a:rPr lang="ko-KR" altLang="en-US" dirty="0" smtClean="0"/>
              <a:t>구렁텅이</a:t>
            </a:r>
            <a:r>
              <a:rPr lang="en-US" altLang="ko-KR" dirty="0" smtClean="0"/>
              <a:t>) = -1.534</a:t>
            </a:r>
            <a:br>
              <a:rPr lang="en-US" altLang="ko-KR" dirty="0" smtClean="0"/>
            </a:br>
            <a:r>
              <a:rPr lang="en-US" altLang="ko-KR" dirty="0" smtClean="0"/>
              <a:t>v(</a:t>
            </a:r>
            <a:r>
              <a:rPr lang="ko-KR" altLang="en-US" dirty="0" smtClean="0"/>
              <a:t>열공</a:t>
            </a:r>
            <a:r>
              <a:rPr lang="en-US" altLang="ko-KR" dirty="0" smtClean="0"/>
              <a:t>) = 0.6</a:t>
            </a:r>
            <a:br>
              <a:rPr lang="en-US" altLang="ko-KR" dirty="0" smtClean="0"/>
            </a:br>
            <a:r>
              <a:rPr lang="en-US" altLang="ko-KR" dirty="0" smtClean="0"/>
              <a:t>v(</a:t>
            </a:r>
            <a:r>
              <a:rPr lang="ko-KR" altLang="en-US" dirty="0" err="1" smtClean="0"/>
              <a:t>평마</a:t>
            </a:r>
            <a:r>
              <a:rPr lang="en-US" altLang="ko-KR" dirty="0" smtClean="0"/>
              <a:t>) = -10</a:t>
            </a:r>
            <a:br>
              <a:rPr lang="en-US" altLang="ko-KR" dirty="0" smtClean="0"/>
            </a:br>
            <a:r>
              <a:rPr lang="en-US" altLang="ko-KR" dirty="0" smtClean="0"/>
              <a:t>v(</a:t>
            </a:r>
            <a:r>
              <a:rPr lang="ko-KR" altLang="en-US" dirty="0" err="1" smtClean="0"/>
              <a:t>평쁠</a:t>
            </a:r>
            <a:r>
              <a:rPr lang="en-US" altLang="ko-KR" dirty="0" smtClean="0"/>
              <a:t>) = 10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v(</a:t>
            </a:r>
            <a:r>
              <a:rPr lang="ko-KR" altLang="en-US" dirty="0" err="1" smtClean="0"/>
              <a:t>시험끝</a:t>
            </a:r>
            <a:r>
              <a:rPr lang="en-US" altLang="ko-KR" dirty="0" smtClean="0"/>
              <a:t>) = 0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Markov Reward Process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10749532" y="2914746"/>
                <a:ext cx="806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9532" y="2914746"/>
                <a:ext cx="806118" cy="276999"/>
              </a:xfrm>
              <a:prstGeom prst="rect">
                <a:avLst/>
              </a:prstGeom>
              <a:blipFill>
                <a:blip r:embed="rId2"/>
                <a:stretch>
                  <a:fillRect l="-5263" r="-5263" b="-239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그룹 108"/>
          <p:cNvGrpSpPr/>
          <p:nvPr/>
        </p:nvGrpSpPr>
        <p:grpSpPr>
          <a:xfrm>
            <a:off x="1091681" y="3162985"/>
            <a:ext cx="10587317" cy="3035841"/>
            <a:chOff x="1091681" y="3162985"/>
            <a:chExt cx="10587317" cy="3035841"/>
          </a:xfrm>
        </p:grpSpPr>
        <p:grpSp>
          <p:nvGrpSpPr>
            <p:cNvPr id="110" name="그룹 109"/>
            <p:cNvGrpSpPr/>
            <p:nvPr/>
          </p:nvGrpSpPr>
          <p:grpSpPr>
            <a:xfrm>
              <a:off x="1091681" y="3332339"/>
              <a:ext cx="10587317" cy="2866487"/>
              <a:chOff x="1091681" y="3332339"/>
              <a:chExt cx="10587317" cy="286648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91681" y="4361003"/>
                <a:ext cx="1160454" cy="115032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수강</a:t>
                </a:r>
                <a:endParaRPr lang="en-US" altLang="ko-KR" dirty="0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신청</a:t>
                </a:r>
                <a:endParaRPr lang="ko-KR" altLang="en-US" dirty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116" name="아래로 구부러진 화살표 115"/>
              <p:cNvSpPr/>
              <p:nvPr/>
            </p:nvSpPr>
            <p:spPr>
              <a:xfrm flipH="1">
                <a:off x="1474721" y="3867948"/>
                <a:ext cx="394372" cy="493055"/>
              </a:xfrm>
              <a:prstGeom prst="curvedDownArrow">
                <a:avLst>
                  <a:gd name="adj1" fmla="val 20446"/>
                  <a:gd name="adj2" fmla="val 50000"/>
                  <a:gd name="adj3" fmla="val 25000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1309264" y="3516813"/>
                <a:ext cx="725283" cy="350338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ctr">
                  <a:defRPr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ko-KR" dirty="0">
                    <a:solidFill>
                      <a:schemeClr val="tx1"/>
                    </a:solidFill>
                  </a:rPr>
                  <a:t>0.1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3210774" y="4361002"/>
                <a:ext cx="1160454" cy="115032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수강</a:t>
                </a:r>
                <a:endParaRPr lang="en-US" altLang="ko-KR" dirty="0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신청 성공</a:t>
                </a:r>
                <a:endParaRPr lang="ko-KR" altLang="en-US" dirty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119" name="오른쪽 화살표 118"/>
              <p:cNvSpPr/>
              <p:nvPr/>
            </p:nvSpPr>
            <p:spPr>
              <a:xfrm>
                <a:off x="2301593" y="4823830"/>
                <a:ext cx="861035" cy="22466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2315835" y="4518795"/>
                <a:ext cx="725283" cy="350338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ctr">
                  <a:defRPr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ko-KR" dirty="0" smtClean="0">
                    <a:solidFill>
                      <a:schemeClr val="tx1"/>
                    </a:solidFill>
                  </a:rPr>
                  <a:t>0.9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오른쪽 화살표 120"/>
              <p:cNvSpPr/>
              <p:nvPr/>
            </p:nvSpPr>
            <p:spPr>
              <a:xfrm rot="19801623">
                <a:off x="4371138" y="4248668"/>
                <a:ext cx="861035" cy="22466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122" name="타원 121"/>
              <p:cNvSpPr/>
              <p:nvPr/>
            </p:nvSpPr>
            <p:spPr>
              <a:xfrm>
                <a:off x="5257159" y="3539311"/>
                <a:ext cx="1518930" cy="115032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youtube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SNS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의</a:t>
                </a:r>
                <a:endParaRPr lang="en-US" altLang="ko-KR" dirty="0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구렁텅이</a:t>
                </a:r>
                <a:endParaRPr lang="ko-KR" altLang="en-US" dirty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123" name="타원 122"/>
              <p:cNvSpPr/>
              <p:nvPr/>
            </p:nvSpPr>
            <p:spPr>
              <a:xfrm>
                <a:off x="5382811" y="5027226"/>
                <a:ext cx="1220212" cy="115032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출석 및</a:t>
                </a:r>
                <a:endParaRPr lang="en-US" altLang="ko-KR" dirty="0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열공</a:t>
                </a:r>
                <a:endParaRPr lang="ko-KR" altLang="en-US" dirty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124" name="오른쪽 화살표 123"/>
              <p:cNvSpPr/>
              <p:nvPr/>
            </p:nvSpPr>
            <p:spPr>
              <a:xfrm rot="1550917">
                <a:off x="4446502" y="5320878"/>
                <a:ext cx="861035" cy="22466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4419375" y="4503202"/>
                <a:ext cx="725283" cy="350338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ctr">
                  <a:defRPr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ko-KR" dirty="0" smtClean="0">
                    <a:solidFill>
                      <a:schemeClr val="tx1"/>
                    </a:solidFill>
                  </a:rPr>
                  <a:t>0.5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4616786" y="5027226"/>
                <a:ext cx="725283" cy="350338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ctr">
                  <a:defRPr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ko-KR" dirty="0" smtClean="0">
                    <a:solidFill>
                      <a:schemeClr val="tx1"/>
                    </a:solidFill>
                  </a:rPr>
                  <a:t>0.5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타원 126"/>
              <p:cNvSpPr/>
              <p:nvPr/>
            </p:nvSpPr>
            <p:spPr>
              <a:xfrm>
                <a:off x="8363951" y="5048499"/>
                <a:ext cx="1220212" cy="115032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 smtClean="0">
                    <a:solidFill>
                      <a:schemeClr val="tx1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평플</a:t>
                </a:r>
                <a:endParaRPr lang="ko-KR" altLang="en-US" dirty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8387240" y="3424335"/>
                <a:ext cx="1220212" cy="115032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 smtClean="0">
                    <a:solidFill>
                      <a:schemeClr val="tx1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평마</a:t>
                </a:r>
                <a:endParaRPr lang="ko-KR" altLang="en-US" dirty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129" name="오른쪽 화살표 128"/>
              <p:cNvSpPr/>
              <p:nvPr/>
            </p:nvSpPr>
            <p:spPr>
              <a:xfrm>
                <a:off x="6670963" y="5543622"/>
                <a:ext cx="1601023" cy="197040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130" name="오른쪽 화살표 129"/>
              <p:cNvSpPr/>
              <p:nvPr/>
            </p:nvSpPr>
            <p:spPr>
              <a:xfrm rot="19522852">
                <a:off x="6573842" y="4893197"/>
                <a:ext cx="1958013" cy="98711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131" name="오른쪽 화살표 130"/>
              <p:cNvSpPr/>
              <p:nvPr/>
            </p:nvSpPr>
            <p:spPr>
              <a:xfrm>
                <a:off x="6832289" y="4053716"/>
                <a:ext cx="1531661" cy="122986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132" name="오른쪽 화살표 131"/>
              <p:cNvSpPr/>
              <p:nvPr/>
            </p:nvSpPr>
            <p:spPr>
              <a:xfrm rot="2194249">
                <a:off x="6737251" y="4783423"/>
                <a:ext cx="1569784" cy="134659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6784417" y="3680709"/>
                <a:ext cx="725283" cy="350338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ctr">
                  <a:defRPr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ko-KR" dirty="0" smtClean="0">
                    <a:solidFill>
                      <a:schemeClr val="tx1"/>
                    </a:solidFill>
                  </a:rPr>
                  <a:t>0.7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6831467" y="4172381"/>
                <a:ext cx="725283" cy="350338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ctr">
                  <a:defRPr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ko-KR" dirty="0" smtClean="0">
                    <a:solidFill>
                      <a:schemeClr val="tx1"/>
                    </a:solidFill>
                  </a:rPr>
                  <a:t>0.2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585265" y="5750129"/>
                <a:ext cx="725283" cy="350338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ctr">
                  <a:defRPr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ko-KR" dirty="0" smtClean="0">
                    <a:solidFill>
                      <a:schemeClr val="tx1"/>
                    </a:solidFill>
                  </a:rPr>
                  <a:t>0.7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908019" y="5248540"/>
                <a:ext cx="725283" cy="350338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ctr">
                  <a:defRPr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ko-KR" dirty="0" smtClean="0">
                    <a:solidFill>
                      <a:schemeClr val="tx1"/>
                    </a:solidFill>
                  </a:rPr>
                  <a:t>0.3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오른쪽 화살표 136"/>
              <p:cNvSpPr/>
              <p:nvPr/>
            </p:nvSpPr>
            <p:spPr>
              <a:xfrm rot="9912137">
                <a:off x="2152124" y="4087051"/>
                <a:ext cx="3145044" cy="183507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3099913" y="3753386"/>
                <a:ext cx="1145651" cy="350338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ctr">
                  <a:defRPr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ko-KR" dirty="0" smtClean="0">
                    <a:solidFill>
                      <a:schemeClr val="tx1"/>
                    </a:solidFill>
                  </a:rPr>
                  <a:t>0.1(</a:t>
                </a:r>
                <a:r>
                  <a:rPr lang="ko-KR" altLang="en-US" dirty="0" err="1" smtClean="0">
                    <a:solidFill>
                      <a:schemeClr val="tx1"/>
                    </a:solidFill>
                  </a:rPr>
                  <a:t>드랍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타원 138"/>
              <p:cNvSpPr/>
              <p:nvPr/>
            </p:nvSpPr>
            <p:spPr>
              <a:xfrm>
                <a:off x="10458786" y="4248666"/>
                <a:ext cx="1220212" cy="115032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 smtClean="0">
                    <a:solidFill>
                      <a:schemeClr val="tx1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시험끝</a:t>
                </a:r>
                <a:endParaRPr lang="ko-KR" altLang="en-US" dirty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140" name="오른쪽 화살표 139"/>
              <p:cNvSpPr/>
              <p:nvPr/>
            </p:nvSpPr>
            <p:spPr>
              <a:xfrm rot="1183366">
                <a:off x="9673405" y="4363127"/>
                <a:ext cx="808941" cy="139014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141" name="오른쪽 화살표 140"/>
              <p:cNvSpPr/>
              <p:nvPr/>
            </p:nvSpPr>
            <p:spPr>
              <a:xfrm rot="19800000">
                <a:off x="9617003" y="5266179"/>
                <a:ext cx="808941" cy="139014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9834636" y="4031047"/>
                <a:ext cx="725283" cy="350338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ctr">
                  <a:defRPr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9834635" y="5433212"/>
                <a:ext cx="725283" cy="350338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ctr">
                  <a:defRPr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아래로 구부러진 화살표 143"/>
              <p:cNvSpPr/>
              <p:nvPr/>
            </p:nvSpPr>
            <p:spPr>
              <a:xfrm flipH="1">
                <a:off x="10914989" y="3683474"/>
                <a:ext cx="394372" cy="493055"/>
              </a:xfrm>
              <a:prstGeom prst="curvedDownArrow">
                <a:avLst>
                  <a:gd name="adj1" fmla="val 20446"/>
                  <a:gd name="adj2" fmla="val 50000"/>
                  <a:gd name="adj3" fmla="val 25000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10749532" y="3332339"/>
                <a:ext cx="725283" cy="350338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ctr">
                  <a:defRPr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8571995" y="3162985"/>
              <a:ext cx="897430" cy="35033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 smtClean="0">
                  <a:solidFill>
                    <a:schemeClr val="tx1"/>
                  </a:solidFill>
                </a:rPr>
                <a:t>R=-10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8583299" y="4764141"/>
              <a:ext cx="897430" cy="35033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 smtClean="0">
                  <a:solidFill>
                    <a:schemeClr val="tx1"/>
                  </a:solidFill>
                </a:rPr>
                <a:t>R=10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604422" y="4764141"/>
              <a:ext cx="897430" cy="35033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 smtClean="0">
                  <a:solidFill>
                    <a:schemeClr val="tx1"/>
                  </a:solidFill>
                </a:rPr>
                <a:t>R=-3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444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SCAT 테마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에스코어 드림 5 Medium"/>
        <a:ea typeface="에스코어 드림 5 Medium"/>
        <a:cs typeface=""/>
      </a:majorFont>
      <a:minorFont>
        <a:latin typeface="에스코어 드림 1 Thin"/>
        <a:ea typeface="에스코어 드림 1 Thi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SCAT 테마" id="{EE0ECFB2-4DF6-C147-BF82-3219429FE595}" vid="{210CEEE9-3995-9346-9386-E8F1F1E1B6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POSCAT 테마</Template>
  <TotalTime>512</TotalTime>
  <Words>3859</Words>
  <Application>Microsoft Office PowerPoint</Application>
  <PresentationFormat>와이드스크린</PresentationFormat>
  <Paragraphs>441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D2Coding</vt:lpstr>
      <vt:lpstr>에스코어 드림 1 Thin</vt:lpstr>
      <vt:lpstr>에스코어 드림 2 ExtraLight</vt:lpstr>
      <vt:lpstr>에스코어 드림 5 Medium</vt:lpstr>
      <vt:lpstr>에스코어 드림 6 Bold</vt:lpstr>
      <vt:lpstr>Arial</vt:lpstr>
      <vt:lpstr>Cambria Math</vt:lpstr>
      <vt:lpstr>Wingdings</vt:lpstr>
      <vt:lpstr>POSCAT 테마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Beomsu Kim</dc:creator>
  <cp:lastModifiedBy>Beomsu Kim</cp:lastModifiedBy>
  <cp:revision>260</cp:revision>
  <dcterms:created xsi:type="dcterms:W3CDTF">2021-01-17T16:12:23Z</dcterms:created>
  <dcterms:modified xsi:type="dcterms:W3CDTF">2021-01-18T00:44:47Z</dcterms:modified>
</cp:coreProperties>
</file>