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5308747" y="4379928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</p:spTree>
    <p:extLst>
      <p:ext uri="{BB962C8B-B14F-4D97-AF65-F5344CB8AC3E}">
        <p14:creationId xmlns:p14="http://schemas.microsoft.com/office/powerpoint/2010/main" val="180784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: -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7674" y="2328184"/>
            <a:ext cx="89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A796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POSCAT</a:t>
            </a:r>
            <a:endParaRPr lang="ko-KR" altLang="en-US" sz="1400" dirty="0">
              <a:solidFill>
                <a:srgbClr val="DA796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647" y="2882389"/>
            <a:ext cx="4136709" cy="9662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17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9655275" y="2871363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11" name="텍스트 개체 틀 21">
            <a:extLst>
              <a:ext uri="{FF2B5EF4-FFF2-40B4-BE49-F238E27FC236}">
                <a16:creationId xmlns:a16="http://schemas.microsoft.com/office/drawing/2014/main" id="{DF49D517-B9E8-4244-9059-A7D757603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4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07076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Contents</a:t>
              </a:r>
              <a:endParaRPr lang="ko-KR" altLang="en-US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253419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53419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3419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9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0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175928" y="3368640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Second</a:t>
            </a:r>
            <a:endParaRPr lang="ko-KR" altLang="en-US" dirty="0"/>
          </a:p>
        </p:txBody>
      </p:sp>
      <p:sp>
        <p:nvSpPr>
          <p:cNvPr id="39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7629526" y="336864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21" hasCustomPrompt="1"/>
          </p:nvPr>
        </p:nvSpPr>
        <p:spPr>
          <a:xfrm>
            <a:off x="4175928" y="2733515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2" hasCustomPrompt="1"/>
          </p:nvPr>
        </p:nvSpPr>
        <p:spPr>
          <a:xfrm>
            <a:off x="7629526" y="2733515"/>
            <a:ext cx="400537" cy="2429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F1F105D-C2A8-4541-990B-112B909F88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75928" y="4003639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Third</a:t>
            </a:r>
            <a:endParaRPr lang="ko-KR" altLang="en-US" dirty="0"/>
          </a:p>
        </p:txBody>
      </p:sp>
      <p:sp>
        <p:nvSpPr>
          <p:cNvPr id="34" name="텍스트 개체 틀 13">
            <a:extLst>
              <a:ext uri="{FF2B5EF4-FFF2-40B4-BE49-F238E27FC236}">
                <a16:creationId xmlns:a16="http://schemas.microsoft.com/office/drawing/2014/main" id="{75911ED4-C07C-884C-BB2C-51A32A67C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9526" y="400606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7" name="직선 연결선 14">
            <a:extLst>
              <a:ext uri="{FF2B5EF4-FFF2-40B4-BE49-F238E27FC236}">
                <a16:creationId xmlns:a16="http://schemas.microsoft.com/office/drawing/2014/main" id="{6007FC59-9D35-9C45-94E3-105161A72FE4}"/>
              </a:ext>
            </a:extLst>
          </p:cNvPr>
          <p:cNvCxnSpPr/>
          <p:nvPr/>
        </p:nvCxnSpPr>
        <p:spPr>
          <a:xfrm>
            <a:off x="4253413" y="51127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0E044C1C-0636-E346-BF89-9E6C156C2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924" y="4656858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Fourth</a:t>
            </a:r>
            <a:endParaRPr lang="ko-KR" altLang="en-US" dirty="0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4CFECC7A-9246-A347-ACE2-2465E65A7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9522" y="465928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24" name="직선 연결선 14">
            <a:extLst>
              <a:ext uri="{FF2B5EF4-FFF2-40B4-BE49-F238E27FC236}">
                <a16:creationId xmlns:a16="http://schemas.microsoft.com/office/drawing/2014/main" id="{A11D646A-A7BB-F54A-AC0D-A57E410D6D23}"/>
              </a:ext>
            </a:extLst>
          </p:cNvPr>
          <p:cNvCxnSpPr/>
          <p:nvPr/>
        </p:nvCxnSpPr>
        <p:spPr>
          <a:xfrm>
            <a:off x="4253413" y="576752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ACA3D2DE-2F97-C743-B927-F955F81C8C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75923" y="5311653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5177A980-EB11-984A-83F1-215E5E8D61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9521" y="5314078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2" hasCustomPrompt="1"/>
          </p:nvPr>
        </p:nvSpPr>
        <p:spPr>
          <a:xfrm>
            <a:off x="461962" y="1430180"/>
            <a:ext cx="11182351" cy="472138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2pPr>
            <a:lvl3pPr>
              <a:defRPr sz="105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4pPr>
            <a:lvl5pPr marL="1828755" indent="0">
              <a:buNone/>
              <a:defRPr/>
            </a:lvl5pPr>
          </a:lstStyle>
          <a:p>
            <a:pPr lvl="0"/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Content2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Content3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Content4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2057349" marR="0" lvl="4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17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1824251"/>
            <a:ext cx="1119169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09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49" y="1824249"/>
            <a:ext cx="5623762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76211" y="1824249"/>
            <a:ext cx="556793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98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pu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타원 8"/>
          <p:cNvSpPr/>
          <p:nvPr/>
        </p:nvSpPr>
        <p:spPr>
          <a:xfrm>
            <a:off x="541760" y="95565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703244" y="955657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864728" y="955657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49943" y="62955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541760" y="35940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703244" y="35940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864728" y="35940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449945" y="328623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Output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내용 개체 틀 16">
            <a:extLst>
              <a:ext uri="{FF2B5EF4-FFF2-40B4-BE49-F238E27FC236}">
                <a16:creationId xmlns:a16="http://schemas.microsoft.com/office/drawing/2014/main" id="{64DCD33E-EB48-C741-9EE0-562DADB7FD5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1761" y="1101561"/>
            <a:ext cx="11182351" cy="21846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 </a:t>
            </a:r>
            <a:r>
              <a:rPr lang="en-US" altLang="ko-KR" dirty="0"/>
              <a:t>Content */</a:t>
            </a:r>
            <a:endParaRPr lang="ko-KR" altLang="en-US" dirty="0"/>
          </a:p>
        </p:txBody>
      </p:sp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B2C5D411-21DF-1448-AA5C-64C6980D4F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3745756"/>
            <a:ext cx="11182351" cy="2352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/* Content */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55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타원 19"/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타원 20"/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내용 개체 틀 5"/>
          <p:cNvSpPr>
            <a:spLocks noGrp="1"/>
          </p:cNvSpPr>
          <p:nvPr>
            <p:ph sz="quarter" idx="13" hasCustomPrompt="1"/>
          </p:nvPr>
        </p:nvSpPr>
        <p:spPr>
          <a:xfrm>
            <a:off x="541761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67695330-6193-2D48-BC89-59265338D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7069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output --&gt;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5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내용 개체 틀 5">
            <a:extLst>
              <a:ext uri="{FF2B5EF4-FFF2-40B4-BE49-F238E27FC236}">
                <a16:creationId xmlns:a16="http://schemas.microsoft.com/office/drawing/2014/main" id="{CCE9FB38-1156-6544-B0D7-0093CE82F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0" name="내용 개체 틀 5">
            <a:extLst>
              <a:ext uri="{FF2B5EF4-FFF2-40B4-BE49-F238E27FC236}">
                <a16:creationId xmlns:a16="http://schemas.microsoft.com/office/drawing/2014/main" id="{37B30077-29A7-A24E-B439-27ECF09522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761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1" name="내용 개체 틀 5">
            <a:extLst>
              <a:ext uri="{FF2B5EF4-FFF2-40B4-BE49-F238E27FC236}">
                <a16:creationId xmlns:a16="http://schemas.microsoft.com/office/drawing/2014/main" id="{9CABB7AC-FB27-5046-8261-D8122B2061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77069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37AE1D7E-F6F6-EE4A-9F4C-D6834FDA63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7068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09D080-C5BF-4442-9B59-8D50A5309609}"/>
              </a:ext>
            </a:extLst>
          </p:cNvPr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58FFFC-8571-804C-BEB5-3DF5571A61C5}"/>
              </a:ext>
            </a:extLst>
          </p:cNvPr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CA8457-C2CA-9B4B-88BB-00E658BC0DB7}"/>
              </a:ext>
            </a:extLst>
          </p:cNvPr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A9824-B051-5B44-A4BE-A615F81C2BF4}"/>
              </a:ext>
            </a:extLst>
          </p:cNvPr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251118-4C58-5444-B5D5-1B53D342F41B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58A1EA9-E600-464C-BDDC-A24F508630A6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761F-F9E2-BE47-92A9-7818C4A7AF96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31579-03C9-BB48-A03C-2410FF8D767A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20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19315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315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2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jatn0120/2020_winter_AI/blob/master/source_code/Lecture3/maze.py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MDP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DP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김범수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245273" y="3782112"/>
            <a:ext cx="3682979" cy="608372"/>
          </a:xfrm>
        </p:spPr>
        <p:txBody>
          <a:bodyPr/>
          <a:lstStyle/>
          <a:p>
            <a:r>
              <a:rPr lang="en-US" altLang="ko-KR" dirty="0"/>
              <a:t>MDP and DP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4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Markov Decision Process(MDP)</a:t>
                </a:r>
                <a:r>
                  <a:rPr lang="ko-KR" altLang="en-US" dirty="0" smtClean="0"/>
                  <a:t>는 이번 수업의 핵심으로 </a:t>
                </a:r>
                <a:r>
                  <a:rPr lang="en-US" altLang="ko-KR" dirty="0" smtClean="0"/>
                  <a:t>MRP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agent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추가한 </a:t>
                </a:r>
                <a:r>
                  <a:rPr lang="ko-KR" altLang="en-US" dirty="0" err="1" smtClean="0"/>
                  <a:t>튜플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 smtClean="0"/>
                  <a:t> 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ko-KR" altLang="en-US" dirty="0" smtClean="0"/>
                  <a:t>의 정의가 약간 달라지게 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다시 한 번 </a:t>
                </a:r>
                <a:r>
                  <a:rPr lang="ko-KR" altLang="en-US" dirty="0" err="1" smtClean="0"/>
                  <a:t>튜플의</a:t>
                </a:r>
                <a:r>
                  <a:rPr lang="ko-KR" altLang="en-US" dirty="0" smtClean="0"/>
                  <a:t> 각 원소의 정의를 정리해보면</a:t>
                </a:r>
                <a:r>
                  <a:rPr lang="en-US" altLang="ko-KR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state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set</a:t>
                </a:r>
                <a:r>
                  <a:rPr lang="ko-KR" altLang="en-US" dirty="0" smtClean="0"/>
                  <a:t>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set</a:t>
                </a:r>
                <a:r>
                  <a:rPr lang="ko-KR" altLang="en-US" dirty="0" smtClean="0"/>
                  <a:t>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state transition table matrix</a:t>
                </a:r>
                <a:r>
                  <a:rPr lang="ko-KR" altLang="en-US" dirty="0" smtClean="0"/>
                  <a:t>를 의미합니다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취했을 때</a:t>
                </a:r>
                <a:r>
                  <a:rPr lang="en-US" altLang="ko-KR" dirty="0" smtClean="0"/>
                  <a:t>,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 smtClean="0"/>
                  <a:t>로 전이할 확률을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reward </a:t>
                </a:r>
                <a:r>
                  <a:rPr lang="en-US" altLang="ko-KR" dirty="0" err="1" smtClean="0"/>
                  <a:t>fuction</a:t>
                </a:r>
                <a:r>
                  <a:rPr lang="ko-KR" altLang="en-US" dirty="0" smtClean="0"/>
                  <a:t>을 의미합니다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즉 </a:t>
                </a:r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취했을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받을 수 있는 보상의 평균을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discount factor</a:t>
                </a:r>
                <a:r>
                  <a:rPr lang="ko-KR" altLang="en-US" dirty="0" smtClean="0"/>
                  <a:t>를 의미합니다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값이 클수록 미래의 보상을 중요시하고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작을수록 지금 당장의 보상을 중요시합니다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4991716" cy="424732"/>
          </a:xfrm>
        </p:spPr>
        <p:txBody>
          <a:bodyPr/>
          <a:lstStyle/>
          <a:p>
            <a:r>
              <a:rPr lang="en-US" altLang="ko-KR" dirty="0" smtClean="0"/>
              <a:t>Markov Decision Process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MDP</a:t>
                </a:r>
                <a:r>
                  <a:rPr lang="ko-KR" altLang="en-US" dirty="0" smtClean="0"/>
                  <a:t>에는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선택하는 정책</a:t>
                </a:r>
                <a:r>
                  <a:rPr lang="en-US" altLang="ko-KR" dirty="0" smtClean="0"/>
                  <a:t>, policy</a:t>
                </a:r>
                <a:r>
                  <a:rPr lang="ko-KR" altLang="en-US" dirty="0" smtClean="0"/>
                  <a:t>가 필요합니다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</a:t>
                </a:r>
                <a:r>
                  <a:rPr lang="en-US" altLang="ko-KR" dirty="0" smtClean="0"/>
                  <a:t>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 smtClean="0"/>
                  <a:t>는 아래와 같이 정의합니다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state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action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선택할 확률로 정의합니다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MDP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policy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 smtClean="0"/>
                  <a:t>가 주어졌다고 가정해봅시다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그러면 우리는 이것을 </a:t>
                </a:r>
                <a:r>
                  <a:rPr lang="en-US" altLang="ko-KR" dirty="0" smtClean="0"/>
                  <a:t>MRP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라 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받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𝑟𝑒𝑤𝑎𝑟𝑑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받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𝑟𝑒𝑤𝑎𝑟𝑑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4676756" cy="542427"/>
          </a:xfrm>
        </p:spPr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9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우리의 목표는</a:t>
                </a:r>
                <a:r>
                  <a:rPr lang="en-US" altLang="ko-KR" dirty="0" smtClean="0"/>
                  <a:t> MDP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 smtClean="0"/>
                  <a:t>가 주어졌을 때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보상을 최대화하는 것입니다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이를 위해서 우리는 </a:t>
                </a:r>
                <a:r>
                  <a:rPr lang="en-US" altLang="ko-KR" dirty="0" smtClean="0"/>
                  <a:t>optimal value function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를 구해야 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optimal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는 모든 </a:t>
                </a:r>
                <a:r>
                  <a:rPr lang="en-US" altLang="ko-KR" dirty="0" smtClean="0"/>
                  <a:t>policy </a:t>
                </a:r>
                <a:r>
                  <a:rPr lang="ko-KR" altLang="en-US" dirty="0" smtClean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최댓값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로 정의됩니다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다시 말하면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total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reward</a:t>
                </a:r>
                <a:r>
                  <a:rPr lang="ko-KR" altLang="en-US" dirty="0" smtClean="0"/>
                  <a:t>가 최대가 되도록 하는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선택했을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때의 </a:t>
                </a:r>
                <a:r>
                  <a:rPr lang="en-US" altLang="ko-KR" dirty="0" smtClean="0"/>
                  <a:t>total reward</a:t>
                </a:r>
                <a:r>
                  <a:rPr lang="ko-KR" altLang="en-US" dirty="0" smtClean="0"/>
                  <a:t>라 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이를 수식으로 다시 적어보면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에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서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𝑎𝑐𝑡𝑖𝑜𝑛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취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로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전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이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확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𝑟𝑒𝑤𝑎𝑟𝑑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4971396" cy="562133"/>
          </a:xfrm>
        </p:spPr>
        <p:txBody>
          <a:bodyPr/>
          <a:lstStyle/>
          <a:p>
            <a:r>
              <a:rPr lang="en-US" altLang="ko-KR" dirty="0"/>
              <a:t>Markov Decision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6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를 정의하기 위해서는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간의 </a:t>
                </a:r>
                <a:r>
                  <a:rPr lang="en-US" altLang="ko-KR" dirty="0" smtClean="0"/>
                  <a:t>ordering</a:t>
                </a:r>
                <a:r>
                  <a:rPr lang="ko-KR" altLang="en-US" dirty="0" smtClean="0"/>
                  <a:t>을 해야 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 smtClean="0"/>
                  <a:t>이라 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쉽게 말하면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전략이 있고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어떤 상황에서도 한 전략이 다른 전략보다 더 많은 </a:t>
                </a:r>
                <a:r>
                  <a:rPr lang="en-US" altLang="ko-KR" dirty="0" smtClean="0"/>
                  <a:t>total reward</a:t>
                </a:r>
                <a:r>
                  <a:rPr lang="ko-KR" altLang="en-US" dirty="0" smtClean="0"/>
                  <a:t>를 받을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한 쪽의 전략이 더 좋다고 할 수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그렇다면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는 최고의 전략이 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수식으로 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policy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 smtClean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/>
                  <a:t>일 </a:t>
                </a:r>
                <a:r>
                  <a:rPr lang="ko-KR" altLang="en-US" dirty="0" smtClean="0"/>
                  <a:t>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라 할 수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MDP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optimal value function</a:t>
                </a:r>
                <a:r>
                  <a:rPr lang="ko-KR" altLang="en-US" dirty="0" smtClean="0"/>
                  <a:t>을 알고 있을 때는 </a:t>
                </a:r>
                <a:r>
                  <a:rPr lang="en-US" altLang="ko-KR" dirty="0" smtClean="0"/>
                  <a:t>optimal value</a:t>
                </a:r>
                <a:r>
                  <a:rPr lang="ko-KR" altLang="en-US" dirty="0" smtClean="0"/>
                  <a:t>가 최대가 되도록 하는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로 전이하는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선택하는 것이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가 된다는 것을 알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가장 보상이 많은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취하는 것이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MDP</a:t>
                </a:r>
                <a:r>
                  <a:rPr lang="ko-KR" altLang="en-US" dirty="0" smtClean="0"/>
                  <a:t>에서의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는 항상 </a:t>
                </a:r>
                <a:r>
                  <a:rPr lang="en-US" altLang="ko-KR" dirty="0" smtClean="0"/>
                  <a:t>deterministic policy</a:t>
                </a:r>
                <a:r>
                  <a:rPr lang="ko-KR" altLang="en-US" dirty="0" smtClean="0"/>
                  <a:t>가 존재합니다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지금까지의 내용을 </a:t>
                </a:r>
                <a:r>
                  <a:rPr lang="en-US" altLang="ko-KR" dirty="0" smtClean="0"/>
                  <a:t>4</a:t>
                </a:r>
                <a:r>
                  <a:rPr lang="ko-KR" altLang="en-US" dirty="0" err="1" smtClean="0"/>
                  <a:t>지선다</a:t>
                </a:r>
                <a:r>
                  <a:rPr lang="ko-KR" altLang="en-US" dirty="0" smtClean="0"/>
                  <a:t> 문제를 푸는 예제로 정리해보겠습니다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총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action(1</a:t>
                </a:r>
                <a:r>
                  <a:rPr lang="ko-KR" altLang="en-US" dirty="0" smtClean="0"/>
                  <a:t>번을 선택</a:t>
                </a:r>
                <a:r>
                  <a:rPr lang="en-US" altLang="ko-KR" dirty="0" smtClean="0"/>
                  <a:t>, 2</a:t>
                </a:r>
                <a:r>
                  <a:rPr lang="ko-KR" altLang="en-US" dirty="0" smtClean="0"/>
                  <a:t>번을 선택</a:t>
                </a:r>
                <a:r>
                  <a:rPr lang="en-US" altLang="ko-KR" dirty="0" smtClean="0"/>
                  <a:t>…)</a:t>
                </a:r>
                <a:r>
                  <a:rPr lang="ko-KR" altLang="en-US" dirty="0" smtClean="0"/>
                  <a:t>이 존재하고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정답을 맞출 경우</a:t>
                </a:r>
                <a:r>
                  <a:rPr lang="en-US" altLang="ko-KR" dirty="0" smtClean="0"/>
                  <a:t>, 1</a:t>
                </a:r>
                <a:r>
                  <a:rPr lang="ko-KR" altLang="en-US" dirty="0" smtClean="0"/>
                  <a:t>의 보상을 받고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틀리면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의 보상을 받는 간단한 </a:t>
                </a:r>
                <a:r>
                  <a:rPr lang="en-US" altLang="ko-KR" dirty="0" smtClean="0"/>
                  <a:t>MDP</a:t>
                </a:r>
                <a:r>
                  <a:rPr lang="ko-KR" altLang="en-US" dirty="0" smtClean="0"/>
                  <a:t>를 생각해보겠습니다</a:t>
                </a:r>
                <a:r>
                  <a:rPr lang="en-US" altLang="ko-KR" dirty="0" smtClean="0"/>
                  <a:t>. (3</a:t>
                </a:r>
                <a:r>
                  <a:rPr lang="ko-KR" altLang="en-US" dirty="0" smtClean="0"/>
                  <a:t>번이 정답이라 가정합니다</a:t>
                </a:r>
                <a:r>
                  <a:rPr lang="en-US" altLang="ko-KR" dirty="0" smtClean="0"/>
                  <a:t>.)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3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5377796" cy="562133"/>
          </a:xfrm>
        </p:spPr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optimal value function</a:t>
            </a:r>
            <a:r>
              <a:rPr lang="ko-KR" altLang="en-US" dirty="0"/>
              <a:t>를 알고 있다고 가정해보죠</a:t>
            </a:r>
            <a:r>
              <a:rPr lang="en-US" altLang="ko-KR" dirty="0"/>
              <a:t>. </a:t>
            </a:r>
            <a:r>
              <a:rPr lang="ko-KR" altLang="en-US" dirty="0"/>
              <a:t>그 말은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체크하면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점을 얻고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번호를 체크하면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점을 얻는 다는 것을 알고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문제풀이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optimal policy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취하고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점을 받는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취하는 것임을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마찬가지로</a:t>
            </a:r>
            <a:r>
              <a:rPr lang="en-US" altLang="ko-KR" dirty="0" smtClean="0"/>
              <a:t>, optimal policy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임을 알고 있다고 가정하면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문제풀이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optimal value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체크했을 때의 점수인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임을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우리는 </a:t>
            </a:r>
            <a:r>
              <a:rPr lang="en-US" altLang="ko-KR" dirty="0" smtClean="0"/>
              <a:t>optimal value function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optimal policy</a:t>
            </a:r>
            <a:r>
              <a:rPr lang="ko-KR" altLang="en-US" dirty="0" smtClean="0"/>
              <a:t>를 모두 모르는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경우가 대부분입니다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경우에는 어떤 방법으로 </a:t>
            </a:r>
            <a:r>
              <a:rPr lang="en-US" altLang="ko-KR" dirty="0" smtClean="0"/>
              <a:t>optimal policy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구해야 할까요</a:t>
            </a:r>
            <a:r>
              <a:rPr lang="en-US" altLang="ko-KR" dirty="0" smtClean="0"/>
              <a:t>?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4595476" cy="783887"/>
          </a:xfrm>
        </p:spPr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369758" y="3035304"/>
            <a:ext cx="4302793" cy="3308778"/>
            <a:chOff x="7341520" y="2943864"/>
            <a:chExt cx="4302793" cy="3308778"/>
          </a:xfrm>
        </p:grpSpPr>
        <p:sp>
          <p:nvSpPr>
            <p:cNvPr id="6" name="타원 5"/>
            <p:cNvSpPr/>
            <p:nvPr/>
          </p:nvSpPr>
          <p:spPr>
            <a:xfrm>
              <a:off x="7341520" y="3994072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문제풀이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483859" y="3294202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오답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0483859" y="4707643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정답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 rot="20642625">
              <a:off x="8605690" y="4079655"/>
              <a:ext cx="1808670" cy="16622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51264" y="3585223"/>
              <a:ext cx="1145651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action = 1, 2, 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 rot="631731">
              <a:off x="8617645" y="4894422"/>
              <a:ext cx="1808670" cy="16622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30394" y="5144399"/>
              <a:ext cx="1145651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action =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15371" y="2943864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69167" y="5902304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7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지금까지 우리는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를 정의해보았습니다</a:t>
            </a:r>
            <a:r>
              <a:rPr lang="en-US" altLang="ko-KR" dirty="0" smtClean="0"/>
              <a:t>. MDP</a:t>
            </a:r>
            <a:r>
              <a:rPr lang="ko-KR" altLang="en-US" dirty="0" smtClean="0"/>
              <a:t>는 상태를 모아놓은 </a:t>
            </a:r>
            <a:r>
              <a:rPr lang="en-US" altLang="ko-KR" dirty="0" smtClean="0"/>
              <a:t>state set, </a:t>
            </a:r>
            <a:r>
              <a:rPr lang="ko-KR" altLang="en-US" dirty="0" smtClean="0"/>
              <a:t>내가 할 수 있는 행동을 모아둔 </a:t>
            </a:r>
            <a:r>
              <a:rPr lang="en-US" altLang="ko-KR" dirty="0" smtClean="0"/>
              <a:t>action set, </a:t>
            </a:r>
            <a:r>
              <a:rPr lang="ko-KR" altLang="en-US" dirty="0" smtClean="0"/>
              <a:t>내가 특정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특정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취할 때 어떤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 이동할 지에 대한 확률을 모아둔 </a:t>
            </a:r>
            <a:r>
              <a:rPr lang="en-US" altLang="ko-KR" dirty="0" smtClean="0"/>
              <a:t>state transition matrix,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받는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지에 대한 </a:t>
            </a:r>
            <a:r>
              <a:rPr lang="en-US" altLang="ko-KR" dirty="0" smtClean="0"/>
              <a:t>reward function, </a:t>
            </a:r>
            <a:r>
              <a:rPr lang="ko-KR" altLang="en-US" dirty="0" smtClean="0"/>
              <a:t>그리고 미래의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를 얼마나 중요시할 지를 결정할 </a:t>
            </a:r>
            <a:r>
              <a:rPr lang="en-US" altLang="ko-KR" dirty="0" smtClean="0"/>
              <a:t>gamma </a:t>
            </a:r>
            <a:r>
              <a:rPr lang="ko-KR" altLang="en-US" dirty="0" smtClean="0"/>
              <a:t>로 구성됩니다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value function</a:t>
            </a:r>
            <a:r>
              <a:rPr lang="ko-KR" altLang="en-US" dirty="0" smtClean="0"/>
              <a:t>은 특정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내가 미래 가치를 포함해 받을 수 있는 </a:t>
            </a:r>
            <a:r>
              <a:rPr lang="en-US" altLang="ko-KR" dirty="0" smtClean="0"/>
              <a:t>total reward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policy</a:t>
            </a:r>
            <a:r>
              <a:rPr lang="ko-KR" altLang="en-US" dirty="0" smtClean="0"/>
              <a:t>는 특정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내가 어떤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할 지를 정의한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optimal value function</a:t>
            </a:r>
            <a:r>
              <a:rPr lang="ko-KR" altLang="en-US" dirty="0" smtClean="0"/>
              <a:t>은 특정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내가 최대로 받을 수 있는 </a:t>
            </a:r>
            <a:r>
              <a:rPr lang="en-US" altLang="ko-KR" dirty="0" smtClean="0"/>
              <a:t>total reward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optimal policy</a:t>
            </a:r>
            <a:r>
              <a:rPr lang="ko-KR" altLang="en-US" dirty="0" smtClean="0"/>
              <a:t>는 내가 </a:t>
            </a:r>
            <a:r>
              <a:rPr lang="en-US" altLang="ko-KR" dirty="0" smtClean="0"/>
              <a:t>total reward</a:t>
            </a:r>
            <a:r>
              <a:rPr lang="ko-KR" altLang="en-US" dirty="0" smtClean="0"/>
              <a:t>를 최대로 받을 수 있도록 하는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MDP</a:t>
            </a:r>
            <a:r>
              <a:rPr lang="ko-KR" altLang="en-US" dirty="0" smtClean="0"/>
              <a:t>에서는 항상 </a:t>
            </a:r>
            <a:r>
              <a:rPr lang="en-US" altLang="ko-KR" dirty="0" smtClean="0"/>
              <a:t>deterministic optimal policy</a:t>
            </a:r>
            <a:r>
              <a:rPr lang="ko-KR" altLang="en-US" dirty="0" smtClean="0"/>
              <a:t>가 존재합니다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잠깐 복습 타임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5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DP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policy evaluation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policy improvement</a:t>
                </a:r>
                <a:r>
                  <a:rPr lang="ko-KR" altLang="en-US" dirty="0" smtClean="0"/>
                  <a:t>의 두 과정으로 나눠집니다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policy evaluation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 smtClean="0"/>
                  <a:t>가 주어졌을 때</a:t>
                </a:r>
                <a:r>
                  <a:rPr lang="en-US" altLang="ko-KR" dirty="0" smtClean="0"/>
                  <a:t>,  value function</a:t>
                </a:r>
                <a:r>
                  <a:rPr lang="ko-KR" altLang="en-US" dirty="0" smtClean="0"/>
                  <a:t>을 구하는 과정입니다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우리의 목표는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구하는 것입니다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먼저 모든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에서의 </a:t>
                </a:r>
                <a:r>
                  <a:rPr lang="en-US" altLang="ko-KR" dirty="0" smtClean="0"/>
                  <a:t>value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으로 초기화합니다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때의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이라 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state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 대해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할 수 있습니다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알고 있다고 가정하고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구합니다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update</a:t>
                </a:r>
                <a:r>
                  <a:rPr lang="ko-KR" altLang="en-US" dirty="0" smtClean="0"/>
                  <a:t>하는 식은 아래와 같습니다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에서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𝑎𝑐𝑡𝑖𝑜𝑛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확률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받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상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받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상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때 미래에 받을 보상은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b="0" dirty="0" smtClean="0"/>
                  <a:t> 표현하면</a:t>
                </a:r>
                <a:r>
                  <a:rPr lang="en-US" altLang="ko-KR" b="0" dirty="0" smtClean="0"/>
                  <a:t>, </a:t>
                </a:r>
                <a:r>
                  <a:rPr lang="ko-KR" altLang="en-US" b="0" dirty="0" smtClean="0"/>
                  <a:t> </a:t>
                </a:r>
                <a:r>
                  <a:rPr lang="en-US" altLang="ko-KR" b="0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미래에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받을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보상</m:t>
                    </m:r>
                  </m:oMath>
                </a14:m>
                <a:r>
                  <a:rPr lang="en-US" altLang="ko-KR" b="0" dirty="0" smtClean="0"/>
                  <a:t>) </a:t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acti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때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state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동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reward</m:t>
                        </m:r>
                      </m:e>
                    </m:d>
                  </m:oMath>
                </a14:m>
                <a:r>
                  <a:rPr lang="en-US" altLang="ko-KR" b="0" i="1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ko-KR" altLang="en-US" b="0" dirty="0" smtClean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표현할 수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가 커질수록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b="0" dirty="0" smtClean="0"/>
                  <a:t> </a:t>
                </a:r>
                <a:r>
                  <a:rPr lang="ko-KR" altLang="en-US" dirty="0" smtClean="0"/>
                  <a:t>수렴합니다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다음 페이지에서 미로 예제를 통해 </a:t>
                </a:r>
                <a:r>
                  <a:rPr lang="en-US" altLang="ko-KR" dirty="0" smtClean="0"/>
                  <a:t>policy evaluation</a:t>
                </a:r>
                <a:r>
                  <a:rPr lang="ko-KR" altLang="en-US" dirty="0" smtClean="0"/>
                  <a:t>을 해봅니다</a:t>
                </a:r>
                <a:r>
                  <a:rPr lang="en-US" altLang="ko-KR" dirty="0" smtClean="0"/>
                  <a:t>.</a:t>
                </a:r>
                <a:endParaRPr lang="en-US" altLang="ko-KR" b="0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 r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1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4X4</a:t>
                </a:r>
                <a:r>
                  <a:rPr lang="ko-KR" altLang="en-US" dirty="0" smtClean="0"/>
                  <a:t>의 미로가 </a:t>
                </a:r>
                <a:r>
                  <a:rPr lang="ko-KR" altLang="en-US" dirty="0" err="1" smtClean="0"/>
                  <a:t>주어져있습니다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(0, 0)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(3, 3)</a:t>
                </a:r>
                <a:r>
                  <a:rPr lang="ko-KR" altLang="en-US" dirty="0" smtClean="0"/>
                  <a:t>은 도착지점으로 </a:t>
                </a:r>
                <a:r>
                  <a:rPr lang="en-US" altLang="ko-KR" dirty="0" smtClean="0"/>
                  <a:t>terminal state</a:t>
                </a:r>
                <a:r>
                  <a:rPr lang="ko-KR" altLang="en-US" dirty="0" smtClean="0"/>
                  <a:t>이고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그 이외의 </a:t>
                </a:r>
                <a:r>
                  <a:rPr lang="en-US" altLang="ko-KR" dirty="0" smtClean="0"/>
                  <a:t>14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가 존재합니다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총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action(</a:t>
                </a:r>
                <a:r>
                  <a:rPr lang="ko-KR" altLang="en-US" dirty="0" smtClean="0"/>
                  <a:t>위쪽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아래쪽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오른쪽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왼쪽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이 가능합니다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terminal state</a:t>
                </a:r>
                <a:r>
                  <a:rPr lang="ko-KR" altLang="en-US" dirty="0" smtClean="0"/>
                  <a:t>에 도착할 때까지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한 걸음 이동할 때마다 </a:t>
                </a:r>
                <a:r>
                  <a:rPr lang="en-US" altLang="ko-KR" dirty="0" smtClean="0"/>
                  <a:t>-1</a:t>
                </a:r>
                <a:r>
                  <a:rPr lang="ko-KR" altLang="en-US" dirty="0" smtClean="0"/>
                  <a:t>의 보상이 주어집니다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만약 미로 밖으로 이동하면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위치는 변하지 않습니다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는 랜덤 </a:t>
                </a:r>
                <a:r>
                  <a:rPr lang="en-US" altLang="ko-KR" dirty="0" smtClean="0"/>
                  <a:t>policy, </a:t>
                </a: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0.25</a:t>
                </a:r>
                <a:r>
                  <a:rPr lang="ko-KR" altLang="en-US" dirty="0" smtClean="0"/>
                  <a:t>라고 가정합니다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discount factor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 smtClean="0"/>
                  <a:t>로 가정합니다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955903"/>
              </p:ext>
            </p:extLst>
          </p:nvPr>
        </p:nvGraphicFramePr>
        <p:xfrm>
          <a:off x="8900159" y="356734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(0,0)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(0,1)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(0,2)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(0,3)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(1,0)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(1,1)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(1,2)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(1,3)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(2,0)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(2,1)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(2,2)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(2,3)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(3,0)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(3,1)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(3,2)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(3,3)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2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6131878" cy="4721385"/>
          </a:xfrm>
        </p:spPr>
        <p:txBody>
          <a:bodyPr/>
          <a:lstStyle/>
          <a:p>
            <a:r>
              <a:rPr lang="en-US" altLang="ko-KR" dirty="0" smtClean="0"/>
              <a:t>v2 value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값을 계산해보면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칸으로 이동하든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의 보상을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미래에 받을 보상은 </a:t>
            </a:r>
            <a:r>
              <a:rPr lang="en-US" altLang="ko-KR" dirty="0" smtClean="0"/>
              <a:t>v1</a:t>
            </a:r>
            <a:r>
              <a:rPr lang="ko-KR" altLang="en-US" dirty="0" smtClean="0"/>
              <a:t>이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초기화되어있으므로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terminal state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제외한 모든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 function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4016356" cy="562133"/>
          </a:xfrm>
        </p:spPr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0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691533"/>
              </p:ext>
            </p:extLst>
          </p:nvPr>
        </p:nvGraphicFramePr>
        <p:xfrm>
          <a:off x="8889999" y="12000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11" name="내용 개체 틀 1"/>
          <p:cNvSpPr txBox="1">
            <a:spLocks/>
          </p:cNvSpPr>
          <p:nvPr/>
        </p:nvSpPr>
        <p:spPr>
          <a:xfrm>
            <a:off x="9951403" y="7697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v1</a:t>
            </a:r>
          </a:p>
        </p:txBody>
      </p:sp>
      <p:graphicFrame>
        <p:nvGraphicFramePr>
          <p:cNvPr id="1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063513"/>
              </p:ext>
            </p:extLst>
          </p:nvPr>
        </p:nvGraphicFramePr>
        <p:xfrm>
          <a:off x="8889999" y="38416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13" name="내용 개체 틀 1"/>
          <p:cNvSpPr txBox="1">
            <a:spLocks/>
          </p:cNvSpPr>
          <p:nvPr/>
        </p:nvSpPr>
        <p:spPr>
          <a:xfrm>
            <a:off x="9951403" y="34113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1344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7980998" cy="4721385"/>
          </a:xfrm>
        </p:spPr>
        <p:txBody>
          <a:bodyPr/>
          <a:lstStyle/>
          <a:p>
            <a:r>
              <a:rPr lang="en-US" altLang="ko-KR" dirty="0" smtClean="0"/>
              <a:t>(0, 1)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v3 value function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v3(0,1)</a:t>
            </a:r>
            <a:r>
              <a:rPr lang="ko-KR" altLang="en-US" dirty="0" smtClean="0"/>
              <a:t>을 구해봅시다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왼쪽으로 이동할 경우</a:t>
            </a:r>
            <a:r>
              <a:rPr lang="en-US" altLang="ko-KR" dirty="0" smtClean="0"/>
              <a:t>, -1</a:t>
            </a:r>
            <a:r>
              <a:rPr lang="ko-KR" altLang="en-US" dirty="0" smtClean="0"/>
              <a:t>의 보상을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미래의 예상 보상은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임을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이외의 방향으로 이동할 경우</a:t>
            </a:r>
            <a:r>
              <a:rPr lang="en-US" altLang="ko-KR" dirty="0" smtClean="0"/>
              <a:t>, value function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인 칸에 도착하므로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미래의 예상 보상이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임을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v3(0,1)</a:t>
            </a:r>
            <a:br>
              <a:rPr lang="en-US" altLang="ko-KR" dirty="0" smtClean="0"/>
            </a:br>
            <a:r>
              <a:rPr lang="en-US" altLang="ko-KR" dirty="0" smtClean="0"/>
              <a:t>= (</a:t>
            </a:r>
            <a:r>
              <a:rPr lang="ko-KR" altLang="en-US" dirty="0" smtClean="0"/>
              <a:t>왼쪽으로 이동할 확률</a:t>
            </a:r>
            <a:r>
              <a:rPr lang="en-US" altLang="ko-KR" dirty="0" smtClean="0"/>
              <a:t>) x -1 + (</a:t>
            </a:r>
            <a:r>
              <a:rPr lang="ko-KR" altLang="en-US" dirty="0" smtClean="0"/>
              <a:t>그 이외의 방향으로 이동할 확률</a:t>
            </a:r>
            <a:r>
              <a:rPr lang="en-US" altLang="ko-KR" dirty="0" smtClean="0"/>
              <a:t>) x -2</a:t>
            </a:r>
            <a:br>
              <a:rPr lang="en-US" altLang="ko-KR" dirty="0" smtClean="0"/>
            </a:br>
            <a:r>
              <a:rPr lang="en-US" altLang="ko-KR" dirty="0" smtClean="0"/>
              <a:t>= 0.25 x -1 + 0.75 x -2 = -1.75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오른쪽 표에는 소수점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자리까지 표기합니다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61147"/>
          </a:xfrm>
        </p:spPr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212162"/>
              </p:ext>
            </p:extLst>
          </p:nvPr>
        </p:nvGraphicFramePr>
        <p:xfrm>
          <a:off x="8889999" y="12000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7" name="내용 개체 틀 1"/>
          <p:cNvSpPr txBox="1">
            <a:spLocks/>
          </p:cNvSpPr>
          <p:nvPr/>
        </p:nvSpPr>
        <p:spPr>
          <a:xfrm>
            <a:off x="9951403" y="7697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v2</a:t>
            </a:r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668959"/>
              </p:ext>
            </p:extLst>
          </p:nvPr>
        </p:nvGraphicFramePr>
        <p:xfrm>
          <a:off x="8889999" y="38416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 txBox="1">
            <a:spLocks/>
          </p:cNvSpPr>
          <p:nvPr/>
        </p:nvSpPr>
        <p:spPr>
          <a:xfrm>
            <a:off x="9951403" y="34113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42044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>
          <a:xfrm>
            <a:off x="4175928" y="3368640"/>
            <a:ext cx="2539197" cy="258532"/>
          </a:xfrm>
        </p:spPr>
        <p:txBody>
          <a:bodyPr/>
          <a:lstStyle/>
          <a:p>
            <a:r>
              <a:rPr lang="en-US" altLang="ko-KR" dirty="0"/>
              <a:t>Markov </a:t>
            </a:r>
            <a:r>
              <a:rPr lang="en-US" altLang="ko-KR" dirty="0" smtClean="0"/>
              <a:t>Process(MP)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4175928" y="2733515"/>
            <a:ext cx="3167264" cy="345587"/>
          </a:xfrm>
        </p:spPr>
        <p:txBody>
          <a:bodyPr/>
          <a:lstStyle/>
          <a:p>
            <a:r>
              <a:rPr lang="ko-KR" altLang="en-US" dirty="0" err="1"/>
              <a:t>강화학습에</a:t>
            </a:r>
            <a:r>
              <a:rPr lang="ko-KR" altLang="en-US" dirty="0"/>
              <a:t> 본격적으로 들어가기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4175928" y="4003639"/>
            <a:ext cx="2539197" cy="258532"/>
          </a:xfrm>
        </p:spPr>
        <p:txBody>
          <a:bodyPr/>
          <a:lstStyle/>
          <a:p>
            <a:r>
              <a:rPr lang="en-US" altLang="ko-KR" dirty="0"/>
              <a:t>Markov Reward </a:t>
            </a:r>
            <a:r>
              <a:rPr lang="en-US" altLang="ko-KR" dirty="0" smtClean="0"/>
              <a:t>Process(MRP)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7"/>
          </p:nvPr>
        </p:nvSpPr>
        <p:spPr>
          <a:xfrm>
            <a:off x="4175924" y="4656858"/>
            <a:ext cx="2539197" cy="258532"/>
          </a:xfrm>
        </p:spPr>
        <p:txBody>
          <a:bodyPr/>
          <a:lstStyle/>
          <a:p>
            <a:r>
              <a:rPr lang="en-US" altLang="ko-KR" dirty="0"/>
              <a:t>Markov Decision </a:t>
            </a:r>
            <a:r>
              <a:rPr lang="en-US" altLang="ko-KR" dirty="0" smtClean="0"/>
              <a:t>Process(MDP)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9"/>
          </p:nvPr>
        </p:nvSpPr>
        <p:spPr>
          <a:xfrm>
            <a:off x="4175923" y="5311653"/>
            <a:ext cx="2539197" cy="258532"/>
          </a:xfrm>
        </p:spPr>
        <p:txBody>
          <a:bodyPr/>
          <a:lstStyle/>
          <a:p>
            <a:r>
              <a:rPr lang="en-US" altLang="ko-KR" dirty="0"/>
              <a:t>Dynamic </a:t>
            </a:r>
            <a:r>
              <a:rPr lang="en-US" altLang="ko-KR" dirty="0" smtClean="0"/>
              <a:t>Programming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6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5644198" cy="472138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마찬가지로 </a:t>
            </a:r>
            <a:r>
              <a:rPr lang="en-US" altLang="ko-KR" dirty="0" smtClean="0"/>
              <a:t>v4(0, 1)</a:t>
            </a:r>
            <a:r>
              <a:rPr lang="ko-KR" altLang="en-US" dirty="0" smtClean="0"/>
              <a:t>을 계산해보겠습니다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왼쪽으로 이동할 경우</a:t>
            </a:r>
            <a:r>
              <a:rPr lang="en-US" altLang="ko-KR" dirty="0" smtClean="0"/>
              <a:t>, -1</a:t>
            </a:r>
            <a:r>
              <a:rPr lang="ko-KR" altLang="en-US" dirty="0" smtClean="0"/>
              <a:t>의 보상을 받고</a:t>
            </a:r>
            <a:r>
              <a:rPr lang="en-US" altLang="ko-KR" dirty="0"/>
              <a:t> </a:t>
            </a:r>
            <a:r>
              <a:rPr lang="ko-KR" altLang="en-US" dirty="0" smtClean="0"/>
              <a:t>예상 미래 보상은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총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의 보상을 받게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오른쪽으로 </a:t>
            </a:r>
            <a:r>
              <a:rPr lang="ko-KR" altLang="en-US" dirty="0"/>
              <a:t>이동할 경우</a:t>
            </a:r>
            <a:r>
              <a:rPr lang="en-US" altLang="ko-KR" dirty="0"/>
              <a:t>, -1</a:t>
            </a:r>
            <a:r>
              <a:rPr lang="ko-KR" altLang="en-US" dirty="0"/>
              <a:t>의 보상을 받고</a:t>
            </a:r>
            <a:r>
              <a:rPr lang="en-US" altLang="ko-KR" dirty="0"/>
              <a:t> </a:t>
            </a:r>
            <a:r>
              <a:rPr lang="ko-KR" altLang="en-US" dirty="0"/>
              <a:t>예상 미래 보상은 </a:t>
            </a:r>
            <a:r>
              <a:rPr lang="en-US" altLang="ko-KR" dirty="0" smtClean="0"/>
              <a:t>-2.0</a:t>
            </a:r>
            <a:r>
              <a:rPr lang="ko-KR" altLang="en-US" dirty="0" smtClean="0"/>
              <a:t>으로 </a:t>
            </a:r>
            <a:r>
              <a:rPr lang="ko-KR" altLang="en-US" dirty="0"/>
              <a:t>총 </a:t>
            </a:r>
            <a:r>
              <a:rPr lang="en-US" altLang="ko-KR" dirty="0" smtClean="0"/>
              <a:t>-3</a:t>
            </a:r>
            <a:r>
              <a:rPr lang="ko-KR" altLang="en-US" dirty="0" smtClean="0"/>
              <a:t>의 </a:t>
            </a:r>
            <a:r>
              <a:rPr lang="ko-KR" altLang="en-US" dirty="0"/>
              <a:t>보상을 받게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아래</a:t>
            </a:r>
            <a:r>
              <a:rPr lang="ko-KR" altLang="en-US" dirty="0"/>
              <a:t>쪽</a:t>
            </a:r>
            <a:r>
              <a:rPr lang="ko-KR" altLang="en-US" dirty="0" smtClean="0"/>
              <a:t>으로 </a:t>
            </a:r>
            <a:r>
              <a:rPr lang="ko-KR" altLang="en-US" dirty="0"/>
              <a:t>이동할 경우</a:t>
            </a:r>
            <a:r>
              <a:rPr lang="en-US" altLang="ko-KR" dirty="0"/>
              <a:t>, -1</a:t>
            </a:r>
            <a:r>
              <a:rPr lang="ko-KR" altLang="en-US" dirty="0"/>
              <a:t>의 보상을 받고</a:t>
            </a:r>
            <a:r>
              <a:rPr lang="en-US" altLang="ko-KR" dirty="0"/>
              <a:t> </a:t>
            </a:r>
            <a:r>
              <a:rPr lang="ko-KR" altLang="en-US" dirty="0"/>
              <a:t>예상 미래 보상은 </a:t>
            </a:r>
            <a:r>
              <a:rPr lang="en-US" altLang="ko-KR" dirty="0" smtClean="0"/>
              <a:t>-2.0</a:t>
            </a:r>
            <a:r>
              <a:rPr lang="ko-KR" altLang="en-US" dirty="0" smtClean="0"/>
              <a:t>으로 </a:t>
            </a:r>
            <a:r>
              <a:rPr lang="ko-KR" altLang="en-US" dirty="0"/>
              <a:t>총 </a:t>
            </a:r>
            <a:r>
              <a:rPr lang="en-US" altLang="ko-KR" dirty="0" smtClean="0"/>
              <a:t>-3</a:t>
            </a:r>
            <a:r>
              <a:rPr lang="ko-KR" altLang="en-US" dirty="0" smtClean="0"/>
              <a:t>의 </a:t>
            </a:r>
            <a:r>
              <a:rPr lang="ko-KR" altLang="en-US" dirty="0"/>
              <a:t>보상을 받게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위쪽으로 </a:t>
            </a:r>
            <a:r>
              <a:rPr lang="ko-KR" altLang="en-US" dirty="0"/>
              <a:t>이동할 경우</a:t>
            </a:r>
            <a:r>
              <a:rPr lang="en-US" altLang="ko-KR" dirty="0"/>
              <a:t>, -1</a:t>
            </a:r>
            <a:r>
              <a:rPr lang="ko-KR" altLang="en-US" dirty="0"/>
              <a:t>의 보상을 받고</a:t>
            </a:r>
            <a:r>
              <a:rPr lang="en-US" altLang="ko-KR" dirty="0"/>
              <a:t> </a:t>
            </a:r>
            <a:r>
              <a:rPr lang="ko-KR" altLang="en-US" dirty="0"/>
              <a:t>예상 미래 보상은 </a:t>
            </a:r>
            <a:r>
              <a:rPr lang="en-US" altLang="ko-KR" dirty="0" smtClean="0"/>
              <a:t>-1.7</a:t>
            </a:r>
            <a:r>
              <a:rPr lang="ko-KR" altLang="en-US" dirty="0" smtClean="0"/>
              <a:t>으로 </a:t>
            </a:r>
            <a:r>
              <a:rPr lang="ko-KR" altLang="en-US" dirty="0"/>
              <a:t>총 </a:t>
            </a:r>
            <a:r>
              <a:rPr lang="en-US" altLang="ko-KR" dirty="0" smtClean="0"/>
              <a:t>-2.7</a:t>
            </a:r>
            <a:r>
              <a:rPr lang="ko-KR" altLang="en-US" dirty="0" smtClean="0"/>
              <a:t>의 </a:t>
            </a:r>
            <a:r>
              <a:rPr lang="ko-KR" altLang="en-US" dirty="0"/>
              <a:t>보상을 받게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v4(0, 1</a:t>
            </a:r>
            <a:r>
              <a:rPr lang="en-US" altLang="ko-KR" dirty="0" smtClean="0"/>
              <a:t>) = 0.25 x -1 + 0.25 x -3 + 0.25 x -3</a:t>
            </a:r>
            <a:br>
              <a:rPr lang="en-US" altLang="ko-KR" dirty="0" smtClean="0"/>
            </a:br>
            <a:r>
              <a:rPr lang="en-US" altLang="ko-KR" dirty="0" smtClean="0"/>
              <a:t>+ 0.25 x -2.7 = -2.4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914756" cy="562133"/>
          </a:xfrm>
        </p:spPr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694366"/>
              </p:ext>
            </p:extLst>
          </p:nvPr>
        </p:nvGraphicFramePr>
        <p:xfrm>
          <a:off x="8889999" y="12000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-1.7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7" name="내용 개체 틀 1"/>
          <p:cNvSpPr txBox="1">
            <a:spLocks/>
          </p:cNvSpPr>
          <p:nvPr/>
        </p:nvSpPr>
        <p:spPr>
          <a:xfrm>
            <a:off x="9951403" y="7697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v3</a:t>
            </a:r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865760"/>
              </p:ext>
            </p:extLst>
          </p:nvPr>
        </p:nvGraphicFramePr>
        <p:xfrm>
          <a:off x="8889999" y="38416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 txBox="1">
            <a:spLocks/>
          </p:cNvSpPr>
          <p:nvPr/>
        </p:nvSpPr>
        <p:spPr>
          <a:xfrm>
            <a:off x="9951403" y="34113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v4</a:t>
            </a:r>
          </a:p>
        </p:txBody>
      </p:sp>
    </p:spTree>
    <p:extLst>
      <p:ext uri="{BB962C8B-B14F-4D97-AF65-F5344CB8AC3E}">
        <p14:creationId xmlns:p14="http://schemas.microsoft.com/office/powerpoint/2010/main" val="34925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61963" y="1430180"/>
                <a:ext cx="8072438" cy="4721385"/>
              </a:xfrm>
            </p:spPr>
            <p:txBody>
              <a:bodyPr/>
              <a:lstStyle/>
              <a:p>
                <a:r>
                  <a:rPr lang="ko-KR" altLang="en-US" dirty="0" smtClean="0"/>
                  <a:t>이 과정을 무한히 반복하면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아래와 같은 값으로 수렴하게 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값은 곧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 smtClean="0"/>
                  <a:t> 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이처럼 무한히 반복하여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 smtClean="0"/>
                  <a:t>구함으로써 </a:t>
                </a:r>
                <a:r>
                  <a:rPr lang="en-US" altLang="ko-KR" dirty="0" smtClean="0"/>
                  <a:t>policy evaluation</a:t>
                </a:r>
                <a:r>
                  <a:rPr lang="ko-KR" altLang="en-US" dirty="0" smtClean="0"/>
                  <a:t>은 종료됩니다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61963" y="1430180"/>
                <a:ext cx="8072438" cy="4721385"/>
              </a:xfrm>
              <a:blipFill>
                <a:blip r:embed="rId2"/>
                <a:stretch>
                  <a:fillRect l="-302" r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44020"/>
              </p:ext>
            </p:extLst>
          </p:nvPr>
        </p:nvGraphicFramePr>
        <p:xfrm>
          <a:off x="8889999" y="12000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-3.0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-2.9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-2.4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7" name="내용 개체 틀 1"/>
          <p:cNvSpPr txBox="1">
            <a:spLocks/>
          </p:cNvSpPr>
          <p:nvPr/>
        </p:nvSpPr>
        <p:spPr>
          <a:xfrm>
            <a:off x="9951403" y="7697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v4</a:t>
            </a:r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75776"/>
              </p:ext>
            </p:extLst>
          </p:nvPr>
        </p:nvGraphicFramePr>
        <p:xfrm>
          <a:off x="8889999" y="3841668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-18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-18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 txBox="1">
            <a:spLocks/>
          </p:cNvSpPr>
          <p:nvPr/>
        </p:nvSpPr>
        <p:spPr>
          <a:xfrm>
            <a:off x="9951403" y="3411381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</a:t>
            </a:r>
            <a:r>
              <a:rPr lang="ko-KR" altLang="en-US" dirty="0"/>
              <a:t>∞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93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61963" y="1430180"/>
                <a:ext cx="5684838" cy="472138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 err="1" smtClean="0"/>
                  <a:t>를</a:t>
                </a:r>
                <a:r>
                  <a:rPr lang="ko-KR" altLang="en-US" dirty="0" smtClean="0"/>
                  <a:t> 구했다면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policy </a:t>
                </a:r>
                <a:r>
                  <a:rPr lang="en-US" altLang="ko-KR" dirty="0" smtClean="0"/>
                  <a:t>improvement</a:t>
                </a:r>
                <a:r>
                  <a:rPr lang="ko-KR" altLang="en-US" dirty="0" smtClean="0"/>
                  <a:t>를 진행합니다</a:t>
                </a:r>
                <a:r>
                  <a:rPr lang="en-US" altLang="ko-KR" dirty="0" smtClean="0"/>
                  <a:t>. policy iteration</a:t>
                </a:r>
                <a:r>
                  <a:rPr lang="ko-KR" altLang="en-US" dirty="0" smtClean="0"/>
                  <a:t>은 매우 간단합니다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각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값이 최대가 되도록 하는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로 이동하는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로 채택합니다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그렇다면 </a:t>
                </a:r>
                <a:r>
                  <a:rPr lang="en-US" altLang="ko-KR" dirty="0" smtClean="0"/>
                  <a:t>policy </a:t>
                </a:r>
                <a:r>
                  <a:rPr lang="en-US" altLang="ko-KR" dirty="0"/>
                  <a:t>improvement </a:t>
                </a:r>
                <a:r>
                  <a:rPr lang="ko-KR" altLang="en-US" dirty="0" smtClean="0"/>
                  <a:t>은 종료됩니다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실제로 </a:t>
                </a:r>
                <a:r>
                  <a:rPr lang="en-US" altLang="ko-KR" dirty="0" smtClean="0"/>
                  <a:t>optimal policy</a:t>
                </a:r>
                <a:r>
                  <a:rPr lang="ko-KR" altLang="en-US" dirty="0" smtClean="0"/>
                  <a:t>를 보면 처음의 랜덤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보다 확실히 개선되었음을 알 수 있습니다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61963" y="1430180"/>
                <a:ext cx="5684838" cy="4721385"/>
              </a:xfrm>
              <a:blipFill>
                <a:blip r:embed="rId2"/>
                <a:stretch>
                  <a:fillRect l="-429" r="-1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562133"/>
          </a:xfrm>
        </p:spPr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080511"/>
              </p:ext>
            </p:extLst>
          </p:nvPr>
        </p:nvGraphicFramePr>
        <p:xfrm>
          <a:off x="8961119" y="1208426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-18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-18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-22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-20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-14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7" name="내용 개체 틀 1"/>
          <p:cNvSpPr txBox="1">
            <a:spLocks/>
          </p:cNvSpPr>
          <p:nvPr/>
        </p:nvSpPr>
        <p:spPr>
          <a:xfrm>
            <a:off x="10022523" y="778139"/>
            <a:ext cx="940117" cy="429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</a:t>
            </a:r>
            <a:r>
              <a:rPr lang="ko-KR" altLang="en-US" dirty="0"/>
              <a:t>∞</a:t>
            </a:r>
            <a:endParaRPr lang="en-US" altLang="ko-KR" dirty="0" smtClean="0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924774"/>
              </p:ext>
            </p:extLst>
          </p:nvPr>
        </p:nvGraphicFramePr>
        <p:xfrm>
          <a:off x="8961119" y="3931306"/>
          <a:ext cx="2600960" cy="19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77136463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40486061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164354285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861501498"/>
                    </a:ext>
                  </a:extLst>
                </a:gridCol>
              </a:tblGrid>
              <a:tr h="4873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W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SW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33750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NW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SW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12957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NE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SE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77154"/>
                  </a:ext>
                </a:extLst>
              </a:tr>
              <a:tr h="48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NE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30935"/>
                  </a:ext>
                </a:extLst>
              </a:tr>
            </a:tbl>
          </a:graphicData>
        </a:graphic>
      </p:graphicFrame>
      <p:sp>
        <p:nvSpPr>
          <p:cNvPr id="9" name="내용 개체 틀 1"/>
          <p:cNvSpPr txBox="1">
            <a:spLocks/>
          </p:cNvSpPr>
          <p:nvPr/>
        </p:nvSpPr>
        <p:spPr>
          <a:xfrm>
            <a:off x="9534843" y="3453501"/>
            <a:ext cx="1630997" cy="67474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377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lvl4pPr>
            <a:lvl5pPr marL="1828755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optimal policy</a:t>
            </a:r>
          </a:p>
        </p:txBody>
      </p:sp>
    </p:spTree>
    <p:extLst>
      <p:ext uri="{BB962C8B-B14F-4D97-AF65-F5344CB8AC3E}">
        <p14:creationId xmlns:p14="http://schemas.microsoft.com/office/powerpoint/2010/main" val="18756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이처럼 </a:t>
            </a:r>
            <a:r>
              <a:rPr lang="en-US" altLang="ko-KR" dirty="0" smtClean="0"/>
              <a:t>policy evaluation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policy improvement </a:t>
            </a:r>
            <a:r>
              <a:rPr lang="ko-KR" altLang="en-US" dirty="0" smtClean="0"/>
              <a:t>한 과정을 거치는 것을 </a:t>
            </a:r>
            <a:r>
              <a:rPr lang="en-US" altLang="ko-KR" dirty="0" smtClean="0"/>
              <a:t>policy iteration</a:t>
            </a:r>
            <a:r>
              <a:rPr lang="ko-KR" altLang="en-US" dirty="0" smtClean="0"/>
              <a:t>이라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policy iteration</a:t>
            </a:r>
            <a:r>
              <a:rPr lang="ko-KR" altLang="en-US" dirty="0" smtClean="0"/>
              <a:t>으로 도출된 </a:t>
            </a:r>
            <a:r>
              <a:rPr lang="en-US" altLang="ko-KR" dirty="0" smtClean="0"/>
              <a:t>optimized policy</a:t>
            </a:r>
            <a:r>
              <a:rPr lang="ko-KR" altLang="en-US" dirty="0" smtClean="0"/>
              <a:t>로 다시 </a:t>
            </a:r>
            <a:r>
              <a:rPr lang="en-US" altLang="ko-KR" dirty="0" smtClean="0"/>
              <a:t>policy iteration</a:t>
            </a:r>
            <a:r>
              <a:rPr lang="ko-KR" altLang="en-US" dirty="0" smtClean="0"/>
              <a:t>을 진행하는 것을 반복합니다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policy iteration</a:t>
            </a:r>
            <a:r>
              <a:rPr lang="ko-KR" altLang="en-US" dirty="0" smtClean="0"/>
              <a:t>을 무한정 반복하면</a:t>
            </a:r>
            <a:r>
              <a:rPr lang="en-US" altLang="ko-KR" dirty="0" smtClean="0"/>
              <a:t>, policy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optimal policy</a:t>
            </a:r>
            <a:r>
              <a:rPr lang="ko-KR" altLang="en-US" dirty="0" smtClean="0"/>
              <a:t>로 수렴됨이 증명되어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policy evaluation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value function</a:t>
            </a:r>
            <a:r>
              <a:rPr lang="ko-KR" altLang="en-US" dirty="0" smtClean="0"/>
              <a:t>을 찾기 위해서는 무한 번 반복해야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실제로는 무한 번 반복이 불가능하기 때문에</a:t>
            </a:r>
            <a:r>
              <a:rPr lang="en-US" altLang="ko-KR" dirty="0" smtClean="0"/>
              <a:t>, k</a:t>
            </a:r>
            <a:r>
              <a:rPr lang="ko-KR" altLang="en-US" dirty="0" smtClean="0"/>
              <a:t>번만 반복하거나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변화하는 정도가 작아질 때까지만 반복하는 등의 방법을 이용합니다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9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이번 연습문제에서는 </a:t>
            </a:r>
            <a:r>
              <a:rPr lang="en-US" altLang="ko-KR" dirty="0" smtClean="0"/>
              <a:t>DP</a:t>
            </a:r>
            <a:r>
              <a:rPr lang="ko-KR" altLang="en-US" dirty="0" smtClean="0"/>
              <a:t>를 이용하여 임의로 주어지는 미로 문제를 해결해봅니다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미로 문제를 해결할 </a:t>
            </a:r>
            <a:r>
              <a:rPr lang="en-US" altLang="ko-KR" dirty="0" smtClean="0"/>
              <a:t>optimal 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찾는 것이 이번 연습문제의 목표입니다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미로의 도착지점이 랜덤이고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미로의 벽이 존재하여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 방향으로 이동하면 위치가 변하지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방향으로 이동이 가능하고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칸 이동할 때마다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가 주어집니다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도착지점에서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 방향으로도 이동하지 않고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가 주어집니다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벽이 아닌 모든 지점에서 도작 지점으로 도달이 가능함이 보장되어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://github.com/qjatn0120/2020_winter_AI/blob/master/source_code/Lecture3/maze.py</a:t>
            </a:r>
            <a:endParaRPr lang="en-US" altLang="ko-KR" dirty="0"/>
          </a:p>
          <a:p>
            <a:r>
              <a:rPr lang="ko-KR" altLang="en-US" dirty="0" smtClean="0"/>
              <a:t>위 주소에서 미로 환경을 제공합니다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붙여넣기나</a:t>
            </a:r>
            <a:r>
              <a:rPr lang="ko-KR" altLang="en-US" dirty="0" smtClean="0"/>
              <a:t> 다운로드를 하여 자신의 컴퓨터에 코드를 저장하세요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6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maze </a:t>
            </a:r>
            <a:r>
              <a:rPr lang="ko-KR" altLang="en-US" dirty="0" smtClean="0"/>
              <a:t>모듈에서 미로가 구현된 </a:t>
            </a:r>
            <a:r>
              <a:rPr lang="en-US" altLang="ko-KR" dirty="0" smtClean="0"/>
              <a:t>Maze class</a:t>
            </a:r>
            <a:r>
              <a:rPr lang="ko-KR" altLang="en-US" dirty="0" smtClean="0"/>
              <a:t>를 가져옵니다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Maze(</a:t>
            </a:r>
            <a:r>
              <a:rPr lang="ko-KR" altLang="en-US" dirty="0" smtClean="0"/>
              <a:t>가로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벽의 출현 빈도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미로를 생성합니다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env.possible_state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이용해 벽이 존재하지 않는 모든 좌표 리스트를 얻을 수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[(x0, y0), (x1, y1), …]</a:t>
            </a:r>
            <a:r>
              <a:rPr lang="ko-KR" altLang="en-US" dirty="0" smtClean="0"/>
              <a:t>의 형태로 반환합니다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env.step</a:t>
            </a:r>
            <a:r>
              <a:rPr lang="en-US" altLang="ko-KR" dirty="0" smtClean="0"/>
              <a:t>(x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action)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(x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을 취하는 함수입니다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((action</a:t>
            </a:r>
            <a:r>
              <a:rPr lang="ko-KR" altLang="en-US" dirty="0" smtClean="0"/>
              <a:t>을 취한 후의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), reward, </a:t>
            </a:r>
            <a:r>
              <a:rPr lang="ko-KR" altLang="en-US" dirty="0" smtClean="0"/>
              <a:t>도착점 도착 여부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action 0 = </a:t>
            </a:r>
            <a:r>
              <a:rPr lang="ko-KR" altLang="en-US" dirty="0" smtClean="0"/>
              <a:t>북쪽</a:t>
            </a:r>
            <a:r>
              <a:rPr lang="en-US" altLang="ko-KR" dirty="0" smtClean="0"/>
              <a:t>, 1 = </a:t>
            </a:r>
            <a:r>
              <a:rPr lang="ko-KR" altLang="en-US" dirty="0" smtClean="0"/>
              <a:t>남쪽</a:t>
            </a:r>
            <a:r>
              <a:rPr lang="en-US" altLang="ko-KR" dirty="0" smtClean="0"/>
              <a:t>, 2 = </a:t>
            </a:r>
            <a:r>
              <a:rPr lang="ko-KR" altLang="en-US" dirty="0" smtClean="0"/>
              <a:t>서쪽</a:t>
            </a:r>
            <a:r>
              <a:rPr lang="en-US" altLang="ko-KR" dirty="0" smtClean="0"/>
              <a:t>, 3 = </a:t>
            </a:r>
            <a:r>
              <a:rPr lang="ko-KR" altLang="en-US" dirty="0" smtClean="0"/>
              <a:t>동쪽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41172"/>
          <a:stretch/>
        </p:blipFill>
        <p:spPr>
          <a:xfrm>
            <a:off x="836324" y="1907346"/>
            <a:ext cx="3048000" cy="3474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24" y="3842198"/>
            <a:ext cx="5158285" cy="7219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24" y="5690355"/>
            <a:ext cx="5295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3" y="1430180"/>
            <a:ext cx="5666122" cy="4721385"/>
          </a:xfrm>
        </p:spPr>
        <p:txBody>
          <a:bodyPr/>
          <a:lstStyle/>
          <a:p>
            <a:r>
              <a:rPr lang="en-US" altLang="ko-KR" dirty="0" err="1" smtClean="0"/>
              <a:t>env.display_maze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이용하여 미로의 모양을 출력해볼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오른쪽은 </a:t>
            </a:r>
            <a:r>
              <a:rPr lang="en-US" altLang="ko-KR" dirty="0" smtClean="0"/>
              <a:t>Maze(7, 7, 0.3)</a:t>
            </a:r>
            <a:r>
              <a:rPr lang="ko-KR" altLang="en-US" dirty="0" smtClean="0"/>
              <a:t>으로 생성한 미로입니다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@</a:t>
            </a:r>
            <a:r>
              <a:rPr lang="ko-KR" altLang="en-US" dirty="0" smtClean="0"/>
              <a:t>는 벽을 </a:t>
            </a:r>
            <a:r>
              <a:rPr lang="en-US" altLang="ko-KR" dirty="0" smtClean="0"/>
              <a:t>O</a:t>
            </a:r>
            <a:r>
              <a:rPr lang="ko-KR" altLang="en-US" dirty="0" smtClean="0"/>
              <a:t>는 도착점을 의미합니다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83" y="1240106"/>
            <a:ext cx="2162175" cy="24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906" y="1189547"/>
            <a:ext cx="2235778" cy="45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0"/>
            <a:ext cx="5730291" cy="4721385"/>
          </a:xfrm>
        </p:spPr>
        <p:txBody>
          <a:bodyPr/>
          <a:lstStyle/>
          <a:p>
            <a:r>
              <a:rPr lang="en-US" altLang="ko-KR" dirty="0" err="1" smtClean="0"/>
              <a:t>env.display_pi</a:t>
            </a:r>
            <a:r>
              <a:rPr lang="en-US" altLang="ko-KR" dirty="0" smtClean="0"/>
              <a:t>(pi) </a:t>
            </a:r>
            <a:r>
              <a:rPr lang="ko-KR" altLang="en-US" dirty="0" smtClean="0"/>
              <a:t>함수를 전달하여 계산한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optimal policy</a:t>
            </a:r>
            <a:r>
              <a:rPr lang="ko-KR" altLang="en-US" dirty="0" smtClean="0"/>
              <a:t>인지 확인할 수 있습니다</a:t>
            </a:r>
            <a:r>
              <a:rPr lang="en-US" altLang="ko-KR" dirty="0" smtClean="0"/>
              <a:t>. pi[y][x][action]</a:t>
            </a:r>
            <a:r>
              <a:rPr lang="ko-KR" altLang="en-US" dirty="0" smtClean="0"/>
              <a:t>이 양의 확률인 경우</a:t>
            </a:r>
            <a:r>
              <a:rPr lang="en-US" altLang="ko-KR" dirty="0" smtClean="0"/>
              <a:t>, (x, y)</a:t>
            </a:r>
            <a:r>
              <a:rPr lang="ko-KR" altLang="en-US" dirty="0"/>
              <a:t> </a:t>
            </a:r>
            <a:r>
              <a:rPr lang="ko-KR" altLang="en-US" dirty="0" smtClean="0"/>
              <a:t>좌표에서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방향으로의 화살표가 출력됩니다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그림처럼 정답이 출력된다면 연습문제를 해결한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256" y="822779"/>
            <a:ext cx="2114550" cy="35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809" y="646293"/>
            <a:ext cx="2673342" cy="55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강화학습의</a:t>
            </a:r>
            <a:r>
              <a:rPr lang="ko-KR" altLang="en-US" dirty="0" smtClean="0"/>
              <a:t> 목표는 행동</a:t>
            </a:r>
            <a:r>
              <a:rPr lang="en-US" altLang="ko-KR" dirty="0" smtClean="0"/>
              <a:t>(action)</a:t>
            </a:r>
            <a:r>
              <a:rPr lang="ko-KR" altLang="en-US" dirty="0" smtClean="0"/>
              <a:t>을 취하여 보상</a:t>
            </a:r>
            <a:r>
              <a:rPr lang="en-US" altLang="ko-KR" dirty="0" smtClean="0"/>
              <a:t>(reward)</a:t>
            </a:r>
            <a:r>
              <a:rPr lang="ko-KR" altLang="en-US" dirty="0" smtClean="0"/>
              <a:t>을 최대화하는 것을 목표로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행동을 하는 주체</a:t>
            </a:r>
            <a:r>
              <a:rPr lang="en-US" altLang="ko-KR" dirty="0" smtClean="0"/>
              <a:t>(agent)</a:t>
            </a:r>
            <a:r>
              <a:rPr lang="ko-KR" altLang="en-US" dirty="0" smtClean="0"/>
              <a:t>는 주어진 환경</a:t>
            </a:r>
            <a:r>
              <a:rPr lang="en-US" altLang="ko-KR" dirty="0" smtClean="0"/>
              <a:t>(environment)</a:t>
            </a:r>
            <a:r>
              <a:rPr lang="ko-KR" altLang="en-US" dirty="0" smtClean="0"/>
              <a:t>에서 관찰</a:t>
            </a:r>
            <a:r>
              <a:rPr lang="en-US" altLang="ko-KR" dirty="0" smtClean="0"/>
              <a:t>(observation)</a:t>
            </a:r>
            <a:r>
              <a:rPr lang="ko-KR" altLang="en-US" dirty="0" smtClean="0"/>
              <a:t>을 통해 행동을 결정합니다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observation -&gt; action -&gt; reward -&gt; observation -&gt; action -&gt; reward -&gt; … </a:t>
            </a:r>
            <a:r>
              <a:rPr lang="ko-KR" altLang="en-US" dirty="0" smtClean="0"/>
              <a:t>의 순으로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environment</a:t>
            </a:r>
            <a:r>
              <a:rPr lang="ko-KR" altLang="en-US" dirty="0" smtClean="0"/>
              <a:t>와 상호작용합니다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Environment</a:t>
            </a:r>
            <a:r>
              <a:rPr lang="ko-KR" altLang="en-US" dirty="0" smtClean="0"/>
              <a:t>의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observation</a:t>
            </a:r>
            <a:r>
              <a:rPr lang="ko-KR" altLang="en-US" dirty="0" smtClean="0"/>
              <a:t>을 통해 모두 관찰될 수도 있고</a:t>
            </a:r>
            <a:r>
              <a:rPr lang="en-US" altLang="ko-KR" dirty="0" smtClean="0"/>
              <a:t>(ex. </a:t>
            </a:r>
            <a:r>
              <a:rPr lang="ko-KR" altLang="en-US" dirty="0" err="1" smtClean="0"/>
              <a:t>아타리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부분적으로 관찰</a:t>
            </a:r>
            <a:r>
              <a:rPr lang="en-US" altLang="ko-KR" dirty="0" smtClean="0"/>
              <a:t>(ex. </a:t>
            </a:r>
            <a:r>
              <a:rPr lang="ko-KR" altLang="en-US" dirty="0" err="1" smtClean="0"/>
              <a:t>블랙잭</a:t>
            </a:r>
            <a:r>
              <a:rPr lang="en-US" altLang="ko-KR" dirty="0" smtClean="0"/>
              <a:t>)</a:t>
            </a:r>
            <a:r>
              <a:rPr lang="ko-KR" altLang="en-US" dirty="0" smtClean="0"/>
              <a:t>될 수도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Environment</a:t>
            </a:r>
            <a:r>
              <a:rPr lang="ko-KR" altLang="en-US" dirty="0" smtClean="0"/>
              <a:t>의 다음 상태는 현재 상태에만 영향을 받고 과거의 상태에는 영향을 주지 않는다고 가정하고 이를 </a:t>
            </a:r>
            <a:r>
              <a:rPr lang="en-US" altLang="ko-KR" dirty="0" smtClean="0"/>
              <a:t>Markov state</a:t>
            </a:r>
            <a:r>
              <a:rPr lang="ko-KR" altLang="en-US" dirty="0" smtClean="0"/>
              <a:t>라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4"/>
            <a:ext cx="6284318" cy="757130"/>
          </a:xfrm>
        </p:spPr>
        <p:txBody>
          <a:bodyPr/>
          <a:lstStyle/>
          <a:p>
            <a:r>
              <a:rPr lang="ko-KR" altLang="en-US" dirty="0" err="1" smtClean="0"/>
              <a:t>강화학습에</a:t>
            </a:r>
            <a:r>
              <a:rPr lang="ko-KR" altLang="en-US" dirty="0" smtClean="0"/>
              <a:t> 본격적으로 들어가기 전에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1115" y="4959220"/>
                <a:ext cx="3757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5" y="4959220"/>
                <a:ext cx="3757503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Agent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policy, value function, model </a:t>
                </a:r>
                <a:r>
                  <a:rPr lang="ko-KR" altLang="en-US" dirty="0" smtClean="0"/>
                  <a:t>세 가지로 구성되어 있습니다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agent</a:t>
                </a:r>
                <a:r>
                  <a:rPr lang="ko-KR" altLang="en-US" dirty="0" smtClean="0"/>
                  <a:t>의 행동</a:t>
                </a:r>
                <a:r>
                  <a:rPr lang="en-US" altLang="ko-KR" dirty="0" smtClean="0"/>
                  <a:t>(behavior)</a:t>
                </a:r>
                <a:r>
                  <a:rPr lang="ko-KR" altLang="en-US" dirty="0" smtClean="0"/>
                  <a:t>를 의미합니다</a:t>
                </a:r>
                <a:r>
                  <a:rPr lang="en-US" altLang="ko-KR" dirty="0" smtClean="0"/>
                  <a:t>.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가 주어질 때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선택합니다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에서 하나의 행동만 하는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deterministic policy</a:t>
                </a:r>
                <a:r>
                  <a:rPr lang="ko-KR" altLang="en-US" dirty="0" smtClean="0"/>
                  <a:t>라 하고</a:t>
                </a:r>
                <a:r>
                  <a:rPr lang="en-US" altLang="ko-KR" dirty="0" smtClean="0"/>
                  <a:t>, state</a:t>
                </a:r>
                <a:r>
                  <a:rPr lang="ko-KR" altLang="en-US" dirty="0" smtClean="0"/>
                  <a:t>에서 여러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중 하나를 확률적으로 선택하는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policy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stochastic policy</a:t>
                </a:r>
                <a:r>
                  <a:rPr lang="ko-KR" altLang="en-US" dirty="0" smtClean="0"/>
                  <a:t>라 합니다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은 미래의 보상을 예측하는 함수입니다</a:t>
                </a:r>
                <a:r>
                  <a:rPr lang="en-US" altLang="ko-KR" dirty="0" smtClean="0"/>
                  <a:t>. policy</a:t>
                </a:r>
                <a:r>
                  <a:rPr lang="ko-KR" altLang="en-US" dirty="0" smtClean="0"/>
                  <a:t>가 주어질 때의 보상을 예측합니다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discount factor</a:t>
                </a:r>
                <a:r>
                  <a:rPr lang="ko-KR" altLang="en-US" dirty="0" smtClean="0"/>
                  <a:t>라 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값이 클수록 미래의 보상을 중시한다는 의미를 가집니다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model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취한 후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다음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action</a:t>
                </a:r>
                <a:r>
                  <a:rPr lang="ko-KR" altLang="en-US" dirty="0" smtClean="0"/>
                  <a:t>을 통해 받는 </a:t>
                </a:r>
                <a:r>
                  <a:rPr lang="en-US" altLang="ko-KR" dirty="0" smtClean="0"/>
                  <a:t>reward</a:t>
                </a:r>
                <a:r>
                  <a:rPr lang="ko-KR" altLang="en-US" dirty="0" smtClean="0"/>
                  <a:t>를 추측합니다</a:t>
                </a:r>
                <a:r>
                  <a:rPr lang="en-US" altLang="ko-KR" dirty="0" smtClean="0"/>
                  <a:t>.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4"/>
            <a:ext cx="6284318" cy="757130"/>
          </a:xfrm>
        </p:spPr>
        <p:txBody>
          <a:bodyPr/>
          <a:lstStyle/>
          <a:p>
            <a:r>
              <a:rPr lang="ko-KR" altLang="en-US" dirty="0" err="1" smtClean="0"/>
              <a:t>강화학습에</a:t>
            </a:r>
            <a:r>
              <a:rPr lang="ko-KR" altLang="en-US" dirty="0" smtClean="0"/>
              <a:t> 본격적으로 들어가기 전에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3363685"/>
                <a:ext cx="6743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𝑑𝑒𝑡𝑒𝑟𝑚𝑖𝑛𝑖𝑠𝑡𝑖𝑐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𝑠𝑡𝑜𝑐h𝑎𝑠𝑡𝑖𝑐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363685"/>
                <a:ext cx="6743064" cy="276999"/>
              </a:xfrm>
              <a:prstGeom prst="rect">
                <a:avLst/>
              </a:prstGeom>
              <a:blipFill>
                <a:blip r:embed="rId3"/>
                <a:stretch>
                  <a:fillRect t="-2222" r="-36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4612264"/>
                <a:ext cx="4693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612264"/>
                <a:ext cx="4693208" cy="276999"/>
              </a:xfrm>
              <a:prstGeom prst="rect">
                <a:avLst/>
              </a:prstGeom>
              <a:blipFill>
                <a:blip r:embed="rId4"/>
                <a:stretch>
                  <a:fillRect t="-2222" r="-117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5574189"/>
                <a:ext cx="6849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74189"/>
                <a:ext cx="6849889" cy="276999"/>
              </a:xfrm>
              <a:prstGeom prst="rect">
                <a:avLst/>
              </a:prstGeom>
              <a:blipFill>
                <a:blip r:embed="rId5"/>
                <a:stretch>
                  <a:fillRect l="-267" r="-62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우리가 수업을 듣는 과정을 예로 들어 설명합니다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Markov Process(MP)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state set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state</a:t>
                </a:r>
                <a:r>
                  <a:rPr lang="ko-KR" altLang="en-US" dirty="0"/>
                  <a:t> 전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확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 smtClean="0"/>
                  <a:t>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(finite) state</a:t>
                </a:r>
                <a:r>
                  <a:rPr lang="ko-KR" altLang="en-US" dirty="0" smtClean="0"/>
                  <a:t>를 모아둔 </a:t>
                </a:r>
                <a:r>
                  <a:rPr lang="en-US" altLang="ko-KR" dirty="0" smtClean="0"/>
                  <a:t>set</a:t>
                </a:r>
                <a:r>
                  <a:rPr lang="ko-KR" altLang="en-US" dirty="0" smtClean="0"/>
                  <a:t>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state transition probability matrix</a:t>
                </a:r>
                <a:r>
                  <a:rPr lang="ko-KR" altLang="en-US" dirty="0" smtClean="0"/>
                  <a:t>를 의미합니다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885371"/>
          </a:xfrm>
        </p:spPr>
        <p:txBody>
          <a:bodyPr/>
          <a:lstStyle/>
          <a:p>
            <a:r>
              <a:rPr lang="en-US" altLang="ko-KR" dirty="0"/>
              <a:t>Markov Process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091681" y="3332339"/>
            <a:ext cx="10587317" cy="2866487"/>
            <a:chOff x="1091681" y="3332339"/>
            <a:chExt cx="10587317" cy="2866487"/>
          </a:xfrm>
        </p:grpSpPr>
        <p:sp>
          <p:nvSpPr>
            <p:cNvPr id="6" name="타원 5"/>
            <p:cNvSpPr/>
            <p:nvPr/>
          </p:nvSpPr>
          <p:spPr>
            <a:xfrm>
              <a:off x="1091681" y="4361003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7" name="아래로 구부러진 화살표 6"/>
            <p:cNvSpPr/>
            <p:nvPr/>
          </p:nvSpPr>
          <p:spPr>
            <a:xfrm flipH="1">
              <a:off x="1474721" y="3867948"/>
              <a:ext cx="394372" cy="493055"/>
            </a:xfrm>
            <a:prstGeom prst="curvedDownArrow">
              <a:avLst>
                <a:gd name="adj1" fmla="val 20446"/>
                <a:gd name="adj2" fmla="val 500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09264" y="3516813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0.1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210774" y="4361002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 성공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301593" y="4823830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5835" y="4518795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 rot="19801623">
              <a:off x="4371138" y="4248668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257159" y="3539311"/>
              <a:ext cx="1518930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youtube</a:t>
              </a:r>
              <a:r>
                <a: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SNS</a:t>
              </a:r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의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구렁텅이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382811" y="5027226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출석 및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열공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 rot="1550917">
              <a:off x="4446502" y="5320878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19375" y="4503202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6786" y="5027226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8363951" y="5048499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평플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387240" y="3424335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평마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670963" y="5543622"/>
              <a:ext cx="1601023" cy="19704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9522852">
              <a:off x="6573842" y="4893197"/>
              <a:ext cx="1958013" cy="98711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832289" y="4053716"/>
              <a:ext cx="1531661" cy="12298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rot="2194249">
              <a:off x="6737251" y="4783423"/>
              <a:ext cx="1569784" cy="134659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84417" y="368070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1467" y="4172381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5265" y="575012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08019" y="5248540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 rot="9912137">
              <a:off x="2152124" y="4087051"/>
              <a:ext cx="3145044" cy="18350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99913" y="3753386"/>
              <a:ext cx="1145651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0.1(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드랍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458786" y="4248666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시험끝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2" name="오른쪽 화살표 41"/>
            <p:cNvSpPr/>
            <p:nvPr/>
          </p:nvSpPr>
          <p:spPr>
            <a:xfrm rot="1183366">
              <a:off x="9673405" y="4363127"/>
              <a:ext cx="808941" cy="13901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3" name="오른쪽 화살표 42"/>
            <p:cNvSpPr/>
            <p:nvPr/>
          </p:nvSpPr>
          <p:spPr>
            <a:xfrm rot="19800000">
              <a:off x="9617003" y="5266179"/>
              <a:ext cx="808941" cy="13901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34636" y="4031047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34635" y="5433212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아래로 구부러진 화살표 45"/>
            <p:cNvSpPr/>
            <p:nvPr/>
          </p:nvSpPr>
          <p:spPr>
            <a:xfrm flipH="1">
              <a:off x="10914989" y="3683474"/>
              <a:ext cx="394372" cy="493055"/>
            </a:xfrm>
            <a:prstGeom prst="curvedDownArrow">
              <a:avLst>
                <a:gd name="adj1" fmla="val 20446"/>
                <a:gd name="adj2" fmla="val 500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749532" y="333233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2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강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청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강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청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텅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평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평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/>
              <a:t>Markov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420339" y="1120987"/>
            <a:ext cx="5475312" cy="2133923"/>
            <a:chOff x="6908019" y="1273387"/>
            <a:chExt cx="5475312" cy="21339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/>
                <p:cNvSpPr/>
                <p:nvPr/>
              </p:nvSpPr>
              <p:spPr>
                <a:xfrm>
                  <a:off x="6908019" y="1477743"/>
                  <a:ext cx="5431230" cy="1929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                 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7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/>
                                <m:e/>
                                <m:e/>
                                <m:e/>
                                <m:e/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e/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/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/>
                                <m:e/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/>
                                <m:e/>
                                <m:e/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/>
                                <m:e/>
                                <m:e/>
                                <m:e/>
                                <m:e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019" y="1477743"/>
                  <a:ext cx="5431230" cy="19295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7471474" y="1503297"/>
              <a:ext cx="117800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수강신청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신청성공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구렁텅이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열공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평마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평쁠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6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시험끝</a:t>
              </a:r>
              <a:endPara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63950" y="1273387"/>
              <a:ext cx="4019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수강신청 </a:t>
              </a:r>
              <a:r>
                <a:rPr lang="ko-KR" altLang="en-US" sz="11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신청성공</a:t>
              </a:r>
              <a:r>
                <a:rPr lang="ko-KR" altLang="en-US" sz="11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구렁텅이 열공       </a:t>
              </a:r>
              <a:r>
                <a:rPr lang="ko-KR" altLang="en-US" sz="11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평마</a:t>
              </a:r>
              <a:r>
                <a:rPr lang="ko-KR" altLang="en-US" sz="11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      </a:t>
              </a:r>
              <a:r>
                <a:rPr lang="ko-KR" altLang="en-US" sz="11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평쁠</a:t>
              </a:r>
              <a:r>
                <a:rPr lang="ko-KR" altLang="en-US" sz="11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   </a:t>
              </a:r>
              <a:r>
                <a:rPr lang="ko-KR" altLang="en-US" sz="1100" dirty="0" err="1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시험끝</a:t>
              </a:r>
              <a:endParaRPr lang="en-US" altLang="ko-KR" sz="11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91681" y="3332339"/>
            <a:ext cx="10587317" cy="2866487"/>
            <a:chOff x="1091681" y="3332339"/>
            <a:chExt cx="10587317" cy="2866487"/>
          </a:xfrm>
        </p:grpSpPr>
        <p:sp>
          <p:nvSpPr>
            <p:cNvPr id="40" name="타원 39"/>
            <p:cNvSpPr/>
            <p:nvPr/>
          </p:nvSpPr>
          <p:spPr>
            <a:xfrm>
              <a:off x="1091681" y="4361003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1" name="아래로 구부러진 화살표 40"/>
            <p:cNvSpPr/>
            <p:nvPr/>
          </p:nvSpPr>
          <p:spPr>
            <a:xfrm flipH="1">
              <a:off x="1474721" y="3867948"/>
              <a:ext cx="394372" cy="493055"/>
            </a:xfrm>
            <a:prstGeom prst="curvedDownArrow">
              <a:avLst>
                <a:gd name="adj1" fmla="val 20446"/>
                <a:gd name="adj2" fmla="val 500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09264" y="3516813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0.1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210774" y="4361002"/>
              <a:ext cx="1160454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수강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신청 성공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>
              <a:off x="2301593" y="4823830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15835" y="4518795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9801623">
              <a:off x="4371138" y="4248668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257159" y="3539311"/>
              <a:ext cx="1518930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youtube</a:t>
              </a:r>
              <a:r>
                <a: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SNS</a:t>
              </a:r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의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구렁텅이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5382811" y="5027226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출석 및</a:t>
              </a:r>
              <a:endParaRPr lang="en-US" altLang="ko-KR" dirty="0" smtClean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열공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9" name="오른쪽 화살표 48"/>
            <p:cNvSpPr/>
            <p:nvPr/>
          </p:nvSpPr>
          <p:spPr>
            <a:xfrm rot="1550917">
              <a:off x="4446502" y="5320878"/>
              <a:ext cx="861035" cy="22466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9375" y="4503202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16786" y="5027226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8363951" y="5048499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평플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387240" y="3424335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평마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4" name="오른쪽 화살표 53"/>
            <p:cNvSpPr/>
            <p:nvPr/>
          </p:nvSpPr>
          <p:spPr>
            <a:xfrm>
              <a:off x="6670963" y="5543622"/>
              <a:ext cx="1601023" cy="19704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5" name="오른쪽 화살표 54"/>
            <p:cNvSpPr/>
            <p:nvPr/>
          </p:nvSpPr>
          <p:spPr>
            <a:xfrm rot="19522852">
              <a:off x="6573842" y="4893197"/>
              <a:ext cx="1958013" cy="98711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6832289" y="4053716"/>
              <a:ext cx="1531661" cy="12298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rot="2194249">
              <a:off x="6737251" y="4783423"/>
              <a:ext cx="1569784" cy="134659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4417" y="368070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1467" y="4172381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85265" y="575012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08019" y="5248540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오른쪽 화살표 61"/>
            <p:cNvSpPr/>
            <p:nvPr/>
          </p:nvSpPr>
          <p:spPr>
            <a:xfrm rot="9912137">
              <a:off x="2152124" y="4087051"/>
              <a:ext cx="3145044" cy="18350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99913" y="3753386"/>
              <a:ext cx="1145651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0.1(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드랍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0458786" y="4248666"/>
              <a:ext cx="1220212" cy="11503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시험끝</a:t>
              </a:r>
              <a:endPara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rot="1183366">
              <a:off x="9673405" y="4363127"/>
              <a:ext cx="808941" cy="13901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6" name="오른쪽 화살표 65"/>
            <p:cNvSpPr/>
            <p:nvPr/>
          </p:nvSpPr>
          <p:spPr>
            <a:xfrm rot="19800000">
              <a:off x="9617003" y="5266179"/>
              <a:ext cx="808941" cy="13901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834636" y="4031047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834635" y="5433212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아래로 구부러진 화살표 68"/>
            <p:cNvSpPr/>
            <p:nvPr/>
          </p:nvSpPr>
          <p:spPr>
            <a:xfrm flipH="1">
              <a:off x="10914989" y="3683474"/>
              <a:ext cx="394372" cy="493055"/>
            </a:xfrm>
            <a:prstGeom prst="curvedDownArrow">
              <a:avLst>
                <a:gd name="adj1" fmla="val 20446"/>
                <a:gd name="adj2" fmla="val 500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49532" y="3332339"/>
              <a:ext cx="725283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Markov Reward Process(MRP)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MP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reward function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discount factor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개념을 추가한 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튜플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 smtClean="0"/>
                  <a:t>입니다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에서 받을 수 있는 예상 보상을 의미합니다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이상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이하의 </a:t>
                </a:r>
                <a:r>
                  <a:rPr lang="en-US" altLang="ko-KR" dirty="0" smtClean="0"/>
                  <a:t>discount factor</a:t>
                </a:r>
                <a:r>
                  <a:rPr lang="ko-KR" altLang="en-US" dirty="0" smtClean="0"/>
                  <a:t>입니다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Markov Reward Process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1091681" y="3162985"/>
            <a:ext cx="10587317" cy="3035841"/>
            <a:chOff x="1091681" y="3162985"/>
            <a:chExt cx="10587317" cy="3035841"/>
          </a:xfrm>
        </p:grpSpPr>
        <p:grpSp>
          <p:nvGrpSpPr>
            <p:cNvPr id="40" name="그룹 39"/>
            <p:cNvGrpSpPr/>
            <p:nvPr/>
          </p:nvGrpSpPr>
          <p:grpSpPr>
            <a:xfrm>
              <a:off x="1091681" y="3332339"/>
              <a:ext cx="10587317" cy="2866487"/>
              <a:chOff x="1091681" y="3332339"/>
              <a:chExt cx="10587317" cy="2866487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1091681" y="4361003"/>
                <a:ext cx="1160454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수강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신청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2" name="아래로 구부러진 화살표 41"/>
              <p:cNvSpPr/>
              <p:nvPr/>
            </p:nvSpPr>
            <p:spPr>
              <a:xfrm flipH="1">
                <a:off x="1474721" y="3867948"/>
                <a:ext cx="394372" cy="493055"/>
              </a:xfrm>
              <a:prstGeom prst="curvedDownArrow">
                <a:avLst>
                  <a:gd name="adj1" fmla="val 20446"/>
                  <a:gd name="adj2" fmla="val 50000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309264" y="3516813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0.1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210774" y="4361002"/>
                <a:ext cx="1160454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수강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신청 성공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5" name="오른쪽 화살표 44"/>
              <p:cNvSpPr/>
              <p:nvPr/>
            </p:nvSpPr>
            <p:spPr>
              <a:xfrm>
                <a:off x="2301593" y="4823830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315835" y="4518795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오른쪽 화살표 46"/>
              <p:cNvSpPr/>
              <p:nvPr/>
            </p:nvSpPr>
            <p:spPr>
              <a:xfrm rot="19801623">
                <a:off x="4371138" y="4248668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257159" y="3539311"/>
                <a:ext cx="1518930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youtube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SNS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의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구렁텅이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382811" y="5027226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출석 및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열공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rot="1550917">
                <a:off x="4446502" y="5320878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19375" y="4503202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616786" y="5027226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363951" y="5048499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평플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8387240" y="3424335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평마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5" name="오른쪽 화살표 54"/>
              <p:cNvSpPr/>
              <p:nvPr/>
            </p:nvSpPr>
            <p:spPr>
              <a:xfrm>
                <a:off x="6670963" y="5543622"/>
                <a:ext cx="1601023" cy="19704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6" name="오른쪽 화살표 55"/>
              <p:cNvSpPr/>
              <p:nvPr/>
            </p:nvSpPr>
            <p:spPr>
              <a:xfrm rot="19522852">
                <a:off x="6573842" y="4893197"/>
                <a:ext cx="1958013" cy="98711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7" name="오른쪽 화살표 56"/>
              <p:cNvSpPr/>
              <p:nvPr/>
            </p:nvSpPr>
            <p:spPr>
              <a:xfrm>
                <a:off x="6832289" y="4053716"/>
                <a:ext cx="1531661" cy="122986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 rot="2194249">
                <a:off x="6737251" y="4783423"/>
                <a:ext cx="1569784" cy="13465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784417" y="368070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831467" y="4172381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585265" y="575012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908019" y="5248540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오른쪽 화살표 62"/>
              <p:cNvSpPr/>
              <p:nvPr/>
            </p:nvSpPr>
            <p:spPr>
              <a:xfrm rot="9912137">
                <a:off x="2152124" y="4087051"/>
                <a:ext cx="3145044" cy="183507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99913" y="3753386"/>
                <a:ext cx="1145651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0.1(</a:t>
                </a:r>
                <a:r>
                  <a:rPr lang="ko-KR" altLang="en-US" dirty="0" err="1" smtClean="0">
                    <a:solidFill>
                      <a:schemeClr val="tx1"/>
                    </a:solidFill>
                  </a:rPr>
                  <a:t>드랍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10458786" y="4248666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시험끝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66" name="오른쪽 화살표 65"/>
              <p:cNvSpPr/>
              <p:nvPr/>
            </p:nvSpPr>
            <p:spPr>
              <a:xfrm rot="1183366">
                <a:off x="9673405" y="4363127"/>
                <a:ext cx="808941" cy="13901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 rot="19800000">
                <a:off x="9617003" y="5266179"/>
                <a:ext cx="808941" cy="13901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834636" y="4031047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834635" y="5433212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아래로 구부러진 화살표 69"/>
              <p:cNvSpPr/>
              <p:nvPr/>
            </p:nvSpPr>
            <p:spPr>
              <a:xfrm flipH="1">
                <a:off x="10914989" y="3683474"/>
                <a:ext cx="394372" cy="493055"/>
              </a:xfrm>
              <a:prstGeom prst="curvedDownArrow">
                <a:avLst>
                  <a:gd name="adj1" fmla="val 20446"/>
                  <a:gd name="adj2" fmla="val 50000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749532" y="333233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8571995" y="3162985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R=-10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583299" y="4764141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04422" y="4764141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R=-3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14562" y="3162985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8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현재 시간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부터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앞으로 받게 될 총 </a:t>
                </a:r>
                <a:r>
                  <a:rPr lang="en-US" altLang="ko-KR" dirty="0" smtClean="0"/>
                  <a:t>reward”</a:t>
                </a:r>
                <a:r>
                  <a:rPr lang="ko-KR" altLang="en-US" dirty="0" smtClean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 smtClean="0"/>
                  <a:t>로 정의할 수 있습니다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 우리는 </a:t>
                </a:r>
                <a:r>
                  <a:rPr lang="en-US" altLang="ko-KR" dirty="0" smtClean="0"/>
                  <a:t>value function</a:t>
                </a:r>
                <a:r>
                  <a:rPr lang="ko-KR" altLang="en-US" dirty="0" smtClean="0"/>
                  <a:t>을 아래와 같이 정의할 수 있습니다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 smtClean="0"/>
                  <a:t>서 받을 수 있는 총 </a:t>
                </a:r>
                <a:r>
                  <a:rPr lang="en-US" altLang="ko-KR" dirty="0" smtClean="0"/>
                  <a:t>reward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기댓값으로</a:t>
                </a:r>
                <a:r>
                  <a:rPr lang="ko-KR" altLang="en-US" dirty="0" smtClean="0"/>
                  <a:t> 정의할 수 있습니다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altLang="ko-KR" sz="2000" dirty="0" smtClean="0"/>
              </a:p>
              <a:p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v(s), state s</a:t>
                </a:r>
                <a:r>
                  <a:rPr lang="ko-KR" altLang="en-US" dirty="0" smtClean="0"/>
                  <a:t>에서 받을 수 있는 총 </a:t>
                </a:r>
                <a:r>
                  <a:rPr lang="en-US" altLang="ko-KR" dirty="0" smtClean="0"/>
                  <a:t>reward</a:t>
                </a:r>
                <a:r>
                  <a:rPr lang="ko-KR" altLang="en-US" dirty="0" smtClean="0"/>
                  <a:t>의 기대 가치는 해당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에서 받을 수 있는 </a:t>
                </a:r>
                <a:r>
                  <a:rPr lang="en-US" altLang="ko-KR" dirty="0" smtClean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 smtClean="0"/>
                  <a:t> 해당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에서 미래에 받을 수 있는 </a:t>
                </a:r>
                <a:r>
                  <a:rPr lang="en-US" altLang="ko-KR" dirty="0" smtClean="0"/>
                  <a:t>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discounted count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 smtClean="0"/>
                  <a:t>로 정의할 수 있습니다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491" r="-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548025"/>
          </a:xfrm>
        </p:spPr>
        <p:txBody>
          <a:bodyPr/>
          <a:lstStyle/>
          <a:p>
            <a:r>
              <a:rPr lang="en-US" altLang="ko-KR" dirty="0"/>
              <a:t>Markov Reward Process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61962" y="1430181"/>
            <a:ext cx="11182351" cy="21111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v(</a:t>
            </a:r>
            <a:r>
              <a:rPr lang="ko-KR" altLang="en-US" dirty="0" smtClean="0"/>
              <a:t>수강신청</a:t>
            </a:r>
            <a:r>
              <a:rPr lang="en-US" altLang="ko-KR" dirty="0" smtClean="0"/>
              <a:t>) = -0.374</a:t>
            </a:r>
            <a:br>
              <a:rPr lang="en-US" altLang="ko-KR" dirty="0" smtClean="0"/>
            </a:br>
            <a:r>
              <a:rPr lang="en-US" altLang="ko-KR" dirty="0" smtClean="0"/>
              <a:t>v(</a:t>
            </a:r>
            <a:r>
              <a:rPr lang="ko-KR" altLang="en-US" dirty="0" err="1" smtClean="0"/>
              <a:t>신청성공</a:t>
            </a:r>
            <a:r>
              <a:rPr lang="en-US" altLang="ko-KR" dirty="0" smtClean="0"/>
              <a:t>) = -0.420</a:t>
            </a:r>
            <a:br>
              <a:rPr lang="en-US" altLang="ko-KR" dirty="0" smtClean="0"/>
            </a:br>
            <a:r>
              <a:rPr lang="en-US" altLang="ko-KR" dirty="0" smtClean="0"/>
              <a:t>v(</a:t>
            </a:r>
            <a:r>
              <a:rPr lang="ko-KR" altLang="en-US" dirty="0" smtClean="0"/>
              <a:t>구렁텅이</a:t>
            </a:r>
            <a:r>
              <a:rPr lang="en-US" altLang="ko-KR" dirty="0" smtClean="0"/>
              <a:t>) = -1.534</a:t>
            </a:r>
            <a:br>
              <a:rPr lang="en-US" altLang="ko-KR" dirty="0" smtClean="0"/>
            </a:br>
            <a:r>
              <a:rPr lang="en-US" altLang="ko-KR" dirty="0" smtClean="0"/>
              <a:t>v(</a:t>
            </a:r>
            <a:r>
              <a:rPr lang="ko-KR" altLang="en-US" dirty="0" smtClean="0"/>
              <a:t>열공</a:t>
            </a:r>
            <a:r>
              <a:rPr lang="en-US" altLang="ko-KR" dirty="0" smtClean="0"/>
              <a:t>) = 0.6</a:t>
            </a:r>
            <a:br>
              <a:rPr lang="en-US" altLang="ko-KR" dirty="0" smtClean="0"/>
            </a:br>
            <a:r>
              <a:rPr lang="en-US" altLang="ko-KR" dirty="0" smtClean="0"/>
              <a:t>v(</a:t>
            </a:r>
            <a:r>
              <a:rPr lang="ko-KR" altLang="en-US" dirty="0" err="1" smtClean="0"/>
              <a:t>평마</a:t>
            </a:r>
            <a:r>
              <a:rPr lang="en-US" altLang="ko-KR" dirty="0" smtClean="0"/>
              <a:t>) = -10</a:t>
            </a:r>
            <a:br>
              <a:rPr lang="en-US" altLang="ko-KR" dirty="0" smtClean="0"/>
            </a:br>
            <a:r>
              <a:rPr lang="en-US" altLang="ko-KR" dirty="0" smtClean="0"/>
              <a:t>v(</a:t>
            </a:r>
            <a:r>
              <a:rPr lang="ko-KR" altLang="en-US" dirty="0" err="1" smtClean="0"/>
              <a:t>평쁠</a:t>
            </a:r>
            <a:r>
              <a:rPr lang="en-US" altLang="ko-KR" dirty="0" smtClean="0"/>
              <a:t>) = 10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v(</a:t>
            </a:r>
            <a:r>
              <a:rPr lang="ko-KR" altLang="en-US" dirty="0" err="1" smtClean="0"/>
              <a:t>시험끝</a:t>
            </a:r>
            <a:r>
              <a:rPr lang="en-US" altLang="ko-KR" dirty="0" smtClean="0"/>
              <a:t>) = 0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Markov Reward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749532" y="2914746"/>
                <a:ext cx="806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532" y="2914746"/>
                <a:ext cx="806118" cy="276999"/>
              </a:xfrm>
              <a:prstGeom prst="rect">
                <a:avLst/>
              </a:prstGeom>
              <a:blipFill>
                <a:blip r:embed="rId2"/>
                <a:stretch>
                  <a:fillRect l="-5263" r="-5263" b="-23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그룹 108"/>
          <p:cNvGrpSpPr/>
          <p:nvPr/>
        </p:nvGrpSpPr>
        <p:grpSpPr>
          <a:xfrm>
            <a:off x="1091681" y="3162985"/>
            <a:ext cx="10587317" cy="3035841"/>
            <a:chOff x="1091681" y="3162985"/>
            <a:chExt cx="10587317" cy="3035841"/>
          </a:xfrm>
        </p:grpSpPr>
        <p:grpSp>
          <p:nvGrpSpPr>
            <p:cNvPr id="110" name="그룹 109"/>
            <p:cNvGrpSpPr/>
            <p:nvPr/>
          </p:nvGrpSpPr>
          <p:grpSpPr>
            <a:xfrm>
              <a:off x="1091681" y="3332339"/>
              <a:ext cx="10587317" cy="2866487"/>
              <a:chOff x="1091681" y="3332339"/>
              <a:chExt cx="10587317" cy="286648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91681" y="4361003"/>
                <a:ext cx="1160454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수강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신청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16" name="아래로 구부러진 화살표 115"/>
              <p:cNvSpPr/>
              <p:nvPr/>
            </p:nvSpPr>
            <p:spPr>
              <a:xfrm flipH="1">
                <a:off x="1474721" y="3867948"/>
                <a:ext cx="394372" cy="493055"/>
              </a:xfrm>
              <a:prstGeom prst="curvedDownArrow">
                <a:avLst>
                  <a:gd name="adj1" fmla="val 20446"/>
                  <a:gd name="adj2" fmla="val 50000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309264" y="3516813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0.1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10774" y="4361002"/>
                <a:ext cx="1160454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수강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신청 성공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19" name="오른쪽 화살표 118"/>
              <p:cNvSpPr/>
              <p:nvPr/>
            </p:nvSpPr>
            <p:spPr>
              <a:xfrm>
                <a:off x="2301593" y="4823830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315835" y="4518795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오른쪽 화살표 120"/>
              <p:cNvSpPr/>
              <p:nvPr/>
            </p:nvSpPr>
            <p:spPr>
              <a:xfrm rot="19801623">
                <a:off x="4371138" y="4248668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5257159" y="3539311"/>
                <a:ext cx="1518930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youtube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SNS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의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구렁텅이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5382811" y="5027226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출석 및</a:t>
                </a:r>
                <a:endParaRPr lang="en-US" altLang="ko-KR" dirty="0" smtClean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열공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4" name="오른쪽 화살표 123"/>
              <p:cNvSpPr/>
              <p:nvPr/>
            </p:nvSpPr>
            <p:spPr>
              <a:xfrm rot="1550917">
                <a:off x="4446502" y="5320878"/>
                <a:ext cx="861035" cy="22466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419375" y="4503202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616786" y="5027226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8363951" y="5048499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평플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8387240" y="3424335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평마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29" name="오른쪽 화살표 128"/>
              <p:cNvSpPr/>
              <p:nvPr/>
            </p:nvSpPr>
            <p:spPr>
              <a:xfrm>
                <a:off x="6670963" y="5543622"/>
                <a:ext cx="1601023" cy="19704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30" name="오른쪽 화살표 129"/>
              <p:cNvSpPr/>
              <p:nvPr/>
            </p:nvSpPr>
            <p:spPr>
              <a:xfrm rot="19522852">
                <a:off x="6573842" y="4893197"/>
                <a:ext cx="1958013" cy="98711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31" name="오른쪽 화살표 130"/>
              <p:cNvSpPr/>
              <p:nvPr/>
            </p:nvSpPr>
            <p:spPr>
              <a:xfrm>
                <a:off x="6832289" y="4053716"/>
                <a:ext cx="1531661" cy="122986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32" name="오른쪽 화살표 131"/>
              <p:cNvSpPr/>
              <p:nvPr/>
            </p:nvSpPr>
            <p:spPr>
              <a:xfrm rot="2194249">
                <a:off x="6737251" y="4783423"/>
                <a:ext cx="1569784" cy="13465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784417" y="368070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31467" y="4172381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585265" y="575012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908019" y="5248540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오른쪽 화살표 136"/>
              <p:cNvSpPr/>
              <p:nvPr/>
            </p:nvSpPr>
            <p:spPr>
              <a:xfrm rot="9912137">
                <a:off x="2152124" y="4087051"/>
                <a:ext cx="3145044" cy="183507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099913" y="3753386"/>
                <a:ext cx="1145651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0.1(</a:t>
                </a:r>
                <a:r>
                  <a:rPr lang="ko-KR" altLang="en-US" dirty="0" err="1" smtClean="0">
                    <a:solidFill>
                      <a:schemeClr val="tx1"/>
                    </a:solidFill>
                  </a:rPr>
                  <a:t>드랍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0458786" y="4248666"/>
                <a:ext cx="1220212" cy="11503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시험끝</a:t>
                </a:r>
                <a:endPara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183366">
                <a:off x="9673405" y="4363127"/>
                <a:ext cx="808941" cy="13901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41" name="오른쪽 화살표 140"/>
              <p:cNvSpPr/>
              <p:nvPr/>
            </p:nvSpPr>
            <p:spPr>
              <a:xfrm rot="19800000">
                <a:off x="9617003" y="5266179"/>
                <a:ext cx="808941" cy="139014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9834636" y="4031047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834635" y="5433212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아래로 구부러진 화살표 143"/>
              <p:cNvSpPr/>
              <p:nvPr/>
            </p:nvSpPr>
            <p:spPr>
              <a:xfrm flipH="1">
                <a:off x="10914989" y="3683474"/>
                <a:ext cx="394372" cy="493055"/>
              </a:xfrm>
              <a:prstGeom prst="curvedDownArrow">
                <a:avLst>
                  <a:gd name="adj1" fmla="val 20446"/>
                  <a:gd name="adj2" fmla="val 50000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749532" y="3332339"/>
                <a:ext cx="725283" cy="350338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>
                  <a:defRPr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8571995" y="3162985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R=-10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583299" y="4764141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04422" y="4764141"/>
              <a:ext cx="897430" cy="35033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R=-3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4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CAT 테마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에스코어 드림 5 Medium"/>
        <a:ea typeface="에스코어 드림 5 Medium"/>
        <a:cs typeface=""/>
      </a:majorFont>
      <a:minorFont>
        <a:latin typeface="에스코어 드림 1 Thin"/>
        <a:ea typeface="에스코어 드림 1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CAT 테마" id="{EE0ECFB2-4DF6-C147-BF82-3219429FE595}" vid="{210CEEE9-3995-9346-9386-E8F1F1E1B6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POSCAT 테마</Template>
  <TotalTime>517</TotalTime>
  <Words>3871</Words>
  <Application>Microsoft Office PowerPoint</Application>
  <PresentationFormat>와이드스크린</PresentationFormat>
  <Paragraphs>446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D2Coding</vt:lpstr>
      <vt:lpstr>에스코어 드림 1 Thin</vt:lpstr>
      <vt:lpstr>에스코어 드림 2 ExtraLight</vt:lpstr>
      <vt:lpstr>에스코어 드림 5 Medium</vt:lpstr>
      <vt:lpstr>에스코어 드림 6 Bold</vt:lpstr>
      <vt:lpstr>Arial</vt:lpstr>
      <vt:lpstr>Cambria Math</vt:lpstr>
      <vt:lpstr>Wingdings</vt:lpstr>
      <vt:lpstr>POSCAT 테마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Beomsu Kim</dc:creator>
  <cp:lastModifiedBy>Beomsu Kim</cp:lastModifiedBy>
  <cp:revision>268</cp:revision>
  <dcterms:created xsi:type="dcterms:W3CDTF">2021-01-17T16:12:23Z</dcterms:created>
  <dcterms:modified xsi:type="dcterms:W3CDTF">2021-01-24T11:34:27Z</dcterms:modified>
</cp:coreProperties>
</file>