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5308747" y="4379928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</p:spTree>
    <p:extLst>
      <p:ext uri="{BB962C8B-B14F-4D97-AF65-F5344CB8AC3E}">
        <p14:creationId xmlns:p14="http://schemas.microsoft.com/office/powerpoint/2010/main" val="87764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: - 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47674" y="2328184"/>
            <a:ext cx="89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DA796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POSCAT</a:t>
            </a:r>
            <a:endParaRPr lang="ko-KR" altLang="en-US" sz="1400" dirty="0">
              <a:solidFill>
                <a:srgbClr val="DA796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7647" y="2882389"/>
            <a:ext cx="4136709" cy="96622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CD48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Thank you :-)</a:t>
            </a:r>
            <a:endParaRPr lang="ko-KR" altLang="en-US" sz="4800" b="1" dirty="0">
              <a:solidFill>
                <a:srgbClr val="CD48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00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9655275" y="2871363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11" name="텍스트 개체 틀 21">
            <a:extLst>
              <a:ext uri="{FF2B5EF4-FFF2-40B4-BE49-F238E27FC236}">
                <a16:creationId xmlns:a16="http://schemas.microsoft.com/office/drawing/2014/main" id="{DF49D517-B9E8-4244-9059-A7D757603A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62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07076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Contents</a:t>
              </a:r>
              <a:endParaRPr lang="ko-KR" altLang="en-US" sz="1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4253419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53419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53419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9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0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4175928" y="3368640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Second</a:t>
            </a:r>
            <a:endParaRPr lang="ko-KR" altLang="en-US" dirty="0"/>
          </a:p>
        </p:txBody>
      </p:sp>
      <p:sp>
        <p:nvSpPr>
          <p:cNvPr id="39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7629526" y="336864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6" name="텍스트 개체 틀 45"/>
          <p:cNvSpPr>
            <a:spLocks noGrp="1"/>
          </p:cNvSpPr>
          <p:nvPr>
            <p:ph type="body" sz="quarter" idx="21" hasCustomPrompt="1"/>
          </p:nvPr>
        </p:nvSpPr>
        <p:spPr>
          <a:xfrm>
            <a:off x="4175928" y="2733515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First</a:t>
            </a:r>
            <a:endParaRPr lang="ko-KR" altLang="en-US" dirty="0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2" hasCustomPrompt="1"/>
          </p:nvPr>
        </p:nvSpPr>
        <p:spPr>
          <a:xfrm>
            <a:off x="7629526" y="2733515"/>
            <a:ext cx="400537" cy="24291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6F1F105D-C2A8-4541-990B-112B909F88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75928" y="4003639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Third</a:t>
            </a:r>
            <a:endParaRPr lang="ko-KR" altLang="en-US" dirty="0"/>
          </a:p>
        </p:txBody>
      </p:sp>
      <p:sp>
        <p:nvSpPr>
          <p:cNvPr id="34" name="텍스트 개체 틀 13">
            <a:extLst>
              <a:ext uri="{FF2B5EF4-FFF2-40B4-BE49-F238E27FC236}">
                <a16:creationId xmlns:a16="http://schemas.microsoft.com/office/drawing/2014/main" id="{75911ED4-C07C-884C-BB2C-51A32A67C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9526" y="400606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17" name="직선 연결선 14">
            <a:extLst>
              <a:ext uri="{FF2B5EF4-FFF2-40B4-BE49-F238E27FC236}">
                <a16:creationId xmlns:a16="http://schemas.microsoft.com/office/drawing/2014/main" id="{6007FC59-9D35-9C45-94E3-105161A72FE4}"/>
              </a:ext>
            </a:extLst>
          </p:cNvPr>
          <p:cNvCxnSpPr/>
          <p:nvPr/>
        </p:nvCxnSpPr>
        <p:spPr>
          <a:xfrm>
            <a:off x="4253413" y="511273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3">
            <a:extLst>
              <a:ext uri="{FF2B5EF4-FFF2-40B4-BE49-F238E27FC236}">
                <a16:creationId xmlns:a16="http://schemas.microsoft.com/office/drawing/2014/main" id="{0E044C1C-0636-E346-BF89-9E6C156C2E5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5924" y="4656858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Fourth</a:t>
            </a:r>
            <a:endParaRPr lang="ko-KR" altLang="en-US" dirty="0"/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4CFECC7A-9246-A347-ACE2-2465E65A7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9522" y="465928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24" name="직선 연결선 14">
            <a:extLst>
              <a:ext uri="{FF2B5EF4-FFF2-40B4-BE49-F238E27FC236}">
                <a16:creationId xmlns:a16="http://schemas.microsoft.com/office/drawing/2014/main" id="{A11D646A-A7BB-F54A-AC0D-A57E410D6D23}"/>
              </a:ext>
            </a:extLst>
          </p:cNvPr>
          <p:cNvCxnSpPr/>
          <p:nvPr/>
        </p:nvCxnSpPr>
        <p:spPr>
          <a:xfrm>
            <a:off x="4253413" y="576752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13">
            <a:extLst>
              <a:ext uri="{FF2B5EF4-FFF2-40B4-BE49-F238E27FC236}">
                <a16:creationId xmlns:a16="http://schemas.microsoft.com/office/drawing/2014/main" id="{ACA3D2DE-2F97-C743-B927-F955F81C8C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75923" y="5311653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27" name="텍스트 개체 틀 13">
            <a:extLst>
              <a:ext uri="{FF2B5EF4-FFF2-40B4-BE49-F238E27FC236}">
                <a16:creationId xmlns:a16="http://schemas.microsoft.com/office/drawing/2014/main" id="{5177A980-EB11-984A-83F1-215E5E8D61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9521" y="5314078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93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2" hasCustomPrompt="1"/>
          </p:nvPr>
        </p:nvSpPr>
        <p:spPr>
          <a:xfrm>
            <a:off x="461962" y="1430180"/>
            <a:ext cx="11182351" cy="472138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2pPr>
            <a:lvl3pPr>
              <a:defRPr sz="105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4pPr>
            <a:lvl5pPr marL="1828755" indent="0">
              <a:buNone/>
              <a:defRPr/>
            </a:lvl5pPr>
          </a:lstStyle>
          <a:p>
            <a:pPr lvl="0"/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Content2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Content3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Content4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2057349" marR="0" lvl="4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68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50" y="1824251"/>
            <a:ext cx="1119169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75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49" y="1824249"/>
            <a:ext cx="5623762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76211" y="1824249"/>
            <a:ext cx="556793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60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pu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타원 8"/>
          <p:cNvSpPr/>
          <p:nvPr/>
        </p:nvSpPr>
        <p:spPr>
          <a:xfrm>
            <a:off x="541760" y="95565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타원 9"/>
          <p:cNvSpPr/>
          <p:nvPr/>
        </p:nvSpPr>
        <p:spPr>
          <a:xfrm>
            <a:off x="703244" y="955657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타원 10"/>
          <p:cNvSpPr/>
          <p:nvPr/>
        </p:nvSpPr>
        <p:spPr>
          <a:xfrm>
            <a:off x="864728" y="955657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49943" y="62955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541760" y="35940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703244" y="35940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864728" y="35940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449945" y="328623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Output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내용 개체 틀 16">
            <a:extLst>
              <a:ext uri="{FF2B5EF4-FFF2-40B4-BE49-F238E27FC236}">
                <a16:creationId xmlns:a16="http://schemas.microsoft.com/office/drawing/2014/main" id="{64DCD33E-EB48-C741-9EE0-562DADB7FD5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1761" y="1101561"/>
            <a:ext cx="11182351" cy="21846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marL="0" marR="0" lvl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 </a:t>
            </a:r>
            <a:r>
              <a:rPr lang="en-US" altLang="ko-KR" dirty="0"/>
              <a:t>Content */</a:t>
            </a:r>
            <a:endParaRPr lang="ko-KR" altLang="en-US" dirty="0"/>
          </a:p>
        </p:txBody>
      </p:sp>
      <p:sp>
        <p:nvSpPr>
          <p:cNvPr id="21" name="내용 개체 틀 16">
            <a:extLst>
              <a:ext uri="{FF2B5EF4-FFF2-40B4-BE49-F238E27FC236}">
                <a16:creationId xmlns:a16="http://schemas.microsoft.com/office/drawing/2014/main" id="{B2C5D411-21DF-1448-AA5C-64C6980D4F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3745756"/>
            <a:ext cx="11182351" cy="23525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lvl="0"/>
            <a:r>
              <a:rPr lang="en-US" altLang="ko-KR" dirty="0"/>
              <a:t>/* Content */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59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타원 19"/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타원 20"/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타원 21"/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내용 개체 틀 5"/>
          <p:cNvSpPr>
            <a:spLocks noGrp="1"/>
          </p:cNvSpPr>
          <p:nvPr>
            <p:ph sz="quarter" idx="13" hasCustomPrompt="1"/>
          </p:nvPr>
        </p:nvSpPr>
        <p:spPr>
          <a:xfrm>
            <a:off x="541761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67695330-6193-2D48-BC89-59265338D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7069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output --&gt;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94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내용 개체 틀 5">
            <a:extLst>
              <a:ext uri="{FF2B5EF4-FFF2-40B4-BE49-F238E27FC236}">
                <a16:creationId xmlns:a16="http://schemas.microsoft.com/office/drawing/2014/main" id="{CCE9FB38-1156-6544-B0D7-0093CE82F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0" name="내용 개체 틀 5">
            <a:extLst>
              <a:ext uri="{FF2B5EF4-FFF2-40B4-BE49-F238E27FC236}">
                <a16:creationId xmlns:a16="http://schemas.microsoft.com/office/drawing/2014/main" id="{37B30077-29A7-A24E-B439-27ECF09522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41761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1" name="내용 개체 틀 5">
            <a:extLst>
              <a:ext uri="{FF2B5EF4-FFF2-40B4-BE49-F238E27FC236}">
                <a16:creationId xmlns:a16="http://schemas.microsoft.com/office/drawing/2014/main" id="{9CABB7AC-FB27-5046-8261-D8122B2061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77069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37AE1D7E-F6F6-EE4A-9F4C-D6834FDA63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7068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A09D080-C5BF-4442-9B59-8D50A5309609}"/>
              </a:ext>
            </a:extLst>
          </p:cNvPr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58FFFC-8571-804C-BEB5-3DF5571A61C5}"/>
              </a:ext>
            </a:extLst>
          </p:cNvPr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ACA8457-C2CA-9B4B-88BB-00E658BC0DB7}"/>
              </a:ext>
            </a:extLst>
          </p:cNvPr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A9824-B051-5B44-A4BE-A615F81C2BF4}"/>
              </a:ext>
            </a:extLst>
          </p:cNvPr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B251118-4C58-5444-B5D5-1B53D342F41B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58A1EA9-E600-464C-BDDC-A24F508630A6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761F-F9E2-BE47-92A9-7818C4A7AF96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31579-03C9-BB48-A03C-2410FF8D767A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0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19315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315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33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ym.openai.com/env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ym.openai.com/envs/GuessingGame-v0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gym </a:t>
            </a:r>
            <a:r>
              <a:rPr lang="ko-KR" altLang="en-US" dirty="0" err="1" smtClean="0"/>
              <a:t>튜토리얼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김범수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gym tutorial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35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err="1" smtClean="0"/>
              <a:t>GuessingGame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가 무엇인지 알아봅시다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오른쪽의 주석을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action</a:t>
            </a:r>
            <a:r>
              <a:rPr lang="ko-KR" altLang="en-US" dirty="0" smtClean="0"/>
              <a:t>을 취해 숫자를 전달했을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목표 숫자와 동일하면 </a:t>
            </a:r>
            <a:r>
              <a:rPr lang="en-US" altLang="ko-KR" dirty="0" smtClean="0"/>
              <a:t>2, </a:t>
            </a:r>
            <a:r>
              <a:rPr lang="ko-KR" altLang="en-US" dirty="0" smtClean="0"/>
              <a:t>만약 목표 숫자보다 작으면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목표 숫자보다 크면 </a:t>
            </a:r>
            <a:r>
              <a:rPr lang="en-US" altLang="ko-KR" dirty="0" smtClean="0"/>
              <a:t>3</a:t>
            </a:r>
            <a:br>
              <a:rPr lang="en-US" altLang="ko-KR" dirty="0" smtClean="0"/>
            </a:br>
            <a:r>
              <a:rPr lang="ko-KR" altLang="en-US" dirty="0" smtClean="0"/>
              <a:t>이 된다는 것을 알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GuessingGame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1% </a:t>
            </a:r>
            <a:r>
              <a:rPr lang="ko-KR" altLang="en-US" dirty="0" smtClean="0"/>
              <a:t>오차범위 이내로 값을 맞추면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0</a:t>
            </a:r>
            <a:br>
              <a:rPr lang="en-US" altLang="ko-KR" dirty="0" smtClean="0"/>
            </a:br>
            <a:r>
              <a:rPr lang="ko-KR" altLang="en-US" dirty="0" smtClean="0"/>
              <a:t>임을 알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action</a:t>
            </a:r>
            <a:r>
              <a:rPr lang="ko-KR" altLang="en-US" dirty="0" smtClean="0"/>
              <a:t>은 우리가 추측할 숫자를 정수로 전달해주면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코드를 보면 주어지는 숫자는 </a:t>
            </a:r>
            <a:r>
              <a:rPr lang="en-US" altLang="ko-KR" dirty="0" smtClean="0"/>
              <a:t>-1000~1000 </a:t>
            </a:r>
            <a:r>
              <a:rPr lang="ko-KR" altLang="en-US" dirty="0" smtClean="0"/>
              <a:t>사이의 값 임을 알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GuessingGame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render </a:t>
            </a:r>
            <a:r>
              <a:rPr lang="ko-KR" altLang="en-US" dirty="0" smtClean="0"/>
              <a:t>함수가 존재하지 않음을 알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6727"/>
          </a:xfrm>
        </p:spPr>
        <p:txBody>
          <a:bodyPr/>
          <a:lstStyle/>
          <a:p>
            <a:r>
              <a:rPr lang="en-US" altLang="ko-KR" dirty="0"/>
              <a:t>gym</a:t>
            </a:r>
            <a:r>
              <a:rPr lang="ko-KR" altLang="en-US" dirty="0"/>
              <a:t>의 기본적인 함수들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125" y="1977798"/>
            <a:ext cx="3390900" cy="942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38" y="3201275"/>
            <a:ext cx="3914775" cy="828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67" y="4690674"/>
            <a:ext cx="60388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1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err="1" smtClean="0"/>
              <a:t>GuessingGame</a:t>
            </a:r>
            <a:r>
              <a:rPr lang="ko-KR" altLang="en-US" dirty="0" smtClean="0"/>
              <a:t>을 불러오고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환경을 초기화합니다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숫자의 범위 </a:t>
            </a:r>
            <a:r>
              <a:rPr lang="en-US" altLang="ko-KR" dirty="0" smtClean="0"/>
              <a:t>MIN~MAX</a:t>
            </a:r>
            <a:r>
              <a:rPr lang="ko-KR" altLang="en-US" dirty="0" smtClean="0"/>
              <a:t>를</a:t>
            </a:r>
            <a:r>
              <a:rPr lang="ko-KR" altLang="en-US" dirty="0"/>
              <a:t> </a:t>
            </a:r>
            <a:r>
              <a:rPr lang="en-US" altLang="ko-KR" dirty="0" smtClean="0"/>
              <a:t>MIN, MAX </a:t>
            </a:r>
            <a:r>
              <a:rPr lang="ko-KR" altLang="en-US" dirty="0" smtClean="0"/>
              <a:t>변수에 저장합니다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GuessingGame</a:t>
            </a:r>
            <a:r>
              <a:rPr lang="ko-KR" altLang="en-US" dirty="0" smtClean="0"/>
              <a:t>의 풀이는 간단합니다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중간값을</a:t>
            </a:r>
            <a:r>
              <a:rPr lang="ko-KR" altLang="en-US" dirty="0" smtClean="0"/>
              <a:t> 물어보고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값의 범위를 절반으로 줄여나가는 방법으로 문제를 풀 수 있습니다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으로는 </a:t>
            </a:r>
            <a:r>
              <a:rPr lang="en-US" altLang="ko-KR" dirty="0" smtClean="0"/>
              <a:t>MIN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값의 평균으로 지정합니다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 후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취합니다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4"/>
            <a:ext cx="3853200" cy="473380"/>
          </a:xfrm>
        </p:spPr>
        <p:txBody>
          <a:bodyPr/>
          <a:lstStyle/>
          <a:p>
            <a:r>
              <a:rPr lang="en-US" altLang="ko-KR" dirty="0"/>
              <a:t>gym</a:t>
            </a:r>
            <a:r>
              <a:rPr lang="ko-KR" altLang="en-US" dirty="0"/>
              <a:t>의 기본적인 함수들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65" y="1864099"/>
            <a:ext cx="4086225" cy="160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65" y="4379307"/>
            <a:ext cx="3648075" cy="285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5" y="5237165"/>
            <a:ext cx="5372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4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state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숨겨진 숫자는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보다 크다는 뜻이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MIN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action+1</a:t>
            </a:r>
            <a:r>
              <a:rPr lang="ko-KR" altLang="en-US" dirty="0" smtClean="0"/>
              <a:t>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반면에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숨겨진 숫자는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보다 작다는 뜻이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action-1</a:t>
            </a:r>
            <a:r>
              <a:rPr lang="ko-KR" altLang="en-US" dirty="0" smtClean="0"/>
              <a:t>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만약 게임이 끝났다면</a:t>
            </a:r>
            <a:r>
              <a:rPr lang="en-US" altLang="ko-KR" dirty="0" smtClean="0"/>
              <a:t>, done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가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게임이 끝나지 않았다면 </a:t>
            </a:r>
            <a:r>
              <a:rPr lang="en-US" altLang="ko-KR" dirty="0" smtClean="0"/>
              <a:t>done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가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done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가 될 때까지 게임을 반복합니다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실제로 게임이 잘 되는 지를 확인하기 위해 중간에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출력합니다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510703"/>
          </a:xfrm>
        </p:spPr>
        <p:txBody>
          <a:bodyPr/>
          <a:lstStyle/>
          <a:p>
            <a:r>
              <a:rPr lang="en-US" altLang="ko-KR" dirty="0"/>
              <a:t>gym</a:t>
            </a:r>
            <a:r>
              <a:rPr lang="ko-KR" altLang="en-US" dirty="0"/>
              <a:t>의 기본적인 함수들</a:t>
            </a: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05" y="2277773"/>
            <a:ext cx="3228975" cy="933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859" y="4197802"/>
            <a:ext cx="3723334" cy="19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8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실제로 코드를 실행해보면 아래처럼 숨겨진 값을 잘 찾아</a:t>
            </a:r>
            <a:r>
              <a:rPr lang="en-US" altLang="ko-KR" dirty="0" smtClean="0"/>
              <a:t>, 6~7</a:t>
            </a:r>
            <a:r>
              <a:rPr lang="ko-KR" altLang="en-US" dirty="0" err="1" smtClean="0"/>
              <a:t>번만에</a:t>
            </a:r>
            <a:r>
              <a:rPr lang="ko-KR" altLang="en-US" dirty="0" smtClean="0"/>
              <a:t> 숨겨진 값을 찾는 것을 알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이번 문제는 간단해서 바로 풀이를 알 수 있었지만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풀이를 몰라</a:t>
            </a:r>
            <a:r>
              <a:rPr lang="en-US" altLang="ko-KR" dirty="0" smtClean="0"/>
              <a:t>, Q-learning </a:t>
            </a:r>
            <a:r>
              <a:rPr lang="ko-KR" altLang="en-US" dirty="0" smtClean="0"/>
              <a:t>등을 통해 풀이를 학습해야 하는 문제는 여러 번의 게임을 통해 학습을 진행할 수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4732"/>
          </a:xfrm>
        </p:spPr>
        <p:txBody>
          <a:bodyPr/>
          <a:lstStyle/>
          <a:p>
            <a:r>
              <a:rPr lang="en-US" altLang="ko-KR" dirty="0"/>
              <a:t>gym</a:t>
            </a:r>
            <a:r>
              <a:rPr lang="ko-KR" altLang="en-US" dirty="0"/>
              <a:t>의 기본적인 </a:t>
            </a:r>
            <a:r>
              <a:rPr lang="ko-KR" altLang="en-US" dirty="0" smtClean="0"/>
              <a:t>함수들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49" y="1859436"/>
            <a:ext cx="3486150" cy="2095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83" y="1859436"/>
            <a:ext cx="3114675" cy="1819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242" y="1859436"/>
            <a:ext cx="34480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2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이번에는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강에서 배웠던 </a:t>
            </a:r>
            <a:r>
              <a:rPr lang="en-US" altLang="ko-KR" dirty="0" smtClean="0"/>
              <a:t>Q-learning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frozen-lake </a:t>
            </a:r>
            <a:r>
              <a:rPr lang="ko-KR" altLang="en-US" dirty="0" smtClean="0"/>
              <a:t>문제를 풀어봅니다</a:t>
            </a:r>
            <a:r>
              <a:rPr lang="en-US" altLang="ko-KR" dirty="0" smtClean="0"/>
              <a:t>. frozen game</a:t>
            </a:r>
            <a:r>
              <a:rPr lang="ko-KR" altLang="en-US" dirty="0" smtClean="0"/>
              <a:t>은 평범한 미로 문제와 거의 똑같지만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바닥이 미끄러워 가끔 원하는 방향이 아니라 다른 방향으로 미끄러진다는 차이점이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일정 확률로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방향으로 이동하게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미로의 바닥은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종류가 존재합니다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시작점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도착점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얼음판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구멍으로</a:t>
            </a:r>
            <a:r>
              <a:rPr lang="en-US" altLang="ko-KR" dirty="0"/>
              <a:t> </a:t>
            </a:r>
            <a:r>
              <a:rPr lang="ko-KR" altLang="en-US" dirty="0" smtClean="0"/>
              <a:t>우리의 목표는 구멍에 빠지지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얼음판 위를 잘 미끄러져서 시작점에서 도착점으로 최대한 빨리 가는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frozen lake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은 각 방향으로 한 칸 움직이는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방향은 오른쪽처럼 하나의 숫자에 대응합니다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는 정수로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위치가 어디인지를 의미합니다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reward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goal</a:t>
            </a:r>
            <a:r>
              <a:rPr lang="ko-KR" altLang="en-US" dirty="0" smtClean="0"/>
              <a:t>에 도착하면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얻게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Q-learning</a:t>
            </a:r>
            <a:r>
              <a:rPr lang="ko-KR" altLang="en-US" dirty="0" smtClean="0"/>
              <a:t>이 어떤 알고리즘인지는 다음 슬라이드의 </a:t>
            </a:r>
            <a:r>
              <a:rPr lang="ko-KR" altLang="en-US" dirty="0" err="1" smtClean="0"/>
              <a:t>수도코드를</a:t>
            </a:r>
            <a:r>
              <a:rPr lang="ko-KR" altLang="en-US" dirty="0" smtClean="0"/>
              <a:t> 보면서 떠올려봅시다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4"/>
            <a:ext cx="6368292" cy="436058"/>
          </a:xfrm>
        </p:spPr>
        <p:txBody>
          <a:bodyPr/>
          <a:lstStyle/>
          <a:p>
            <a:r>
              <a:rPr lang="en-US" altLang="ko-KR" dirty="0"/>
              <a:t>Q-learning</a:t>
            </a:r>
            <a:r>
              <a:rPr lang="ko-KR" altLang="en-US" dirty="0"/>
              <a:t>으로 </a:t>
            </a:r>
            <a:r>
              <a:rPr lang="en-US" altLang="ko-KR" dirty="0"/>
              <a:t>frozen-lake </a:t>
            </a:r>
            <a:r>
              <a:rPr lang="ko-KR" altLang="en-US" dirty="0"/>
              <a:t>풀어보기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907" y="3128398"/>
            <a:ext cx="8191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7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5929754" cy="1217769"/>
          </a:xfrm>
        </p:spPr>
        <p:txBody>
          <a:bodyPr/>
          <a:lstStyle/>
          <a:p>
            <a:r>
              <a:rPr lang="en-US" altLang="ko-KR" dirty="0"/>
              <a:t>Q-learning</a:t>
            </a:r>
            <a:r>
              <a:rPr lang="ko-KR" altLang="en-US" dirty="0"/>
              <a:t>으로 </a:t>
            </a:r>
            <a:r>
              <a:rPr lang="en-US" altLang="ko-KR" dirty="0"/>
              <a:t>frozen-lake </a:t>
            </a:r>
            <a:r>
              <a:rPr lang="ko-KR" altLang="en-US" dirty="0"/>
              <a:t>풀어보기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Initialize Q(s, a) for all </a:t>
                </a:r>
                <a:r>
                  <a:rPr lang="en-US" altLang="ko-KR" dirty="0"/>
                  <a:t>s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a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 smtClean="0"/>
                  <a:t> arbitrarily and Q(terminal state, ) = 0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Repeat (for each episode):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  Initialize S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  Repeat (for each step of episode):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        </a:t>
                </a:r>
                <a:r>
                  <a:rPr lang="en-US" altLang="ko-KR" dirty="0" smtClean="0"/>
                  <a:t>Choose A from S using policy derived from Q (e-greedy)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      Take action A, observe R, S’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      Q(S, A) &lt;- Q(S, A) + alpha * [R + gamma * </a:t>
                </a:r>
                <a:r>
                  <a:rPr lang="en-US" altLang="ko-KR" dirty="0" err="1" smtClean="0"/>
                  <a:t>max</a:t>
                </a:r>
                <a:r>
                  <a:rPr lang="en-US" altLang="ko-KR" sz="1100" dirty="0" err="1" smtClean="0"/>
                  <a:t>a</a:t>
                </a:r>
                <a:r>
                  <a:rPr lang="en-US" altLang="ko-KR" sz="1100" dirty="0" smtClean="0"/>
                  <a:t> </a:t>
                </a:r>
                <a:r>
                  <a:rPr lang="en-US" altLang="ko-KR" dirty="0" smtClean="0"/>
                  <a:t>Q(S’, a)) – Q(S, A)]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  S &lt;- S’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until S is terminal</a:t>
                </a:r>
              </a:p>
            </p:txBody>
          </p:sp>
        </mc:Choice>
        <mc:Fallback xmlns=""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2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env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action_space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변수와 </a:t>
            </a:r>
            <a:r>
              <a:rPr lang="en-US" altLang="ko-KR" dirty="0" err="1" smtClean="0"/>
              <a:t>observation_space</a:t>
            </a:r>
            <a:r>
              <a:rPr lang="en-US" altLang="ko-KR" dirty="0"/>
              <a:t> </a:t>
            </a:r>
            <a:r>
              <a:rPr lang="ko-KR" altLang="en-US" dirty="0" smtClean="0"/>
              <a:t>변수를 통해 </a:t>
            </a:r>
            <a:r>
              <a:rPr lang="en-US" altLang="ko-KR" dirty="0" err="1" smtClean="0"/>
              <a:t>action_space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에 대한 특징을 알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action_space.n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observation_space.n</a:t>
            </a:r>
            <a:r>
              <a:rPr lang="ko-KR" altLang="en-US" dirty="0" smtClean="0"/>
              <a:t>을 통해 내가 할 수 있는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이 몇 종류인지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가능한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는 몇 종류인지 등을 알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frozen-lake</a:t>
            </a:r>
            <a:r>
              <a:rPr lang="ko-KR" altLang="en-US" dirty="0" smtClean="0"/>
              <a:t>에는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이 가능하고</a:t>
            </a:r>
            <a:r>
              <a:rPr lang="en-US" altLang="ko-KR" dirty="0" smtClean="0"/>
              <a:t>, 4x4</a:t>
            </a:r>
            <a:r>
              <a:rPr lang="ko-KR" altLang="en-US" dirty="0" smtClean="0"/>
              <a:t>의 미로이기 때문에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는 총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종류가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3" y="646293"/>
            <a:ext cx="6368293" cy="783887"/>
          </a:xfrm>
        </p:spPr>
        <p:txBody>
          <a:bodyPr/>
          <a:lstStyle/>
          <a:p>
            <a:r>
              <a:rPr lang="en-US" altLang="ko-KR" dirty="0"/>
              <a:t>Q-learning</a:t>
            </a:r>
            <a:r>
              <a:rPr lang="ko-KR" altLang="en-US" dirty="0"/>
              <a:t>으로 </a:t>
            </a:r>
            <a:r>
              <a:rPr lang="en-US" altLang="ko-KR" dirty="0"/>
              <a:t>frozen-lake </a:t>
            </a:r>
            <a:r>
              <a:rPr lang="ko-KR" altLang="en-US" dirty="0"/>
              <a:t>풀어보기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725" y="3214785"/>
            <a:ext cx="3396051" cy="13849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978" y="4789309"/>
            <a:ext cx="1977798" cy="8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8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>
          <a:xfrm>
            <a:off x="433723" y="1430180"/>
            <a:ext cx="11182351" cy="4721385"/>
          </a:xfrm>
        </p:spPr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frozen-lake</a:t>
            </a:r>
            <a:r>
              <a:rPr lang="ko-KR" altLang="en-US" dirty="0"/>
              <a:t> </a:t>
            </a:r>
            <a:r>
              <a:rPr lang="ko-KR" altLang="en-US" dirty="0" smtClean="0"/>
              <a:t>환경을 가져오고</a:t>
            </a:r>
            <a:r>
              <a:rPr lang="en-US" altLang="ko-KR" dirty="0" smtClean="0"/>
              <a:t>, action value</a:t>
            </a:r>
            <a:r>
              <a:rPr lang="ko-KR" altLang="en-US" dirty="0" smtClean="0"/>
              <a:t>를 저장할 </a:t>
            </a:r>
            <a:r>
              <a:rPr lang="en-US" altLang="ko-KR" dirty="0" smtClean="0"/>
              <a:t>Q table</a:t>
            </a:r>
            <a:r>
              <a:rPr lang="ko-KR" altLang="en-US" dirty="0" smtClean="0"/>
              <a:t>을 생성합니다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Q table</a:t>
            </a:r>
            <a:r>
              <a:rPr lang="ko-KR" altLang="en-US" dirty="0" smtClean="0"/>
              <a:t>의 초기 모양은 아래와 같습니다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Qtable</a:t>
            </a:r>
            <a:r>
              <a:rPr lang="en-US" altLang="ko-KR" dirty="0" smtClean="0"/>
              <a:t>[state][action]</a:t>
            </a:r>
            <a:r>
              <a:rPr lang="ko-KR" altLang="en-US" dirty="0" smtClean="0"/>
              <a:t>의 형태로 사용할 수 있습니다</a:t>
            </a:r>
            <a:r>
              <a:rPr lang="en-US" altLang="ko-KR" dirty="0"/>
              <a:t>.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3" y="646294"/>
            <a:ext cx="6013729" cy="492042"/>
          </a:xfrm>
        </p:spPr>
        <p:txBody>
          <a:bodyPr/>
          <a:lstStyle/>
          <a:p>
            <a:r>
              <a:rPr lang="en-US" altLang="ko-KR" dirty="0"/>
              <a:t>Q-learning</a:t>
            </a:r>
            <a:r>
              <a:rPr lang="ko-KR" altLang="en-US" dirty="0"/>
              <a:t>으로 </a:t>
            </a:r>
            <a:r>
              <a:rPr lang="en-US" altLang="ko-KR" dirty="0"/>
              <a:t>frozen-lake </a:t>
            </a:r>
            <a:r>
              <a:rPr lang="ko-KR" altLang="en-US" dirty="0"/>
              <a:t>풀어보기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2" y="4890310"/>
            <a:ext cx="10106025" cy="809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69" y="1937948"/>
            <a:ext cx="47529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1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학습률</a:t>
            </a:r>
            <a:r>
              <a:rPr lang="en-US" altLang="ko-KR" dirty="0" smtClean="0"/>
              <a:t>(learning rate), </a:t>
            </a:r>
            <a:r>
              <a:rPr lang="ko-KR" altLang="en-US" dirty="0" smtClean="0"/>
              <a:t>게임 시행 횟수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max_episode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등의 상수를 정의합니다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이와 같이 중요한 상수들을 미리 정의해서 사용하면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후에 상수 값을 바꾸고 싶을 때 간편하게 바꿀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이제 본격적으로 학습을 시행합니다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4"/>
            <a:ext cx="6144358" cy="557356"/>
          </a:xfrm>
        </p:spPr>
        <p:txBody>
          <a:bodyPr/>
          <a:lstStyle/>
          <a:p>
            <a:r>
              <a:rPr lang="en-US" altLang="ko-KR" dirty="0"/>
              <a:t>Q-learning</a:t>
            </a:r>
            <a:r>
              <a:rPr lang="ko-KR" altLang="en-US" dirty="0"/>
              <a:t>으로 </a:t>
            </a:r>
            <a:r>
              <a:rPr lang="en-US" altLang="ko-KR" dirty="0"/>
              <a:t>frozen-lake </a:t>
            </a:r>
            <a:r>
              <a:rPr lang="ko-KR" altLang="en-US" dirty="0"/>
              <a:t>풀어보기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4" y="2425862"/>
            <a:ext cx="37052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45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environment</a:t>
            </a:r>
            <a:r>
              <a:rPr lang="ko-KR" altLang="en-US" dirty="0" smtClean="0"/>
              <a:t>를 초기화합니다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 후 게임이 끝날 때까지 학습을 진행합니다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</a:t>
            </a:r>
            <a:r>
              <a:rPr lang="en-US" altLang="ko-KR" dirty="0" smtClean="0"/>
              <a:t>epsilon greedy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선택합니다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1-epsilon</a:t>
            </a:r>
            <a:r>
              <a:rPr lang="ko-KR" altLang="en-US" dirty="0" smtClean="0"/>
              <a:t>의 확률로 </a:t>
            </a:r>
            <a:r>
              <a:rPr lang="en-US" altLang="ko-KR" dirty="0" smtClean="0"/>
              <a:t>action value</a:t>
            </a:r>
            <a:r>
              <a:rPr lang="ko-KR" altLang="en-US" dirty="0" smtClean="0"/>
              <a:t>가 가장 높은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선택합니다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epsilon</a:t>
            </a:r>
            <a:r>
              <a:rPr lang="ko-KR" altLang="en-US" dirty="0" smtClean="0"/>
              <a:t>의 확률로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4"/>
            <a:ext cx="6144358" cy="557356"/>
          </a:xfrm>
        </p:spPr>
        <p:txBody>
          <a:bodyPr/>
          <a:lstStyle/>
          <a:p>
            <a:r>
              <a:rPr lang="en-US" altLang="ko-KR" dirty="0"/>
              <a:t>Q-learning</a:t>
            </a:r>
            <a:r>
              <a:rPr lang="ko-KR" altLang="en-US" dirty="0"/>
              <a:t>으로 </a:t>
            </a:r>
            <a:r>
              <a:rPr lang="en-US" altLang="ko-KR" dirty="0"/>
              <a:t>frozen-lake </a:t>
            </a:r>
            <a:r>
              <a:rPr lang="ko-KR" altLang="en-US" dirty="0"/>
              <a:t>풀어보기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70496"/>
            <a:ext cx="5162550" cy="4857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5795672"/>
            <a:ext cx="4697671" cy="4714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3796457"/>
            <a:ext cx="5982201" cy="16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7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gym</a:t>
            </a:r>
            <a:r>
              <a:rPr lang="ko-KR" altLang="en-US" dirty="0" smtClean="0"/>
              <a:t>의 기본적인 사용법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gym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>
          <a:xfrm>
            <a:off x="4175928" y="4003639"/>
            <a:ext cx="3307223" cy="424732"/>
          </a:xfrm>
        </p:spPr>
        <p:txBody>
          <a:bodyPr/>
          <a:lstStyle/>
          <a:p>
            <a:r>
              <a:rPr lang="en-US" altLang="ko-KR" dirty="0" smtClean="0"/>
              <a:t>Q-learning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frozen-lake </a:t>
            </a:r>
            <a:r>
              <a:rPr lang="ko-KR" altLang="en-US" dirty="0" smtClean="0"/>
              <a:t>풀어보기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2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action</a:t>
            </a:r>
            <a:r>
              <a:rPr lang="ko-KR" altLang="en-US" dirty="0" smtClean="0"/>
              <a:t>을 취하고</a:t>
            </a:r>
            <a:r>
              <a:rPr lang="en-US" altLang="ko-KR" dirty="0" smtClean="0"/>
              <a:t>, next state, reward</a:t>
            </a:r>
            <a:r>
              <a:rPr lang="ko-KR" altLang="en-US" dirty="0" smtClean="0"/>
              <a:t>를 관찰합니다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action value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만약 게임이 끝났다면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문에서 빠져나옵니다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이와 같이 하면 학습은 종료됩니다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4"/>
            <a:ext cx="6144358" cy="557356"/>
          </a:xfrm>
        </p:spPr>
        <p:txBody>
          <a:bodyPr/>
          <a:lstStyle/>
          <a:p>
            <a:r>
              <a:rPr lang="en-US" altLang="ko-KR" dirty="0"/>
              <a:t>Q-learning</a:t>
            </a:r>
            <a:r>
              <a:rPr lang="ko-KR" altLang="en-US" dirty="0"/>
              <a:t>으로 </a:t>
            </a:r>
            <a:r>
              <a:rPr lang="en-US" altLang="ko-KR" dirty="0"/>
              <a:t>frozen-lake </a:t>
            </a:r>
            <a:r>
              <a:rPr lang="ko-KR" altLang="en-US" dirty="0"/>
              <a:t>풀어보기</a:t>
            </a: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17" y="1943950"/>
            <a:ext cx="4981575" cy="333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17" y="2859347"/>
            <a:ext cx="10736742" cy="4706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17" y="3736074"/>
            <a:ext cx="23717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31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Frozen-lake</a:t>
            </a:r>
            <a:r>
              <a:rPr lang="ko-KR" altLang="en-US" dirty="0" smtClean="0"/>
              <a:t>는 미끄러지는 경우 때문에 최적의 답으로도 골인까지 가지 못하고 구멍에 빠질 확률이 존재합니다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만약 미끄러지는 옵션을 끄고 싶다면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 코드처럼 </a:t>
            </a:r>
            <a:r>
              <a:rPr lang="en-US" altLang="ko-KR" dirty="0" err="1" smtClean="0"/>
              <a:t>is_slippery</a:t>
            </a:r>
            <a:r>
              <a:rPr lang="en-US" altLang="ko-KR" dirty="0"/>
              <a:t> </a:t>
            </a:r>
            <a:r>
              <a:rPr lang="ko-KR" altLang="en-US" dirty="0" smtClean="0"/>
              <a:t>옵션을 끄면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8x8</a:t>
            </a:r>
            <a:r>
              <a:rPr lang="ko-KR" altLang="en-US" dirty="0" smtClean="0"/>
              <a:t>을 붙이면</a:t>
            </a:r>
            <a:r>
              <a:rPr lang="en-US" altLang="ko-KR" dirty="0" smtClean="0"/>
              <a:t>, 8x8 </a:t>
            </a:r>
            <a:r>
              <a:rPr lang="ko-KR" altLang="en-US" dirty="0" smtClean="0"/>
              <a:t>크기의 미로에서 게임을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epsilon</a:t>
            </a:r>
            <a:r>
              <a:rPr lang="ko-KR" altLang="en-US" dirty="0" smtClean="0"/>
              <a:t>값이 너무 작으면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처음에 도착 지점을 찾지 못하는 경우가 발생합니다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epsilon</a:t>
            </a:r>
            <a:r>
              <a:rPr lang="ko-KR" altLang="en-US" dirty="0" smtClean="0"/>
              <a:t>을 상수로 잡지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잡은 후 점점 줄어들게 하는 방식을 사용하면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더욱 빠르게 학습이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주어진 문제에서는 도착 시에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보상을 주는 방식으로 구현되어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위험을 감수하고 도착지점으로 가는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보다 그냥 제자리에서 </a:t>
            </a:r>
            <a:r>
              <a:rPr lang="en-US" altLang="ko-KR" dirty="0" smtClean="0"/>
              <a:t>hole</a:t>
            </a:r>
            <a:r>
              <a:rPr lang="ko-KR" altLang="en-US" dirty="0" smtClean="0"/>
              <a:t>을 피하는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하는 경향이 있어 학습이 비효율적으로 진행됩니다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따라서 도착 시에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보상이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이동할 때마다 </a:t>
            </a:r>
            <a:r>
              <a:rPr lang="en-US" altLang="ko-KR" dirty="0"/>
              <a:t>-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보상을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구멍에 떨어졌을 때에는 </a:t>
            </a:r>
            <a:r>
              <a:rPr lang="en-US" altLang="ko-KR" dirty="0" smtClean="0"/>
              <a:t>-100</a:t>
            </a:r>
            <a:r>
              <a:rPr lang="ko-KR" altLang="en-US" dirty="0" smtClean="0"/>
              <a:t>의 보상을 주는 방식으로 변경하면 효율적으로 학습을 진행할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4"/>
            <a:ext cx="5845778" cy="473380"/>
          </a:xfrm>
        </p:spPr>
        <p:txBody>
          <a:bodyPr/>
          <a:lstStyle/>
          <a:p>
            <a:r>
              <a:rPr lang="en-US" altLang="ko-KR" dirty="0"/>
              <a:t>Q-learning</a:t>
            </a:r>
            <a:r>
              <a:rPr lang="ko-KR" altLang="en-US" dirty="0"/>
              <a:t>으로 </a:t>
            </a:r>
            <a:r>
              <a:rPr lang="en-US" altLang="ko-KR" dirty="0"/>
              <a:t>frozen-lake </a:t>
            </a:r>
            <a:r>
              <a:rPr lang="ko-KR" altLang="en-US" dirty="0"/>
              <a:t>풀어보기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27" y="2805111"/>
            <a:ext cx="6781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7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Gym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알고리즘의 개발과 객관적인 비교를 위해 개발된 </a:t>
            </a:r>
            <a:r>
              <a:rPr lang="ko-KR" altLang="en-US" dirty="0" err="1" smtClean="0"/>
              <a:t>툴킷입니다</a:t>
            </a:r>
            <a:r>
              <a:rPr lang="en-US" altLang="ko-KR" dirty="0" smtClean="0"/>
              <a:t>. gym</a:t>
            </a:r>
            <a:r>
              <a:rPr lang="ko-KR" altLang="en-US" dirty="0" smtClean="0"/>
              <a:t>에서는 다양한 환경을 제공하고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간단한 조정부터 </a:t>
            </a:r>
            <a:r>
              <a:rPr lang="en-US" altLang="ko-KR" dirty="0" err="1" smtClean="0"/>
              <a:t>atari</a:t>
            </a:r>
            <a:r>
              <a:rPr lang="en-US" altLang="ko-KR" dirty="0" smtClean="0"/>
              <a:t> game</a:t>
            </a:r>
            <a:r>
              <a:rPr lang="ko-KR" altLang="en-US" dirty="0" smtClean="0"/>
              <a:t>까지 다양한 환경이 존재합니다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gym </a:t>
            </a:r>
            <a:r>
              <a:rPr lang="ko-KR" altLang="en-US" dirty="0" smtClean="0"/>
              <a:t>설</a:t>
            </a:r>
            <a:r>
              <a:rPr lang="ko-KR" altLang="en-US" dirty="0" smtClean="0"/>
              <a:t>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31" y="2644675"/>
            <a:ext cx="7520182" cy="31989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43" y="2433930"/>
            <a:ext cx="3107962" cy="18102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60" y="4334142"/>
            <a:ext cx="3343373" cy="181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9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이처럼 </a:t>
            </a:r>
            <a:r>
              <a:rPr lang="en-US" altLang="ko-KR" dirty="0" smtClean="0"/>
              <a:t>gym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강화학습의</a:t>
            </a:r>
            <a:r>
              <a:rPr lang="ko-KR" altLang="en-US" dirty="0" smtClean="0"/>
              <a:t> 객관적인 기준을 마련하기 위해 등장하였고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현재까지도 많은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논문에서는 </a:t>
            </a:r>
            <a:r>
              <a:rPr lang="en-US" altLang="ko-KR" dirty="0" smtClean="0"/>
              <a:t>gym</a:t>
            </a:r>
            <a:r>
              <a:rPr lang="ko-KR" altLang="en-US" dirty="0" smtClean="0"/>
              <a:t>을 이용하여 </a:t>
            </a:r>
            <a:r>
              <a:rPr lang="ko-KR" altLang="en-US" dirty="0" err="1" smtClean="0"/>
              <a:t>강화학습</a:t>
            </a:r>
            <a:r>
              <a:rPr lang="ko-KR" altLang="en-US" dirty="0" smtClean="0"/>
              <a:t> 모델의 성능을 </a:t>
            </a:r>
            <a:r>
              <a:rPr lang="ko-KR" altLang="en-US" dirty="0" err="1" smtClean="0"/>
              <a:t>수치화하고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gym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사용할 수 있으며</a:t>
            </a:r>
            <a:r>
              <a:rPr lang="en-US" altLang="ko-KR" dirty="0" smtClean="0"/>
              <a:t>, gym </a:t>
            </a:r>
            <a:r>
              <a:rPr lang="ko-KR" altLang="en-US" dirty="0" smtClean="0"/>
              <a:t>모듈을 이용해 </a:t>
            </a:r>
            <a:r>
              <a:rPr lang="en-US" altLang="ko-KR" dirty="0" smtClean="0"/>
              <a:t>gym </a:t>
            </a:r>
            <a:r>
              <a:rPr lang="ko-KR" altLang="en-US" dirty="0" smtClean="0"/>
              <a:t>환경을 사용할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gym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모듈 설치하듯이</a:t>
            </a:r>
            <a:r>
              <a:rPr lang="en-US" altLang="ko-KR" dirty="0" smtClean="0"/>
              <a:t>, pip install gym </a:t>
            </a:r>
            <a:r>
              <a:rPr lang="ko-KR" altLang="en-US" dirty="0" smtClean="0"/>
              <a:t>명령어로 설치할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이번 세미나 시간에는 </a:t>
            </a:r>
            <a:r>
              <a:rPr lang="en-US" altLang="ko-KR" dirty="0" smtClean="0"/>
              <a:t>gym</a:t>
            </a:r>
            <a:r>
              <a:rPr lang="ko-KR" altLang="en-US" dirty="0" smtClean="0"/>
              <a:t>의 기본적인 사용법을 알아보고</a:t>
            </a:r>
            <a:r>
              <a:rPr lang="en-US" altLang="ko-KR" dirty="0" smtClean="0"/>
              <a:t>, gym</a:t>
            </a:r>
            <a:r>
              <a:rPr lang="ko-KR" altLang="en-US" dirty="0" smtClean="0"/>
              <a:t>의 기본적인 문제들을 풀면서 사용법을 익힙니다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이번 세미나에는 연습문제가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이번에는 세미나에서 푸는 문제들의 소스코드를 </a:t>
            </a:r>
            <a:r>
              <a:rPr lang="ko-KR" altLang="en-US" dirty="0" err="1" smtClean="0"/>
              <a:t>깃헙에</a:t>
            </a:r>
            <a:r>
              <a:rPr lang="ko-KR" altLang="en-US" dirty="0" smtClean="0"/>
              <a:t> 올려두었습니다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gym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99" y="3295572"/>
            <a:ext cx="3067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7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gym</a:t>
            </a:r>
            <a:r>
              <a:rPr lang="ko-KR" altLang="en-US" dirty="0" smtClean="0"/>
              <a:t>의 공식 사이트에서는 대표적인 환경들을 소개하고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hlinkClick r:id="rId2"/>
              </a:rPr>
              <a:t>https://gym.openai.com/envs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해당 사이트를 들어가보면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환경을 분야 별로 나누어 소개하고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환경에는 이름이 있습니다</a:t>
            </a:r>
            <a:r>
              <a:rPr lang="en-US" altLang="ko-KR" dirty="0" smtClean="0"/>
              <a:t>. Acrobot-v1, CartPole-v1 </a:t>
            </a:r>
            <a:r>
              <a:rPr lang="ko-KR" altLang="en-US" dirty="0" smtClean="0"/>
              <a:t>등의 이름이 존재합니다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화면처럼 해당 환경에 대한 자세한 설명이 나오고</a:t>
            </a:r>
            <a:r>
              <a:rPr lang="en-US" altLang="ko-KR" dirty="0" smtClean="0"/>
              <a:t>, VIEW SOURCE ON GITHUB</a:t>
            </a:r>
            <a:r>
              <a:rPr lang="ko-KR" altLang="en-US" dirty="0" smtClean="0"/>
              <a:t>를 통해 환경의 구현 방식을 알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대부분의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소스코드를 통해 해당 환경의 작동 방식을 이해합니다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4732"/>
          </a:xfrm>
        </p:spPr>
        <p:txBody>
          <a:bodyPr/>
          <a:lstStyle/>
          <a:p>
            <a:r>
              <a:rPr lang="en-US" altLang="ko-KR" dirty="0"/>
              <a:t>gym</a:t>
            </a:r>
            <a:r>
              <a:rPr lang="ko-KR" altLang="en-US" dirty="0"/>
              <a:t>의 기본적인 </a:t>
            </a:r>
            <a:r>
              <a:rPr lang="ko-KR" altLang="en-US" dirty="0" smtClean="0"/>
              <a:t>함수들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48" y="4137128"/>
            <a:ext cx="4483262" cy="17507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759" y="4027408"/>
            <a:ext cx="4235823" cy="19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4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GuessingGame-v0</a:t>
            </a:r>
            <a:r>
              <a:rPr lang="ko-KR" altLang="en-US" dirty="0"/>
              <a:t> </a:t>
            </a:r>
            <a:r>
              <a:rPr lang="ko-KR" altLang="en-US" dirty="0" smtClean="0"/>
              <a:t>문제를 풀어보면서 </a:t>
            </a:r>
            <a:r>
              <a:rPr lang="en-US" altLang="ko-KR" dirty="0" smtClean="0"/>
              <a:t>gym</a:t>
            </a:r>
            <a:r>
              <a:rPr lang="ko-KR" altLang="en-US" dirty="0" smtClean="0"/>
              <a:t>의 기초에 대해 배워봅시다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 주소에서 해당 환경에 대한 설명을 볼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hlinkClick r:id="rId2"/>
              </a:rPr>
              <a:t>https://gym.openai.com/envs/GuessingGame-v0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smtClean="0"/>
              <a:t>GuessingGame-v0</a:t>
            </a:r>
            <a:r>
              <a:rPr lang="ko-KR" altLang="en-US" dirty="0" smtClean="0"/>
              <a:t>는 흔히 업다운 문제라고 알려진 문제입니다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게임에서 숨겨져 있는 숫자를 맞추는 문제입니다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우리가 제시한 숫자보다 숨겨진 숫자가 크면 </a:t>
            </a:r>
            <a:r>
              <a:rPr lang="en-US" altLang="ko-KR" dirty="0" smtClean="0"/>
              <a:t>up, </a:t>
            </a:r>
            <a:r>
              <a:rPr lang="ko-KR" altLang="en-US" dirty="0" smtClean="0"/>
              <a:t>작으면 </a:t>
            </a:r>
            <a:r>
              <a:rPr lang="en-US" altLang="ko-KR" dirty="0" smtClean="0"/>
              <a:t>down</a:t>
            </a:r>
            <a:r>
              <a:rPr lang="ko-KR" altLang="en-US" dirty="0" smtClean="0"/>
              <a:t>이라고 알려주고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범위를 좁혀가며 숫자를 맞추면 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1% </a:t>
            </a:r>
            <a:r>
              <a:rPr lang="ko-KR" altLang="en-US" dirty="0" smtClean="0"/>
              <a:t>오차 범위 안에서 숫자를 맞추면 정답으로 처리합니다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숫자의 범위가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숨겨진 숫자가 </a:t>
            </a:r>
            <a:r>
              <a:rPr lang="en-US" altLang="ko-KR" dirty="0" smtClean="0"/>
              <a:t>620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1000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1%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의 오차는 인정하여</a:t>
            </a:r>
            <a:r>
              <a:rPr lang="en-US" altLang="ko-KR" dirty="0" smtClean="0"/>
              <a:t>, 610~630</a:t>
            </a:r>
            <a:r>
              <a:rPr lang="ko-KR" altLang="en-US" dirty="0" smtClean="0"/>
              <a:t>의 숫자는 정답으로 처리합니다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우리의 목표는 최소한의 질문으로 숨겨진 숫자를 맞추는 것입니다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gym</a:t>
            </a:r>
            <a:r>
              <a:rPr lang="ko-KR" altLang="en-US" dirty="0" smtClean="0"/>
              <a:t>의 기본적인 함수들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44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gym </a:t>
            </a:r>
            <a:r>
              <a:rPr lang="ko-KR" altLang="en-US" dirty="0" smtClean="0"/>
              <a:t>모듈을 가져옵니다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 후에는 </a:t>
            </a:r>
            <a:r>
              <a:rPr lang="en-US" altLang="ko-KR" dirty="0" smtClean="0"/>
              <a:t>gym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make </a:t>
            </a:r>
            <a:r>
              <a:rPr lang="ko-KR" altLang="en-US" dirty="0" smtClean="0"/>
              <a:t>함수를 이용하여 환경을 불러옵니다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gym.make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환경 이름</a:t>
            </a:r>
            <a:r>
              <a:rPr lang="en-US" altLang="ko-KR" dirty="0" smtClean="0"/>
              <a:t>”) </a:t>
            </a:r>
            <a:r>
              <a:rPr lang="ko-KR" altLang="en-US" dirty="0" smtClean="0"/>
              <a:t>형식으로 불러올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 코드에서는 </a:t>
            </a:r>
            <a:r>
              <a:rPr lang="en-US" altLang="ko-KR" dirty="0" err="1" smtClean="0"/>
              <a:t>GuessingGame</a:t>
            </a:r>
            <a:r>
              <a:rPr lang="ko-KR" altLang="en-US" dirty="0" smtClean="0"/>
              <a:t> 환경을 불러오고 이 환경을 </a:t>
            </a:r>
            <a:r>
              <a:rPr lang="en-US" altLang="ko-KR" dirty="0" err="1" smtClean="0"/>
              <a:t>env</a:t>
            </a:r>
            <a:r>
              <a:rPr lang="ko-KR" altLang="en-US" dirty="0" smtClean="0"/>
              <a:t>에 저장하고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gym</a:t>
            </a:r>
            <a:r>
              <a:rPr lang="ko-KR" altLang="en-US" dirty="0" smtClean="0"/>
              <a:t>의 환경 </a:t>
            </a:r>
            <a:r>
              <a:rPr lang="en-US" altLang="ko-KR" dirty="0" err="1" smtClean="0"/>
              <a:t>env</a:t>
            </a:r>
            <a:r>
              <a:rPr lang="ko-KR" altLang="en-US" dirty="0"/>
              <a:t>는</a:t>
            </a:r>
            <a:r>
              <a:rPr lang="ko-KR" altLang="en-US" dirty="0" smtClean="0"/>
              <a:t> 크게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함수로 시뮬레이션을 진행합니다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reset() </a:t>
            </a:r>
            <a:r>
              <a:rPr lang="ko-KR" altLang="en-US" dirty="0" smtClean="0"/>
              <a:t>함수를 이용해 환경을 먼저 초기화합니다</a:t>
            </a:r>
            <a:r>
              <a:rPr lang="en-US" altLang="ko-KR" dirty="0" smtClean="0"/>
              <a:t>. reset </a:t>
            </a:r>
            <a:r>
              <a:rPr lang="ko-KR" altLang="en-US" dirty="0" smtClean="0"/>
              <a:t>함수는 초기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반환합니다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후 </a:t>
            </a:r>
            <a:r>
              <a:rPr lang="en-US" altLang="ko-KR" dirty="0" smtClean="0"/>
              <a:t>step(action) </a:t>
            </a:r>
            <a:r>
              <a:rPr lang="ko-KR" altLang="en-US" dirty="0" smtClean="0"/>
              <a:t>함수를 이용해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취합니다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환경이 종료될 때까지 </a:t>
            </a:r>
            <a:r>
              <a:rPr lang="en-US" altLang="ko-KR" dirty="0" smtClean="0"/>
              <a:t>step</a:t>
            </a:r>
            <a:r>
              <a:rPr lang="ko-KR" altLang="en-US" dirty="0"/>
              <a:t> </a:t>
            </a:r>
            <a:r>
              <a:rPr lang="ko-KR" altLang="en-US" dirty="0" smtClean="0"/>
              <a:t>함수로 계속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취합니다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이는 </a:t>
            </a:r>
            <a:r>
              <a:rPr lang="en-US" altLang="ko-KR" dirty="0" err="1" smtClean="0"/>
              <a:t>GuessingGame</a:t>
            </a:r>
            <a:r>
              <a:rPr lang="ko-KR" altLang="en-US" dirty="0" smtClean="0"/>
              <a:t>이외에도 모든 환경에서 적용되는 사항입니다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gym</a:t>
            </a:r>
            <a:r>
              <a:rPr lang="ko-KR" altLang="en-US" dirty="0" smtClean="0"/>
              <a:t>의 기본적인 함수들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24" y="1988976"/>
            <a:ext cx="1562100" cy="304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24" y="3241629"/>
            <a:ext cx="41338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5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 때 </a:t>
            </a:r>
            <a:r>
              <a:rPr lang="en-US" altLang="ko-KR" dirty="0" smtClean="0"/>
              <a:t>step(action)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observation, reward, done, info</a:t>
            </a:r>
            <a:r>
              <a:rPr lang="ko-KR" altLang="en-US" dirty="0" smtClean="0"/>
              <a:t>의 네 가지를 반환합니다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observation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취한 후의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의미합니다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환경의 종류에 따라 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등 다양합니다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reward</a:t>
            </a:r>
            <a:r>
              <a:rPr lang="ko-KR" altLang="en-US" dirty="0" smtClean="0"/>
              <a:t>는 해당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취한 후의 보상을 의미합니다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환경에서 </a:t>
            </a:r>
            <a:r>
              <a:rPr lang="en-US" altLang="ko-KR" dirty="0" smtClean="0"/>
              <a:t>reward</a:t>
            </a:r>
            <a:r>
              <a:rPr lang="ko-KR" altLang="en-US" dirty="0" smtClean="0"/>
              <a:t>는 실수</a:t>
            </a:r>
            <a:r>
              <a:rPr lang="en-US" altLang="ko-KR" dirty="0" smtClean="0"/>
              <a:t>(float)</a:t>
            </a:r>
            <a:r>
              <a:rPr lang="ko-KR" altLang="en-US" dirty="0" smtClean="0"/>
              <a:t>형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done</a:t>
            </a:r>
            <a:r>
              <a:rPr lang="ko-KR" altLang="en-US" dirty="0" smtClean="0"/>
              <a:t>은 환경이 </a:t>
            </a:r>
            <a:r>
              <a:rPr lang="ko-KR" altLang="en-US" dirty="0" err="1" smtClean="0"/>
              <a:t>종료되었는</a:t>
            </a:r>
            <a:r>
              <a:rPr lang="ko-KR" altLang="en-US" dirty="0" smtClean="0"/>
              <a:t> 지 여부입니다</a:t>
            </a:r>
            <a:r>
              <a:rPr lang="en-US" altLang="ko-KR" dirty="0" smtClean="0"/>
              <a:t>. True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의 값만 가지므로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환경에서 </a:t>
            </a:r>
            <a:r>
              <a:rPr lang="en-US" altLang="ko-KR" dirty="0" smtClean="0"/>
              <a:t>bool</a:t>
            </a:r>
            <a:r>
              <a:rPr lang="ko-KR" altLang="en-US" dirty="0" smtClean="0"/>
              <a:t>형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info</a:t>
            </a:r>
            <a:r>
              <a:rPr lang="ko-KR" altLang="en-US" dirty="0" smtClean="0"/>
              <a:t>는 디버깅을 할 때 추가적으로 주어지는 정보들입니다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문제를 풀 때</a:t>
            </a:r>
            <a:r>
              <a:rPr lang="en-US" altLang="ko-KR" dirty="0" smtClean="0"/>
              <a:t>, info</a:t>
            </a:r>
            <a:r>
              <a:rPr lang="ko-KR" altLang="en-US" dirty="0" smtClean="0"/>
              <a:t>를 사용하는 것은 금지되어 있으므로</a:t>
            </a:r>
            <a:r>
              <a:rPr lang="en-US" altLang="ko-KR" dirty="0"/>
              <a:t> </a:t>
            </a:r>
            <a:r>
              <a:rPr lang="ko-KR" altLang="en-US" dirty="0" smtClean="0"/>
              <a:t>우리는 사용하지 않는다고 생각해도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env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render()</a:t>
            </a:r>
            <a:r>
              <a:rPr lang="ko-KR" altLang="en-US" dirty="0" smtClean="0"/>
              <a:t>함수가 존재하는 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자동차 조종 등의 환경에서 실제로 시뮬레이션 되는 모습을 보고 싶을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함수를 사용하면 환경의 모습을 새 창에 띄워서 보여줍니다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gym</a:t>
            </a:r>
            <a:r>
              <a:rPr lang="ko-KR" altLang="en-US" dirty="0" smtClean="0"/>
              <a:t>의 기본적인 함수들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06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step </a:t>
            </a:r>
            <a:r>
              <a:rPr lang="ko-KR" altLang="en-US" dirty="0" smtClean="0"/>
              <a:t>함수는 보통 아래와 같은 형태로 사용됩니다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state, reward</a:t>
            </a:r>
            <a:r>
              <a:rPr lang="ko-KR" altLang="en-US" dirty="0" smtClean="0"/>
              <a:t>는 어떤 값인지 등은 보통 </a:t>
            </a:r>
            <a:r>
              <a:rPr lang="en-US" altLang="ko-KR" dirty="0"/>
              <a:t>VIEW SOURCE ON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통해 해당 환경의 코드를 보면 주석으로 설명하고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GuessingGame</a:t>
            </a:r>
            <a:r>
              <a:rPr lang="ko-KR" altLang="en-US" dirty="0"/>
              <a:t> </a:t>
            </a:r>
            <a:r>
              <a:rPr lang="ko-KR" altLang="en-US" dirty="0" smtClean="0"/>
              <a:t>코드의 주석에서도 이러한 내용을 볼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GuessingGame</a:t>
            </a:r>
            <a:r>
              <a:rPr lang="ko-KR" altLang="en-US" dirty="0" smtClean="0"/>
              <a:t>을 직접 풀어보며 아까 전의 함수들을 직접 사용해봅시다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gym</a:t>
            </a:r>
            <a:r>
              <a:rPr lang="ko-KR" altLang="en-US" dirty="0" smtClean="0"/>
              <a:t>의 기본적인 함수들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88" y="1885561"/>
            <a:ext cx="45148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85543"/>
      </p:ext>
    </p:extLst>
  </p:cSld>
  <p:clrMapOvr>
    <a:masterClrMapping/>
  </p:clrMapOvr>
</p:sld>
</file>

<file path=ppt/theme/theme1.xml><?xml version="1.0" encoding="utf-8"?>
<a:theme xmlns:a="http://schemas.openxmlformats.org/drawingml/2006/main" name="POSCAT 테마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에스코어 드림 5 Medium"/>
        <a:ea typeface="에스코어 드림 5 Medium"/>
        <a:cs typeface=""/>
      </a:majorFont>
      <a:minorFont>
        <a:latin typeface="에스코어 드림 1 Thin"/>
        <a:ea typeface="에스코어 드림 1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CAT 테마" id="{EE0ECFB2-4DF6-C147-BF82-3219429FE595}" vid="{210CEEE9-3995-9346-9386-E8F1F1E1B6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POSCAT 테마</Template>
  <TotalTime>299</TotalTime>
  <Words>1541</Words>
  <Application>Microsoft Office PowerPoint</Application>
  <PresentationFormat>와이드스크린</PresentationFormat>
  <Paragraphs>130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D2Coding</vt:lpstr>
      <vt:lpstr>에스코어 드림 1 Thin</vt:lpstr>
      <vt:lpstr>에스코어 드림 2 ExtraLight</vt:lpstr>
      <vt:lpstr>에스코어 드림 5 Medium</vt:lpstr>
      <vt:lpstr>에스코어 드림 6 Bold</vt:lpstr>
      <vt:lpstr>Arial</vt:lpstr>
      <vt:lpstr>Cambria Math</vt:lpstr>
      <vt:lpstr>Wingdings</vt:lpstr>
      <vt:lpstr>POSCAT 테마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Beomsu Kim</dc:creator>
  <cp:lastModifiedBy>Beomsu Kim</cp:lastModifiedBy>
  <cp:revision>128</cp:revision>
  <dcterms:created xsi:type="dcterms:W3CDTF">2021-02-02T00:19:51Z</dcterms:created>
  <dcterms:modified xsi:type="dcterms:W3CDTF">2021-02-02T05:19:35Z</dcterms:modified>
</cp:coreProperties>
</file>