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2" r:id="rId8"/>
    <p:sldId id="273" r:id="rId9"/>
    <p:sldId id="274" r:id="rId10"/>
    <p:sldId id="286" r:id="rId11"/>
    <p:sldId id="275" r:id="rId12"/>
    <p:sldId id="263" r:id="rId13"/>
    <p:sldId id="264" r:id="rId14"/>
    <p:sldId id="276" r:id="rId15"/>
    <p:sldId id="287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8" r:id="rId24"/>
    <p:sldId id="293" r:id="rId25"/>
    <p:sldId id="289" r:id="rId26"/>
    <p:sldId id="292" r:id="rId27"/>
    <p:sldId id="29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558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964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496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21700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0160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1671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811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2905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698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075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074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10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536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688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978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717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178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24FF-D727-47A2-892D-6DF4D0AA718D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38BF4-ADAC-4F15-AC3A-71E689E115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5367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C6C48C-AD64-4742-8AFD-F63CE94DF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394394"/>
            <a:ext cx="8791575" cy="963889"/>
          </a:xfrm>
        </p:spPr>
        <p:txBody>
          <a:bodyPr/>
          <a:lstStyle/>
          <a:p>
            <a:r>
              <a:rPr lang="ko-KR" altLang="en-US" dirty="0"/>
              <a:t>자율 주행 전동차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A60952E-7325-4308-8F35-A77E0EBD2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2" y="1686758"/>
            <a:ext cx="8791575" cy="4413596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팀원 구성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시스템 아키텍처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프로젝트 목적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어떻게 목적을 달성 할 것인가</a:t>
            </a:r>
            <a:r>
              <a:rPr lang="en-US" altLang="ko-KR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목적 달성을 위해 필요한 기술들이 무엇인가</a:t>
            </a:r>
            <a:r>
              <a:rPr lang="en-US" altLang="ko-KR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현재 역량에서 어디까지 가능한가</a:t>
            </a:r>
            <a:r>
              <a:rPr lang="en-US" altLang="ko-KR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종합 하였을 때 최종 종착지는 어떻게 되는가</a:t>
            </a:r>
            <a:r>
              <a:rPr lang="en-US" altLang="ko-KR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프로젝트 진행사항</a:t>
            </a:r>
            <a:endParaRPr lang="en-US" altLang="ko-KR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862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94EE9D-C8D6-40F4-8507-96910542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59" y="579330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어떻게 목적을 달성 할 것인가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E9791D3-74D1-465A-89C5-427016F5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224" y="2027418"/>
            <a:ext cx="9905999" cy="3932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*MCU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/>
              <a:t>Ecap</a:t>
            </a:r>
            <a:r>
              <a:rPr lang="ko-KR" altLang="en-US" dirty="0"/>
              <a:t>을 활용하여 </a:t>
            </a:r>
            <a:r>
              <a:rPr lang="en-US" altLang="ko-KR" dirty="0"/>
              <a:t>RF</a:t>
            </a:r>
            <a:r>
              <a:rPr lang="ko-KR" altLang="en-US" dirty="0"/>
              <a:t>송수신기로부터 값을 얻는다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 err="1"/>
              <a:t>Pwm</a:t>
            </a:r>
            <a:r>
              <a:rPr lang="ko-KR" altLang="en-US" dirty="0"/>
              <a:t>을 이용하여  </a:t>
            </a:r>
            <a:r>
              <a:rPr lang="ko-KR" altLang="en-US" dirty="0" err="1"/>
              <a:t>서보</a:t>
            </a:r>
            <a:r>
              <a:rPr lang="ko-KR" altLang="en-US" dirty="0"/>
              <a:t> 모터와 </a:t>
            </a:r>
            <a:r>
              <a:rPr lang="en-US" altLang="ko-KR" dirty="0"/>
              <a:t>BLDC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Adaptive</a:t>
            </a:r>
            <a:r>
              <a:rPr lang="ko-KR" altLang="en-US" dirty="0"/>
              <a:t> </a:t>
            </a:r>
            <a:r>
              <a:rPr lang="en-US" altLang="ko-KR" dirty="0"/>
              <a:t>PID</a:t>
            </a:r>
            <a:r>
              <a:rPr lang="ko-KR" altLang="en-US" dirty="0"/>
              <a:t>을 이용해 속도제어를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*FPGA</a:t>
            </a:r>
          </a:p>
          <a:p>
            <a:pPr marL="0" indent="0">
              <a:buNone/>
            </a:pPr>
            <a:r>
              <a:rPr lang="en-US" altLang="ko-KR" dirty="0"/>
              <a:t>- UART</a:t>
            </a:r>
            <a:r>
              <a:rPr lang="ko-KR" altLang="en-US" dirty="0"/>
              <a:t>를 이용해 </a:t>
            </a:r>
            <a:r>
              <a:rPr lang="en-US" altLang="ko-KR" dirty="0"/>
              <a:t>FPGA</a:t>
            </a:r>
            <a:r>
              <a:rPr lang="ko-KR" altLang="en-US" dirty="0"/>
              <a:t>와 </a:t>
            </a:r>
            <a:r>
              <a:rPr lang="en-US" altLang="ko-KR" dirty="0"/>
              <a:t>TMS570 </a:t>
            </a:r>
            <a:r>
              <a:rPr lang="ko-KR" altLang="en-US" dirty="0"/>
              <a:t>보드 간 통신을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UART</a:t>
            </a:r>
            <a:r>
              <a:rPr lang="ko-KR" altLang="en-US" dirty="0"/>
              <a:t>를 이용해 </a:t>
            </a:r>
            <a:r>
              <a:rPr lang="ko-KR" altLang="en-US" dirty="0" err="1"/>
              <a:t>라이다와</a:t>
            </a:r>
            <a:r>
              <a:rPr lang="ko-KR" altLang="en-US" dirty="0"/>
              <a:t> 통신한다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09634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C8887D-3D4D-48E2-9D63-F0E211E3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27" y="404948"/>
            <a:ext cx="9905998" cy="1058091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목적 달성을 위해 필요한 기술들이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C4423FE-9BA1-4051-A16F-D20EE233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88" y="1526587"/>
            <a:ext cx="11228294" cy="482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*PID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 err="1"/>
              <a:t>중공축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엔코더를</a:t>
            </a:r>
            <a:r>
              <a:rPr lang="ko-KR" altLang="en-US" sz="2000" dirty="0"/>
              <a:t> 모터에 달아서 </a:t>
            </a:r>
            <a:r>
              <a:rPr lang="en-US" altLang="ko-KR" sz="2000" dirty="0"/>
              <a:t>EQEP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속도값을</a:t>
            </a:r>
            <a:r>
              <a:rPr lang="ko-KR" altLang="en-US" sz="2000" dirty="0"/>
              <a:t> 얻는다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위에서 얻은 값을 활용하여 </a:t>
            </a:r>
            <a:r>
              <a:rPr lang="en-US" altLang="ko-KR" sz="2000" dirty="0"/>
              <a:t>Adaptive </a:t>
            </a:r>
            <a:r>
              <a:rPr lang="en-US" altLang="ko-KR" sz="2000" dirty="0" err="1"/>
              <a:t>pid</a:t>
            </a:r>
            <a:r>
              <a:rPr lang="en-US" altLang="ko-KR" sz="2000" dirty="0"/>
              <a:t> </a:t>
            </a:r>
            <a:r>
              <a:rPr lang="ko-KR" altLang="en-US" sz="2000" dirty="0"/>
              <a:t>제어를 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</a:t>
            </a:r>
            <a:r>
              <a:rPr lang="ko-KR" altLang="en-US" sz="2000" dirty="0"/>
              <a:t>라이다 제어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 FPGA </a:t>
            </a:r>
            <a:r>
              <a:rPr lang="en-US" altLang="ko-KR" sz="2000" dirty="0" err="1"/>
              <a:t>pwm</a:t>
            </a:r>
            <a:r>
              <a:rPr lang="ko-KR" altLang="en-US" sz="2000" dirty="0"/>
              <a:t>을 이용하여 </a:t>
            </a:r>
            <a:r>
              <a:rPr lang="ko-KR" altLang="en-US" sz="2000" dirty="0" err="1"/>
              <a:t>라이다를</a:t>
            </a:r>
            <a:r>
              <a:rPr lang="ko-KR" altLang="en-US" sz="2000" dirty="0"/>
              <a:t> 회전 시킨다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/>
              <a:t>UART</a:t>
            </a:r>
            <a:r>
              <a:rPr lang="ko-KR" altLang="en-US" sz="2000" dirty="0"/>
              <a:t>를 이용해 </a:t>
            </a:r>
            <a:r>
              <a:rPr lang="ko-KR" altLang="en-US" sz="2000" dirty="0" err="1"/>
              <a:t>라이다와</a:t>
            </a:r>
            <a:r>
              <a:rPr lang="ko-KR" altLang="en-US" sz="2000" dirty="0"/>
              <a:t> 통신한다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UART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MCU</a:t>
            </a:r>
            <a:r>
              <a:rPr lang="ko-KR" altLang="en-US" sz="2000" dirty="0"/>
              <a:t>와 통신한다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 err="1"/>
              <a:t>블루투스</a:t>
            </a:r>
            <a:r>
              <a:rPr lang="ko-KR" altLang="en-US" sz="2200" dirty="0"/>
              <a:t> 모듈</a:t>
            </a:r>
            <a:r>
              <a:rPr lang="en-US" altLang="ko-KR" sz="2200" dirty="0"/>
              <a:t>(HC-06)</a:t>
            </a:r>
            <a:r>
              <a:rPr lang="ko-KR" altLang="en-US" sz="2200" dirty="0"/>
              <a:t>을 연결하여 차량 이동 시 휴대폰에서 무선으로 속도를 알 수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xmlns="" val="369720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CF6923-AD6C-4E63-B84A-855CF335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현재 역량에서 어디까지 가능한가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B373F743-60E1-4B46-8EF0-99075D36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85" y="2053544"/>
            <a:ext cx="10404629" cy="3541714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김현승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H/W </a:t>
            </a:r>
            <a:r>
              <a:rPr lang="ko-KR" altLang="en-US" dirty="0">
                <a:solidFill>
                  <a:srgbClr val="FF0000"/>
                </a:solidFill>
              </a:rPr>
              <a:t>구성 </a:t>
            </a:r>
            <a:r>
              <a:rPr lang="en-US" altLang="ko-KR" dirty="0">
                <a:solidFill>
                  <a:srgbClr val="FF0000"/>
                </a:solidFill>
              </a:rPr>
              <a:t>, MCU </a:t>
            </a:r>
            <a:r>
              <a:rPr lang="ko-KR" altLang="en-US" dirty="0">
                <a:solidFill>
                  <a:srgbClr val="FF0000"/>
                </a:solidFill>
              </a:rPr>
              <a:t>제어</a:t>
            </a:r>
            <a:r>
              <a:rPr lang="en-US" altLang="ko-KR" dirty="0">
                <a:solidFill>
                  <a:srgbClr val="FF0000"/>
                </a:solidFill>
              </a:rPr>
              <a:t>(PWM, </a:t>
            </a:r>
            <a:r>
              <a:rPr lang="en-US" altLang="ko-KR" dirty="0" err="1">
                <a:solidFill>
                  <a:srgbClr val="FF0000"/>
                </a:solidFill>
              </a:rPr>
              <a:t>eCAP</a:t>
            </a:r>
            <a:r>
              <a:rPr lang="en-US" altLang="ko-KR" dirty="0">
                <a:solidFill>
                  <a:srgbClr val="FF0000"/>
                </a:solidFill>
              </a:rPr>
              <a:t>, SCI ,GPIO )</a:t>
            </a:r>
            <a:r>
              <a:rPr lang="en-US" altLang="ko-KR" dirty="0"/>
              <a:t>, </a:t>
            </a:r>
            <a:r>
              <a:rPr lang="en-US" altLang="ko-KR" dirty="0" err="1"/>
              <a:t>FreeRTOS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양성민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MCU </a:t>
            </a:r>
            <a:r>
              <a:rPr lang="ko-KR" altLang="en-US" dirty="0">
                <a:solidFill>
                  <a:srgbClr val="FF0000"/>
                </a:solidFill>
              </a:rPr>
              <a:t>제어</a:t>
            </a:r>
            <a:r>
              <a:rPr lang="en-US" altLang="ko-KR" dirty="0">
                <a:solidFill>
                  <a:srgbClr val="FF0000"/>
                </a:solidFill>
              </a:rPr>
              <a:t>(PWM, </a:t>
            </a:r>
            <a:r>
              <a:rPr lang="en-US" altLang="ko-KR" dirty="0" err="1">
                <a:solidFill>
                  <a:srgbClr val="FF0000"/>
                </a:solidFill>
              </a:rPr>
              <a:t>eCAP</a:t>
            </a:r>
            <a:r>
              <a:rPr lang="en-US" altLang="ko-KR" dirty="0">
                <a:solidFill>
                  <a:srgbClr val="FF0000"/>
                </a:solidFill>
              </a:rPr>
              <a:t>, SCI ,GPIO )</a:t>
            </a:r>
            <a:r>
              <a:rPr lang="en-US" altLang="ko-KR" dirty="0"/>
              <a:t>, </a:t>
            </a:r>
            <a:r>
              <a:rPr lang="en-US" altLang="ko-KR" dirty="0" err="1"/>
              <a:t>FreeRTOS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ko-KR" altLang="en-US" dirty="0"/>
              <a:t>이대로 </a:t>
            </a:r>
            <a:r>
              <a:rPr lang="en-US" altLang="ko-KR" dirty="0"/>
              <a:t>: MCU </a:t>
            </a:r>
            <a:r>
              <a:rPr lang="ko-KR" altLang="en-US" dirty="0"/>
              <a:t>제어</a:t>
            </a:r>
            <a:r>
              <a:rPr lang="en-US" altLang="ko-KR" dirty="0"/>
              <a:t>(BLDC </a:t>
            </a:r>
            <a:r>
              <a:rPr lang="ko-KR" altLang="en-US" dirty="0"/>
              <a:t>모터 속도 </a:t>
            </a:r>
            <a:r>
              <a:rPr lang="en-US" altLang="ko-KR" dirty="0"/>
              <a:t>PID</a:t>
            </a:r>
            <a:r>
              <a:rPr lang="ko-KR" altLang="en-US" dirty="0"/>
              <a:t>제어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I2C, </a:t>
            </a:r>
            <a:r>
              <a:rPr lang="en-US" altLang="ko-KR" dirty="0" err="1">
                <a:solidFill>
                  <a:srgbClr val="FF0000"/>
                </a:solidFill>
              </a:rPr>
              <a:t>eCAP</a:t>
            </a:r>
            <a:r>
              <a:rPr lang="en-US" altLang="ko-KR" dirty="0"/>
              <a:t>), FPGA </a:t>
            </a:r>
            <a:r>
              <a:rPr lang="ko-KR" altLang="en-US" dirty="0"/>
              <a:t>제어</a:t>
            </a:r>
            <a:r>
              <a:rPr lang="en-US" altLang="ko-KR" dirty="0"/>
              <a:t>(PWM, UART)</a:t>
            </a:r>
          </a:p>
          <a:p>
            <a:r>
              <a:rPr lang="ko-KR" altLang="en-US" dirty="0" err="1"/>
              <a:t>이장호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H/W </a:t>
            </a:r>
            <a:r>
              <a:rPr lang="ko-KR" altLang="en-US" dirty="0">
                <a:solidFill>
                  <a:srgbClr val="FF0000"/>
                </a:solidFill>
              </a:rPr>
              <a:t>구성</a:t>
            </a:r>
            <a:r>
              <a:rPr lang="en-US" altLang="ko-KR" dirty="0"/>
              <a:t>, FPGA </a:t>
            </a:r>
            <a:r>
              <a:rPr lang="ko-KR" altLang="en-US" dirty="0"/>
              <a:t>제어</a:t>
            </a:r>
            <a:r>
              <a:rPr lang="en-US" altLang="ko-KR" dirty="0"/>
              <a:t>(PWM, UART) </a:t>
            </a:r>
          </a:p>
          <a:p>
            <a:r>
              <a:rPr lang="ko-KR" altLang="en-US" dirty="0" err="1"/>
              <a:t>조성구</a:t>
            </a:r>
            <a:r>
              <a:rPr lang="ko-KR" altLang="en-US" dirty="0"/>
              <a:t> </a:t>
            </a:r>
            <a:r>
              <a:rPr lang="en-US" altLang="ko-KR" dirty="0"/>
              <a:t>: MCU </a:t>
            </a:r>
            <a:r>
              <a:rPr lang="ko-KR" altLang="en-US" dirty="0"/>
              <a:t>제어</a:t>
            </a:r>
            <a:r>
              <a:rPr lang="en-US" altLang="ko-KR" dirty="0"/>
              <a:t>(BLDC </a:t>
            </a:r>
            <a:r>
              <a:rPr lang="ko-KR" altLang="en-US" dirty="0"/>
              <a:t>모터 속도 </a:t>
            </a:r>
            <a:r>
              <a:rPr lang="en-US" altLang="ko-KR" dirty="0"/>
              <a:t>PID</a:t>
            </a:r>
            <a:r>
              <a:rPr lang="ko-KR" altLang="en-US" dirty="0"/>
              <a:t>제어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I2C, </a:t>
            </a:r>
            <a:r>
              <a:rPr lang="en-US" altLang="ko-KR" dirty="0" err="1">
                <a:solidFill>
                  <a:srgbClr val="FF0000"/>
                </a:solidFill>
              </a:rPr>
              <a:t>eCAP</a:t>
            </a:r>
            <a:r>
              <a:rPr lang="en-US" altLang="ko-KR" dirty="0"/>
              <a:t>), FPGA </a:t>
            </a:r>
            <a:r>
              <a:rPr lang="ko-KR" altLang="en-US" dirty="0"/>
              <a:t>제어</a:t>
            </a:r>
            <a:r>
              <a:rPr lang="en-US" altLang="ko-KR" dirty="0"/>
              <a:t>(PWM, UART)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6321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3D772B-8247-4380-A651-D22BC5CC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종합 하였을 때 최종 종착지는 어떻게 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24873FF-0222-4B2C-B41F-A9BB5827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altLang="ko-KR" dirty="0"/>
              <a:t>RF</a:t>
            </a:r>
            <a:r>
              <a:rPr lang="ko-KR" altLang="en-US" dirty="0"/>
              <a:t>송수신기를 이용하여 </a:t>
            </a:r>
            <a:r>
              <a:rPr lang="ko-KR" altLang="en-US" dirty="0" err="1"/>
              <a:t>서보</a:t>
            </a:r>
            <a:r>
              <a:rPr lang="ko-KR" altLang="en-US" dirty="0"/>
              <a:t> 모터와 </a:t>
            </a:r>
            <a:r>
              <a:rPr lang="en-US" altLang="ko-KR" dirty="0"/>
              <a:t>BLDC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PID</a:t>
            </a:r>
            <a:r>
              <a:rPr lang="ko-KR" altLang="en-US" dirty="0"/>
              <a:t>을 이용해 속도제어를 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적외선 센서 모듈을 활용하여 라인을 구분한다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 err="1"/>
              <a:t>FreeRTOS</a:t>
            </a:r>
            <a:r>
              <a:rPr lang="ko-KR" altLang="en-US" dirty="0"/>
              <a:t>를 활용하여 각각의 태스크를 제어한다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 err="1"/>
              <a:t>멀티바이브레이터</a:t>
            </a:r>
            <a:r>
              <a:rPr lang="ko-KR" altLang="en-US" dirty="0"/>
              <a:t> 회로를 이용하여 </a:t>
            </a:r>
            <a:r>
              <a:rPr lang="en-US" altLang="ko-KR" dirty="0"/>
              <a:t>LED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FPGA </a:t>
            </a:r>
            <a:r>
              <a:rPr lang="en-US" altLang="ko-KR" dirty="0" err="1"/>
              <a:t>pwm</a:t>
            </a:r>
            <a:r>
              <a:rPr lang="ko-KR" altLang="en-US" dirty="0"/>
              <a:t>을 이용하여 </a:t>
            </a:r>
            <a:r>
              <a:rPr lang="ko-KR" altLang="en-US" dirty="0" err="1"/>
              <a:t>라이다를</a:t>
            </a:r>
            <a:r>
              <a:rPr lang="ko-KR" altLang="en-US" dirty="0"/>
              <a:t> 회전시킨다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FPGA UART</a:t>
            </a:r>
            <a:r>
              <a:rPr lang="ko-KR" altLang="en-US" dirty="0"/>
              <a:t>를 이용하여 </a:t>
            </a:r>
            <a:r>
              <a:rPr lang="ko-KR" altLang="en-US" dirty="0" err="1"/>
              <a:t>라이다와</a:t>
            </a:r>
            <a:r>
              <a:rPr lang="ko-KR" altLang="en-US" dirty="0"/>
              <a:t> 통신한다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FPGA</a:t>
            </a:r>
            <a:r>
              <a:rPr lang="ko-KR" altLang="en-US" dirty="0"/>
              <a:t>와 </a:t>
            </a:r>
            <a:r>
              <a:rPr lang="en-US" altLang="ko-KR" dirty="0"/>
              <a:t>MCU</a:t>
            </a:r>
            <a:r>
              <a:rPr lang="ko-KR" altLang="en-US" dirty="0"/>
              <a:t>간 </a:t>
            </a:r>
            <a:r>
              <a:rPr lang="en-US" altLang="ko-KR" dirty="0"/>
              <a:t>UART</a:t>
            </a:r>
            <a:r>
              <a:rPr lang="ko-KR" altLang="en-US" dirty="0"/>
              <a:t>를 이용해 통신한다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258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3D772B-8247-4380-A651-D22BC5CC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62" y="2551821"/>
            <a:ext cx="9905998" cy="1144968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• </a:t>
            </a:r>
            <a:r>
              <a:rPr lang="ko-KR" altLang="en-US" dirty="0"/>
              <a:t>프로젝트 진행 상황</a:t>
            </a:r>
            <a:r>
              <a:rPr lang="en-US" altLang="ko-KR" dirty="0"/>
              <a:t>(1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948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3D772B-8247-4380-A651-D22BC5CC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225" y="239695"/>
            <a:ext cx="9905998" cy="1144968"/>
          </a:xfrm>
        </p:spPr>
        <p:txBody>
          <a:bodyPr/>
          <a:lstStyle/>
          <a:p>
            <a:r>
              <a:rPr lang="en-US" altLang="ko-KR" dirty="0">
                <a:latin typeface="맑은 고딕"/>
              </a:rPr>
              <a:t>• </a:t>
            </a:r>
            <a:r>
              <a:rPr lang="ko-KR" altLang="en-US" dirty="0"/>
              <a:t>프로젝트 진행 상황</a:t>
            </a:r>
            <a:r>
              <a:rPr lang="en-US" altLang="ko-KR" dirty="0"/>
              <a:t>(1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24873FF-0222-4B2C-B41F-A9BB5827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10" y="1204460"/>
            <a:ext cx="9905999" cy="92478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altLang="ko-KR" dirty="0"/>
              <a:t>PID </a:t>
            </a:r>
            <a:r>
              <a:rPr lang="ko-KR" altLang="en-US" dirty="0"/>
              <a:t>제어기를 통한 </a:t>
            </a:r>
            <a:r>
              <a:rPr lang="en-US" altLang="ko-KR" dirty="0"/>
              <a:t>BLDC </a:t>
            </a:r>
            <a:r>
              <a:rPr lang="ko-KR" altLang="en-US" dirty="0"/>
              <a:t>모터 속도 제어</a:t>
            </a:r>
            <a:r>
              <a:rPr lang="en-US" altLang="ko-KR" dirty="0"/>
              <a:t>(MCU)</a:t>
            </a:r>
            <a:br>
              <a:rPr lang="en-US" altLang="ko-KR" dirty="0"/>
            </a:br>
            <a:r>
              <a:rPr lang="en-US" altLang="ko-KR" dirty="0"/>
              <a:t>- MPU9250</a:t>
            </a:r>
            <a:r>
              <a:rPr lang="ko-KR" altLang="en-US" dirty="0"/>
              <a:t>의 </a:t>
            </a:r>
            <a:r>
              <a:rPr lang="en-US" altLang="ko-KR" dirty="0"/>
              <a:t>raw data, g-unit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627" t="3674" r="8600"/>
          <a:stretch/>
        </p:blipFill>
        <p:spPr>
          <a:xfrm>
            <a:off x="6270172" y="2233747"/>
            <a:ext cx="4937760" cy="35400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801" t="16494" r="12122" b="12256"/>
          <a:stretch/>
        </p:blipFill>
        <p:spPr>
          <a:xfrm>
            <a:off x="1227910" y="2233747"/>
            <a:ext cx="4606310" cy="3540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2388" y="5789408"/>
            <a:ext cx="14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raw data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63995" y="5747655"/>
            <a:ext cx="170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 unit data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3357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3D772B-8247-4380-A651-D22BC5CC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225" y="239695"/>
            <a:ext cx="9905998" cy="1144968"/>
          </a:xfrm>
        </p:spPr>
        <p:txBody>
          <a:bodyPr/>
          <a:lstStyle/>
          <a:p>
            <a:r>
              <a:rPr lang="en-US" altLang="ko-KR" dirty="0">
                <a:latin typeface="맑은 고딕"/>
              </a:rPr>
              <a:t>• </a:t>
            </a:r>
            <a:r>
              <a:rPr lang="ko-KR" altLang="en-US" dirty="0"/>
              <a:t>프로젝트 진행 상황</a:t>
            </a:r>
            <a:r>
              <a:rPr lang="en-US" altLang="ko-KR" dirty="0"/>
              <a:t>(1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24873FF-0222-4B2C-B41F-A9BB5827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10" y="1204460"/>
            <a:ext cx="9905999" cy="92478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altLang="ko-KR" dirty="0"/>
              <a:t>PID </a:t>
            </a:r>
            <a:r>
              <a:rPr lang="ko-KR" altLang="en-US" dirty="0"/>
              <a:t>제어기를 통한 </a:t>
            </a:r>
            <a:r>
              <a:rPr lang="en-US" altLang="ko-KR" dirty="0"/>
              <a:t>BLDC </a:t>
            </a:r>
            <a:r>
              <a:rPr lang="ko-KR" altLang="en-US" dirty="0"/>
              <a:t>모터 속도 제어</a:t>
            </a:r>
            <a:r>
              <a:rPr lang="en-US" altLang="ko-KR" dirty="0"/>
              <a:t>(MCU)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블루투스</a:t>
            </a:r>
            <a:r>
              <a:rPr lang="ko-KR" altLang="en-US" dirty="0"/>
              <a:t> 모듈</a:t>
            </a:r>
            <a:r>
              <a:rPr lang="en-US" altLang="ko-KR" dirty="0"/>
              <a:t>(HC-06)</a:t>
            </a:r>
            <a:r>
              <a:rPr lang="ko-KR" altLang="en-US" dirty="0"/>
              <a:t>을 연결하여 휴대폰에서 가속도 값 확인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9247" y="2188027"/>
            <a:ext cx="7171508" cy="40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014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3D772B-8247-4380-A651-D22BC5CC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225" y="239695"/>
            <a:ext cx="9905998" cy="1144968"/>
          </a:xfrm>
        </p:spPr>
        <p:txBody>
          <a:bodyPr/>
          <a:lstStyle/>
          <a:p>
            <a:r>
              <a:rPr lang="en-US" altLang="ko-KR" dirty="0">
                <a:latin typeface="맑은 고딕"/>
              </a:rPr>
              <a:t>• </a:t>
            </a:r>
            <a:r>
              <a:rPr lang="ko-KR" altLang="en-US" dirty="0"/>
              <a:t>프로젝트 진행 상황</a:t>
            </a:r>
            <a:r>
              <a:rPr lang="en-US" altLang="ko-KR" dirty="0"/>
              <a:t>(1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24873FF-0222-4B2C-B41F-A9BB5827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10" y="1204459"/>
            <a:ext cx="9905999" cy="46868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altLang="ko-KR" sz="2800" dirty="0"/>
              <a:t>PID </a:t>
            </a:r>
            <a:r>
              <a:rPr lang="ko-KR" altLang="en-US" sz="2800" dirty="0"/>
              <a:t>제어기를 통한 </a:t>
            </a:r>
            <a:r>
              <a:rPr lang="en-US" altLang="ko-KR" sz="2800" dirty="0"/>
              <a:t>BLDC </a:t>
            </a:r>
            <a:r>
              <a:rPr lang="ko-KR" altLang="en-US" sz="2800" dirty="0"/>
              <a:t>모터 속도 제어</a:t>
            </a:r>
            <a:r>
              <a:rPr lang="en-US" altLang="ko-KR" sz="2800" dirty="0"/>
              <a:t>(MCU)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맑은 고딕"/>
                <a:ea typeface="맑은 고딕"/>
              </a:rPr>
              <a:t>   •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    - </a:t>
            </a:r>
            <a:r>
              <a:rPr lang="ko-KR" altLang="en-US" dirty="0"/>
              <a:t>가속도 값 측정 시 계측 오차가 발생해 적분하여 속도를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 계산했을 때</a:t>
            </a:r>
            <a:r>
              <a:rPr lang="en-US" altLang="ko-KR" dirty="0"/>
              <a:t>, </a:t>
            </a:r>
            <a:r>
              <a:rPr lang="ko-KR" altLang="en-US" dirty="0"/>
              <a:t>정지하고 있음에도 속도가 </a:t>
            </a:r>
            <a:r>
              <a:rPr lang="en-US" altLang="ko-KR" dirty="0"/>
              <a:t>0</a:t>
            </a:r>
            <a:r>
              <a:rPr lang="ko-KR" altLang="en-US" dirty="0"/>
              <a:t>이 되지 않는다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    - </a:t>
            </a:r>
            <a:r>
              <a:rPr lang="ko-KR" altLang="en-US" dirty="0"/>
              <a:t>가속도 값 구했을 때의 시간을 정확하게 측정할 수 없다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맑은 고딕"/>
                <a:ea typeface="맑은 고딕"/>
              </a:rPr>
              <a:t>• </a:t>
            </a:r>
            <a:r>
              <a:rPr lang="ko-KR" altLang="en-US" dirty="0">
                <a:latin typeface="맑은 고딕"/>
                <a:ea typeface="맑은 고딕"/>
              </a:rPr>
              <a:t>해결방안</a:t>
            </a: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맑은 고딕"/>
                <a:ea typeface="맑은 고딕"/>
              </a:rPr>
              <a:t>      - </a:t>
            </a:r>
            <a:r>
              <a:rPr lang="ko-KR" altLang="en-US" dirty="0">
                <a:latin typeface="맑은 고딕"/>
                <a:ea typeface="맑은 고딕"/>
              </a:rPr>
              <a:t>실제 차량에 모듈을 부착해 테스트 해본다</a:t>
            </a:r>
            <a:r>
              <a:rPr lang="en-US" altLang="ko-KR" dirty="0">
                <a:latin typeface="맑은 고딕"/>
                <a:ea typeface="맑은 고딕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맑은 고딕"/>
                <a:ea typeface="맑은 고딕"/>
              </a:rPr>
              <a:t>      - RTI</a:t>
            </a:r>
            <a:r>
              <a:rPr lang="ko-KR" altLang="en-US" dirty="0">
                <a:latin typeface="맑은 고딕"/>
                <a:ea typeface="맑은 고딕"/>
              </a:rPr>
              <a:t>를 이용하여 </a:t>
            </a:r>
            <a:r>
              <a:rPr lang="en-US" altLang="ko-KR" dirty="0">
                <a:latin typeface="맑은 고딕"/>
                <a:ea typeface="맑은 고딕"/>
              </a:rPr>
              <a:t>1ms </a:t>
            </a:r>
            <a:r>
              <a:rPr lang="ko-KR" altLang="en-US" dirty="0">
                <a:latin typeface="맑은 고딕"/>
                <a:ea typeface="맑은 고딕"/>
              </a:rPr>
              <a:t>단위로 시간을 측정할 수 있게 하였다</a:t>
            </a:r>
            <a:r>
              <a:rPr lang="en-US" altLang="ko-KR" dirty="0">
                <a:latin typeface="맑은 고딕"/>
                <a:ea typeface="맑은 고딕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4822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3D772B-8247-4380-A651-D22BC5CC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31" y="422575"/>
            <a:ext cx="9905998" cy="1105779"/>
          </a:xfrm>
        </p:spPr>
        <p:txBody>
          <a:bodyPr/>
          <a:lstStyle/>
          <a:p>
            <a:r>
              <a:rPr lang="en-US" altLang="ko-KR" dirty="0">
                <a:latin typeface="맑은 고딕"/>
              </a:rPr>
              <a:t>• </a:t>
            </a:r>
            <a:r>
              <a:rPr lang="ko-KR" altLang="en-US" dirty="0"/>
              <a:t>프로젝트 진행 상황</a:t>
            </a:r>
            <a:r>
              <a:rPr lang="en-US" altLang="ko-KR" dirty="0"/>
              <a:t>(1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24873FF-0222-4B2C-B41F-A9BB5827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7" y="1371600"/>
            <a:ext cx="10398034" cy="4275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2) PWM</a:t>
            </a:r>
            <a:r>
              <a:rPr lang="ko-KR" altLang="en-US" sz="2800" dirty="0"/>
              <a:t>을 통한 </a:t>
            </a:r>
            <a:r>
              <a:rPr lang="en-US" altLang="ko-KR" sz="2800" dirty="0"/>
              <a:t>Servo Motor </a:t>
            </a:r>
            <a:r>
              <a:rPr lang="ko-KR" altLang="en-US" sz="2800" dirty="0"/>
              <a:t>제어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>
                <a:latin typeface="맑은 고딕"/>
                <a:ea typeface="맑은 고딕"/>
              </a:rPr>
              <a:t>  •</a:t>
            </a:r>
            <a:r>
              <a:rPr lang="en-US" altLang="ko-KR" sz="2800" dirty="0"/>
              <a:t> SERVO MOTOR </a:t>
            </a:r>
            <a:r>
              <a:rPr lang="ko-KR" altLang="en-US" sz="2800" dirty="0"/>
              <a:t>전동차에 장착 및 테스트</a:t>
            </a:r>
            <a:endParaRPr lang="en-US" altLang="ko-KR" sz="2800" dirty="0"/>
          </a:p>
          <a:p>
            <a:pPr lvl="8"/>
            <a:endParaRPr lang="en-US" altLang="ko-KR" sz="1600" dirty="0"/>
          </a:p>
          <a:p>
            <a:pPr marL="0" indent="0">
              <a:buNone/>
            </a:pPr>
            <a:r>
              <a:rPr lang="en-US" altLang="ko-KR" sz="2800" dirty="0"/>
              <a:t>	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5D5FB41-5E8D-497D-87F8-0A3C724EE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1775950" y="2402586"/>
            <a:ext cx="3412909" cy="42398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49BD3DB-4241-4F85-AC48-2BE951769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68286" y="2796049"/>
            <a:ext cx="4128302" cy="34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0601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3D772B-8247-4380-A651-D22BC5CC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79" y="500952"/>
            <a:ext cx="9905998" cy="1478570"/>
          </a:xfrm>
        </p:spPr>
        <p:txBody>
          <a:bodyPr/>
          <a:lstStyle/>
          <a:p>
            <a:r>
              <a:rPr lang="en-US" altLang="ko-KR" dirty="0">
                <a:latin typeface="맑은 고딕"/>
              </a:rPr>
              <a:t>• </a:t>
            </a:r>
            <a:r>
              <a:rPr lang="ko-KR" altLang="en-US" dirty="0"/>
              <a:t>프로젝트 진행 상황</a:t>
            </a:r>
            <a:r>
              <a:rPr lang="en-US" altLang="ko-KR" dirty="0"/>
              <a:t>(1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24873FF-0222-4B2C-B41F-A9BB5827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338" y="1841863"/>
            <a:ext cx="10711542" cy="3949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2) PWM</a:t>
            </a:r>
            <a:r>
              <a:rPr lang="ko-KR" altLang="en-US" dirty="0"/>
              <a:t>을 통한 </a:t>
            </a:r>
            <a:r>
              <a:rPr lang="en-US" altLang="ko-KR" dirty="0"/>
              <a:t>Servo Motor </a:t>
            </a:r>
            <a:r>
              <a:rPr lang="ko-KR" altLang="en-US" dirty="0"/>
              <a:t>제어</a:t>
            </a: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• </a:t>
            </a:r>
            <a:r>
              <a:rPr lang="ko-KR" altLang="en-US" dirty="0"/>
              <a:t>문제점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사람이 탑승하지 않을 시 동작에 이상 없음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하지만 </a:t>
            </a:r>
            <a:r>
              <a:rPr lang="en-US" altLang="ko-KR" dirty="0"/>
              <a:t>70kg </a:t>
            </a:r>
            <a:r>
              <a:rPr lang="ko-KR" altLang="en-US" dirty="0"/>
              <a:t>의 몸무게 인 사람이 탑승 했을 경우</a:t>
            </a:r>
            <a:r>
              <a:rPr lang="en-US" altLang="ko-KR" dirty="0"/>
              <a:t>. </a:t>
            </a:r>
            <a:r>
              <a:rPr lang="ko-KR" altLang="en-US" dirty="0" err="1"/>
              <a:t>서보</a:t>
            </a:r>
            <a:r>
              <a:rPr lang="ko-KR" altLang="en-US" dirty="0"/>
              <a:t> 모터에 무리가 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  </a:t>
            </a:r>
            <a:r>
              <a:rPr lang="ko-KR" altLang="en-US" dirty="0"/>
              <a:t>무게중심을 </a:t>
            </a:r>
            <a:r>
              <a:rPr lang="ko-KR" altLang="en-US" dirty="0" err="1"/>
              <a:t>서보</a:t>
            </a:r>
            <a:r>
              <a:rPr lang="ko-KR" altLang="en-US" dirty="0"/>
              <a:t> 모터 쪽으로 이동 시 모터가 동작을 하지 않음</a:t>
            </a:r>
            <a:r>
              <a:rPr lang="en-US" altLang="ko-KR" dirty="0"/>
              <a:t>(</a:t>
            </a:r>
            <a:r>
              <a:rPr lang="ko-KR" altLang="en-US" dirty="0"/>
              <a:t>고장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• </a:t>
            </a:r>
            <a:r>
              <a:rPr lang="ko-KR" altLang="en-US" dirty="0"/>
              <a:t>해결방안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기존 </a:t>
            </a:r>
            <a:r>
              <a:rPr lang="en-US" altLang="ko-KR" dirty="0"/>
              <a:t>25kg-cm</a:t>
            </a:r>
            <a:r>
              <a:rPr lang="ko-KR" altLang="en-US" dirty="0"/>
              <a:t>토크의 </a:t>
            </a:r>
            <a:r>
              <a:rPr lang="ko-KR" altLang="en-US" dirty="0" err="1"/>
              <a:t>서보</a:t>
            </a:r>
            <a:r>
              <a:rPr lang="ko-KR" altLang="en-US" dirty="0"/>
              <a:t> 모터에서  </a:t>
            </a:r>
            <a:r>
              <a:rPr lang="en-US" altLang="ko-KR" dirty="0"/>
              <a:t>50kg-cm </a:t>
            </a:r>
            <a:r>
              <a:rPr lang="ko-KR" altLang="en-US" dirty="0"/>
              <a:t>토크 </a:t>
            </a:r>
            <a:r>
              <a:rPr lang="ko-KR" altLang="en-US" dirty="0" err="1"/>
              <a:t>서보</a:t>
            </a:r>
            <a:r>
              <a:rPr lang="ko-KR" altLang="en-US" dirty="0"/>
              <a:t> 모터로 교체</a:t>
            </a:r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854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A9E478-9085-4B2B-A75B-2B9C7FC6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팀원 구성 </a:t>
            </a:r>
            <a:r>
              <a:rPr lang="en-US" altLang="ko-KR" dirty="0"/>
              <a:t>- 5</a:t>
            </a:r>
            <a:r>
              <a:rPr lang="ko-KR" altLang="en-US" dirty="0"/>
              <a:t>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6626B2B-9391-447F-ABC3-EC0CA48D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· </a:t>
            </a:r>
            <a:r>
              <a:rPr lang="ko-KR" altLang="en-US" dirty="0" err="1"/>
              <a:t>김현승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· 양성민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· 이대로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· </a:t>
            </a:r>
            <a:r>
              <a:rPr lang="ko-KR" altLang="en-US" dirty="0" err="1"/>
              <a:t>이장호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· </a:t>
            </a:r>
            <a:r>
              <a:rPr lang="ko-KR" altLang="en-US" dirty="0" err="1"/>
              <a:t>조성구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4369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3D772B-8247-4380-A651-D22BC5CC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51" y="487890"/>
            <a:ext cx="9905998" cy="1184156"/>
          </a:xfrm>
        </p:spPr>
        <p:txBody>
          <a:bodyPr/>
          <a:lstStyle/>
          <a:p>
            <a:r>
              <a:rPr lang="en-US" altLang="ko-KR" dirty="0">
                <a:latin typeface="맑은 고딕"/>
              </a:rPr>
              <a:t>• </a:t>
            </a:r>
            <a:r>
              <a:rPr lang="ko-KR" altLang="en-US" dirty="0"/>
              <a:t>프로젝트 진행 상황</a:t>
            </a:r>
            <a:r>
              <a:rPr lang="en-US" altLang="ko-KR" dirty="0"/>
              <a:t>(1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24873FF-0222-4B2C-B41F-A9BB5827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538" y="155280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3) </a:t>
            </a:r>
            <a:r>
              <a:rPr lang="en-US" altLang="ko-KR" dirty="0" err="1"/>
              <a:t>FreeRTOS</a:t>
            </a:r>
            <a:r>
              <a:rPr lang="ko-KR" altLang="en-US" dirty="0"/>
              <a:t>를 이용한 제어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MCU</a:t>
            </a:r>
            <a:r>
              <a:rPr lang="ko-KR" altLang="en-US" dirty="0"/>
              <a:t>를 </a:t>
            </a:r>
            <a:r>
              <a:rPr lang="en-US" altLang="ko-KR" dirty="0" err="1"/>
              <a:t>FreeRTOS</a:t>
            </a:r>
            <a:r>
              <a:rPr lang="ko-KR" altLang="en-US" dirty="0"/>
              <a:t>로 제어하기 위한 </a:t>
            </a:r>
            <a:r>
              <a:rPr lang="en-US" altLang="ko-KR" dirty="0"/>
              <a:t>task </a:t>
            </a:r>
            <a:r>
              <a:rPr lang="ko-KR" altLang="en-US" dirty="0"/>
              <a:t>구조 분석</a:t>
            </a:r>
            <a:r>
              <a:rPr lang="en-US" altLang="ko-KR" dirty="0"/>
              <a:t>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729752" y="3076647"/>
            <a:ext cx="8043260" cy="3062895"/>
            <a:chOff x="1494622" y="3532068"/>
            <a:chExt cx="7088369" cy="2577252"/>
          </a:xfrm>
        </p:grpSpPr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BF39D3DB-D591-42AF-8800-DBC4E43D160F}"/>
                </a:ext>
              </a:extLst>
            </p:cNvPr>
            <p:cNvSpPr/>
            <p:nvPr/>
          </p:nvSpPr>
          <p:spPr>
            <a:xfrm>
              <a:off x="1494622" y="4205425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 dirty="0" err="1">
                  <a:latin typeface="Nimbus Roman No9 L" pitchFamily="18"/>
                  <a:ea typeface="Noto Sans CJK JP Regular" pitchFamily="2"/>
                  <a:cs typeface="FreeSans" pitchFamily="2"/>
                </a:rPr>
                <a:t>eCAP</a:t>
              </a:r>
              <a:endParaRPr lang="en-US" sz="1633" dirty="0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86229F1D-FD29-40B5-9890-4B5FB868AA3E}"/>
                </a:ext>
              </a:extLst>
            </p:cNvPr>
            <p:cNvSpPr/>
            <p:nvPr/>
          </p:nvSpPr>
          <p:spPr>
            <a:xfrm>
              <a:off x="4000790" y="4068171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Nimbus Roman No9 L" pitchFamily="18"/>
                  <a:ea typeface="Noto Sans CJK JP Regular" pitchFamily="2"/>
                  <a:cs typeface="FreeSans" pitchFamily="2"/>
                </a:rPr>
                <a:t>BLDC</a:t>
              </a: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="" xmlns:a16="http://schemas.microsoft.com/office/drawing/2014/main" id="{C740045E-341B-4AAA-8DC9-B19A9CBEFD04}"/>
                </a:ext>
              </a:extLst>
            </p:cNvPr>
            <p:cNvSpPr/>
            <p:nvPr/>
          </p:nvSpPr>
          <p:spPr>
            <a:xfrm>
              <a:off x="5879218" y="4220899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Nimbus Roman No9 L" pitchFamily="18"/>
                  <a:ea typeface="Noto Sans CJK JP Regular" pitchFamily="2"/>
                  <a:cs typeface="FreeSans" pitchFamily="2"/>
                </a:rPr>
                <a:t>MPU9250</a:t>
              </a: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="" xmlns:a16="http://schemas.microsoft.com/office/drawing/2014/main" id="{DB7A58FE-B7ED-49B1-BD18-8A29457021EE}"/>
                </a:ext>
              </a:extLst>
            </p:cNvPr>
            <p:cNvSpPr/>
            <p:nvPr/>
          </p:nvSpPr>
          <p:spPr>
            <a:xfrm>
              <a:off x="4041988" y="4877235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Nimbus Roman No9 L" pitchFamily="18"/>
                  <a:ea typeface="Noto Sans CJK JP Regular" pitchFamily="2"/>
                  <a:cs typeface="FreeSans" pitchFamily="2"/>
                </a:rPr>
                <a:t>SERVO</a:t>
              </a: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="" xmlns:a16="http://schemas.microsoft.com/office/drawing/2014/main" id="{65BFF738-E975-4FCC-B4FF-47E5E89EF4E7}"/>
                </a:ext>
              </a:extLst>
            </p:cNvPr>
            <p:cNvSpPr/>
            <p:nvPr/>
          </p:nvSpPr>
          <p:spPr>
            <a:xfrm>
              <a:off x="7649135" y="4028543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Nimbus Roman No9 L" pitchFamily="18"/>
                  <a:ea typeface="Noto Sans CJK JP Regular" pitchFamily="2"/>
                  <a:cs typeface="FreeSans" pitchFamily="2"/>
                </a:rPr>
                <a:t>PID</a:t>
              </a: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1232A5A5-96E3-4F26-BB20-09F0296CF303}"/>
                </a:ext>
              </a:extLst>
            </p:cNvPr>
            <p:cNvSpPr/>
            <p:nvPr/>
          </p:nvSpPr>
          <p:spPr>
            <a:xfrm>
              <a:off x="1494622" y="3532068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 dirty="0" err="1">
                  <a:latin typeface="Nimbus Roman No9 L" pitchFamily="18"/>
                  <a:ea typeface="Noto Sans CJK JP Regular" pitchFamily="2"/>
                  <a:cs typeface="FreeSans" pitchFamily="2"/>
                </a:rPr>
                <a:t>FPGA통신</a:t>
              </a:r>
              <a:endParaRPr lang="en-US" sz="1633" dirty="0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="" xmlns:a16="http://schemas.microsoft.com/office/drawing/2014/main" id="{F88B6544-4A11-463D-8462-3017C43E43EF}"/>
                </a:ext>
              </a:extLst>
            </p:cNvPr>
            <p:cNvSpPr/>
            <p:nvPr/>
          </p:nvSpPr>
          <p:spPr>
            <a:xfrm>
              <a:off x="1494622" y="4877235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ko-KR" altLang="en-US" sz="1633" dirty="0">
                  <a:latin typeface="Nimbus Roman No9 L" pitchFamily="18"/>
                  <a:ea typeface="Noto Sans CJK JP Regular" pitchFamily="2"/>
                  <a:cs typeface="FreeSans" pitchFamily="2"/>
                </a:rPr>
                <a:t>타이머</a:t>
              </a:r>
            </a:p>
          </p:txBody>
        </p:sp>
        <p:sp>
          <p:nvSpPr>
            <p:cNvPr id="28" name="직선 연결선 27">
              <a:extLst>
                <a:ext uri="{FF2B5EF4-FFF2-40B4-BE49-F238E27FC236}">
                  <a16:creationId xmlns="" xmlns:a16="http://schemas.microsoft.com/office/drawing/2014/main" id="{E8113892-2EFD-4ABF-8842-5413406DA2B1}"/>
                </a:ext>
              </a:extLst>
            </p:cNvPr>
            <p:cNvSpPr/>
            <p:nvPr/>
          </p:nvSpPr>
          <p:spPr>
            <a:xfrm>
              <a:off x="2607658" y="4502743"/>
              <a:ext cx="1236374" cy="4345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9" name="직선 연결선 28">
              <a:extLst>
                <a:ext uri="{FF2B5EF4-FFF2-40B4-BE49-F238E27FC236}">
                  <a16:creationId xmlns="" xmlns:a16="http://schemas.microsoft.com/office/drawing/2014/main" id="{2011B25E-45B1-4F21-9481-C72F896F8477}"/>
                </a:ext>
              </a:extLst>
            </p:cNvPr>
            <p:cNvSpPr/>
            <p:nvPr/>
          </p:nvSpPr>
          <p:spPr>
            <a:xfrm>
              <a:off x="2626434" y="4327492"/>
              <a:ext cx="1217596" cy="228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0" name="직선 연결선 29">
              <a:extLst>
                <a:ext uri="{FF2B5EF4-FFF2-40B4-BE49-F238E27FC236}">
                  <a16:creationId xmlns="" xmlns:a16="http://schemas.microsoft.com/office/drawing/2014/main" id="{4AC65CF2-96C1-45AB-8094-83550D5D7D2C}"/>
                </a:ext>
              </a:extLst>
            </p:cNvPr>
            <p:cNvSpPr/>
            <p:nvPr/>
          </p:nvSpPr>
          <p:spPr>
            <a:xfrm>
              <a:off x="5172175" y="4353608"/>
              <a:ext cx="4872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 dirty="0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1" name="직선 연결선 30">
              <a:extLst>
                <a:ext uri="{FF2B5EF4-FFF2-40B4-BE49-F238E27FC236}">
                  <a16:creationId xmlns="" xmlns:a16="http://schemas.microsoft.com/office/drawing/2014/main" id="{FB028C30-3AD4-4B3F-802D-92C4C7DF823C}"/>
                </a:ext>
              </a:extLst>
            </p:cNvPr>
            <p:cNvSpPr/>
            <p:nvPr/>
          </p:nvSpPr>
          <p:spPr>
            <a:xfrm>
              <a:off x="7041725" y="4374286"/>
              <a:ext cx="4872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2" name="직선 연결선 31">
              <a:extLst>
                <a:ext uri="{FF2B5EF4-FFF2-40B4-BE49-F238E27FC236}">
                  <a16:creationId xmlns="" xmlns:a16="http://schemas.microsoft.com/office/drawing/2014/main" id="{A5D7927D-1212-4D5F-A7DA-DAB8813F3A1F}"/>
                </a:ext>
              </a:extLst>
            </p:cNvPr>
            <p:cNvSpPr/>
            <p:nvPr/>
          </p:nvSpPr>
          <p:spPr>
            <a:xfrm>
              <a:off x="2607657" y="3749354"/>
              <a:ext cx="1236373" cy="4964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3" name="직선 연결선 32">
              <a:extLst>
                <a:ext uri="{FF2B5EF4-FFF2-40B4-BE49-F238E27FC236}">
                  <a16:creationId xmlns="" xmlns:a16="http://schemas.microsoft.com/office/drawing/2014/main" id="{7AF7847C-5F4D-40C1-9A85-557526419915}"/>
                </a:ext>
              </a:extLst>
            </p:cNvPr>
            <p:cNvSpPr/>
            <p:nvPr/>
          </p:nvSpPr>
          <p:spPr>
            <a:xfrm flipH="1">
              <a:off x="5172175" y="4090285"/>
              <a:ext cx="2233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="" xmlns:a16="http://schemas.microsoft.com/office/drawing/2014/main" id="{3B1AF345-C812-42DD-AC3C-ABC5027A0C1A}"/>
                </a:ext>
              </a:extLst>
            </p:cNvPr>
            <p:cNvSpPr/>
            <p:nvPr/>
          </p:nvSpPr>
          <p:spPr>
            <a:xfrm>
              <a:off x="1494622" y="5674748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 dirty="0">
                  <a:latin typeface="Nimbus Roman No9 L" pitchFamily="18"/>
                  <a:ea typeface="Noto Sans CJK JP Regular" pitchFamily="2"/>
                  <a:cs typeface="FreeSans" pitchFamily="2"/>
                </a:rPr>
                <a:t>LED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24D1D4DC-5561-438B-B5EC-70757A347258}"/>
                </a:ext>
              </a:extLst>
            </p:cNvPr>
            <p:cNvSpPr txBox="1"/>
            <p:nvPr/>
          </p:nvSpPr>
          <p:spPr>
            <a:xfrm>
              <a:off x="5529572" y="5032084"/>
              <a:ext cx="2119563" cy="54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DSP </a:t>
              </a:r>
              <a:r>
                <a:rPr lang="ko-KR" altLang="en-US" dirty="0"/>
                <a:t>와 통신하기 전 </a:t>
              </a:r>
              <a:r>
                <a:rPr lang="en-US" altLang="ko-KR" dirty="0"/>
                <a:t>MCU </a:t>
              </a:r>
              <a:r>
                <a:rPr lang="ko-KR" altLang="en-US" dirty="0"/>
                <a:t>내 </a:t>
              </a:r>
              <a:r>
                <a:rPr lang="en-US" altLang="ko-KR" dirty="0"/>
                <a:t>Task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04225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3D772B-8247-4380-A651-D22BC5CC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</a:rPr>
              <a:t>• </a:t>
            </a:r>
            <a:r>
              <a:rPr lang="ko-KR" altLang="en-US" dirty="0"/>
              <a:t>프로젝트 진행 상황</a:t>
            </a:r>
            <a:r>
              <a:rPr lang="en-US" altLang="ko-KR" dirty="0"/>
              <a:t>(1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52145" y="3153544"/>
            <a:ext cx="7740056" cy="2406057"/>
            <a:chOff x="1654155" y="2299350"/>
            <a:chExt cx="7740056" cy="2406057"/>
          </a:xfrm>
        </p:grpSpPr>
        <p:sp>
          <p:nvSpPr>
            <p:cNvPr id="19" name="자유형: 도형 18">
              <a:extLst>
                <a:ext uri="{FF2B5EF4-FFF2-40B4-BE49-F238E27FC236}">
                  <a16:creationId xmlns="" xmlns:a16="http://schemas.microsoft.com/office/drawing/2014/main" id="{D1913983-57CB-4260-B1CA-21C205AA5ADF}"/>
                </a:ext>
              </a:extLst>
            </p:cNvPr>
            <p:cNvSpPr/>
            <p:nvPr/>
          </p:nvSpPr>
          <p:spPr>
            <a:xfrm>
              <a:off x="1654155" y="3127689"/>
              <a:ext cx="854737" cy="3647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 dirty="0" err="1">
                  <a:latin typeface="Nimbus Roman No9 L" pitchFamily="18"/>
                  <a:ea typeface="Noto Sans CJK JP Regular" pitchFamily="2"/>
                  <a:cs typeface="FreeSans" pitchFamily="2"/>
                </a:rPr>
                <a:t>DSP통신</a:t>
              </a:r>
              <a:endParaRPr lang="en-US" sz="1633" dirty="0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="" xmlns:a16="http://schemas.microsoft.com/office/drawing/2014/main" id="{138AC116-304D-41EE-8BBC-59A093492875}"/>
                </a:ext>
              </a:extLst>
            </p:cNvPr>
            <p:cNvSpPr/>
            <p:nvPr/>
          </p:nvSpPr>
          <p:spPr>
            <a:xfrm>
              <a:off x="4258410" y="2427094"/>
              <a:ext cx="854737" cy="3647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Nimbus Roman No9 L" pitchFamily="18"/>
                  <a:ea typeface="Noto Sans CJK JP Regular" pitchFamily="2"/>
                  <a:cs typeface="FreeSans" pitchFamily="2"/>
                </a:rPr>
                <a:t>BLDC</a:t>
              </a: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="" xmlns:a16="http://schemas.microsoft.com/office/drawing/2014/main" id="{948C5C65-1904-4F2B-AD2E-3D5F9BFFF5FF}"/>
                </a:ext>
              </a:extLst>
            </p:cNvPr>
            <p:cNvSpPr/>
            <p:nvPr/>
          </p:nvSpPr>
          <p:spPr>
            <a:xfrm>
              <a:off x="6646698" y="2405038"/>
              <a:ext cx="854737" cy="3647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Nimbus Roman No9 L" pitchFamily="18"/>
                  <a:ea typeface="Noto Sans CJK JP Regular" pitchFamily="2"/>
                  <a:cs typeface="FreeSans" pitchFamily="2"/>
                </a:rPr>
                <a:t>MPU9250</a:t>
              </a: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="" xmlns:a16="http://schemas.microsoft.com/office/drawing/2014/main" id="{1B6EDFD2-83CE-409D-A560-B1F3AB8D2610}"/>
                </a:ext>
              </a:extLst>
            </p:cNvPr>
            <p:cNvSpPr/>
            <p:nvPr/>
          </p:nvSpPr>
          <p:spPr>
            <a:xfrm>
              <a:off x="4258410" y="3121846"/>
              <a:ext cx="854737" cy="3647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Nimbus Roman No9 L" pitchFamily="18"/>
                  <a:ea typeface="Noto Sans CJK JP Regular" pitchFamily="2"/>
                  <a:cs typeface="FreeSans" pitchFamily="2"/>
                </a:rPr>
                <a:t>SERVO</a:t>
              </a: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="" xmlns:a16="http://schemas.microsoft.com/office/drawing/2014/main" id="{CA988D7F-7883-4810-B9C5-9124B86AA047}"/>
                </a:ext>
              </a:extLst>
            </p:cNvPr>
            <p:cNvSpPr/>
            <p:nvPr/>
          </p:nvSpPr>
          <p:spPr>
            <a:xfrm>
              <a:off x="8539474" y="2405038"/>
              <a:ext cx="854737" cy="3647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 dirty="0">
                  <a:latin typeface="Nimbus Roman No9 L" pitchFamily="18"/>
                  <a:ea typeface="Noto Sans CJK JP Regular" pitchFamily="2"/>
                  <a:cs typeface="FreeSans" pitchFamily="2"/>
                </a:rPr>
                <a:t>PID</a:t>
              </a: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A65152B2-CF7F-48FE-A7C9-3CC73B622F65}"/>
                </a:ext>
              </a:extLst>
            </p:cNvPr>
            <p:cNvSpPr/>
            <p:nvPr/>
          </p:nvSpPr>
          <p:spPr>
            <a:xfrm>
              <a:off x="1654155" y="4340662"/>
              <a:ext cx="854737" cy="3647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ko-KR" altLang="en-US" sz="1633" dirty="0">
                  <a:latin typeface="Nimbus Roman No9 L" pitchFamily="18"/>
                  <a:ea typeface="Noto Sans CJK JP Regular" pitchFamily="2"/>
                  <a:cs typeface="FreeSans" pitchFamily="2"/>
                </a:rPr>
                <a:t>타이머</a:t>
              </a:r>
            </a:p>
          </p:txBody>
        </p:sp>
        <p:sp>
          <p:nvSpPr>
            <p:cNvPr id="39" name="직선 연결선 38">
              <a:extLst>
                <a:ext uri="{FF2B5EF4-FFF2-40B4-BE49-F238E27FC236}">
                  <a16:creationId xmlns="" xmlns:a16="http://schemas.microsoft.com/office/drawing/2014/main" id="{26D4F134-5A4A-40FB-954C-AF2A7D240688}"/>
                </a:ext>
              </a:extLst>
            </p:cNvPr>
            <p:cNvSpPr/>
            <p:nvPr/>
          </p:nvSpPr>
          <p:spPr>
            <a:xfrm>
              <a:off x="2904188" y="3300302"/>
              <a:ext cx="9931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40" name="직선 연결선 39">
              <a:extLst>
                <a:ext uri="{FF2B5EF4-FFF2-40B4-BE49-F238E27FC236}">
                  <a16:creationId xmlns="" xmlns:a16="http://schemas.microsoft.com/office/drawing/2014/main" id="{357DA9D7-01A5-45A0-AA0A-E4ED9EFB737C}"/>
                </a:ext>
              </a:extLst>
            </p:cNvPr>
            <p:cNvSpPr/>
            <p:nvPr/>
          </p:nvSpPr>
          <p:spPr>
            <a:xfrm flipV="1">
              <a:off x="2904188" y="2743318"/>
              <a:ext cx="993109" cy="2748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41" name="직선 연결선 40">
              <a:extLst>
                <a:ext uri="{FF2B5EF4-FFF2-40B4-BE49-F238E27FC236}">
                  <a16:creationId xmlns="" xmlns:a16="http://schemas.microsoft.com/office/drawing/2014/main" id="{2C92716D-D1AE-4BAB-A5ED-08C164392E4C}"/>
                </a:ext>
              </a:extLst>
            </p:cNvPr>
            <p:cNvSpPr/>
            <p:nvPr/>
          </p:nvSpPr>
          <p:spPr>
            <a:xfrm>
              <a:off x="5474259" y="2609464"/>
              <a:ext cx="8547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42" name="직선 연결선 41">
              <a:extLst>
                <a:ext uri="{FF2B5EF4-FFF2-40B4-BE49-F238E27FC236}">
                  <a16:creationId xmlns="" xmlns:a16="http://schemas.microsoft.com/office/drawing/2014/main" id="{04FA692A-B1EC-402C-86C2-DC334B311E04}"/>
                </a:ext>
              </a:extLst>
            </p:cNvPr>
            <p:cNvSpPr/>
            <p:nvPr/>
          </p:nvSpPr>
          <p:spPr>
            <a:xfrm>
              <a:off x="7676730" y="2604594"/>
              <a:ext cx="7215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43" name="직선 연결선 42">
              <a:extLst>
                <a:ext uri="{FF2B5EF4-FFF2-40B4-BE49-F238E27FC236}">
                  <a16:creationId xmlns="" xmlns:a16="http://schemas.microsoft.com/office/drawing/2014/main" id="{F767C842-44ED-4017-BE3A-701C12C17CFB}"/>
                </a:ext>
              </a:extLst>
            </p:cNvPr>
            <p:cNvSpPr/>
            <p:nvPr/>
          </p:nvSpPr>
          <p:spPr>
            <a:xfrm flipH="1">
              <a:off x="5474259" y="2299350"/>
              <a:ext cx="2835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="" xmlns:a16="http://schemas.microsoft.com/office/drawing/2014/main" id="{7D577601-DB69-4D6B-9AA9-43FFEC72B484}"/>
                </a:ext>
              </a:extLst>
            </p:cNvPr>
            <p:cNvSpPr/>
            <p:nvPr/>
          </p:nvSpPr>
          <p:spPr>
            <a:xfrm>
              <a:off x="4276990" y="3816598"/>
              <a:ext cx="817575" cy="3647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Nimbus Roman No9 L" pitchFamily="18"/>
                  <a:ea typeface="Noto Sans CJK JP Regular" pitchFamily="2"/>
                  <a:cs typeface="FreeSans" pitchFamily="2"/>
                </a:rPr>
                <a:t>LED</a:t>
              </a:r>
            </a:p>
          </p:txBody>
        </p:sp>
        <p:sp>
          <p:nvSpPr>
            <p:cNvPr id="45" name="직선 연결선 44">
              <a:extLst>
                <a:ext uri="{FF2B5EF4-FFF2-40B4-BE49-F238E27FC236}">
                  <a16:creationId xmlns="" xmlns:a16="http://schemas.microsoft.com/office/drawing/2014/main" id="{19F4A431-4161-460D-9C95-7CD6220239FF}"/>
                </a:ext>
              </a:extLst>
            </p:cNvPr>
            <p:cNvSpPr/>
            <p:nvPr/>
          </p:nvSpPr>
          <p:spPr>
            <a:xfrm>
              <a:off x="2904188" y="3582439"/>
              <a:ext cx="993108" cy="3647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B74A0987-8EE7-49C3-93BE-CEA226086062}"/>
                </a:ext>
              </a:extLst>
            </p:cNvPr>
            <p:cNvSpPr txBox="1"/>
            <p:nvPr/>
          </p:nvSpPr>
          <p:spPr>
            <a:xfrm>
              <a:off x="6189936" y="3912319"/>
              <a:ext cx="21195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DSP </a:t>
              </a:r>
              <a:r>
                <a:rPr lang="ko-KR" altLang="en-US" dirty="0"/>
                <a:t>와 통신 시  </a:t>
              </a:r>
              <a:r>
                <a:rPr lang="en-US" altLang="ko-KR" dirty="0"/>
                <a:t>MCU </a:t>
              </a:r>
              <a:r>
                <a:rPr lang="ko-KR" altLang="en-US" dirty="0"/>
                <a:t>내 </a:t>
              </a:r>
              <a:r>
                <a:rPr lang="en-US" altLang="ko-KR" dirty="0"/>
                <a:t>Task</a:t>
              </a:r>
              <a:endParaRPr lang="ko-KR" altLang="en-US" dirty="0"/>
            </a:p>
          </p:txBody>
        </p:sp>
      </p:grp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624873FF-0222-4B2C-B41F-A9BB5827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096" y="1739474"/>
            <a:ext cx="9905999" cy="14478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3) </a:t>
            </a:r>
            <a:r>
              <a:rPr lang="en-US" altLang="ko-KR" dirty="0" err="1"/>
              <a:t>FreeRTOS</a:t>
            </a:r>
            <a:r>
              <a:rPr lang="ko-KR" altLang="en-US" dirty="0"/>
              <a:t>를 이용한 제어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MCU</a:t>
            </a:r>
            <a:r>
              <a:rPr lang="ko-KR" altLang="en-US" dirty="0"/>
              <a:t>를 </a:t>
            </a:r>
            <a:r>
              <a:rPr lang="en-US" altLang="ko-KR" dirty="0" err="1"/>
              <a:t>FreeRTOS</a:t>
            </a:r>
            <a:r>
              <a:rPr lang="ko-KR" altLang="en-US" dirty="0"/>
              <a:t>로 제어하기 위한 </a:t>
            </a:r>
            <a:r>
              <a:rPr lang="en-US" altLang="ko-KR" dirty="0"/>
              <a:t>task </a:t>
            </a:r>
            <a:r>
              <a:rPr lang="ko-KR" altLang="en-US" dirty="0"/>
              <a:t>구조 분석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565839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6281" y="644644"/>
            <a:ext cx="9905998" cy="1478570"/>
          </a:xfrm>
        </p:spPr>
        <p:txBody>
          <a:bodyPr/>
          <a:lstStyle/>
          <a:p>
            <a:r>
              <a:rPr lang="en-US" altLang="ko-KR" dirty="0">
                <a:latin typeface="맑은 고딕"/>
              </a:rPr>
              <a:t>• </a:t>
            </a:r>
            <a:r>
              <a:rPr lang="ko-KR" altLang="en-US" dirty="0"/>
              <a:t>프로젝트 진행 상황</a:t>
            </a:r>
            <a:r>
              <a:rPr lang="en-US" altLang="ko-KR" dirty="0"/>
              <a:t>(1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67538" y="201435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4) LIDAR</a:t>
            </a:r>
            <a:r>
              <a:rPr lang="ko-KR" altLang="en-US" dirty="0"/>
              <a:t>를 이용한 거리 측정</a:t>
            </a:r>
          </a:p>
          <a:p>
            <a:r>
              <a:rPr lang="en-US" altLang="ko-KR" dirty="0"/>
              <a:t> LIDAR </a:t>
            </a:r>
            <a:r>
              <a:rPr lang="ko-KR" altLang="en-US" dirty="0"/>
              <a:t>의 </a:t>
            </a:r>
            <a:r>
              <a:rPr lang="en-US" altLang="ko-KR" dirty="0"/>
              <a:t>Interface Protocol and Application Notes </a:t>
            </a:r>
            <a:r>
              <a:rPr lang="ko-KR" altLang="en-US" dirty="0"/>
              <a:t>문서 번역 작업 진행 중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3D772B-8247-4380-A651-D22BC5CC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62" y="2551821"/>
            <a:ext cx="9905998" cy="1144968"/>
          </a:xfrm>
        </p:spPr>
        <p:txBody>
          <a:bodyPr/>
          <a:lstStyle/>
          <a:p>
            <a:r>
              <a:rPr lang="en-US" altLang="ko-KR" dirty="0">
                <a:latin typeface="맑은 고딕"/>
              </a:rPr>
              <a:t>• </a:t>
            </a:r>
            <a:r>
              <a:rPr lang="ko-KR" altLang="en-US" dirty="0"/>
              <a:t>프로젝트 진행 상황</a:t>
            </a:r>
            <a:r>
              <a:rPr lang="en-US" altLang="ko-KR" dirty="0"/>
              <a:t>(2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91603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3D772B-8247-4380-A651-D22BC5CC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225" y="239695"/>
            <a:ext cx="9905998" cy="1144968"/>
          </a:xfrm>
        </p:spPr>
        <p:txBody>
          <a:bodyPr/>
          <a:lstStyle/>
          <a:p>
            <a:r>
              <a:rPr lang="en-US" altLang="ko-KR" dirty="0">
                <a:latin typeface="맑은 고딕"/>
              </a:rPr>
              <a:t>• </a:t>
            </a:r>
            <a:r>
              <a:rPr lang="ko-KR" altLang="en-US" dirty="0"/>
              <a:t>프로젝트 진행 상황</a:t>
            </a:r>
            <a:r>
              <a:rPr lang="en-US" altLang="ko-KR" dirty="0" smtClean="0"/>
              <a:t>(2</a:t>
            </a:r>
            <a:r>
              <a:rPr lang="ko-KR" altLang="en-US" dirty="0" smtClean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24873FF-0222-4B2C-B41F-A9BB5827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2" y="1191397"/>
            <a:ext cx="9905999" cy="153874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altLang="ko-KR" dirty="0" err="1" smtClean="0"/>
              <a:t>eQEP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BLDC </a:t>
            </a:r>
            <a:r>
              <a:rPr lang="ko-KR" altLang="en-US" dirty="0" smtClean="0"/>
              <a:t>모터 </a:t>
            </a:r>
            <a:r>
              <a:rPr lang="ko-KR" altLang="en-US" dirty="0"/>
              <a:t>속도 </a:t>
            </a:r>
            <a:r>
              <a:rPr lang="ko-KR" altLang="en-US" dirty="0" smtClean="0"/>
              <a:t>제</a:t>
            </a:r>
            <a:r>
              <a:rPr lang="ko-KR" altLang="en-US" dirty="0"/>
              <a:t>어</a:t>
            </a:r>
            <a:r>
              <a:rPr lang="en-US" altLang="ko-KR" dirty="0" smtClean="0"/>
              <a:t>(MCU)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  - </a:t>
            </a:r>
            <a:r>
              <a:rPr lang="ko-KR" altLang="en-US" sz="2000" dirty="0" err="1" smtClean="0"/>
              <a:t>엔코더</a:t>
            </a:r>
            <a:r>
              <a:rPr lang="ko-KR" altLang="en-US" sz="2000" dirty="0" smtClean="0"/>
              <a:t> 파형 확인 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- 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eQEP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이용 각속도</a:t>
            </a:r>
            <a:r>
              <a:rPr lang="en-US" altLang="ko-KR" sz="2000" dirty="0" smtClean="0"/>
              <a:t>/RPM</a:t>
            </a:r>
            <a:r>
              <a:rPr lang="ko-KR" altLang="en-US" sz="2000" dirty="0" smtClean="0"/>
              <a:t> 계산</a:t>
            </a:r>
            <a:endParaRPr lang="en-US" altLang="ko-KR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01327" y="2844132"/>
            <a:ext cx="4792795" cy="3681940"/>
            <a:chOff x="1018903" y="2272938"/>
            <a:chExt cx="4792795" cy="368194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5454" r="4806" b="5339"/>
            <a:stretch/>
          </p:blipFill>
          <p:spPr>
            <a:xfrm>
              <a:off x="1018903" y="2272938"/>
              <a:ext cx="4792795" cy="3200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438850" y="5585546"/>
              <a:ext cx="1952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엔코더</a:t>
              </a:r>
              <a:r>
                <a:rPr lang="ko-KR" altLang="en-US" dirty="0" smtClean="0"/>
                <a:t> 파형 확인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83765" y="2844132"/>
            <a:ext cx="5265115" cy="3681940"/>
            <a:chOff x="6301332" y="2272938"/>
            <a:chExt cx="5265115" cy="368194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599" b="28406"/>
            <a:stretch/>
          </p:blipFill>
          <p:spPr>
            <a:xfrm>
              <a:off x="6301332" y="2272938"/>
              <a:ext cx="5265115" cy="32004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40666" y="5585546"/>
              <a:ext cx="2586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초 단위 각속도 </a:t>
              </a:r>
              <a:r>
                <a:rPr lang="en-US" altLang="ko-KR" dirty="0" smtClean="0"/>
                <a:t>/ RPM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4969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3D772B-8247-4380-A651-D22BC5CC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8" y="327514"/>
            <a:ext cx="9905998" cy="1478570"/>
          </a:xfrm>
        </p:spPr>
        <p:txBody>
          <a:bodyPr/>
          <a:lstStyle/>
          <a:p>
            <a:r>
              <a:rPr lang="en-US" altLang="ko-KR" dirty="0">
                <a:latin typeface="맑은 고딕"/>
              </a:rPr>
              <a:t>• </a:t>
            </a:r>
            <a:r>
              <a:rPr lang="ko-KR" altLang="en-US" dirty="0"/>
              <a:t>프로젝트 진행 상황</a:t>
            </a:r>
            <a:r>
              <a:rPr lang="en-US" altLang="ko-KR" dirty="0"/>
              <a:t>(2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24873FF-0222-4B2C-B41F-A9BB5827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13" y="1632857"/>
            <a:ext cx="10711542" cy="3949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2) PWM</a:t>
            </a:r>
            <a:r>
              <a:rPr lang="ko-KR" altLang="en-US" sz="2000" dirty="0"/>
              <a:t>을 통한 </a:t>
            </a:r>
            <a:r>
              <a:rPr lang="en-US" altLang="ko-KR" sz="2000" dirty="0"/>
              <a:t>Servo Motor </a:t>
            </a:r>
            <a:r>
              <a:rPr lang="ko-KR" altLang="en-US" sz="2000" dirty="0"/>
              <a:t>제어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서보</a:t>
            </a:r>
            <a:r>
              <a:rPr lang="ko-KR" altLang="en-US" sz="2000" dirty="0"/>
              <a:t> 모터 교체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맑은 고딕"/>
                <a:ea typeface="맑은 고딕"/>
              </a:rPr>
              <a:t>  </a:t>
            </a:r>
            <a:r>
              <a:rPr lang="en-US" altLang="ko-KR" sz="2000" dirty="0">
                <a:latin typeface="+mj-ea"/>
                <a:ea typeface="+mj-ea"/>
              </a:rPr>
              <a:t>• SERVO MOTOR(</a:t>
            </a:r>
            <a:r>
              <a:rPr lang="ko-KR" altLang="en-US" sz="2000" dirty="0">
                <a:latin typeface="+mj-ea"/>
                <a:ea typeface="+mj-ea"/>
              </a:rPr>
              <a:t>기존 </a:t>
            </a:r>
            <a:r>
              <a:rPr lang="en-US" altLang="ko-KR" sz="2000" dirty="0">
                <a:latin typeface="+mj-ea"/>
                <a:ea typeface="+mj-ea"/>
              </a:rPr>
              <a:t>25kg.cm  → 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50kg.cm ) </a:t>
            </a:r>
            <a:r>
              <a:rPr lang="ko-KR" altLang="en-US" sz="2000" dirty="0">
                <a:latin typeface="+mj-ea"/>
                <a:ea typeface="+mj-ea"/>
              </a:rPr>
              <a:t>토크 큰 제품으로 교체</a:t>
            </a: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>
                <a:latin typeface="맑은 고딕"/>
                <a:ea typeface="맑은 고딕"/>
              </a:rPr>
              <a:t>•</a:t>
            </a:r>
            <a:r>
              <a:rPr lang="en-US" altLang="ko-KR" sz="2000" dirty="0"/>
              <a:t> </a:t>
            </a:r>
            <a:r>
              <a:rPr lang="ko-KR" altLang="en-US" sz="2000" dirty="0"/>
              <a:t> 전동차에 장착 및 테스트 </a:t>
            </a:r>
            <a:r>
              <a:rPr lang="en-US" altLang="ko-KR" sz="2000" dirty="0"/>
              <a:t>– </a:t>
            </a:r>
            <a:r>
              <a:rPr lang="ko-KR" altLang="en-US" sz="2000" dirty="0"/>
              <a:t>이상 없음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맑은 고딕"/>
                <a:ea typeface="맑은 고딕"/>
              </a:rPr>
              <a:t>  •</a:t>
            </a:r>
            <a:r>
              <a:rPr lang="en-US" altLang="ko-KR" sz="2000" dirty="0"/>
              <a:t> </a:t>
            </a:r>
            <a:r>
              <a:rPr lang="ko-KR" altLang="en-US" sz="2000" dirty="0"/>
              <a:t> 기존 </a:t>
            </a:r>
            <a:r>
              <a:rPr lang="en-US" altLang="ko-KR" sz="2000" dirty="0"/>
              <a:t>BLDC , SERVO </a:t>
            </a:r>
            <a:r>
              <a:rPr lang="ko-KR" altLang="en-US" sz="2000" dirty="0"/>
              <a:t>모터 동작 코드 수정하여 주행영상 올릴 예정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8"/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EDD4B80-3A30-453F-8859-9D5C3678E5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7464" y="3861786"/>
            <a:ext cx="2698812" cy="2530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6DABF99-1E83-463F-B392-0508B0A231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6803" y="3861787"/>
            <a:ext cx="2563189" cy="24591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3CAE86F-A9FA-4770-A9AF-5323DA0E19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4982" y="3861786"/>
            <a:ext cx="2447604" cy="24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6708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3D772B-8247-4380-A651-D22BC5CC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51" y="487890"/>
            <a:ext cx="9905998" cy="1184156"/>
          </a:xfrm>
        </p:spPr>
        <p:txBody>
          <a:bodyPr/>
          <a:lstStyle/>
          <a:p>
            <a:r>
              <a:rPr lang="en-US" altLang="ko-KR" dirty="0">
                <a:latin typeface="맑은 고딕"/>
              </a:rPr>
              <a:t>• </a:t>
            </a:r>
            <a:r>
              <a:rPr lang="ko-KR" altLang="en-US" dirty="0"/>
              <a:t>프로젝트 진행 상황</a:t>
            </a:r>
            <a:r>
              <a:rPr lang="en-US" altLang="ko-KR" dirty="0"/>
              <a:t>(2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24873FF-0222-4B2C-B41F-A9BB5827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538" y="155280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3) </a:t>
            </a:r>
            <a:r>
              <a:rPr lang="en-US" altLang="ko-KR" dirty="0" err="1"/>
              <a:t>FreeRTOS</a:t>
            </a:r>
            <a:r>
              <a:rPr lang="ko-KR" altLang="en-US" dirty="0"/>
              <a:t>를 이용한 제어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MCU</a:t>
            </a:r>
            <a:r>
              <a:rPr lang="ko-KR" altLang="en-US" dirty="0"/>
              <a:t>를 </a:t>
            </a:r>
            <a:r>
              <a:rPr lang="en-US" altLang="ko-KR" dirty="0" err="1"/>
              <a:t>FreeRTOS</a:t>
            </a:r>
            <a:r>
              <a:rPr lang="ko-KR" altLang="en-US" dirty="0"/>
              <a:t>로 제어하기 위한 </a:t>
            </a:r>
            <a:r>
              <a:rPr lang="en-US" altLang="ko-KR" dirty="0"/>
              <a:t>task </a:t>
            </a:r>
            <a:r>
              <a:rPr lang="ko-KR" altLang="en-US" dirty="0"/>
              <a:t>구조 분석 </a:t>
            </a:r>
            <a:r>
              <a:rPr lang="en-US" altLang="ko-KR" dirty="0"/>
              <a:t>– </a:t>
            </a:r>
            <a:r>
              <a:rPr lang="ko-KR" altLang="en-US" dirty="0"/>
              <a:t>전면 수정</a:t>
            </a:r>
            <a:r>
              <a:rPr lang="en-US" altLang="ko-KR" dirty="0"/>
              <a:t>(DSP </a:t>
            </a:r>
            <a:r>
              <a:rPr lang="ko-KR" altLang="en-US" dirty="0"/>
              <a:t>제외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dirty="0" err="1"/>
              <a:t>FreeRTOS</a:t>
            </a:r>
            <a:r>
              <a:rPr lang="ko-KR" altLang="en-US" dirty="0"/>
              <a:t>를 이용한 </a:t>
            </a:r>
            <a:r>
              <a:rPr lang="en-US" altLang="ko-KR" dirty="0"/>
              <a:t>SERVO , BLDC</a:t>
            </a:r>
            <a:r>
              <a:rPr lang="ko-KR" altLang="en-US" dirty="0"/>
              <a:t> 모터 구동 완료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543321" y="3469735"/>
            <a:ext cx="8043260" cy="2159766"/>
            <a:chOff x="1494622" y="3532068"/>
            <a:chExt cx="7088369" cy="1817320"/>
          </a:xfrm>
        </p:grpSpPr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BF39D3DB-D591-42AF-8800-DBC4E43D160F}"/>
                </a:ext>
              </a:extLst>
            </p:cNvPr>
            <p:cNvSpPr/>
            <p:nvPr/>
          </p:nvSpPr>
          <p:spPr>
            <a:xfrm>
              <a:off x="1494622" y="4205425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 dirty="0" err="1">
                  <a:latin typeface="Nimbus Roman No9 L" pitchFamily="18"/>
                  <a:ea typeface="Noto Sans CJK JP Regular" pitchFamily="2"/>
                  <a:cs typeface="FreeSans" pitchFamily="2"/>
                </a:rPr>
                <a:t>eCAP</a:t>
              </a:r>
              <a:endParaRPr lang="en-US" sz="1633" dirty="0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86229F1D-FD29-40B5-9890-4B5FB868AA3E}"/>
                </a:ext>
              </a:extLst>
            </p:cNvPr>
            <p:cNvSpPr/>
            <p:nvPr/>
          </p:nvSpPr>
          <p:spPr>
            <a:xfrm>
              <a:off x="4000790" y="4068171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Nimbus Roman No9 L" pitchFamily="18"/>
                  <a:ea typeface="Noto Sans CJK JP Regular" pitchFamily="2"/>
                  <a:cs typeface="FreeSans" pitchFamily="2"/>
                </a:rPr>
                <a:t>BLDC</a:t>
              </a: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="" xmlns:a16="http://schemas.microsoft.com/office/drawing/2014/main" id="{C740045E-341B-4AAA-8DC9-B19A9CBEFD04}"/>
                </a:ext>
              </a:extLst>
            </p:cNvPr>
            <p:cNvSpPr/>
            <p:nvPr/>
          </p:nvSpPr>
          <p:spPr>
            <a:xfrm>
              <a:off x="5879218" y="4220899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 dirty="0" err="1">
                  <a:latin typeface="Nimbus Roman No9 L" pitchFamily="18"/>
                  <a:ea typeface="Noto Sans CJK JP Regular" pitchFamily="2"/>
                  <a:cs typeface="FreeSans" pitchFamily="2"/>
                </a:rPr>
                <a:t>eQEP</a:t>
              </a:r>
              <a:endParaRPr lang="en-US" sz="1633" dirty="0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="" xmlns:a16="http://schemas.microsoft.com/office/drawing/2014/main" id="{DB7A58FE-B7ED-49B1-BD18-8A29457021EE}"/>
                </a:ext>
              </a:extLst>
            </p:cNvPr>
            <p:cNvSpPr/>
            <p:nvPr/>
          </p:nvSpPr>
          <p:spPr>
            <a:xfrm>
              <a:off x="4041988" y="4877235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Nimbus Roman No9 L" pitchFamily="18"/>
                  <a:ea typeface="Noto Sans CJK JP Regular" pitchFamily="2"/>
                  <a:cs typeface="FreeSans" pitchFamily="2"/>
                </a:rPr>
                <a:t>SERVO</a:t>
              </a: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="" xmlns:a16="http://schemas.microsoft.com/office/drawing/2014/main" id="{65BFF738-E975-4FCC-B4FF-47E5E89EF4E7}"/>
                </a:ext>
              </a:extLst>
            </p:cNvPr>
            <p:cNvSpPr/>
            <p:nvPr/>
          </p:nvSpPr>
          <p:spPr>
            <a:xfrm>
              <a:off x="7649135" y="4028543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Nimbus Roman No9 L" pitchFamily="18"/>
                  <a:ea typeface="Noto Sans CJK JP Regular" pitchFamily="2"/>
                  <a:cs typeface="FreeSans" pitchFamily="2"/>
                </a:rPr>
                <a:t>PID</a:t>
              </a: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1232A5A5-96E3-4F26-BB20-09F0296CF303}"/>
                </a:ext>
              </a:extLst>
            </p:cNvPr>
            <p:cNvSpPr/>
            <p:nvPr/>
          </p:nvSpPr>
          <p:spPr>
            <a:xfrm>
              <a:off x="1494622" y="3532068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 dirty="0" err="1">
                  <a:latin typeface="Nimbus Roman No9 L" pitchFamily="18"/>
                  <a:ea typeface="Noto Sans CJK JP Regular" pitchFamily="2"/>
                  <a:cs typeface="FreeSans" pitchFamily="2"/>
                </a:rPr>
                <a:t>FPGA통신</a:t>
              </a:r>
              <a:endParaRPr lang="en-US" sz="1633" dirty="0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8" name="직선 연결선 27">
              <a:extLst>
                <a:ext uri="{FF2B5EF4-FFF2-40B4-BE49-F238E27FC236}">
                  <a16:creationId xmlns="" xmlns:a16="http://schemas.microsoft.com/office/drawing/2014/main" id="{E8113892-2EFD-4ABF-8842-5413406DA2B1}"/>
                </a:ext>
              </a:extLst>
            </p:cNvPr>
            <p:cNvSpPr/>
            <p:nvPr/>
          </p:nvSpPr>
          <p:spPr>
            <a:xfrm>
              <a:off x="2607658" y="4502743"/>
              <a:ext cx="1236374" cy="4345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9" name="직선 연결선 28">
              <a:extLst>
                <a:ext uri="{FF2B5EF4-FFF2-40B4-BE49-F238E27FC236}">
                  <a16:creationId xmlns="" xmlns:a16="http://schemas.microsoft.com/office/drawing/2014/main" id="{2011B25E-45B1-4F21-9481-C72F896F8477}"/>
                </a:ext>
              </a:extLst>
            </p:cNvPr>
            <p:cNvSpPr/>
            <p:nvPr/>
          </p:nvSpPr>
          <p:spPr>
            <a:xfrm>
              <a:off x="2626434" y="4327492"/>
              <a:ext cx="1217596" cy="228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0" name="직선 연결선 29">
              <a:extLst>
                <a:ext uri="{FF2B5EF4-FFF2-40B4-BE49-F238E27FC236}">
                  <a16:creationId xmlns="" xmlns:a16="http://schemas.microsoft.com/office/drawing/2014/main" id="{4AC65CF2-96C1-45AB-8094-83550D5D7D2C}"/>
                </a:ext>
              </a:extLst>
            </p:cNvPr>
            <p:cNvSpPr/>
            <p:nvPr/>
          </p:nvSpPr>
          <p:spPr>
            <a:xfrm>
              <a:off x="5172175" y="4353608"/>
              <a:ext cx="4872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 dirty="0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1" name="직선 연결선 30">
              <a:extLst>
                <a:ext uri="{FF2B5EF4-FFF2-40B4-BE49-F238E27FC236}">
                  <a16:creationId xmlns="" xmlns:a16="http://schemas.microsoft.com/office/drawing/2014/main" id="{FB028C30-3AD4-4B3F-802D-92C4C7DF823C}"/>
                </a:ext>
              </a:extLst>
            </p:cNvPr>
            <p:cNvSpPr/>
            <p:nvPr/>
          </p:nvSpPr>
          <p:spPr>
            <a:xfrm>
              <a:off x="7041725" y="4374286"/>
              <a:ext cx="4872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2" name="직선 연결선 31">
              <a:extLst>
                <a:ext uri="{FF2B5EF4-FFF2-40B4-BE49-F238E27FC236}">
                  <a16:creationId xmlns="" xmlns:a16="http://schemas.microsoft.com/office/drawing/2014/main" id="{A5D7927D-1212-4D5F-A7DA-DAB8813F3A1F}"/>
                </a:ext>
              </a:extLst>
            </p:cNvPr>
            <p:cNvSpPr/>
            <p:nvPr/>
          </p:nvSpPr>
          <p:spPr>
            <a:xfrm>
              <a:off x="2607657" y="3749354"/>
              <a:ext cx="1236373" cy="4964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3" name="직선 연결선 32">
              <a:extLst>
                <a:ext uri="{FF2B5EF4-FFF2-40B4-BE49-F238E27FC236}">
                  <a16:creationId xmlns="" xmlns:a16="http://schemas.microsoft.com/office/drawing/2014/main" id="{7AF7847C-5F4D-40C1-9A85-557526419915}"/>
                </a:ext>
              </a:extLst>
            </p:cNvPr>
            <p:cNvSpPr/>
            <p:nvPr/>
          </p:nvSpPr>
          <p:spPr>
            <a:xfrm flipH="1">
              <a:off x="5172175" y="4090285"/>
              <a:ext cx="2233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Nimbus Roman No9 L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="" xmlns:a16="http://schemas.microsoft.com/office/drawing/2014/main" id="{3B1AF345-C812-42DD-AC3C-ABC5027A0C1A}"/>
                </a:ext>
              </a:extLst>
            </p:cNvPr>
            <p:cNvSpPr/>
            <p:nvPr/>
          </p:nvSpPr>
          <p:spPr>
            <a:xfrm>
              <a:off x="1494622" y="4914816"/>
              <a:ext cx="933856" cy="434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 dirty="0">
                  <a:latin typeface="Nimbus Roman No9 L" pitchFamily="18"/>
                  <a:ea typeface="Noto Sans CJK JP Regular" pitchFamily="2"/>
                  <a:cs typeface="FreeSans" pitchFamily="2"/>
                </a:rPr>
                <a:t>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46616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8433"/>
          </a:xfrm>
        </p:spPr>
        <p:txBody>
          <a:bodyPr/>
          <a:lstStyle/>
          <a:p>
            <a:r>
              <a:rPr lang="en-US" altLang="ko-KR" dirty="0" smtClean="0">
                <a:latin typeface="맑은 고딕"/>
              </a:rPr>
              <a:t>• </a:t>
            </a:r>
            <a:r>
              <a:rPr lang="ko-KR" altLang="en-US" dirty="0" smtClean="0"/>
              <a:t>프로젝트 진행 상황</a:t>
            </a:r>
            <a:r>
              <a:rPr lang="en-US" altLang="ko-KR" dirty="0" smtClean="0"/>
              <a:t>(2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1664043"/>
            <a:ext cx="9905999" cy="4777946"/>
          </a:xfrm>
        </p:spPr>
        <p:txBody>
          <a:bodyPr/>
          <a:lstStyle/>
          <a:p>
            <a:r>
              <a:rPr lang="en-US" altLang="ko-KR" dirty="0" smtClean="0"/>
              <a:t>4) FPGA</a:t>
            </a:r>
          </a:p>
          <a:p>
            <a:r>
              <a:rPr lang="en-US" altLang="ko-KR" dirty="0" smtClean="0"/>
              <a:t> PWM IP </a:t>
            </a:r>
            <a:r>
              <a:rPr lang="ko-KR" altLang="en-US" dirty="0" smtClean="0"/>
              <a:t>만들기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petalinux</a:t>
            </a:r>
            <a:r>
              <a:rPr lang="ko-KR" altLang="en-US" dirty="0" smtClean="0"/>
              <a:t>를 올려서 </a:t>
            </a:r>
            <a:r>
              <a:rPr lang="en-US" altLang="ko-KR" dirty="0" smtClean="0"/>
              <a:t>duty</a:t>
            </a:r>
            <a:r>
              <a:rPr lang="ko-KR" altLang="en-US" dirty="0" smtClean="0"/>
              <a:t>비에 따른 출력 파형 확인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 descr="수정됨_KakaoTalk_20190405_10051363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44" y="3836774"/>
            <a:ext cx="3495278" cy="2654642"/>
          </a:xfrm>
          <a:prstGeom prst="rect">
            <a:avLst/>
          </a:prstGeom>
        </p:spPr>
      </p:pic>
      <p:pic>
        <p:nvPicPr>
          <p:cNvPr id="7" name="그림 6" descr="수정됨_KakaoTalk_20190405_100513632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29" y="3858526"/>
            <a:ext cx="5626444" cy="2628604"/>
          </a:xfrm>
          <a:prstGeom prst="rect">
            <a:avLst/>
          </a:prstGeom>
        </p:spPr>
      </p:pic>
      <p:pic>
        <p:nvPicPr>
          <p:cNvPr id="9" name="그림 8" descr="스크린샷, 2019-04-05 09-58-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279" y="3887135"/>
            <a:ext cx="771429" cy="26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6E9561-1231-4F73-B5E6-273F1295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373F743-60E1-4B46-8EF0-99075D36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9" y="2249487"/>
            <a:ext cx="10404629" cy="3541714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김현승</a:t>
            </a:r>
            <a:r>
              <a:rPr lang="ko-KR" altLang="en-US" dirty="0"/>
              <a:t> </a:t>
            </a:r>
            <a:r>
              <a:rPr lang="en-US" altLang="ko-KR" dirty="0"/>
              <a:t>: H/W </a:t>
            </a:r>
            <a:r>
              <a:rPr lang="ko-KR" altLang="en-US" dirty="0"/>
              <a:t>구성 </a:t>
            </a:r>
            <a:r>
              <a:rPr lang="en-US" altLang="ko-KR" dirty="0"/>
              <a:t>, MCU </a:t>
            </a:r>
            <a:r>
              <a:rPr lang="ko-KR" altLang="en-US" dirty="0"/>
              <a:t>제어</a:t>
            </a:r>
            <a:r>
              <a:rPr lang="en-US" altLang="ko-KR" dirty="0"/>
              <a:t>(PWM, </a:t>
            </a:r>
            <a:r>
              <a:rPr lang="en-US" altLang="ko-KR" dirty="0" err="1"/>
              <a:t>eCAP</a:t>
            </a:r>
            <a:r>
              <a:rPr lang="en-US" altLang="ko-KR" dirty="0"/>
              <a:t>, SCI ,GPIO ), </a:t>
            </a:r>
            <a:r>
              <a:rPr lang="en-US" altLang="ko-KR" dirty="0" err="1"/>
              <a:t>FreeRTOS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양성민 </a:t>
            </a:r>
            <a:r>
              <a:rPr lang="en-US" altLang="ko-KR" dirty="0"/>
              <a:t>: MCU </a:t>
            </a:r>
            <a:r>
              <a:rPr lang="ko-KR" altLang="en-US" dirty="0"/>
              <a:t>제어</a:t>
            </a:r>
            <a:r>
              <a:rPr lang="en-US" altLang="ko-KR" dirty="0"/>
              <a:t>(PWM, </a:t>
            </a:r>
            <a:r>
              <a:rPr lang="en-US" altLang="ko-KR" dirty="0" err="1"/>
              <a:t>eCAP</a:t>
            </a:r>
            <a:r>
              <a:rPr lang="en-US" altLang="ko-KR" dirty="0"/>
              <a:t>, SCI ,GPIO ), </a:t>
            </a:r>
            <a:r>
              <a:rPr lang="en-US" altLang="ko-KR" dirty="0" err="1"/>
              <a:t>FreeRTOS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ko-KR" altLang="en-US" dirty="0"/>
              <a:t>이대로 </a:t>
            </a:r>
            <a:r>
              <a:rPr lang="en-US" altLang="ko-KR" dirty="0"/>
              <a:t>: MCU </a:t>
            </a:r>
            <a:r>
              <a:rPr lang="ko-KR" altLang="en-US" dirty="0"/>
              <a:t>제어</a:t>
            </a:r>
            <a:r>
              <a:rPr lang="en-US" altLang="ko-KR" dirty="0"/>
              <a:t>(BLDC </a:t>
            </a:r>
            <a:r>
              <a:rPr lang="ko-KR" altLang="en-US" dirty="0"/>
              <a:t>모터 속도 </a:t>
            </a:r>
            <a:r>
              <a:rPr lang="en-US" altLang="ko-KR" dirty="0"/>
              <a:t>PID</a:t>
            </a:r>
            <a:r>
              <a:rPr lang="ko-KR" altLang="en-US" dirty="0"/>
              <a:t>제어</a:t>
            </a:r>
            <a:r>
              <a:rPr lang="en-US" altLang="ko-KR" dirty="0"/>
              <a:t>, I2C, </a:t>
            </a:r>
            <a:r>
              <a:rPr lang="en-US" altLang="ko-KR" dirty="0" err="1"/>
              <a:t>eCAP</a:t>
            </a:r>
            <a:r>
              <a:rPr lang="en-US" altLang="ko-KR" dirty="0"/>
              <a:t>), FPGA </a:t>
            </a:r>
            <a:r>
              <a:rPr lang="ko-KR" altLang="en-US" dirty="0"/>
              <a:t>제어</a:t>
            </a:r>
            <a:r>
              <a:rPr lang="en-US" altLang="ko-KR" dirty="0"/>
              <a:t>(PWM, UART)</a:t>
            </a:r>
          </a:p>
          <a:p>
            <a:r>
              <a:rPr lang="ko-KR" altLang="en-US" dirty="0" err="1"/>
              <a:t>이장호</a:t>
            </a:r>
            <a:r>
              <a:rPr lang="ko-KR" altLang="en-US" dirty="0"/>
              <a:t> </a:t>
            </a:r>
            <a:r>
              <a:rPr lang="en-US" altLang="ko-KR" dirty="0"/>
              <a:t>: H/W </a:t>
            </a:r>
            <a:r>
              <a:rPr lang="ko-KR" altLang="en-US" dirty="0"/>
              <a:t>구성</a:t>
            </a:r>
            <a:r>
              <a:rPr lang="en-US" altLang="ko-KR" dirty="0"/>
              <a:t>, FPGA </a:t>
            </a:r>
            <a:r>
              <a:rPr lang="ko-KR" altLang="en-US" dirty="0"/>
              <a:t>제어</a:t>
            </a:r>
            <a:r>
              <a:rPr lang="en-US" altLang="ko-KR" dirty="0"/>
              <a:t>(PWM, UART) </a:t>
            </a:r>
          </a:p>
          <a:p>
            <a:r>
              <a:rPr lang="ko-KR" altLang="en-US" dirty="0" err="1"/>
              <a:t>조성구</a:t>
            </a:r>
            <a:r>
              <a:rPr lang="ko-KR" altLang="en-US" dirty="0"/>
              <a:t> </a:t>
            </a:r>
            <a:r>
              <a:rPr lang="en-US" altLang="ko-KR" dirty="0"/>
              <a:t>: MCU </a:t>
            </a:r>
            <a:r>
              <a:rPr lang="ko-KR" altLang="en-US" dirty="0"/>
              <a:t>제어</a:t>
            </a:r>
            <a:r>
              <a:rPr lang="en-US" altLang="ko-KR" dirty="0"/>
              <a:t>(BLDC </a:t>
            </a:r>
            <a:r>
              <a:rPr lang="ko-KR" altLang="en-US" dirty="0"/>
              <a:t>모터 속도 </a:t>
            </a:r>
            <a:r>
              <a:rPr lang="en-US" altLang="ko-KR" dirty="0"/>
              <a:t>PID</a:t>
            </a:r>
            <a:r>
              <a:rPr lang="ko-KR" altLang="en-US" dirty="0"/>
              <a:t>제어</a:t>
            </a:r>
            <a:r>
              <a:rPr lang="en-US" altLang="ko-KR" dirty="0"/>
              <a:t>, I2C, </a:t>
            </a:r>
            <a:r>
              <a:rPr lang="en-US" altLang="ko-KR" dirty="0" err="1"/>
              <a:t>eCAP</a:t>
            </a:r>
            <a:r>
              <a:rPr lang="en-US" altLang="ko-KR" dirty="0"/>
              <a:t>), FPGA </a:t>
            </a:r>
            <a:r>
              <a:rPr lang="ko-KR" altLang="en-US" dirty="0"/>
              <a:t>제어</a:t>
            </a:r>
            <a:r>
              <a:rPr lang="en-US" altLang="ko-KR" dirty="0"/>
              <a:t>(PWM, UART)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744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3E97DB6-0A9E-4F4A-8982-9D8CC443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661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아키텍처 </a:t>
            </a:r>
            <a:r>
              <a:rPr lang="en-US" altLang="ko-KR" dirty="0"/>
              <a:t>– </a:t>
            </a:r>
            <a:r>
              <a:rPr lang="ko-KR" altLang="en-US" dirty="0"/>
              <a:t>전원 부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55CD6EF2-EF04-4DB7-862A-D4BFEA2C4449}"/>
              </a:ext>
            </a:extLst>
          </p:cNvPr>
          <p:cNvSpPr/>
          <p:nvPr/>
        </p:nvSpPr>
        <p:spPr>
          <a:xfrm>
            <a:off x="804606" y="1465630"/>
            <a:ext cx="10582785" cy="48205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783F3BA-4E86-4D84-85AF-D66DC66E1E5E}"/>
              </a:ext>
            </a:extLst>
          </p:cNvPr>
          <p:cNvSpPr/>
          <p:nvPr/>
        </p:nvSpPr>
        <p:spPr>
          <a:xfrm>
            <a:off x="3042563" y="1725189"/>
            <a:ext cx="2006354" cy="719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Li-Po(3s) – 11.1v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6C8866B-9B19-4F7C-9256-E6ADB26BE633}"/>
              </a:ext>
            </a:extLst>
          </p:cNvPr>
          <p:cNvSpPr/>
          <p:nvPr/>
        </p:nvSpPr>
        <p:spPr>
          <a:xfrm>
            <a:off x="7505740" y="1716588"/>
            <a:ext cx="2006354" cy="719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Li-Po(4s) – 14.8v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4D7BE3D-3169-44AD-B4A0-D173DF2B8E1D}"/>
              </a:ext>
            </a:extLst>
          </p:cNvPr>
          <p:cNvSpPr/>
          <p:nvPr/>
        </p:nvSpPr>
        <p:spPr>
          <a:xfrm>
            <a:off x="8787881" y="3093102"/>
            <a:ext cx="816745" cy="8788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dc/dc buck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C8C9B29-9B3A-4372-B2ED-C462E99EFCD8}"/>
              </a:ext>
            </a:extLst>
          </p:cNvPr>
          <p:cNvSpPr/>
          <p:nvPr/>
        </p:nvSpPr>
        <p:spPr>
          <a:xfrm>
            <a:off x="7411616" y="3093102"/>
            <a:ext cx="816745" cy="8788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dc/dc buck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BFEC7B0D-1607-4C4A-BCFD-FECFA823BCB5}"/>
              </a:ext>
            </a:extLst>
          </p:cNvPr>
          <p:cNvCxnSpPr>
            <a:cxnSpLocks/>
            <a:stCxn id="47" idx="2"/>
            <a:endCxn id="120" idx="0"/>
          </p:cNvCxnSpPr>
          <p:nvPr/>
        </p:nvCxnSpPr>
        <p:spPr>
          <a:xfrm>
            <a:off x="7819989" y="3971991"/>
            <a:ext cx="0" cy="578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F060E8CC-6CE0-4245-A273-A5079CC94817}"/>
              </a:ext>
            </a:extLst>
          </p:cNvPr>
          <p:cNvSpPr/>
          <p:nvPr/>
        </p:nvSpPr>
        <p:spPr>
          <a:xfrm>
            <a:off x="3587127" y="3011930"/>
            <a:ext cx="909873" cy="8788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="" xmlns:a16="http://schemas.microsoft.com/office/drawing/2014/main" id="{D87EA04B-49A7-4065-B523-5F7CB1228459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5400000">
            <a:off x="3760077" y="2726267"/>
            <a:ext cx="567650" cy="367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4B11BD6B-0380-48CF-8688-34F21FA6BE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19438" y="2506042"/>
            <a:ext cx="638577" cy="515055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22FD82DD-B892-42C2-8B95-6E6EDB3C48FF}"/>
              </a:ext>
            </a:extLst>
          </p:cNvPr>
          <p:cNvSpPr/>
          <p:nvPr/>
        </p:nvSpPr>
        <p:spPr>
          <a:xfrm>
            <a:off x="4296527" y="4526784"/>
            <a:ext cx="1193771" cy="120190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BLDC </a:t>
            </a:r>
            <a:r>
              <a:rPr lang="ko-KR" altLang="en-US" dirty="0"/>
              <a:t>모터</a:t>
            </a:r>
          </a:p>
        </p:txBody>
      </p:sp>
      <p:sp>
        <p:nvSpPr>
          <p:cNvPr id="76" name="이등변 삼각형 75">
            <a:extLst>
              <a:ext uri="{FF2B5EF4-FFF2-40B4-BE49-F238E27FC236}">
                <a16:creationId xmlns="" xmlns:a16="http://schemas.microsoft.com/office/drawing/2014/main" id="{B8136568-F2EB-4206-AE86-39740BD32F42}"/>
              </a:ext>
            </a:extLst>
          </p:cNvPr>
          <p:cNvSpPr/>
          <p:nvPr/>
        </p:nvSpPr>
        <p:spPr>
          <a:xfrm>
            <a:off x="2503238" y="4650608"/>
            <a:ext cx="1283103" cy="954257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서보</a:t>
            </a:r>
            <a:r>
              <a:rPr lang="ko-KR" altLang="en-US" dirty="0"/>
              <a:t> 모터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="" xmlns:a16="http://schemas.microsoft.com/office/drawing/2014/main" id="{496AD470-69DB-4377-9F93-F6ECC98EB0F7}"/>
              </a:ext>
            </a:extLst>
          </p:cNvPr>
          <p:cNvCxnSpPr>
            <a:cxnSpLocks/>
            <a:stCxn id="19" idx="2"/>
            <a:endCxn id="76" idx="0"/>
          </p:cNvCxnSpPr>
          <p:nvPr/>
        </p:nvCxnSpPr>
        <p:spPr>
          <a:xfrm rot="10800000" flipV="1">
            <a:off x="3144791" y="3451374"/>
            <a:ext cx="442337" cy="1199233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CEF6972C-6F7C-4062-9CA9-130525936E5F}"/>
              </a:ext>
            </a:extLst>
          </p:cNvPr>
          <p:cNvSpPr txBox="1"/>
          <p:nvPr/>
        </p:nvSpPr>
        <p:spPr>
          <a:xfrm>
            <a:off x="1715145" y="4077189"/>
            <a:ext cx="120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7.4V/3.5A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1CE1D125-20A4-4415-92C1-9D9BE6094745}"/>
              </a:ext>
            </a:extLst>
          </p:cNvPr>
          <p:cNvSpPr txBox="1"/>
          <p:nvPr/>
        </p:nvSpPr>
        <p:spPr>
          <a:xfrm>
            <a:off x="9604626" y="4076400"/>
            <a:ext cx="111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5.0V/3A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="" xmlns:a16="http://schemas.microsoft.com/office/drawing/2014/main" id="{CDB879C7-DF10-4815-BB44-9B4EA0845EA5}"/>
              </a:ext>
            </a:extLst>
          </p:cNvPr>
          <p:cNvSpPr/>
          <p:nvPr/>
        </p:nvSpPr>
        <p:spPr>
          <a:xfrm>
            <a:off x="8631749" y="4686132"/>
            <a:ext cx="1129008" cy="883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FPGA</a:t>
            </a:r>
            <a:endParaRPr lang="ko-KR" altLang="en-US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="" xmlns:a16="http://schemas.microsoft.com/office/drawing/2014/main" id="{75533DEA-F01E-45C5-ABB1-08AD72B0A0DE}"/>
              </a:ext>
            </a:extLst>
          </p:cNvPr>
          <p:cNvCxnSpPr>
            <a:cxnSpLocks/>
            <a:stCxn id="7" idx="2"/>
            <a:endCxn id="100" idx="0"/>
          </p:cNvCxnSpPr>
          <p:nvPr/>
        </p:nvCxnSpPr>
        <p:spPr>
          <a:xfrm rot="5400000">
            <a:off x="8839184" y="4329061"/>
            <a:ext cx="714141" cy="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="" xmlns:a16="http://schemas.microsoft.com/office/drawing/2014/main" id="{C17BCB8B-F061-4292-A604-1F3F2F851225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7751498" y="2499452"/>
            <a:ext cx="662141" cy="52515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다이아몬드 119">
            <a:extLst>
              <a:ext uri="{FF2B5EF4-FFF2-40B4-BE49-F238E27FC236}">
                <a16:creationId xmlns="" xmlns:a16="http://schemas.microsoft.com/office/drawing/2014/main" id="{E331EC70-3C89-46C8-A6E5-E4A04B90336D}"/>
              </a:ext>
            </a:extLst>
          </p:cNvPr>
          <p:cNvSpPr/>
          <p:nvPr/>
        </p:nvSpPr>
        <p:spPr>
          <a:xfrm>
            <a:off x="7120661" y="4550141"/>
            <a:ext cx="1398656" cy="120190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A0A2C3DB-3B8D-4747-9555-68157A5D267C}"/>
              </a:ext>
            </a:extLst>
          </p:cNvPr>
          <p:cNvSpPr txBox="1"/>
          <p:nvPr/>
        </p:nvSpPr>
        <p:spPr>
          <a:xfrm>
            <a:off x="6432131" y="4050990"/>
            <a:ext cx="97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12V/1A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2" name="연결선: 꺾임 64">
            <a:extLst>
              <a:ext uri="{FF2B5EF4-FFF2-40B4-BE49-F238E27FC236}">
                <a16:creationId xmlns="" xmlns:a16="http://schemas.microsoft.com/office/drawing/2014/main" id="{4B11BD6B-0380-48CF-8688-34F21FA6BE61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497000" y="3451375"/>
            <a:ext cx="396412" cy="10987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621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3E97DB6-0A9E-4F4A-8982-9D8CC443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661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아키텍처 </a:t>
            </a:r>
            <a:r>
              <a:rPr lang="en-US" altLang="ko-KR" dirty="0"/>
              <a:t>– </a:t>
            </a:r>
            <a:r>
              <a:rPr lang="ko-KR" altLang="en-US" dirty="0"/>
              <a:t>통신 네트워크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55CD6EF2-EF04-4DB7-862A-D4BFEA2C4449}"/>
              </a:ext>
            </a:extLst>
          </p:cNvPr>
          <p:cNvSpPr/>
          <p:nvPr/>
        </p:nvSpPr>
        <p:spPr>
          <a:xfrm>
            <a:off x="803015" y="1445032"/>
            <a:ext cx="10582785" cy="48205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928D0EFB-ED56-4AE6-A42C-DDF4AAC80A09}"/>
              </a:ext>
            </a:extLst>
          </p:cNvPr>
          <p:cNvSpPr/>
          <p:nvPr/>
        </p:nvSpPr>
        <p:spPr>
          <a:xfrm>
            <a:off x="6925357" y="3543216"/>
            <a:ext cx="1495418" cy="904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FPGA</a:t>
            </a:r>
            <a:endParaRPr lang="ko-KR" altLang="en-US" dirty="0"/>
          </a:p>
        </p:txBody>
      </p:sp>
      <p:sp>
        <p:nvSpPr>
          <p:cNvPr id="30" name="다이아몬드 29">
            <a:extLst>
              <a:ext uri="{FF2B5EF4-FFF2-40B4-BE49-F238E27FC236}">
                <a16:creationId xmlns="" xmlns:a16="http://schemas.microsoft.com/office/drawing/2014/main" id="{B4DEBDF1-8D80-41B5-AE62-B51AE1D4DB3F}"/>
              </a:ext>
            </a:extLst>
          </p:cNvPr>
          <p:cNvSpPr/>
          <p:nvPr/>
        </p:nvSpPr>
        <p:spPr>
          <a:xfrm>
            <a:off x="2852899" y="3333705"/>
            <a:ext cx="1765907" cy="1323668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33CD0496-0346-4DC9-8B53-0936085391E6}"/>
              </a:ext>
            </a:extLst>
          </p:cNvPr>
          <p:cNvCxnSpPr>
            <a:cxnSpLocks/>
          </p:cNvCxnSpPr>
          <p:nvPr/>
        </p:nvCxnSpPr>
        <p:spPr>
          <a:xfrm flipH="1">
            <a:off x="4778478" y="3729755"/>
            <a:ext cx="183204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A5684918-4B2A-42EB-8015-D29D9B512B8A}"/>
              </a:ext>
            </a:extLst>
          </p:cNvPr>
          <p:cNvCxnSpPr>
            <a:cxnSpLocks/>
          </p:cNvCxnSpPr>
          <p:nvPr/>
        </p:nvCxnSpPr>
        <p:spPr>
          <a:xfrm>
            <a:off x="4796545" y="3866687"/>
            <a:ext cx="181398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6A8E544-F3C4-4C08-A6A9-CFEAB98653A9}"/>
              </a:ext>
            </a:extLst>
          </p:cNvPr>
          <p:cNvSpPr txBox="1"/>
          <p:nvPr/>
        </p:nvSpPr>
        <p:spPr>
          <a:xfrm>
            <a:off x="5300382" y="3995539"/>
            <a:ext cx="8063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13C4B82F-9555-4FC7-AFD8-72DDE2EE0B26}"/>
              </a:ext>
            </a:extLst>
          </p:cNvPr>
          <p:cNvSpPr/>
          <p:nvPr/>
        </p:nvSpPr>
        <p:spPr>
          <a:xfrm>
            <a:off x="7206341" y="2059024"/>
            <a:ext cx="933450" cy="740566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Lidar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AC4C526C-FC78-4010-9852-4A1DC1248880}"/>
              </a:ext>
            </a:extLst>
          </p:cNvPr>
          <p:cNvCxnSpPr>
            <a:cxnSpLocks/>
          </p:cNvCxnSpPr>
          <p:nvPr/>
        </p:nvCxnSpPr>
        <p:spPr>
          <a:xfrm>
            <a:off x="7601763" y="2968847"/>
            <a:ext cx="0" cy="4601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C8AA2EF9-0BD8-4A22-93DB-5607FF80ED27}"/>
              </a:ext>
            </a:extLst>
          </p:cNvPr>
          <p:cNvCxnSpPr>
            <a:cxnSpLocks/>
          </p:cNvCxnSpPr>
          <p:nvPr/>
        </p:nvCxnSpPr>
        <p:spPr>
          <a:xfrm flipV="1">
            <a:off x="7773213" y="2905239"/>
            <a:ext cx="0" cy="49363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893B621A-2AF6-4AE5-A84C-D2ECEC69F95C}"/>
              </a:ext>
            </a:extLst>
          </p:cNvPr>
          <p:cNvSpPr txBox="1"/>
          <p:nvPr/>
        </p:nvSpPr>
        <p:spPr>
          <a:xfrm>
            <a:off x="6822847" y="2968847"/>
            <a:ext cx="7669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UART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18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3E97DB6-0A9E-4F4A-8982-9D8CC443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661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아키텍처 </a:t>
            </a:r>
            <a:r>
              <a:rPr lang="en-US" altLang="ko-KR" dirty="0"/>
              <a:t>– TMDX570LC43HDK(MCU)</a:t>
            </a:r>
            <a:r>
              <a:rPr lang="ko-KR" altLang="en-US" dirty="0"/>
              <a:t>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55CD6EF2-EF04-4DB7-862A-D4BFEA2C4449}"/>
              </a:ext>
            </a:extLst>
          </p:cNvPr>
          <p:cNvSpPr/>
          <p:nvPr/>
        </p:nvSpPr>
        <p:spPr>
          <a:xfrm>
            <a:off x="803018" y="1418907"/>
            <a:ext cx="10582785" cy="48205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다이아몬드 119">
            <a:extLst>
              <a:ext uri="{FF2B5EF4-FFF2-40B4-BE49-F238E27FC236}">
                <a16:creationId xmlns="" xmlns:a16="http://schemas.microsoft.com/office/drawing/2014/main" id="{E331EC70-3C89-46C8-A6E5-E4A04B90336D}"/>
              </a:ext>
            </a:extLst>
          </p:cNvPr>
          <p:cNvSpPr/>
          <p:nvPr/>
        </p:nvSpPr>
        <p:spPr>
          <a:xfrm>
            <a:off x="5824792" y="1769245"/>
            <a:ext cx="3757357" cy="410768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MCU(TMS570)-</a:t>
            </a:r>
            <a:r>
              <a:rPr lang="en-US" altLang="ko-KR" dirty="0" err="1"/>
              <a:t>FreeRTOS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84AC6EBE-A06E-41DF-B070-291334C6A4A9}"/>
              </a:ext>
            </a:extLst>
          </p:cNvPr>
          <p:cNvSpPr/>
          <p:nvPr/>
        </p:nvSpPr>
        <p:spPr>
          <a:xfrm>
            <a:off x="1214801" y="2740360"/>
            <a:ext cx="1276350" cy="81440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BLDC</a:t>
            </a:r>
            <a:r>
              <a:rPr lang="ko-KR" altLang="en-US" dirty="0"/>
              <a:t> 모터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E229C420-7207-4672-8974-BB0362C60C9A}"/>
              </a:ext>
            </a:extLst>
          </p:cNvPr>
          <p:cNvSpPr/>
          <p:nvPr/>
        </p:nvSpPr>
        <p:spPr>
          <a:xfrm>
            <a:off x="4312382" y="5312301"/>
            <a:ext cx="1652588" cy="81440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MPU9250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FACC21A8-AB8E-406F-B7FF-4A16FF9DEA2E}"/>
              </a:ext>
            </a:extLst>
          </p:cNvPr>
          <p:cNvSpPr/>
          <p:nvPr/>
        </p:nvSpPr>
        <p:spPr>
          <a:xfrm>
            <a:off x="1366523" y="3955230"/>
            <a:ext cx="1400174" cy="81440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  <a:r>
              <a:rPr lang="ko-KR" altLang="en-US" dirty="0"/>
              <a:t>제어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4CC1B726-6A39-4038-87A4-C874DA807CFE}"/>
              </a:ext>
            </a:extLst>
          </p:cNvPr>
          <p:cNvSpPr/>
          <p:nvPr/>
        </p:nvSpPr>
        <p:spPr>
          <a:xfrm>
            <a:off x="4286705" y="1497424"/>
            <a:ext cx="1563101" cy="81440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서보모터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12DAD01F-A52B-4690-8219-62F0FA460E3E}"/>
              </a:ext>
            </a:extLst>
          </p:cNvPr>
          <p:cNvSpPr/>
          <p:nvPr/>
        </p:nvSpPr>
        <p:spPr>
          <a:xfrm>
            <a:off x="2564828" y="2026472"/>
            <a:ext cx="1276350" cy="81440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A59C7C20-0C47-460B-8AD6-EB48904C8E53}"/>
              </a:ext>
            </a:extLst>
          </p:cNvPr>
          <p:cNvCxnSpPr>
            <a:cxnSpLocks/>
          </p:cNvCxnSpPr>
          <p:nvPr/>
        </p:nvCxnSpPr>
        <p:spPr>
          <a:xfrm flipH="1">
            <a:off x="6094410" y="5723440"/>
            <a:ext cx="117055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092C2A01-36CD-4722-B593-3B5E5E6F9246}"/>
              </a:ext>
            </a:extLst>
          </p:cNvPr>
          <p:cNvCxnSpPr>
            <a:cxnSpLocks/>
          </p:cNvCxnSpPr>
          <p:nvPr/>
        </p:nvCxnSpPr>
        <p:spPr>
          <a:xfrm flipH="1">
            <a:off x="2876550" y="4362431"/>
            <a:ext cx="309154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B542CF7F-8E7A-4354-862F-7DEB033DA4CC}"/>
              </a:ext>
            </a:extLst>
          </p:cNvPr>
          <p:cNvCxnSpPr>
            <a:cxnSpLocks/>
          </p:cNvCxnSpPr>
          <p:nvPr/>
        </p:nvCxnSpPr>
        <p:spPr>
          <a:xfrm flipH="1">
            <a:off x="2609851" y="3072750"/>
            <a:ext cx="3540589" cy="164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CDAB76C4-D0AE-493D-BDDD-C81481D3DA95}"/>
              </a:ext>
            </a:extLst>
          </p:cNvPr>
          <p:cNvCxnSpPr>
            <a:cxnSpLocks/>
          </p:cNvCxnSpPr>
          <p:nvPr/>
        </p:nvCxnSpPr>
        <p:spPr>
          <a:xfrm flipH="1" flipV="1">
            <a:off x="3924300" y="2467955"/>
            <a:ext cx="2757550" cy="37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C0F59029-3004-45ED-A8E1-251F07FA3606}"/>
              </a:ext>
            </a:extLst>
          </p:cNvPr>
          <p:cNvCxnSpPr>
            <a:cxnSpLocks/>
          </p:cNvCxnSpPr>
          <p:nvPr/>
        </p:nvCxnSpPr>
        <p:spPr>
          <a:xfrm flipH="1">
            <a:off x="5953125" y="1854235"/>
            <a:ext cx="150495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9A145E3-DC84-4315-885B-8020343BB653}"/>
              </a:ext>
            </a:extLst>
          </p:cNvPr>
          <p:cNvSpPr txBox="1"/>
          <p:nvPr/>
        </p:nvSpPr>
        <p:spPr>
          <a:xfrm>
            <a:off x="6641431" y="1841806"/>
            <a:ext cx="70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A78FFC7-A190-46A8-846C-F4F316A90972}"/>
              </a:ext>
            </a:extLst>
          </p:cNvPr>
          <p:cNvSpPr txBox="1"/>
          <p:nvPr/>
        </p:nvSpPr>
        <p:spPr>
          <a:xfrm>
            <a:off x="5068256" y="2467955"/>
            <a:ext cx="88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N2HET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E7DD244-477D-467D-BB32-C09DD71C1FD2}"/>
              </a:ext>
            </a:extLst>
          </p:cNvPr>
          <p:cNvSpPr txBox="1"/>
          <p:nvPr/>
        </p:nvSpPr>
        <p:spPr>
          <a:xfrm>
            <a:off x="4109226" y="3060583"/>
            <a:ext cx="70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51E62DCE-D08F-4C6C-B3D0-CF5C5B7E8DDA}"/>
              </a:ext>
            </a:extLst>
          </p:cNvPr>
          <p:cNvSpPr txBox="1"/>
          <p:nvPr/>
        </p:nvSpPr>
        <p:spPr>
          <a:xfrm>
            <a:off x="3847539" y="4344774"/>
            <a:ext cx="138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PWM/GPIO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43BE594-125C-4E2A-9D19-5593FED3605D}"/>
              </a:ext>
            </a:extLst>
          </p:cNvPr>
          <p:cNvSpPr txBox="1"/>
          <p:nvPr/>
        </p:nvSpPr>
        <p:spPr>
          <a:xfrm>
            <a:off x="6429837" y="5719502"/>
            <a:ext cx="138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I2C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A188FF61-DA40-42AE-A953-12E302F55C9B}"/>
              </a:ext>
            </a:extLst>
          </p:cNvPr>
          <p:cNvSpPr/>
          <p:nvPr/>
        </p:nvSpPr>
        <p:spPr>
          <a:xfrm>
            <a:off x="3141091" y="3402137"/>
            <a:ext cx="1400174" cy="81440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9939FCC1-F2EE-4F56-900E-BEEEF6340D0E}"/>
              </a:ext>
            </a:extLst>
          </p:cNvPr>
          <p:cNvCxnSpPr>
            <a:cxnSpLocks/>
          </p:cNvCxnSpPr>
          <p:nvPr/>
        </p:nvCxnSpPr>
        <p:spPr>
          <a:xfrm flipH="1">
            <a:off x="4633683" y="3806198"/>
            <a:ext cx="922627" cy="168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F33F65-CAB8-41C8-8DDA-6F86D3A97D4E}"/>
              </a:ext>
            </a:extLst>
          </p:cNvPr>
          <p:cNvSpPr txBox="1"/>
          <p:nvPr/>
        </p:nvSpPr>
        <p:spPr>
          <a:xfrm>
            <a:off x="4903034" y="3824444"/>
            <a:ext cx="138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SCI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B00EC737-7707-4C7F-B8FA-DC4AF0443EAF}"/>
              </a:ext>
            </a:extLst>
          </p:cNvPr>
          <p:cNvCxnSpPr>
            <a:cxnSpLocks/>
          </p:cNvCxnSpPr>
          <p:nvPr/>
        </p:nvCxnSpPr>
        <p:spPr>
          <a:xfrm flipH="1">
            <a:off x="4109226" y="5095586"/>
            <a:ext cx="253220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60F62023-FC6F-456F-B6A4-4364329D76DD}"/>
              </a:ext>
            </a:extLst>
          </p:cNvPr>
          <p:cNvSpPr/>
          <p:nvPr/>
        </p:nvSpPr>
        <p:spPr>
          <a:xfrm>
            <a:off x="2066610" y="4797484"/>
            <a:ext cx="1885535" cy="81440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RF</a:t>
            </a:r>
            <a:r>
              <a:rPr lang="ko-KR" altLang="en-US" dirty="0"/>
              <a:t>송수신기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A6472721-A46F-4497-B9A3-4B0415E90ED7}"/>
              </a:ext>
            </a:extLst>
          </p:cNvPr>
          <p:cNvSpPr txBox="1"/>
          <p:nvPr/>
        </p:nvSpPr>
        <p:spPr>
          <a:xfrm>
            <a:off x="5742048" y="5073775"/>
            <a:ext cx="138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eCAP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3548E36B-D281-4DB2-AFDF-C54B858ED716}"/>
              </a:ext>
            </a:extLst>
          </p:cNvPr>
          <p:cNvCxnSpPr>
            <a:cxnSpLocks/>
          </p:cNvCxnSpPr>
          <p:nvPr/>
        </p:nvCxnSpPr>
        <p:spPr>
          <a:xfrm flipV="1">
            <a:off x="9097759" y="2834446"/>
            <a:ext cx="1949652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F8196B78-1B24-4FDE-8976-2C4767ABFF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44907" y="4797484"/>
            <a:ext cx="1949652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9C5E1803-0DA9-4C20-81AC-B9A7007B179E}"/>
              </a:ext>
            </a:extLst>
          </p:cNvPr>
          <p:cNvSpPr txBox="1"/>
          <p:nvPr/>
        </p:nvSpPr>
        <p:spPr>
          <a:xfrm>
            <a:off x="10119733" y="3558095"/>
            <a:ext cx="138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xmlns="" val="116466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3E97DB6-0A9E-4F4A-8982-9D8CC443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661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아키텍처 </a:t>
            </a:r>
            <a:r>
              <a:rPr lang="en-US" altLang="ko-KR" dirty="0"/>
              <a:t>– ZYBO_Z7(FPGA)</a:t>
            </a:r>
            <a:r>
              <a:rPr lang="ko-KR" altLang="en-US" dirty="0"/>
              <a:t>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55CD6EF2-EF04-4DB7-862A-D4BFEA2C4449}"/>
              </a:ext>
            </a:extLst>
          </p:cNvPr>
          <p:cNvSpPr/>
          <p:nvPr/>
        </p:nvSpPr>
        <p:spPr>
          <a:xfrm>
            <a:off x="803019" y="1418907"/>
            <a:ext cx="10582785" cy="48205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CDAB76C4-D0AE-493D-BDDD-C81481D3DA95}"/>
              </a:ext>
            </a:extLst>
          </p:cNvPr>
          <p:cNvCxnSpPr>
            <a:cxnSpLocks/>
          </p:cNvCxnSpPr>
          <p:nvPr/>
        </p:nvCxnSpPr>
        <p:spPr>
          <a:xfrm flipH="1">
            <a:off x="2898310" y="3770759"/>
            <a:ext cx="16105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E7DD244-477D-467D-BB32-C09DD71C1FD2}"/>
              </a:ext>
            </a:extLst>
          </p:cNvPr>
          <p:cNvSpPr txBox="1"/>
          <p:nvPr/>
        </p:nvSpPr>
        <p:spPr>
          <a:xfrm>
            <a:off x="3349035" y="4119978"/>
            <a:ext cx="1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UART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3548E36B-D281-4DB2-AFDF-C54B858ED716}"/>
              </a:ext>
            </a:extLst>
          </p:cNvPr>
          <p:cNvCxnSpPr>
            <a:cxnSpLocks/>
          </p:cNvCxnSpPr>
          <p:nvPr/>
        </p:nvCxnSpPr>
        <p:spPr>
          <a:xfrm flipV="1">
            <a:off x="2898310" y="4017852"/>
            <a:ext cx="1610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990E42E-18AF-499F-B5F3-8D0DC2D0AFB3}"/>
              </a:ext>
            </a:extLst>
          </p:cNvPr>
          <p:cNvSpPr/>
          <p:nvPr/>
        </p:nvSpPr>
        <p:spPr>
          <a:xfrm>
            <a:off x="4826796" y="3033447"/>
            <a:ext cx="2535229" cy="18817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FPGA(XC7Z010)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46454194-B420-4AAE-90B2-757438479724}"/>
              </a:ext>
            </a:extLst>
          </p:cNvPr>
          <p:cNvSpPr/>
          <p:nvPr/>
        </p:nvSpPr>
        <p:spPr>
          <a:xfrm>
            <a:off x="9247525" y="3515064"/>
            <a:ext cx="1316081" cy="91854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Lidar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31796300-7EA3-4695-93AD-D1E6B4E981E8}"/>
              </a:ext>
            </a:extLst>
          </p:cNvPr>
          <p:cNvCxnSpPr>
            <a:cxnSpLocks/>
          </p:cNvCxnSpPr>
          <p:nvPr/>
        </p:nvCxnSpPr>
        <p:spPr>
          <a:xfrm flipH="1" flipV="1">
            <a:off x="7567982" y="3843579"/>
            <a:ext cx="1586318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EC187B4-EB13-40E5-886D-E779C37E0846}"/>
              </a:ext>
            </a:extLst>
          </p:cNvPr>
          <p:cNvSpPr txBox="1"/>
          <p:nvPr/>
        </p:nvSpPr>
        <p:spPr>
          <a:xfrm>
            <a:off x="8104035" y="4175404"/>
            <a:ext cx="7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UART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6394BE43-331B-4A48-BD8F-1F5038682185}"/>
              </a:ext>
            </a:extLst>
          </p:cNvPr>
          <p:cNvCxnSpPr>
            <a:cxnSpLocks/>
          </p:cNvCxnSpPr>
          <p:nvPr/>
        </p:nvCxnSpPr>
        <p:spPr>
          <a:xfrm flipV="1">
            <a:off x="7567982" y="4073517"/>
            <a:ext cx="1610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299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3E97DB6-0A9E-4F4A-8982-9D8CC443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661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아키텍처 </a:t>
            </a:r>
            <a:r>
              <a:rPr lang="en-US" altLang="ko-KR" dirty="0"/>
              <a:t>– </a:t>
            </a:r>
            <a:r>
              <a:rPr lang="ko-KR" altLang="en-US" dirty="0"/>
              <a:t>차량 배치 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55CD6EF2-EF04-4DB7-862A-D4BFEA2C4449}"/>
              </a:ext>
            </a:extLst>
          </p:cNvPr>
          <p:cNvSpPr/>
          <p:nvPr/>
        </p:nvSpPr>
        <p:spPr>
          <a:xfrm>
            <a:off x="803018" y="1418905"/>
            <a:ext cx="10582785" cy="48205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50261FD-F3BE-4F77-B15E-186E7284F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94" y="2068821"/>
            <a:ext cx="7315834" cy="3520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3C12FD5-4888-46D0-B28A-F180002A245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7513150" y="3675572"/>
            <a:ext cx="519418" cy="3591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3FD1F0F-9830-4FDB-BBEC-A9173CDA046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64570" y="4371696"/>
            <a:ext cx="506028" cy="5585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228A456C-D0CD-4242-AB19-9DAE64CD627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2687" y="3450340"/>
            <a:ext cx="527686" cy="6185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083FD76-1B97-47F7-A9AA-7B7945EABD0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12687" y="2750674"/>
            <a:ext cx="837673" cy="699666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B1FF5C3A-0E81-4511-BB3B-58A97E9D8CFC}"/>
              </a:ext>
            </a:extLst>
          </p:cNvPr>
          <p:cNvCxnSpPr>
            <a:cxnSpLocks/>
          </p:cNvCxnSpPr>
          <p:nvPr/>
        </p:nvCxnSpPr>
        <p:spPr>
          <a:xfrm flipV="1">
            <a:off x="4686295" y="4961995"/>
            <a:ext cx="578275" cy="723412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E8431CB-26B9-429C-8BE0-300A97BF10C5}"/>
              </a:ext>
            </a:extLst>
          </p:cNvPr>
          <p:cNvSpPr txBox="1"/>
          <p:nvPr/>
        </p:nvSpPr>
        <p:spPr>
          <a:xfrm>
            <a:off x="4367404" y="5651237"/>
            <a:ext cx="17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MCU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CBCED303-50E9-45CE-8C58-395E081AFAF0}"/>
              </a:ext>
            </a:extLst>
          </p:cNvPr>
          <p:cNvCxnSpPr>
            <a:cxnSpLocks/>
          </p:cNvCxnSpPr>
          <p:nvPr/>
        </p:nvCxnSpPr>
        <p:spPr>
          <a:xfrm>
            <a:off x="6776530" y="1865046"/>
            <a:ext cx="154993" cy="856764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CA2F275-ABBA-48B9-B191-CDA09872E79A}"/>
              </a:ext>
            </a:extLst>
          </p:cNvPr>
          <p:cNvSpPr txBox="1"/>
          <p:nvPr/>
        </p:nvSpPr>
        <p:spPr>
          <a:xfrm>
            <a:off x="6526506" y="1469518"/>
            <a:ext cx="17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Lidar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8952FD26-B84F-455F-BF8C-D7C2D14EDCB1}"/>
              </a:ext>
            </a:extLst>
          </p:cNvPr>
          <p:cNvCxnSpPr>
            <a:cxnSpLocks/>
          </p:cNvCxnSpPr>
          <p:nvPr/>
        </p:nvCxnSpPr>
        <p:spPr>
          <a:xfrm flipH="1" flipV="1">
            <a:off x="7781453" y="4225772"/>
            <a:ext cx="918664" cy="1610131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B02A540-D32C-4AD5-9BFC-C4E9D9ACCB29}"/>
              </a:ext>
            </a:extLst>
          </p:cNvPr>
          <p:cNvSpPr txBox="1"/>
          <p:nvPr/>
        </p:nvSpPr>
        <p:spPr>
          <a:xfrm>
            <a:off x="8525502" y="5819537"/>
            <a:ext cx="17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FPGA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598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B47504-6664-4A10-8DEE-6B5B4046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292BE6C-5E3C-45AB-AC0B-980318FC1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4926"/>
            <a:ext cx="9905999" cy="43107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* TMS570</a:t>
            </a:r>
            <a:r>
              <a:rPr lang="ko-KR" altLang="en-US" dirty="0"/>
              <a:t>보드를 이용하여 각 기능들을  활용해본다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RF</a:t>
            </a:r>
            <a:r>
              <a:rPr lang="ko-KR" altLang="en-US" dirty="0"/>
              <a:t>송수신기를 이용하여 </a:t>
            </a:r>
            <a:r>
              <a:rPr lang="ko-KR" altLang="en-US" dirty="0" err="1"/>
              <a:t>서보</a:t>
            </a:r>
            <a:r>
              <a:rPr lang="ko-KR" altLang="en-US" dirty="0"/>
              <a:t> 모터와 </a:t>
            </a:r>
            <a:r>
              <a:rPr lang="en-US" altLang="ko-KR" dirty="0"/>
              <a:t>BLDC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PID</a:t>
            </a:r>
            <a:r>
              <a:rPr lang="ko-KR" altLang="en-US" dirty="0"/>
              <a:t>을 이용해 속도제어를 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FPGA</a:t>
            </a:r>
            <a:r>
              <a:rPr lang="ko-KR" altLang="en-US" dirty="0"/>
              <a:t>와 통신을 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적외선 센서 모듈을 활용하여 라인을 구분한다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 err="1"/>
              <a:t>FreeRTOS</a:t>
            </a:r>
            <a:r>
              <a:rPr lang="ko-KR" altLang="en-US" dirty="0"/>
              <a:t>를 활용하여 각각의 태스크를 제어한다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 err="1"/>
              <a:t>멀티바이브레이터</a:t>
            </a:r>
            <a:r>
              <a:rPr lang="ko-KR" altLang="en-US" dirty="0"/>
              <a:t> 회로를 이용하여 </a:t>
            </a:r>
            <a:r>
              <a:rPr lang="en-US" altLang="ko-KR" dirty="0"/>
              <a:t>LED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*ZYBO Z7 </a:t>
            </a:r>
            <a:r>
              <a:rPr lang="ko-KR" altLang="en-US" dirty="0"/>
              <a:t>보드를 이용하여 </a:t>
            </a:r>
            <a:r>
              <a:rPr lang="ko-KR" altLang="en-US" dirty="0" err="1"/>
              <a:t>라이다를</a:t>
            </a:r>
            <a:r>
              <a:rPr lang="ko-KR" altLang="en-US" dirty="0"/>
              <a:t> 제어한다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라이다와</a:t>
            </a:r>
            <a:r>
              <a:rPr lang="ko-KR" altLang="en-US" dirty="0"/>
              <a:t> 통신한다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-MCU</a:t>
            </a:r>
            <a:r>
              <a:rPr lang="ko-KR" altLang="en-US" dirty="0"/>
              <a:t>와 통신을 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99413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1837</TotalTime>
  <Words>1056</Words>
  <Application>Microsoft Office PowerPoint</Application>
  <PresentationFormat>사용자 지정</PresentationFormat>
  <Paragraphs>199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회로</vt:lpstr>
      <vt:lpstr>자율 주행 전동차</vt:lpstr>
      <vt:lpstr>1. 팀원 구성 - 5명 </vt:lpstr>
      <vt:lpstr>2. 역할 분담</vt:lpstr>
      <vt:lpstr>3. 시스템 아키텍처 – 전원 부 </vt:lpstr>
      <vt:lpstr>3. 시스템 아키텍처 – 통신 네트워크 </vt:lpstr>
      <vt:lpstr>3. 시스템 아키텍처 – TMDX570LC43HDK(MCU) </vt:lpstr>
      <vt:lpstr>3. 시스템 아키텍처 – ZYBO_Z7(FPGA) </vt:lpstr>
      <vt:lpstr>3. 시스템 아키텍처 – 차량 배치  </vt:lpstr>
      <vt:lpstr>4. 프로젝트 목적</vt:lpstr>
      <vt:lpstr>5. 어떻게 목적을 달성 할 것인가?</vt:lpstr>
      <vt:lpstr>6. 목적 달성을 위해 필요한 기술들이 무엇인가?</vt:lpstr>
      <vt:lpstr>7. 현재 역량에서 어디까지 가능한가? </vt:lpstr>
      <vt:lpstr>8. 종합 하였을 때 최종 종착지는 어떻게 되는가?</vt:lpstr>
      <vt:lpstr>• 프로젝트 진행 상황(1주차)</vt:lpstr>
      <vt:lpstr>• 프로젝트 진행 상황(1주차)</vt:lpstr>
      <vt:lpstr>• 프로젝트 진행 상황(1주차)</vt:lpstr>
      <vt:lpstr>• 프로젝트 진행 상황(1주차)</vt:lpstr>
      <vt:lpstr>• 프로젝트 진행 상황(1주차)</vt:lpstr>
      <vt:lpstr>• 프로젝트 진행 상황(1주차)</vt:lpstr>
      <vt:lpstr>• 프로젝트 진행 상황(1주차)</vt:lpstr>
      <vt:lpstr>• 프로젝트 진행 상황(1주차)</vt:lpstr>
      <vt:lpstr>• 프로젝트 진행 상황(1주차)</vt:lpstr>
      <vt:lpstr>• 프로젝트 진행 상황(2주차)</vt:lpstr>
      <vt:lpstr>• 프로젝트 진행 상황(2주차)</vt:lpstr>
      <vt:lpstr>• 프로젝트 진행 상황(2주차)</vt:lpstr>
      <vt:lpstr>• 프로젝트 진행 상황(2주차)</vt:lpstr>
      <vt:lpstr>• 프로젝트 진행 상황(2주차)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HyeonSeung</dc:creator>
  <cp:lastModifiedBy>Jangho</cp:lastModifiedBy>
  <cp:revision>91</cp:revision>
  <dcterms:created xsi:type="dcterms:W3CDTF">2019-03-24T22:16:01Z</dcterms:created>
  <dcterms:modified xsi:type="dcterms:W3CDTF">2019-04-04T17:03:31Z</dcterms:modified>
</cp:coreProperties>
</file>