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7" r:id="rId7"/>
    <p:sldId id="269" r:id="rId8"/>
    <p:sldId id="268" r:id="rId9"/>
    <p:sldId id="270" r:id="rId10"/>
    <p:sldId id="271" r:id="rId11"/>
    <p:sldId id="276" r:id="rId12"/>
    <p:sldId id="272" r:id="rId13"/>
    <p:sldId id="273" r:id="rId14"/>
    <p:sldId id="274" r:id="rId15"/>
    <p:sldId id="277" r:id="rId16"/>
    <p:sldId id="275" r:id="rId17"/>
    <p:sldId id="284" r:id="rId18"/>
    <p:sldId id="279" r:id="rId19"/>
    <p:sldId id="283" r:id="rId20"/>
    <p:sldId id="288" r:id="rId21"/>
    <p:sldId id="287" r:id="rId22"/>
    <p:sldId id="289" r:id="rId23"/>
    <p:sldId id="290" r:id="rId24"/>
    <p:sldId id="286" r:id="rId25"/>
    <p:sldId id="291" r:id="rId26"/>
    <p:sldId id="292" r:id="rId27"/>
    <p:sldId id="293" r:id="rId28"/>
    <p:sldId id="294" r:id="rId29"/>
    <p:sldId id="295" r:id="rId30"/>
    <p:sldId id="296" r:id="rId31"/>
    <p:sldId id="297" r:id="rId32"/>
    <p:sldId id="285" r:id="rId33"/>
    <p:sldId id="298" r:id="rId34"/>
    <p:sldId id="280" r:id="rId35"/>
    <p:sldId id="299" r:id="rId36"/>
    <p:sldId id="300" r:id="rId37"/>
    <p:sldId id="281" r:id="rId38"/>
    <p:sldId id="301" r:id="rId39"/>
    <p:sldId id="302" r:id="rId40"/>
    <p:sldId id="303" r:id="rId41"/>
    <p:sldId id="305" r:id="rId42"/>
    <p:sldId id="320" r:id="rId43"/>
    <p:sldId id="306" r:id="rId44"/>
    <p:sldId id="307" r:id="rId45"/>
    <p:sldId id="308" r:id="rId46"/>
    <p:sldId id="309" r:id="rId47"/>
    <p:sldId id="304" r:id="rId48"/>
    <p:sldId id="278" r:id="rId49"/>
    <p:sldId id="321" r:id="rId50"/>
    <p:sldId id="310" r:id="rId51"/>
    <p:sldId id="311" r:id="rId52"/>
    <p:sldId id="313" r:id="rId53"/>
    <p:sldId id="314" r:id="rId54"/>
    <p:sldId id="315" r:id="rId55"/>
    <p:sldId id="316" r:id="rId56"/>
    <p:sldId id="317" r:id="rId57"/>
    <p:sldId id="322" r:id="rId58"/>
    <p:sldId id="318" r:id="rId59"/>
    <p:sldId id="324" r:id="rId60"/>
    <p:sldId id="323" r:id="rId61"/>
    <p:sldId id="319" r:id="rId62"/>
    <p:sldId id="325" r:id="rId63"/>
    <p:sldId id="262" r:id="rId64"/>
    <p:sldId id="326" r:id="rId65"/>
    <p:sldId id="331" r:id="rId66"/>
    <p:sldId id="332" r:id="rId67"/>
    <p:sldId id="333" r:id="rId68"/>
    <p:sldId id="334" r:id="rId69"/>
    <p:sldId id="337" r:id="rId70"/>
    <p:sldId id="335" r:id="rId71"/>
    <p:sldId id="340" r:id="rId72"/>
    <p:sldId id="338" r:id="rId73"/>
    <p:sldId id="339" r:id="rId74"/>
    <p:sldId id="341" r:id="rId75"/>
    <p:sldId id="342" r:id="rId76"/>
    <p:sldId id="343" r:id="rId77"/>
    <p:sldId id="263" r:id="rId78"/>
    <p:sldId id="350" r:id="rId79"/>
    <p:sldId id="370" r:id="rId80"/>
    <p:sldId id="371" r:id="rId81"/>
    <p:sldId id="372" r:id="rId82"/>
    <p:sldId id="344" r:id="rId83"/>
    <p:sldId id="345" r:id="rId84"/>
    <p:sldId id="346" r:id="rId85"/>
    <p:sldId id="347" r:id="rId86"/>
    <p:sldId id="363" r:id="rId87"/>
    <p:sldId id="364" r:id="rId88"/>
    <p:sldId id="354" r:id="rId89"/>
    <p:sldId id="351" r:id="rId90"/>
    <p:sldId id="352" r:id="rId91"/>
    <p:sldId id="353" r:id="rId92"/>
    <p:sldId id="355" r:id="rId93"/>
    <p:sldId id="356" r:id="rId94"/>
    <p:sldId id="358" r:id="rId95"/>
    <p:sldId id="357" r:id="rId96"/>
    <p:sldId id="359" r:id="rId97"/>
    <p:sldId id="360" r:id="rId98"/>
    <p:sldId id="361" r:id="rId99"/>
    <p:sldId id="264" r:id="rId100"/>
    <p:sldId id="365" r:id="rId101"/>
    <p:sldId id="366" r:id="rId102"/>
    <p:sldId id="367" r:id="rId103"/>
    <p:sldId id="368" r:id="rId104"/>
    <p:sldId id="348" r:id="rId105"/>
    <p:sldId id="369" r:id="rId106"/>
    <p:sldId id="336" r:id="rId107"/>
    <p:sldId id="328" r:id="rId108"/>
    <p:sldId id="330" r:id="rId1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171547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38589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104260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154499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54286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167121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325619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323749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376464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26413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E22BAF-8A8C-445D-A3CD-3C09A29ACE65}" type="datetimeFigureOut">
              <a:rPr lang="zh-CN" altLang="en-US" smtClean="0"/>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81734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22BAF-8A8C-445D-A3CD-3C09A29ACE65}" type="datetimeFigureOut">
              <a:rPr lang="zh-CN" altLang="en-US" smtClean="0"/>
              <a:t>2018/5/4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E9D8C-F3EF-4E7C-99AF-233253078606}" type="slidenum">
              <a:rPr lang="zh-CN" altLang="en-US" smtClean="0"/>
              <a:t>‹#›</a:t>
            </a:fld>
            <a:endParaRPr lang="zh-CN" altLang="en-US"/>
          </a:p>
        </p:txBody>
      </p:sp>
    </p:spTree>
    <p:extLst>
      <p:ext uri="{BB962C8B-B14F-4D97-AF65-F5344CB8AC3E}">
        <p14:creationId xmlns:p14="http://schemas.microsoft.com/office/powerpoint/2010/main" val="1859128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英语论文写作</a:t>
            </a:r>
            <a:endParaRPr lang="zh-CN" altLang="en-US" dirty="0"/>
          </a:p>
        </p:txBody>
      </p:sp>
      <p:sp>
        <p:nvSpPr>
          <p:cNvPr id="3" name="副标题 2"/>
          <p:cNvSpPr>
            <a:spLocks noGrp="1"/>
          </p:cNvSpPr>
          <p:nvPr>
            <p:ph type="subTitle" idx="1"/>
          </p:nvPr>
        </p:nvSpPr>
        <p:spPr/>
        <p:txBody>
          <a:bodyPr/>
          <a:lstStyle/>
          <a:p>
            <a:r>
              <a:rPr lang="en-US" altLang="zh-CN" dirty="0" smtClean="0"/>
              <a:t>Presented by </a:t>
            </a:r>
            <a:r>
              <a:rPr lang="zh-CN" altLang="en-US" dirty="0" smtClean="0"/>
              <a:t>乔杰</a:t>
            </a:r>
            <a:endParaRPr lang="zh-CN" altLang="en-US" dirty="0"/>
          </a:p>
        </p:txBody>
      </p:sp>
    </p:spTree>
    <p:extLst>
      <p:ext uri="{BB962C8B-B14F-4D97-AF65-F5344CB8AC3E}">
        <p14:creationId xmlns:p14="http://schemas.microsoft.com/office/powerpoint/2010/main" val="340868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将词语变成</a:t>
            </a:r>
            <a:r>
              <a:rPr lang="en-US" altLang="zh-CN" dirty="0" smtClean="0"/>
              <a:t>nominalization</a:t>
            </a:r>
            <a:r>
              <a:rPr lang="zh-CN" altLang="en-US" dirty="0" smtClean="0"/>
              <a:t>会怎样？</a:t>
            </a:r>
            <a:endParaRPr lang="zh-CN" altLang="en-US" dirty="0"/>
          </a:p>
        </p:txBody>
      </p:sp>
      <p:sp>
        <p:nvSpPr>
          <p:cNvPr id="3" name="内容占位符 2"/>
          <p:cNvSpPr>
            <a:spLocks noGrp="1"/>
          </p:cNvSpPr>
          <p:nvPr>
            <p:ph idx="1"/>
          </p:nvPr>
        </p:nvSpPr>
        <p:spPr>
          <a:xfrm>
            <a:off x="749406" y="2242083"/>
            <a:ext cx="5435852" cy="1933512"/>
          </a:xfrm>
        </p:spPr>
        <p:txBody>
          <a:bodyPr>
            <a:normAutofit/>
          </a:bodyPr>
          <a:lstStyle/>
          <a:p>
            <a:pPr marL="0" indent="0">
              <a:buNone/>
            </a:pPr>
            <a:r>
              <a:rPr lang="en-US" altLang="zh-CN" sz="1800" dirty="0" smtClean="0"/>
              <a:t>The police investigated the matter.</a:t>
            </a:r>
          </a:p>
          <a:p>
            <a:pPr marL="0" indent="0">
              <a:buNone/>
            </a:pPr>
            <a:r>
              <a:rPr lang="zh-CN" altLang="en-US" sz="1800" dirty="0" smtClean="0"/>
              <a:t>主语：</a:t>
            </a:r>
            <a:r>
              <a:rPr lang="en-US" altLang="zh-CN" sz="1800" dirty="0" smtClean="0"/>
              <a:t> police</a:t>
            </a:r>
          </a:p>
          <a:p>
            <a:pPr marL="0" indent="0">
              <a:buNone/>
            </a:pPr>
            <a:r>
              <a:rPr lang="zh-CN" altLang="en-US" sz="1800" dirty="0" smtClean="0"/>
              <a:t>动词：</a:t>
            </a:r>
            <a:r>
              <a:rPr lang="en-US" altLang="zh-CN" sz="1800" dirty="0" smtClean="0"/>
              <a:t> investigated</a:t>
            </a:r>
          </a:p>
          <a:p>
            <a:pPr marL="0" indent="0">
              <a:buNone/>
            </a:pPr>
            <a:endParaRPr lang="en-US" altLang="zh-CN" dirty="0" smtClean="0"/>
          </a:p>
        </p:txBody>
      </p:sp>
      <p:sp>
        <p:nvSpPr>
          <p:cNvPr id="5" name="矩形 4"/>
          <p:cNvSpPr/>
          <p:nvPr/>
        </p:nvSpPr>
        <p:spPr>
          <a:xfrm>
            <a:off x="5958921" y="2242083"/>
            <a:ext cx="5726084" cy="923330"/>
          </a:xfrm>
          <a:prstGeom prst="rect">
            <a:avLst/>
          </a:prstGeom>
        </p:spPr>
        <p:txBody>
          <a:bodyPr wrap="square">
            <a:spAutoFit/>
          </a:bodyPr>
          <a:lstStyle/>
          <a:p>
            <a:r>
              <a:rPr lang="en-US" altLang="zh-CN" dirty="0"/>
              <a:t>The police conducted an investigation into the matter</a:t>
            </a:r>
            <a:r>
              <a:rPr lang="en-US" altLang="zh-CN" dirty="0" smtClean="0"/>
              <a:t>.</a:t>
            </a:r>
          </a:p>
          <a:p>
            <a:r>
              <a:rPr lang="zh-CN" altLang="en-US" dirty="0" smtClean="0"/>
              <a:t>主语：</a:t>
            </a:r>
            <a:r>
              <a:rPr lang="en-US" altLang="zh-CN" dirty="0" smtClean="0"/>
              <a:t> police</a:t>
            </a:r>
          </a:p>
          <a:p>
            <a:r>
              <a:rPr lang="zh-CN" altLang="en-US" dirty="0" smtClean="0"/>
              <a:t>动词：</a:t>
            </a:r>
            <a:r>
              <a:rPr lang="en-US" altLang="zh-CN" dirty="0" smtClean="0"/>
              <a:t> conducted</a:t>
            </a:r>
          </a:p>
        </p:txBody>
      </p:sp>
      <p:sp>
        <p:nvSpPr>
          <p:cNvPr id="8" name="内容占位符 2"/>
          <p:cNvSpPr txBox="1">
            <a:spLocks/>
          </p:cNvSpPr>
          <p:nvPr/>
        </p:nvSpPr>
        <p:spPr>
          <a:xfrm>
            <a:off x="523069" y="4219021"/>
            <a:ext cx="5435852" cy="1933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smtClean="0"/>
              <a:t>The floods considerably eroded the land.</a:t>
            </a:r>
            <a:r>
              <a:rPr lang="zh-CN" altLang="en-US" sz="1800" dirty="0" smtClean="0"/>
              <a:t>主语：</a:t>
            </a:r>
            <a:r>
              <a:rPr lang="en-US" altLang="zh-CN" sz="1800" dirty="0" smtClean="0"/>
              <a:t> police</a:t>
            </a:r>
          </a:p>
          <a:p>
            <a:pPr marL="0" indent="0">
              <a:buNone/>
            </a:pPr>
            <a:r>
              <a:rPr lang="zh-CN" altLang="en-US" sz="1800" dirty="0" smtClean="0"/>
              <a:t>主语：</a:t>
            </a:r>
            <a:r>
              <a:rPr lang="en-US" altLang="zh-CN" sz="1800" dirty="0" smtClean="0"/>
              <a:t> floods</a:t>
            </a:r>
          </a:p>
          <a:p>
            <a:pPr marL="0" indent="0">
              <a:buNone/>
            </a:pPr>
            <a:r>
              <a:rPr lang="zh-CN" altLang="en-US" sz="1800" dirty="0" smtClean="0"/>
              <a:t>动词：</a:t>
            </a:r>
            <a:r>
              <a:rPr lang="en-US" altLang="zh-CN" sz="1800" dirty="0" smtClean="0"/>
              <a:t> eroded</a:t>
            </a:r>
          </a:p>
          <a:p>
            <a:pPr marL="0" indent="0">
              <a:buFont typeface="Arial" panose="020B0604020202020204" pitchFamily="34" charset="0"/>
              <a:buNone/>
            </a:pPr>
            <a:endParaRPr lang="en-US" altLang="zh-CN" dirty="0"/>
          </a:p>
        </p:txBody>
      </p:sp>
      <p:sp>
        <p:nvSpPr>
          <p:cNvPr id="9" name="矩形 8"/>
          <p:cNvSpPr/>
          <p:nvPr/>
        </p:nvSpPr>
        <p:spPr>
          <a:xfrm>
            <a:off x="5767289" y="4175595"/>
            <a:ext cx="5726084" cy="646331"/>
          </a:xfrm>
          <a:prstGeom prst="rect">
            <a:avLst/>
          </a:prstGeom>
        </p:spPr>
        <p:txBody>
          <a:bodyPr wrap="square">
            <a:spAutoFit/>
          </a:bodyPr>
          <a:lstStyle/>
          <a:p>
            <a:r>
              <a:rPr lang="en-US" altLang="zh-CN" dirty="0" smtClean="0"/>
              <a:t>There was considerable erosion of the land from the floods.</a:t>
            </a:r>
          </a:p>
        </p:txBody>
      </p:sp>
    </p:spTree>
    <p:extLst>
      <p:ext uri="{BB962C8B-B14F-4D97-AF65-F5344CB8AC3E}">
        <p14:creationId xmlns:p14="http://schemas.microsoft.com/office/powerpoint/2010/main" val="32566992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Elegance</a:t>
            </a:r>
            <a:endParaRPr lang="zh-CN" altLang="en-US" dirty="0"/>
          </a:p>
        </p:txBody>
      </p:sp>
      <p:sp>
        <p:nvSpPr>
          <p:cNvPr id="3" name="内容占位符 2"/>
          <p:cNvSpPr>
            <a:spLocks noGrp="1"/>
          </p:cNvSpPr>
          <p:nvPr>
            <p:ph idx="1"/>
          </p:nvPr>
        </p:nvSpPr>
        <p:spPr/>
        <p:txBody>
          <a:bodyPr/>
          <a:lstStyle/>
          <a:p>
            <a:r>
              <a:rPr lang="zh-CN" altLang="en-US" dirty="0" smtClean="0"/>
              <a:t>优雅，这里并不能帮你写得优雅，但可以给你看看优雅是怎样的。</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595689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Balance and </a:t>
            </a:r>
            <a:r>
              <a:rPr lang="en-US" altLang="zh-CN" dirty="0" smtClean="0"/>
              <a:t>symmetry</a:t>
            </a:r>
            <a:endParaRPr lang="zh-CN" altLang="en-US" dirty="0"/>
          </a:p>
        </p:txBody>
      </p:sp>
      <p:sp>
        <p:nvSpPr>
          <p:cNvPr id="3" name="内容占位符 2"/>
          <p:cNvSpPr>
            <a:spLocks noGrp="1"/>
          </p:cNvSpPr>
          <p:nvPr>
            <p:ph idx="1"/>
          </p:nvPr>
        </p:nvSpPr>
        <p:spPr/>
        <p:txBody>
          <a:bodyPr/>
          <a:lstStyle/>
          <a:p>
            <a:r>
              <a:rPr lang="en-US" altLang="zh-CN" dirty="0"/>
              <a:t>The national unity of a free people depends upon a sufficiently even balance of political power to make it impracticable for the administration to be arbitrary and for the opposition to be revolutionary and irreconcilable. Where that balance no longer exists</a:t>
            </a:r>
            <a:r>
              <a:rPr lang="en-US" altLang="zh-CN" dirty="0" smtClean="0"/>
              <a:t>, democracy </a:t>
            </a:r>
            <a:r>
              <a:rPr lang="en-US" altLang="zh-CN" dirty="0"/>
              <a:t>perishes. For unless all the citizens of a state are forced by circumstances to compromise, unless they feel that they can affect policy but that no one can wholly dominate it, unless by habit and necessity they have to give and take, freedom cannot be maintained</a:t>
            </a:r>
            <a:r>
              <a:rPr lang="en-US" altLang="zh-CN" dirty="0" smtClean="0"/>
              <a:t>.</a:t>
            </a:r>
          </a:p>
          <a:p>
            <a:r>
              <a:rPr lang="en-US" altLang="zh-CN" dirty="0" smtClean="0"/>
              <a:t>—</a:t>
            </a:r>
            <a:r>
              <a:rPr lang="en-US" altLang="zh-CN" dirty="0"/>
              <a:t>Walter Lippmann</a:t>
            </a:r>
            <a:endParaRPr lang="zh-CN" altLang="en-US" dirty="0"/>
          </a:p>
        </p:txBody>
      </p:sp>
    </p:spTree>
    <p:extLst>
      <p:ext uri="{BB962C8B-B14F-4D97-AF65-F5344CB8AC3E}">
        <p14:creationId xmlns:p14="http://schemas.microsoft.com/office/powerpoint/2010/main" val="42507151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Balance and </a:t>
            </a:r>
            <a:r>
              <a:rPr lang="en-US" altLang="zh-CN" dirty="0" smtClean="0"/>
              <a:t>symmetry</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099" y="1490403"/>
            <a:ext cx="5249802" cy="4797396"/>
          </a:xfrm>
        </p:spPr>
      </p:pic>
    </p:spTree>
    <p:extLst>
      <p:ext uri="{BB962C8B-B14F-4D97-AF65-F5344CB8AC3E}">
        <p14:creationId xmlns:p14="http://schemas.microsoft.com/office/powerpoint/2010/main" val="3537002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Balance and symmetry</a:t>
            </a:r>
            <a:endParaRPr lang="zh-CN" altLang="en-US" dirty="0"/>
          </a:p>
        </p:txBody>
      </p:sp>
      <p:sp>
        <p:nvSpPr>
          <p:cNvPr id="3" name="内容占位符 2"/>
          <p:cNvSpPr>
            <a:spLocks noGrp="1"/>
          </p:cNvSpPr>
          <p:nvPr>
            <p:ph idx="1"/>
          </p:nvPr>
        </p:nvSpPr>
        <p:spPr/>
        <p:txBody>
          <a:bodyPr/>
          <a:lstStyle/>
          <a:p>
            <a:r>
              <a:rPr lang="zh-CN" altLang="en-US" dirty="0"/>
              <a:t>一个小技巧是，你可以用</a:t>
            </a:r>
            <a:r>
              <a:rPr lang="en-US" altLang="zh-CN" dirty="0"/>
              <a:t>both X and </a:t>
            </a:r>
            <a:r>
              <a:rPr lang="en-US" altLang="zh-CN" dirty="0" err="1"/>
              <a:t>Y,not</a:t>
            </a:r>
            <a:r>
              <a:rPr lang="en-US" altLang="zh-CN" dirty="0"/>
              <a:t> only X but also Y, </a:t>
            </a:r>
            <a:r>
              <a:rPr lang="en-US" altLang="zh-CN" dirty="0" smtClean="0"/>
              <a:t>neither </a:t>
            </a:r>
            <a:r>
              <a:rPr lang="en-US" altLang="zh-CN" dirty="0"/>
              <a:t>X nor Y </a:t>
            </a:r>
            <a:r>
              <a:rPr lang="zh-CN" altLang="en-US" dirty="0"/>
              <a:t>来帮助你形成这样的排比</a:t>
            </a:r>
            <a:r>
              <a:rPr lang="zh-CN" altLang="en-US" dirty="0" smtClean="0"/>
              <a:t>句</a:t>
            </a:r>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967" y="2737933"/>
            <a:ext cx="4895850" cy="1847850"/>
          </a:xfrm>
          <a:prstGeom prst="rect">
            <a:avLst/>
          </a:prstGeom>
        </p:spPr>
      </p:pic>
      <p:sp>
        <p:nvSpPr>
          <p:cNvPr id="7" name="文本框 6"/>
          <p:cNvSpPr txBox="1"/>
          <p:nvPr/>
        </p:nvSpPr>
        <p:spPr>
          <a:xfrm>
            <a:off x="838200" y="5031833"/>
            <a:ext cx="11090564" cy="646331"/>
          </a:xfrm>
          <a:prstGeom prst="rect">
            <a:avLst/>
          </a:prstGeom>
          <a:noFill/>
        </p:spPr>
        <p:txBody>
          <a:bodyPr wrap="square" rtlCol="0">
            <a:spAutoFit/>
          </a:bodyPr>
          <a:lstStyle/>
          <a:p>
            <a:r>
              <a:rPr lang="zh-CN" altLang="en-US"/>
              <a:t>这里不仅</a:t>
            </a:r>
            <a:r>
              <a:rPr lang="en-US" altLang="zh-CN"/>
              <a:t>neither nor</a:t>
            </a:r>
            <a:r>
              <a:rPr lang="zh-CN" altLang="en-US"/>
              <a:t>是对称的，</a:t>
            </a:r>
            <a:r>
              <a:rPr lang="en-US" altLang="zh-CN"/>
              <a:t>vacuous</a:t>
            </a:r>
            <a:r>
              <a:rPr lang="zh-CN" altLang="en-US"/>
              <a:t>和</a:t>
            </a:r>
            <a:r>
              <a:rPr lang="en-US" altLang="zh-CN"/>
              <a:t>mindless</a:t>
            </a:r>
            <a:r>
              <a:rPr lang="zh-CN" altLang="en-US"/>
              <a:t>，</a:t>
            </a:r>
            <a:r>
              <a:rPr lang="en-US" altLang="zh-CN"/>
              <a:t>emotion /eroticism, daytime /nighttime,soap opera /sitcoms, artists /audiences, able /willing, create /support.</a:t>
            </a:r>
            <a:r>
              <a:rPr lang="zh-CN" altLang="en-US"/>
              <a:t>，都是对称的。就问你怕不怕</a:t>
            </a:r>
            <a:r>
              <a:rPr lang="en-US" altLang="zh-CN"/>
              <a:t>...</a:t>
            </a:r>
            <a:endParaRPr lang="zh-CN" altLang="en-US" dirty="0"/>
          </a:p>
        </p:txBody>
      </p:sp>
    </p:spTree>
    <p:extLst>
      <p:ext uri="{BB962C8B-B14F-4D97-AF65-F5344CB8AC3E}">
        <p14:creationId xmlns:p14="http://schemas.microsoft.com/office/powerpoint/2010/main" val="40768240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Emphasis and Rhythm</a:t>
            </a:r>
            <a:endParaRPr lang="zh-CN" altLang="en-US" dirty="0"/>
          </a:p>
        </p:txBody>
      </p:sp>
      <p:sp>
        <p:nvSpPr>
          <p:cNvPr id="3" name="内容占位符 2"/>
          <p:cNvSpPr>
            <a:spLocks noGrp="1"/>
          </p:cNvSpPr>
          <p:nvPr>
            <p:ph idx="1"/>
          </p:nvPr>
        </p:nvSpPr>
        <p:spPr/>
        <p:txBody>
          <a:bodyPr/>
          <a:lstStyle/>
          <a:p>
            <a:r>
              <a:rPr lang="zh-CN" altLang="en-US" dirty="0" smtClean="0"/>
              <a:t>用介词</a:t>
            </a:r>
            <a:r>
              <a:rPr lang="zh-CN" altLang="en-US" dirty="0"/>
              <a:t>结尾</a:t>
            </a:r>
            <a:r>
              <a:rPr lang="zh-CN" altLang="en-US" dirty="0" smtClean="0"/>
              <a:t>，可能会不够力量</a:t>
            </a:r>
            <a:endParaRPr lang="en-US" altLang="zh-CN" dirty="0" smtClean="0"/>
          </a:p>
          <a:p>
            <a:endParaRPr lang="en-US" altLang="zh-CN" dirty="0"/>
          </a:p>
          <a:p>
            <a:r>
              <a:rPr lang="en-US" altLang="zh-CN" dirty="0"/>
              <a:t>The intellectual differences among races is a subject that only the most politically indifferent scientist is willing to </a:t>
            </a:r>
            <a:r>
              <a:rPr lang="en-US" altLang="zh-CN" b="1" dirty="0"/>
              <a:t>look into</a:t>
            </a:r>
            <a:r>
              <a:rPr lang="en-US" altLang="zh-CN" dirty="0"/>
              <a:t>.</a:t>
            </a:r>
            <a:endParaRPr lang="zh-CN" altLang="zh-CN" dirty="0"/>
          </a:p>
          <a:p>
            <a:r>
              <a:rPr lang="en-US" altLang="zh-CN" dirty="0"/>
              <a:t>The intellectual differences among races is a subject that only the most politically indifferent scientist is willing to </a:t>
            </a:r>
            <a:r>
              <a:rPr lang="en-US" altLang="zh-CN" b="1" dirty="0"/>
              <a:t>explore</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7417231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Emphasis and Rhythm</a:t>
            </a:r>
            <a:endParaRPr lang="zh-CN" altLang="en-US" dirty="0"/>
          </a:p>
        </p:txBody>
      </p:sp>
      <p:sp>
        <p:nvSpPr>
          <p:cNvPr id="3" name="内容占位符 2"/>
          <p:cNvSpPr>
            <a:spLocks noGrp="1"/>
          </p:cNvSpPr>
          <p:nvPr>
            <p:ph idx="1"/>
          </p:nvPr>
        </p:nvSpPr>
        <p:spPr/>
        <p:txBody>
          <a:bodyPr/>
          <a:lstStyle/>
          <a:p>
            <a:r>
              <a:rPr lang="en-US" altLang="zh-CN" dirty="0" err="1"/>
              <a:t>使用nominalizations结尾，整个句子达到最高潮</a:t>
            </a:r>
            <a:r>
              <a:rPr lang="en-US" altLang="zh-CN" dirty="0" smtClean="0"/>
              <a:t>：</a:t>
            </a:r>
          </a:p>
          <a:p>
            <a:endParaRPr lang="zh-CN" altLang="zh-CN" dirty="0" smtClean="0"/>
          </a:p>
          <a:p>
            <a:r>
              <a:rPr lang="en-US" altLang="zh-CN" dirty="0" smtClean="0"/>
              <a:t>... until in God's good time, the New World, with all its power </a:t>
            </a:r>
            <a:r>
              <a:rPr lang="en-US" altLang="zh-CN" dirty="0"/>
              <a:t>and might, steps forth to the rescue and </a:t>
            </a:r>
            <a:r>
              <a:rPr lang="en-US" altLang="zh-CN" b="1" dirty="0"/>
              <a:t>the liberation of the old</a:t>
            </a:r>
            <a:r>
              <a:rPr lang="en-US" altLang="zh-CN" dirty="0" smtClean="0"/>
              <a:t>.</a:t>
            </a:r>
          </a:p>
          <a:p>
            <a:endParaRPr lang="en-US" altLang="zh-CN" dirty="0"/>
          </a:p>
          <a:p>
            <a:r>
              <a:rPr lang="zh-CN" altLang="zh-CN" dirty="0"/>
              <a:t>他本可以这样说，但就失去了力量：</a:t>
            </a:r>
          </a:p>
          <a:p>
            <a:r>
              <a:rPr lang="en-US" altLang="zh-CN" dirty="0"/>
              <a:t>... until in God's good time, the powerful New World steps forth to </a:t>
            </a:r>
            <a:r>
              <a:rPr lang="en-US" altLang="zh-CN" b="1" dirty="0"/>
              <a:t>liberate the old.</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5353554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endParaRPr lang="zh-CN" altLang="en-US" dirty="0"/>
          </a:p>
        </p:txBody>
      </p:sp>
      <p:sp>
        <p:nvSpPr>
          <p:cNvPr id="3" name="内容占位符 2"/>
          <p:cNvSpPr>
            <a:spLocks noGrp="1"/>
          </p:cNvSpPr>
          <p:nvPr>
            <p:ph idx="1"/>
          </p:nvPr>
        </p:nvSpPr>
        <p:spPr>
          <a:xfrm>
            <a:off x="838200" y="1809000"/>
            <a:ext cx="10515600" cy="1615844"/>
          </a:xfrm>
        </p:spPr>
        <p:txBody>
          <a:bodyPr>
            <a:normAutofit fontScale="85000" lnSpcReduction="20000"/>
          </a:bodyPr>
          <a:lstStyle/>
          <a:p>
            <a:r>
              <a:rPr lang="en-US" altLang="zh-CN" dirty="0"/>
              <a:t>Clarity</a:t>
            </a:r>
          </a:p>
          <a:p>
            <a:r>
              <a:rPr lang="en-US" altLang="zh-CN" dirty="0"/>
              <a:t>Cohesion</a:t>
            </a:r>
          </a:p>
          <a:p>
            <a:r>
              <a:rPr lang="en-US" altLang="zh-CN" dirty="0"/>
              <a:t>Concision</a:t>
            </a:r>
          </a:p>
          <a:p>
            <a:r>
              <a:rPr lang="en-US" altLang="zh-CN" dirty="0" smtClean="0"/>
              <a:t>Length &amp; Elegance</a:t>
            </a:r>
            <a:endParaRPr lang="en-US" altLang="zh-CN" dirty="0"/>
          </a:p>
        </p:txBody>
      </p:sp>
    </p:spTree>
    <p:extLst>
      <p:ext uri="{BB962C8B-B14F-4D97-AF65-F5344CB8AC3E}">
        <p14:creationId xmlns:p14="http://schemas.microsoft.com/office/powerpoint/2010/main" val="35413652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endParaRPr lang="zh-CN" altLang="en-US" dirty="0"/>
          </a:p>
        </p:txBody>
      </p:sp>
      <p:sp>
        <p:nvSpPr>
          <p:cNvPr id="3" name="内容占位符 2"/>
          <p:cNvSpPr>
            <a:spLocks noGrp="1"/>
          </p:cNvSpPr>
          <p:nvPr>
            <p:ph idx="1"/>
          </p:nvPr>
        </p:nvSpPr>
        <p:spPr>
          <a:xfrm>
            <a:off x="838200" y="1809000"/>
            <a:ext cx="10515600" cy="1615844"/>
          </a:xfrm>
        </p:spPr>
        <p:txBody>
          <a:bodyPr/>
          <a:lstStyle/>
          <a:p>
            <a:pPr marL="0" indent="0">
              <a:buNone/>
            </a:pPr>
            <a:r>
              <a:rPr lang="zh-CN" altLang="en-US" dirty="0" smtClean="0">
                <a:solidFill>
                  <a:schemeClr val="bg2">
                    <a:lumMod val="50000"/>
                  </a:schemeClr>
                </a:solidFill>
              </a:rPr>
              <a:t>“</a:t>
            </a:r>
            <a:r>
              <a:rPr lang="en-US" altLang="zh-CN" dirty="0" smtClean="0">
                <a:solidFill>
                  <a:schemeClr val="bg2">
                    <a:lumMod val="50000"/>
                  </a:schemeClr>
                </a:solidFill>
              </a:rPr>
              <a:t>Have something to say, and say it as clearly as you can. That is the only secret of style.</a:t>
            </a:r>
            <a:r>
              <a:rPr lang="zh-CN" altLang="en-US" dirty="0" smtClean="0">
                <a:solidFill>
                  <a:schemeClr val="bg2">
                    <a:lumMod val="50000"/>
                  </a:schemeClr>
                </a:solidFill>
              </a:rPr>
              <a:t> ”</a:t>
            </a:r>
            <a:endParaRPr lang="en-US" altLang="zh-CN" dirty="0" smtClean="0">
              <a:solidFill>
                <a:schemeClr val="bg2">
                  <a:lumMod val="50000"/>
                </a:schemeClr>
              </a:solidFill>
            </a:endParaRPr>
          </a:p>
          <a:p>
            <a:pPr marL="0" indent="0">
              <a:buNone/>
            </a:pPr>
            <a:r>
              <a:rPr lang="en-US" altLang="zh-CN" dirty="0" smtClean="0">
                <a:solidFill>
                  <a:schemeClr val="bg2">
                    <a:lumMod val="50000"/>
                  </a:schemeClr>
                </a:solidFill>
              </a:rPr>
              <a:t>---- Matthew Arnold</a:t>
            </a:r>
            <a:endParaRPr lang="zh-CN" altLang="en-US" dirty="0">
              <a:solidFill>
                <a:schemeClr val="bg2">
                  <a:lumMod val="50000"/>
                </a:schemeClr>
              </a:solidFill>
            </a:endParaRPr>
          </a:p>
        </p:txBody>
      </p:sp>
    </p:spTree>
    <p:extLst>
      <p:ext uri="{BB962C8B-B14F-4D97-AF65-F5344CB8AC3E}">
        <p14:creationId xmlns:p14="http://schemas.microsoft.com/office/powerpoint/2010/main" val="29218921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2901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lstStyle/>
          <a:p>
            <a:r>
              <a:rPr lang="en-US" altLang="zh-CN" dirty="0" smtClean="0"/>
              <a:t>Clarity</a:t>
            </a:r>
          </a:p>
          <a:p>
            <a:pPr lvl="1"/>
            <a:r>
              <a:rPr lang="en-US" altLang="zh-CN" dirty="0" smtClean="0"/>
              <a:t>Nominalization</a:t>
            </a:r>
          </a:p>
          <a:p>
            <a:pPr lvl="1"/>
            <a:r>
              <a:rPr lang="en-US" altLang="zh-CN" b="1" dirty="0" smtClean="0"/>
              <a:t>Useful Nominalization</a:t>
            </a:r>
          </a:p>
          <a:p>
            <a:pPr lvl="1"/>
            <a:r>
              <a:rPr lang="en-US" altLang="zh-CN" dirty="0" err="1" smtClean="0"/>
              <a:t>Noun+Noun+Noun</a:t>
            </a:r>
            <a:endParaRPr lang="en-US" altLang="zh-CN" dirty="0" smtClean="0"/>
          </a:p>
          <a:p>
            <a:r>
              <a:rPr lang="en-US" altLang="zh-CN" dirty="0" smtClean="0"/>
              <a:t>Cohesion</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45913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Nominalization</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当</a:t>
            </a:r>
            <a:r>
              <a:rPr lang="zh-CN" altLang="en-US" dirty="0"/>
              <a:t>他链接了上一个句子时</a:t>
            </a:r>
            <a:r>
              <a:rPr lang="en-US" altLang="zh-CN" dirty="0" smtClean="0"/>
              <a:t>:</a:t>
            </a:r>
          </a:p>
          <a:p>
            <a:pPr marL="0" indent="0">
              <a:buNone/>
            </a:pPr>
            <a:r>
              <a:rPr lang="en-US" altLang="zh-CN" b="1" dirty="0"/>
              <a:t>These arguments </a:t>
            </a:r>
            <a:r>
              <a:rPr lang="en-US" altLang="zh-CN" dirty="0"/>
              <a:t>all depend on a single unproven claim. </a:t>
            </a:r>
            <a:endParaRPr lang="en-US" altLang="zh-CN" dirty="0" smtClean="0"/>
          </a:p>
          <a:p>
            <a:pPr marL="0" indent="0">
              <a:buNone/>
            </a:pPr>
            <a:r>
              <a:rPr lang="en-US" altLang="zh-CN" b="1" dirty="0" smtClean="0"/>
              <a:t>This </a:t>
            </a:r>
            <a:r>
              <a:rPr lang="en-US" altLang="zh-CN" b="1" dirty="0"/>
              <a:t>decision </a:t>
            </a:r>
            <a:r>
              <a:rPr lang="en-US" altLang="zh-CN" dirty="0"/>
              <a:t>can lead to costly consequences</a:t>
            </a:r>
            <a:r>
              <a:rPr lang="en-US" altLang="zh-CN" dirty="0" smtClean="0"/>
              <a:t>.</a:t>
            </a:r>
          </a:p>
        </p:txBody>
      </p:sp>
    </p:spTree>
    <p:extLst>
      <p:ext uri="{BB962C8B-B14F-4D97-AF65-F5344CB8AC3E}">
        <p14:creationId xmlns:p14="http://schemas.microsoft.com/office/powerpoint/2010/main" val="397904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Nominalization</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当</a:t>
            </a:r>
            <a:r>
              <a:rPr lang="en-US" altLang="zh-CN" dirty="0"/>
              <a:t>nominalization</a:t>
            </a:r>
            <a:r>
              <a:rPr lang="zh-CN" altLang="en-US" dirty="0"/>
              <a:t>可以替换掉</a:t>
            </a:r>
            <a:r>
              <a:rPr lang="en-US" altLang="zh-CN" dirty="0"/>
              <a:t>the fact that</a:t>
            </a:r>
            <a:r>
              <a:rPr lang="zh-CN" altLang="en-US" dirty="0"/>
              <a:t>时</a:t>
            </a:r>
            <a:r>
              <a:rPr lang="en-US" altLang="zh-CN" dirty="0" smtClean="0"/>
              <a:t>:</a:t>
            </a:r>
          </a:p>
          <a:p>
            <a:pPr marL="0" indent="0">
              <a:buNone/>
            </a:pPr>
            <a:r>
              <a:rPr lang="en-US" altLang="zh-CN" b="1" dirty="0"/>
              <a:t>The fact that </a:t>
            </a:r>
            <a:r>
              <a:rPr lang="en-US" altLang="zh-CN" dirty="0"/>
              <a:t>I denied what he accused me of impressed the jury. My </a:t>
            </a:r>
            <a:r>
              <a:rPr lang="en-US" altLang="zh-CN" b="1" dirty="0"/>
              <a:t>denial</a:t>
            </a:r>
            <a:r>
              <a:rPr lang="en-US" altLang="zh-CN" dirty="0"/>
              <a:t> of his accusations impressed the jury</a:t>
            </a:r>
            <a:r>
              <a:rPr lang="en-US" altLang="zh-CN" dirty="0" smtClean="0"/>
              <a:t>.</a:t>
            </a:r>
          </a:p>
        </p:txBody>
      </p:sp>
    </p:spTree>
    <p:extLst>
      <p:ext uri="{BB962C8B-B14F-4D97-AF65-F5344CB8AC3E}">
        <p14:creationId xmlns:p14="http://schemas.microsoft.com/office/powerpoint/2010/main" val="346930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Nominalization</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当</a:t>
            </a:r>
            <a:r>
              <a:rPr lang="zh-CN" altLang="en-US" dirty="0"/>
              <a:t>它指代一个约定成俗的概念时</a:t>
            </a:r>
            <a:r>
              <a:rPr lang="en-US" altLang="zh-CN" dirty="0" smtClean="0"/>
              <a:t>:</a:t>
            </a:r>
          </a:p>
          <a:p>
            <a:pPr marL="0" indent="0">
              <a:buNone/>
            </a:pPr>
            <a:r>
              <a:rPr lang="en-US" altLang="zh-CN" dirty="0"/>
              <a:t>Few issues have so divided Americans as </a:t>
            </a:r>
            <a:r>
              <a:rPr lang="en-US" altLang="zh-CN" b="1" dirty="0"/>
              <a:t>abortion on demand</a:t>
            </a:r>
            <a:r>
              <a:rPr lang="en-US" altLang="zh-CN" dirty="0"/>
              <a:t>.</a:t>
            </a:r>
            <a:endParaRPr lang="zh-CN" altLang="en-US" dirty="0"/>
          </a:p>
        </p:txBody>
      </p:sp>
    </p:spTree>
    <p:extLst>
      <p:ext uri="{BB962C8B-B14F-4D97-AF65-F5344CB8AC3E}">
        <p14:creationId xmlns:p14="http://schemas.microsoft.com/office/powerpoint/2010/main" val="255438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lstStyle/>
          <a:p>
            <a:r>
              <a:rPr lang="en-US" altLang="zh-CN" dirty="0" smtClean="0"/>
              <a:t>Clarity</a:t>
            </a:r>
          </a:p>
          <a:p>
            <a:pPr lvl="1"/>
            <a:r>
              <a:rPr lang="en-US" altLang="zh-CN" dirty="0" smtClean="0"/>
              <a:t>Nominalization</a:t>
            </a:r>
          </a:p>
          <a:p>
            <a:pPr lvl="1"/>
            <a:r>
              <a:rPr lang="en-US" altLang="zh-CN" dirty="0" smtClean="0"/>
              <a:t>Useful Nominalization</a:t>
            </a:r>
          </a:p>
          <a:p>
            <a:pPr lvl="1"/>
            <a:r>
              <a:rPr lang="en-US" altLang="zh-CN" b="1" dirty="0" err="1" smtClean="0"/>
              <a:t>Noun+Noun+Noun</a:t>
            </a:r>
            <a:endParaRPr lang="en-US" altLang="zh-CN" b="1" dirty="0" smtClean="0"/>
          </a:p>
          <a:p>
            <a:r>
              <a:rPr lang="en-US" altLang="zh-CN" dirty="0" smtClean="0"/>
              <a:t>Cohesion</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92208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小心 </a:t>
            </a:r>
            <a:r>
              <a:rPr lang="en-US" altLang="zh-CN" dirty="0" err="1"/>
              <a:t>Noun+Noun+Noun</a:t>
            </a:r>
            <a:endParaRPr lang="zh-CN" altLang="en-US" dirty="0"/>
          </a:p>
        </p:txBody>
      </p:sp>
      <p:sp>
        <p:nvSpPr>
          <p:cNvPr id="3" name="内容占位符 2"/>
          <p:cNvSpPr>
            <a:spLocks noGrp="1"/>
          </p:cNvSpPr>
          <p:nvPr>
            <p:ph idx="1"/>
          </p:nvPr>
        </p:nvSpPr>
        <p:spPr/>
        <p:txBody>
          <a:bodyPr/>
          <a:lstStyle/>
          <a:p>
            <a:r>
              <a:rPr lang="en-US" altLang="zh-CN" dirty="0"/>
              <a:t>Early </a:t>
            </a:r>
            <a:r>
              <a:rPr lang="en-US" altLang="zh-CN" b="1" dirty="0"/>
              <a:t>childhood thought disorder misdiagnosis</a:t>
            </a:r>
            <a:r>
              <a:rPr lang="en-US" altLang="zh-CN" dirty="0"/>
              <a:t> often occurs because of unfamiliarity with recent </a:t>
            </a:r>
            <a:r>
              <a:rPr lang="en-US" altLang="zh-CN" b="1" dirty="0"/>
              <a:t>research literature</a:t>
            </a:r>
            <a:r>
              <a:rPr lang="en-US" altLang="zh-CN" dirty="0"/>
              <a:t> describing such conditions. This paper reviews seven recent studies of particular relevance to </a:t>
            </a:r>
            <a:r>
              <a:rPr lang="en-US" altLang="zh-CN" b="1" dirty="0"/>
              <a:t>preteen hyperactivity diagnosis</a:t>
            </a:r>
            <a:r>
              <a:rPr lang="en-US" altLang="zh-CN" dirty="0"/>
              <a:t> and to </a:t>
            </a:r>
            <a:r>
              <a:rPr lang="en-US" altLang="zh-CN" b="1" dirty="0"/>
              <a:t>treatment modalities</a:t>
            </a:r>
            <a:r>
              <a:rPr lang="en-US" altLang="zh-CN" dirty="0"/>
              <a:t> involving </a:t>
            </a:r>
            <a:r>
              <a:rPr lang="en-US" altLang="zh-CN" b="1" dirty="0"/>
              <a:t>medication maintenance level evaluation procedures</a:t>
            </a:r>
            <a:r>
              <a:rPr lang="en-US" altLang="zh-CN" b="1" dirty="0" smtClean="0"/>
              <a:t>.</a:t>
            </a:r>
          </a:p>
          <a:p>
            <a:r>
              <a:rPr lang="zh-CN" altLang="en-US" dirty="0" smtClean="0"/>
              <a:t>修改方法，找到</a:t>
            </a:r>
            <a:r>
              <a:rPr lang="en-US" altLang="zh-CN" dirty="0" smtClean="0"/>
              <a:t>nominalization</a:t>
            </a:r>
            <a:r>
              <a:rPr lang="zh-CN" altLang="en-US" dirty="0" smtClean="0"/>
              <a:t>改回动词或形容词：</a:t>
            </a:r>
            <a:endParaRPr lang="en-US" altLang="zh-CN" dirty="0" smtClean="0"/>
          </a:p>
          <a:p>
            <a:r>
              <a:rPr lang="en-US" altLang="zh-CN" dirty="0"/>
              <a:t>Early childhood thought disorder(n.) </a:t>
            </a:r>
            <a:r>
              <a:rPr lang="en-US" altLang="zh-CN" dirty="0" smtClean="0"/>
              <a:t>misdiagnosis(n</a:t>
            </a:r>
            <a:r>
              <a:rPr lang="en-US" altLang="zh-CN" dirty="0"/>
              <a:t>.) </a:t>
            </a:r>
            <a:endParaRPr lang="en-US" altLang="zh-CN" dirty="0" smtClean="0"/>
          </a:p>
          <a:p>
            <a:r>
              <a:rPr lang="en-US" altLang="zh-CN" dirty="0" smtClean="0"/>
              <a:t>misdiagnose(v</a:t>
            </a:r>
            <a:r>
              <a:rPr lang="en-US" altLang="zh-CN" dirty="0"/>
              <a:t>.) disordered(adj.) thought in early childhood</a:t>
            </a:r>
            <a:endParaRPr lang="zh-CN" altLang="zh-CN" dirty="0"/>
          </a:p>
        </p:txBody>
      </p:sp>
    </p:spTree>
    <p:extLst>
      <p:ext uri="{BB962C8B-B14F-4D97-AF65-F5344CB8AC3E}">
        <p14:creationId xmlns:p14="http://schemas.microsoft.com/office/powerpoint/2010/main" val="310101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两个原则：</a:t>
            </a:r>
            <a:endParaRPr lang="en-US" altLang="zh-CN" dirty="0" smtClean="0"/>
          </a:p>
          <a:p>
            <a:r>
              <a:rPr lang="en-US" altLang="zh-CN" dirty="0" smtClean="0"/>
              <a:t>character</a:t>
            </a:r>
            <a:r>
              <a:rPr lang="zh-CN" altLang="en-US" dirty="0"/>
              <a:t>应该放在主语的位置上 </a:t>
            </a:r>
            <a:endParaRPr lang="en-US" altLang="zh-CN" dirty="0"/>
          </a:p>
          <a:p>
            <a:pPr marL="0" indent="0">
              <a:buNone/>
            </a:pPr>
            <a:r>
              <a:rPr lang="zh-CN" altLang="en-US" dirty="0"/>
              <a:t> </a:t>
            </a:r>
            <a:r>
              <a:rPr lang="en-US" altLang="zh-CN" dirty="0"/>
              <a:t>(The subjects of the sentences name the cast of characters.)</a:t>
            </a:r>
          </a:p>
          <a:p>
            <a:r>
              <a:rPr lang="en-US" altLang="zh-CN" dirty="0"/>
              <a:t> </a:t>
            </a:r>
            <a:r>
              <a:rPr lang="zh-CN" altLang="en-US" dirty="0"/>
              <a:t>伴随</a:t>
            </a:r>
            <a:r>
              <a:rPr lang="en-US" altLang="zh-CN" dirty="0"/>
              <a:t>character</a:t>
            </a:r>
            <a:r>
              <a:rPr lang="zh-CN" altLang="en-US" dirty="0"/>
              <a:t>的动词一定要是</a:t>
            </a:r>
            <a:r>
              <a:rPr lang="en-US" altLang="zh-CN" dirty="0"/>
              <a:t>character</a:t>
            </a:r>
            <a:r>
              <a:rPr lang="zh-CN" altLang="en-US" dirty="0"/>
              <a:t>的</a:t>
            </a:r>
            <a:r>
              <a:rPr lang="en-US" altLang="zh-CN" dirty="0"/>
              <a:t>actions </a:t>
            </a:r>
          </a:p>
          <a:p>
            <a:pPr marL="0" indent="0">
              <a:buNone/>
            </a:pPr>
            <a:r>
              <a:rPr lang="en-US" altLang="zh-CN" dirty="0"/>
              <a:t> (The verbs that go with those subjects name the crucial actions those characters are part of.)</a:t>
            </a:r>
          </a:p>
          <a:p>
            <a:endParaRPr lang="zh-CN" altLang="en-US" dirty="0"/>
          </a:p>
        </p:txBody>
      </p:sp>
    </p:spTree>
    <p:extLst>
      <p:ext uri="{BB962C8B-B14F-4D97-AF65-F5344CB8AC3E}">
        <p14:creationId xmlns:p14="http://schemas.microsoft.com/office/powerpoint/2010/main" val="1245460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lnSpcReduction="1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dirty="0" smtClean="0"/>
              <a:t>Point</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1610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Cohesion(</a:t>
            </a:r>
            <a:r>
              <a:rPr lang="en-US" altLang="zh-CN" dirty="0" err="1"/>
              <a:t>衔接</a:t>
            </a:r>
            <a:r>
              <a:rPr lang="en-US" altLang="zh-CN" dirty="0" smtClean="0"/>
              <a:t>):</a:t>
            </a:r>
            <a:r>
              <a:rPr lang="en-US" altLang="zh-CN" dirty="0" err="1"/>
              <a:t>如何清晰地写出一段话</a:t>
            </a:r>
            <a:endParaRPr lang="zh-CN" altLang="en-US" dirty="0"/>
          </a:p>
        </p:txBody>
      </p:sp>
      <p:sp>
        <p:nvSpPr>
          <p:cNvPr id="3" name="内容占位符 2"/>
          <p:cNvSpPr>
            <a:spLocks noGrp="1"/>
          </p:cNvSpPr>
          <p:nvPr>
            <p:ph idx="1"/>
          </p:nvPr>
        </p:nvSpPr>
        <p:spPr/>
        <p:txBody>
          <a:bodyPr/>
          <a:lstStyle/>
          <a:p>
            <a:r>
              <a:rPr lang="zh-CN" altLang="en-US" dirty="0" smtClean="0"/>
              <a:t>每句话都懂，但是合在一起就不懂。</a:t>
            </a:r>
            <a:endParaRPr lang="en-US" altLang="zh-CN" dirty="0"/>
          </a:p>
          <a:p>
            <a:r>
              <a:rPr lang="zh-CN" altLang="en-US" dirty="0" smtClean="0"/>
              <a:t>一个秘诀：旧信息开头，新信息结尾</a:t>
            </a:r>
            <a:endParaRPr lang="en-US" altLang="zh-CN" dirty="0" smtClean="0"/>
          </a:p>
          <a:p>
            <a:r>
              <a:rPr lang="en-US" altLang="zh-CN" dirty="0"/>
              <a:t>Molecules are comprised of covalently bonded atoms. Bond strength controls a molecule’s reactions. Sometimes however, those reactions are slower than bond strength would predict.</a:t>
            </a:r>
            <a:endParaRPr lang="zh-CN"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637867" y="4391891"/>
            <a:ext cx="9906612" cy="1316181"/>
          </a:xfrm>
          <a:prstGeom prst="rect">
            <a:avLst/>
          </a:prstGeom>
        </p:spPr>
      </p:pic>
    </p:spTree>
    <p:extLst>
      <p:ext uri="{BB962C8B-B14F-4D97-AF65-F5344CB8AC3E}">
        <p14:creationId xmlns:p14="http://schemas.microsoft.com/office/powerpoint/2010/main" val="122897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为什么要学习写作</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As a scientist, you are a professional writer</a:t>
            </a:r>
            <a:r>
              <a:rPr lang="en-US" altLang="zh-CN" dirty="0" smtClean="0"/>
              <a:t>.</a:t>
            </a:r>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152867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Cohesion</a:t>
            </a:r>
            <a:endParaRPr lang="zh-CN" altLang="en-US" dirty="0"/>
          </a:p>
        </p:txBody>
      </p:sp>
      <p:pic>
        <p:nvPicPr>
          <p:cNvPr id="4" name="Picture"/>
          <p:cNvPicPr>
            <a:picLocks noGrp="1"/>
          </p:cNvPicPr>
          <p:nvPr>
            <p:ph idx="1"/>
          </p:nvPr>
        </p:nvPicPr>
        <p:blipFill>
          <a:blip r:embed="rId2"/>
          <a:stretch>
            <a:fillRect/>
          </a:stretch>
        </p:blipFill>
        <p:spPr bwMode="auto">
          <a:xfrm>
            <a:off x="1851895" y="2042609"/>
            <a:ext cx="8488209" cy="3235974"/>
          </a:xfrm>
          <a:prstGeom prst="rect">
            <a:avLst/>
          </a:prstGeom>
          <a:noFill/>
          <a:ln w="9525">
            <a:noFill/>
            <a:headEnd/>
            <a:tailEnd/>
          </a:ln>
        </p:spPr>
      </p:pic>
    </p:spTree>
    <p:extLst>
      <p:ext uri="{BB962C8B-B14F-4D97-AF65-F5344CB8AC3E}">
        <p14:creationId xmlns:p14="http://schemas.microsoft.com/office/powerpoint/2010/main" val="139055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句子衔接好，就算好</a:t>
            </a:r>
            <a:r>
              <a:rPr lang="zh-CN" altLang="en-US" dirty="0"/>
              <a:t>吗？</a:t>
            </a:r>
          </a:p>
        </p:txBody>
      </p:sp>
      <p:sp>
        <p:nvSpPr>
          <p:cNvPr id="3" name="内容占位符 2"/>
          <p:cNvSpPr>
            <a:spLocks noGrp="1"/>
          </p:cNvSpPr>
          <p:nvPr>
            <p:ph idx="1"/>
          </p:nvPr>
        </p:nvSpPr>
        <p:spPr>
          <a:xfrm>
            <a:off x="838200" y="1825625"/>
            <a:ext cx="10515600" cy="3660775"/>
          </a:xfrm>
        </p:spPr>
        <p:txBody>
          <a:bodyPr/>
          <a:lstStyle/>
          <a:p>
            <a:r>
              <a:rPr lang="en-US" altLang="zh-CN" dirty="0" err="1"/>
              <a:t>Sayner</a:t>
            </a:r>
            <a:r>
              <a:rPr lang="en-US" altLang="zh-CN" dirty="0"/>
              <a:t>, Wisconsin, is the snowmobile capital of the world. The buzzing of snowmobile engines fills the air, and their tank-like tracks crisscross the snow. The snow reminds me of Mom’s mashed potatoes, covered with furrows I would draw with my fork. Her mashed potatoes usually make me sick—that’s why I play with them. I like to make a hole in the middle of the potatoes and fill it with melted butter. This behavior has been the subject of long chats between me and my analyst.</a:t>
            </a:r>
            <a:endParaRPr lang="zh-CN" altLang="zh-CN" dirty="0"/>
          </a:p>
          <a:p>
            <a:endParaRPr lang="zh-CN" altLang="en-US" dirty="0"/>
          </a:p>
        </p:txBody>
      </p:sp>
    </p:spTree>
    <p:extLst>
      <p:ext uri="{BB962C8B-B14F-4D97-AF65-F5344CB8AC3E}">
        <p14:creationId xmlns:p14="http://schemas.microsoft.com/office/powerpoint/2010/main" val="275323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句子衔接好，就算好</a:t>
            </a:r>
            <a:r>
              <a:rPr lang="zh-CN" altLang="en-US" dirty="0"/>
              <a:t>吗？</a:t>
            </a:r>
          </a:p>
        </p:txBody>
      </p:sp>
      <p:sp>
        <p:nvSpPr>
          <p:cNvPr id="3" name="内容占位符 2"/>
          <p:cNvSpPr>
            <a:spLocks noGrp="1"/>
          </p:cNvSpPr>
          <p:nvPr>
            <p:ph idx="1"/>
          </p:nvPr>
        </p:nvSpPr>
        <p:spPr>
          <a:xfrm>
            <a:off x="838200" y="1825625"/>
            <a:ext cx="10515600" cy="3660775"/>
          </a:xfrm>
        </p:spPr>
        <p:txBody>
          <a:bodyPr/>
          <a:lstStyle/>
          <a:p>
            <a:r>
              <a:rPr lang="en-US" altLang="zh-CN" dirty="0" err="1"/>
              <a:t>Sayner</a:t>
            </a:r>
            <a:r>
              <a:rPr lang="en-US" altLang="zh-CN" dirty="0"/>
              <a:t>, Wisconsin, is the snowmobile capital of the world. The buzzing of snowmobile engines fills the air, and their tank-like tracks crisscross the snow. The snow reminds me of Mom’s mashed potatoes, covered with furrows I would draw with my fork. Her mashed potatoes usually make me sick—that’s why I play with them. I like to make a hole in the middle of the potatoes and fill it with melted butter. This behavior has been the subject of long chats between me and my analyst.</a:t>
            </a:r>
            <a:endParaRPr lang="zh-CN" altLang="zh-CN" dirty="0"/>
          </a:p>
          <a:p>
            <a:endParaRPr lang="zh-CN" altLang="en-US" dirty="0"/>
          </a:p>
        </p:txBody>
      </p:sp>
      <p:sp>
        <p:nvSpPr>
          <p:cNvPr id="4" name="文本框 3"/>
          <p:cNvSpPr txBox="1"/>
          <p:nvPr/>
        </p:nvSpPr>
        <p:spPr>
          <a:xfrm>
            <a:off x="1094510" y="5200196"/>
            <a:ext cx="7994072" cy="1200329"/>
          </a:xfrm>
          <a:prstGeom prst="rect">
            <a:avLst/>
          </a:prstGeom>
          <a:noFill/>
        </p:spPr>
        <p:txBody>
          <a:bodyPr wrap="square" rtlCol="0">
            <a:spAutoFit/>
          </a:bodyPr>
          <a:lstStyle/>
          <a:p>
            <a:r>
              <a:rPr lang="en-US" altLang="zh-CN" dirty="0">
                <a:solidFill>
                  <a:srgbClr val="FF0000"/>
                </a:solidFill>
              </a:rPr>
              <a:t>What's the point</a:t>
            </a:r>
            <a:r>
              <a:rPr lang="en-US" altLang="zh-CN" dirty="0" smtClean="0">
                <a:solidFill>
                  <a:srgbClr val="FF0000"/>
                </a:solidFill>
              </a:rPr>
              <a:t>?</a:t>
            </a:r>
          </a:p>
          <a:p>
            <a:pPr marL="342900" indent="-342900">
              <a:buAutoNum type="arabicPeriod"/>
            </a:pPr>
            <a:r>
              <a:rPr lang="zh-CN" altLang="en-US" dirty="0" smtClean="0">
                <a:solidFill>
                  <a:srgbClr val="FF0000"/>
                </a:solidFill>
              </a:rPr>
              <a:t>句子</a:t>
            </a:r>
            <a:r>
              <a:rPr lang="zh-CN" altLang="en-US" dirty="0">
                <a:solidFill>
                  <a:srgbClr val="FF0000"/>
                </a:solidFill>
              </a:rPr>
              <a:t>中的主语，其实是毫无关系的（没有相关</a:t>
            </a:r>
            <a:r>
              <a:rPr lang="zh-CN" altLang="en-US" dirty="0" smtClean="0">
                <a:solidFill>
                  <a:srgbClr val="FF0000"/>
                </a:solidFill>
              </a:rPr>
              <a:t>的</a:t>
            </a:r>
            <a:r>
              <a:rPr lang="en-US" altLang="zh-CN" dirty="0" smtClean="0">
                <a:solidFill>
                  <a:srgbClr val="FF0000"/>
                </a:solidFill>
              </a:rPr>
              <a:t>topic(</a:t>
            </a:r>
            <a:r>
              <a:rPr lang="zh-CN" altLang="en-US" dirty="0" smtClean="0">
                <a:solidFill>
                  <a:srgbClr val="FF0000"/>
                </a:solidFill>
              </a:rPr>
              <a:t>话题</a:t>
            </a:r>
            <a:r>
              <a:rPr lang="en-US"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marL="342900" indent="-342900">
              <a:buAutoNum type="arabicPeriod"/>
            </a:pPr>
            <a:r>
              <a:rPr lang="zh-CN" altLang="en-US" dirty="0" smtClean="0">
                <a:solidFill>
                  <a:srgbClr val="FF0000"/>
                </a:solidFill>
              </a:rPr>
              <a:t>句子</a:t>
            </a:r>
            <a:r>
              <a:rPr lang="zh-CN" altLang="en-US" dirty="0">
                <a:solidFill>
                  <a:srgbClr val="FF0000"/>
                </a:solidFill>
              </a:rPr>
              <a:t>之间没有一个统一的主题（</a:t>
            </a:r>
            <a:r>
              <a:rPr lang="en-US" altLang="zh-CN" dirty="0">
                <a:solidFill>
                  <a:srgbClr val="FF0000"/>
                </a:solidFill>
              </a:rPr>
              <a:t>themes</a:t>
            </a:r>
            <a:r>
              <a:rPr lang="zh-CN" altLang="en-US" dirty="0">
                <a:solidFill>
                  <a:srgbClr val="FF0000"/>
                </a:solidFill>
              </a:rPr>
              <a:t>）或观点（</a:t>
            </a:r>
            <a:r>
              <a:rPr lang="en-US" altLang="zh-CN" dirty="0">
                <a:solidFill>
                  <a:srgbClr val="FF0000"/>
                </a:solidFill>
              </a:rPr>
              <a:t>ideas</a:t>
            </a:r>
            <a:r>
              <a:rPr lang="zh-CN" altLang="en-US" dirty="0" smtClean="0">
                <a:solidFill>
                  <a:srgbClr val="FF0000"/>
                </a:solidFill>
              </a:rPr>
              <a:t>）</a:t>
            </a:r>
            <a:endParaRPr lang="en-US" altLang="zh-CN" dirty="0" smtClean="0">
              <a:solidFill>
                <a:srgbClr val="FF0000"/>
              </a:solidFill>
            </a:endParaRPr>
          </a:p>
          <a:p>
            <a:pPr marL="342900" indent="-342900">
              <a:buAutoNum type="arabicPeriod"/>
            </a:pPr>
            <a:r>
              <a:rPr lang="en-US" altLang="zh-CN" dirty="0" smtClean="0">
                <a:solidFill>
                  <a:srgbClr val="FF0000"/>
                </a:solidFill>
              </a:rPr>
              <a:t>3</a:t>
            </a:r>
            <a:r>
              <a:rPr lang="zh-CN" altLang="en-US" dirty="0" smtClean="0">
                <a:solidFill>
                  <a:srgbClr val="FF0000"/>
                </a:solidFill>
              </a:rPr>
              <a:t>段落</a:t>
            </a:r>
            <a:r>
              <a:rPr lang="zh-CN" altLang="en-US" dirty="0">
                <a:solidFill>
                  <a:srgbClr val="FF0000"/>
                </a:solidFill>
              </a:rPr>
              <a:t>中缺少一个介绍这个段落的句子（</a:t>
            </a:r>
            <a:r>
              <a:rPr lang="en-US" altLang="zh-CN" dirty="0">
                <a:solidFill>
                  <a:srgbClr val="FF0000"/>
                </a:solidFill>
              </a:rPr>
              <a:t>Point</a:t>
            </a:r>
            <a:r>
              <a:rPr lang="zh-CN" altLang="en-US" dirty="0">
                <a:solidFill>
                  <a:srgbClr val="FF0000"/>
                </a:solidFill>
              </a:rPr>
              <a:t>）</a:t>
            </a:r>
          </a:p>
        </p:txBody>
      </p:sp>
    </p:spTree>
    <p:extLst>
      <p:ext uri="{BB962C8B-B14F-4D97-AF65-F5344CB8AC3E}">
        <p14:creationId xmlns:p14="http://schemas.microsoft.com/office/powerpoint/2010/main" val="299942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句子衔接好，就算好</a:t>
            </a:r>
            <a:r>
              <a:rPr lang="zh-CN" altLang="en-US" dirty="0"/>
              <a:t>吗？</a:t>
            </a:r>
          </a:p>
        </p:txBody>
      </p:sp>
      <p:sp>
        <p:nvSpPr>
          <p:cNvPr id="3" name="内容占位符 2"/>
          <p:cNvSpPr>
            <a:spLocks noGrp="1"/>
          </p:cNvSpPr>
          <p:nvPr>
            <p:ph idx="1"/>
          </p:nvPr>
        </p:nvSpPr>
        <p:spPr>
          <a:xfrm>
            <a:off x="838200" y="1825625"/>
            <a:ext cx="10515600" cy="3660775"/>
          </a:xfrm>
        </p:spPr>
        <p:txBody>
          <a:bodyPr/>
          <a:lstStyle/>
          <a:p>
            <a:r>
              <a:rPr lang="en-US" altLang="zh-CN" dirty="0" err="1"/>
              <a:t>Sayner</a:t>
            </a:r>
            <a:r>
              <a:rPr lang="en-US" altLang="zh-CN" dirty="0"/>
              <a:t>, Wisconsin, is the snowmobile capital of the world. The buzzing of snowmobile engines fills the air, and their tank-like tracks crisscross the snow. The snow reminds me of Mom’s mashed potatoes, covered with furrows I would draw with my fork. Her mashed potatoes usually make me sick—that’s why I play with them. I like to make a hole in the middle of the potatoes and fill it with melted butter. This behavior has been the subject of long chats between me and my analyst.</a:t>
            </a:r>
            <a:endParaRPr lang="zh-CN" altLang="zh-CN" dirty="0"/>
          </a:p>
          <a:p>
            <a:endParaRPr lang="zh-CN" altLang="en-US" dirty="0"/>
          </a:p>
        </p:txBody>
      </p:sp>
      <p:sp>
        <p:nvSpPr>
          <p:cNvPr id="4" name="文本框 3"/>
          <p:cNvSpPr txBox="1"/>
          <p:nvPr/>
        </p:nvSpPr>
        <p:spPr>
          <a:xfrm>
            <a:off x="1094510" y="5200196"/>
            <a:ext cx="7994072" cy="1200329"/>
          </a:xfrm>
          <a:prstGeom prst="rect">
            <a:avLst/>
          </a:prstGeom>
          <a:noFill/>
        </p:spPr>
        <p:txBody>
          <a:bodyPr wrap="square" rtlCol="0">
            <a:spAutoFit/>
          </a:bodyPr>
          <a:lstStyle/>
          <a:p>
            <a:r>
              <a:rPr lang="en-US" altLang="zh-CN" dirty="0">
                <a:solidFill>
                  <a:srgbClr val="FF0000"/>
                </a:solidFill>
              </a:rPr>
              <a:t>What's the point</a:t>
            </a:r>
            <a:r>
              <a:rPr lang="en-US" altLang="zh-CN" dirty="0" smtClean="0">
                <a:solidFill>
                  <a:srgbClr val="FF0000"/>
                </a:solidFill>
              </a:rPr>
              <a:t>?</a:t>
            </a:r>
          </a:p>
          <a:p>
            <a:pPr marL="342900" indent="-342900">
              <a:buAutoNum type="arabicPeriod"/>
            </a:pPr>
            <a:r>
              <a:rPr lang="zh-CN" altLang="en-US" dirty="0" smtClean="0">
                <a:solidFill>
                  <a:srgbClr val="FF0000"/>
                </a:solidFill>
              </a:rPr>
              <a:t>句子</a:t>
            </a:r>
            <a:r>
              <a:rPr lang="zh-CN" altLang="en-US" dirty="0">
                <a:solidFill>
                  <a:srgbClr val="FF0000"/>
                </a:solidFill>
              </a:rPr>
              <a:t>中的主语，其实是毫无关系的（没有相关</a:t>
            </a:r>
            <a:r>
              <a:rPr lang="zh-CN" altLang="en-US" dirty="0" smtClean="0">
                <a:solidFill>
                  <a:srgbClr val="FF0000"/>
                </a:solidFill>
              </a:rPr>
              <a:t>的</a:t>
            </a:r>
            <a:r>
              <a:rPr lang="en-US" altLang="zh-CN" dirty="0" smtClean="0">
                <a:solidFill>
                  <a:srgbClr val="FF0000"/>
                </a:solidFill>
              </a:rPr>
              <a:t>topic(</a:t>
            </a:r>
            <a:r>
              <a:rPr lang="zh-CN" altLang="en-US" dirty="0" smtClean="0">
                <a:solidFill>
                  <a:srgbClr val="FF0000"/>
                </a:solidFill>
              </a:rPr>
              <a:t>话题</a:t>
            </a:r>
            <a:r>
              <a:rPr lang="en-US"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marL="342900" indent="-342900">
              <a:buAutoNum type="arabicPeriod"/>
            </a:pPr>
            <a:r>
              <a:rPr lang="zh-CN" altLang="en-US" dirty="0" smtClean="0">
                <a:solidFill>
                  <a:srgbClr val="FF0000"/>
                </a:solidFill>
              </a:rPr>
              <a:t>句子</a:t>
            </a:r>
            <a:r>
              <a:rPr lang="zh-CN" altLang="en-US" dirty="0">
                <a:solidFill>
                  <a:srgbClr val="FF0000"/>
                </a:solidFill>
              </a:rPr>
              <a:t>之间没有一个统一的主题（</a:t>
            </a:r>
            <a:r>
              <a:rPr lang="en-US" altLang="zh-CN" dirty="0">
                <a:solidFill>
                  <a:srgbClr val="FF0000"/>
                </a:solidFill>
              </a:rPr>
              <a:t>themes</a:t>
            </a:r>
            <a:r>
              <a:rPr lang="zh-CN" altLang="en-US" dirty="0">
                <a:solidFill>
                  <a:srgbClr val="FF0000"/>
                </a:solidFill>
              </a:rPr>
              <a:t>）或观点（</a:t>
            </a:r>
            <a:r>
              <a:rPr lang="en-US" altLang="zh-CN" dirty="0">
                <a:solidFill>
                  <a:srgbClr val="FF0000"/>
                </a:solidFill>
              </a:rPr>
              <a:t>ideas</a:t>
            </a:r>
            <a:r>
              <a:rPr lang="zh-CN" altLang="en-US" dirty="0" smtClean="0">
                <a:solidFill>
                  <a:srgbClr val="FF0000"/>
                </a:solidFill>
              </a:rPr>
              <a:t>）</a:t>
            </a:r>
            <a:endParaRPr lang="en-US" altLang="zh-CN" dirty="0" smtClean="0">
              <a:solidFill>
                <a:srgbClr val="FF0000"/>
              </a:solidFill>
            </a:endParaRPr>
          </a:p>
          <a:p>
            <a:pPr marL="342900" indent="-342900">
              <a:buAutoNum type="arabicPeriod"/>
            </a:pPr>
            <a:r>
              <a:rPr lang="en-US" altLang="zh-CN" dirty="0" smtClean="0">
                <a:solidFill>
                  <a:srgbClr val="FF0000"/>
                </a:solidFill>
              </a:rPr>
              <a:t>3</a:t>
            </a:r>
            <a:r>
              <a:rPr lang="zh-CN" altLang="en-US" dirty="0" smtClean="0">
                <a:solidFill>
                  <a:srgbClr val="FF0000"/>
                </a:solidFill>
              </a:rPr>
              <a:t>段落</a:t>
            </a:r>
            <a:r>
              <a:rPr lang="zh-CN" altLang="en-US" dirty="0">
                <a:solidFill>
                  <a:srgbClr val="FF0000"/>
                </a:solidFill>
              </a:rPr>
              <a:t>中缺少一个介绍这个段落的句子（</a:t>
            </a:r>
            <a:r>
              <a:rPr lang="en-US" altLang="zh-CN" dirty="0">
                <a:solidFill>
                  <a:srgbClr val="FF0000"/>
                </a:solidFill>
              </a:rPr>
              <a:t>Point</a:t>
            </a:r>
            <a:r>
              <a:rPr lang="zh-CN" altLang="en-US" dirty="0">
                <a:solidFill>
                  <a:srgbClr val="FF0000"/>
                </a:solidFill>
              </a:rPr>
              <a:t>）</a:t>
            </a:r>
          </a:p>
        </p:txBody>
      </p:sp>
    </p:spTree>
    <p:extLst>
      <p:ext uri="{BB962C8B-B14F-4D97-AF65-F5344CB8AC3E}">
        <p14:creationId xmlns:p14="http://schemas.microsoft.com/office/powerpoint/2010/main" val="132811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Cohesion</a:t>
            </a:r>
            <a:r>
              <a:rPr lang="zh-CN" altLang="en-US" dirty="0" smtClean="0"/>
              <a:t>的</a:t>
            </a:r>
            <a:r>
              <a:rPr lang="en-US" altLang="zh-CN" dirty="0" smtClean="0"/>
              <a:t>5</a:t>
            </a:r>
            <a:r>
              <a:rPr lang="zh-CN" altLang="en-US" dirty="0" smtClean="0"/>
              <a:t>个原则</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Principle 1: A cohesive paragraph has consistent topic strings</a:t>
            </a:r>
            <a:r>
              <a:rPr lang="en-US" altLang="zh-CN" dirty="0" smtClean="0"/>
              <a:t>.</a:t>
            </a:r>
          </a:p>
          <a:p>
            <a:r>
              <a:rPr lang="en-US" altLang="zh-CN" dirty="0" smtClean="0"/>
              <a:t>Principle 2</a:t>
            </a:r>
            <a:r>
              <a:rPr lang="en-US" altLang="zh-CN" dirty="0"/>
              <a:t>: A cohesive paragraph has another set of strings running through it that we will call thematic strings</a:t>
            </a:r>
            <a:r>
              <a:rPr lang="en-US" altLang="zh-CN" dirty="0" smtClean="0"/>
              <a:t>.</a:t>
            </a:r>
          </a:p>
          <a:p>
            <a:r>
              <a:rPr lang="en-US" altLang="zh-CN" dirty="0" smtClean="0"/>
              <a:t>Principle 3</a:t>
            </a:r>
            <a:r>
              <a:rPr lang="en-US" altLang="zh-CN" dirty="0"/>
              <a:t>: A cohesive paragraph introduces new topic and thematic strings in a predictable location: at the end of the sentence(s) that introduce the paragraph</a:t>
            </a:r>
            <a:r>
              <a:rPr lang="en-US" altLang="zh-CN" dirty="0" smtClean="0"/>
              <a:t>.</a:t>
            </a:r>
          </a:p>
          <a:p>
            <a:r>
              <a:rPr lang="en-US" altLang="zh-CN" dirty="0" smtClean="0"/>
              <a:t>Principle </a:t>
            </a:r>
            <a:r>
              <a:rPr lang="en-US" altLang="zh-CN" dirty="0"/>
              <a:t>4: A coherent paragraph will usually have a single sentence that clearly articulates its point</a:t>
            </a:r>
            <a:r>
              <a:rPr lang="en-US" altLang="zh-CN" dirty="0" smtClean="0"/>
              <a:t>.</a:t>
            </a:r>
          </a:p>
          <a:p>
            <a:r>
              <a:rPr lang="en-US" altLang="zh-CN" dirty="0" smtClean="0"/>
              <a:t>Principle </a:t>
            </a:r>
            <a:r>
              <a:rPr lang="en-US" altLang="zh-CN" dirty="0"/>
              <a:t>5: A coherent paragraph will typically locate that point sentence in one of two places.</a:t>
            </a:r>
            <a:endParaRPr lang="zh-CN" altLang="en-US" dirty="0"/>
          </a:p>
        </p:txBody>
      </p:sp>
    </p:spTree>
    <p:extLst>
      <p:ext uri="{BB962C8B-B14F-4D97-AF65-F5344CB8AC3E}">
        <p14:creationId xmlns:p14="http://schemas.microsoft.com/office/powerpoint/2010/main" val="306940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Topics</a:t>
            </a:r>
            <a:endParaRPr lang="zh-CN" altLang="en-US" dirty="0"/>
          </a:p>
        </p:txBody>
      </p:sp>
      <p:sp>
        <p:nvSpPr>
          <p:cNvPr id="3" name="内容占位符 2"/>
          <p:cNvSpPr>
            <a:spLocks noGrp="1"/>
          </p:cNvSpPr>
          <p:nvPr>
            <p:ph idx="1"/>
          </p:nvPr>
        </p:nvSpPr>
        <p:spPr/>
        <p:txBody>
          <a:bodyPr/>
          <a:lstStyle/>
          <a:p>
            <a:r>
              <a:rPr lang="en-US" altLang="zh-CN" dirty="0"/>
              <a:t>Principle 1: A cohesive paragraph has consistent topic strings</a:t>
            </a:r>
            <a:r>
              <a:rPr lang="en-US" altLang="zh-CN" dirty="0" smtClean="0"/>
              <a:t>.</a:t>
            </a:r>
          </a:p>
          <a:p>
            <a:endParaRPr lang="en-US" altLang="zh-CN" dirty="0" smtClean="0"/>
          </a:p>
          <a:p>
            <a:r>
              <a:rPr lang="en-US" altLang="zh-CN" dirty="0" smtClean="0"/>
              <a:t>topic</a:t>
            </a:r>
            <a:r>
              <a:rPr lang="zh-CN" altLang="en-US" dirty="0" smtClean="0"/>
              <a:t>通常</a:t>
            </a:r>
            <a:r>
              <a:rPr lang="zh-CN" altLang="en-US" dirty="0"/>
              <a:t>会出现在主语中，但有时候并不一定是句子的</a:t>
            </a:r>
            <a:r>
              <a:rPr lang="zh-CN" altLang="en-US" dirty="0" smtClean="0"/>
              <a:t>主语</a:t>
            </a:r>
            <a:endParaRPr lang="en-US" altLang="zh-CN" dirty="0" smtClean="0"/>
          </a:p>
          <a:p>
            <a:endParaRPr lang="en-US" altLang="zh-CN" dirty="0" smtClean="0"/>
          </a:p>
          <a:p>
            <a:r>
              <a:rPr lang="en-US" altLang="zh-CN" dirty="0"/>
              <a:t>It is impossible for </a:t>
            </a:r>
            <a:r>
              <a:rPr lang="en-US" altLang="zh-CN" b="1" dirty="0"/>
              <a:t>your claim</a:t>
            </a:r>
            <a:r>
              <a:rPr lang="en-US" altLang="zh-CN" dirty="0"/>
              <a:t> to be proved.</a:t>
            </a:r>
            <a:endParaRPr lang="zh-CN" altLang="zh-CN" dirty="0"/>
          </a:p>
          <a:p>
            <a:r>
              <a:rPr lang="en-US" altLang="zh-CN" dirty="0"/>
              <a:t>In regard to </a:t>
            </a:r>
            <a:r>
              <a:rPr lang="en-US" altLang="zh-CN" b="1" dirty="0"/>
              <a:t>this question</a:t>
            </a:r>
            <a:r>
              <a:rPr lang="en-US" altLang="zh-CN" dirty="0"/>
              <a:t>, I believe more research is needed.</a:t>
            </a:r>
            <a:endParaRPr lang="zh-CN" altLang="zh-CN" dirty="0"/>
          </a:p>
          <a:p>
            <a:r>
              <a:rPr lang="en-US" altLang="zh-CN" dirty="0"/>
              <a:t>It is likely that </a:t>
            </a:r>
            <a:r>
              <a:rPr lang="en-US" altLang="zh-CN" b="1" dirty="0"/>
              <a:t>our proposal</a:t>
            </a:r>
            <a:r>
              <a:rPr lang="en-US" altLang="zh-CN" dirty="0"/>
              <a:t> will be accepted.</a:t>
            </a:r>
            <a:endParaRPr lang="zh-CN" altLang="zh-CN" dirty="0"/>
          </a:p>
          <a:p>
            <a:endParaRPr lang="zh-CN" altLang="en-US" dirty="0"/>
          </a:p>
        </p:txBody>
      </p:sp>
    </p:spTree>
    <p:extLst>
      <p:ext uri="{BB962C8B-B14F-4D97-AF65-F5344CB8AC3E}">
        <p14:creationId xmlns:p14="http://schemas.microsoft.com/office/powerpoint/2010/main" val="270753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黑体表示</a:t>
            </a:r>
            <a:r>
              <a:rPr lang="en-US" altLang="zh-CN" dirty="0" smtClean="0"/>
              <a:t>topic</a:t>
            </a:r>
          </a:p>
          <a:p>
            <a:r>
              <a:rPr lang="en-US" altLang="zh-CN" b="1" dirty="0" smtClean="0"/>
              <a:t>Particular </a:t>
            </a:r>
            <a:r>
              <a:rPr lang="en-US" altLang="zh-CN" b="1" dirty="0"/>
              <a:t>ideas toward the beginning of each clause</a:t>
            </a:r>
            <a:r>
              <a:rPr lang="en-US" altLang="zh-CN" dirty="0"/>
              <a:t> define what a passage is centrally "about" for a reader, so </a:t>
            </a:r>
            <a:r>
              <a:rPr lang="en-US" altLang="zh-CN" b="1" dirty="0"/>
              <a:t>a sense of coherence</a:t>
            </a:r>
            <a:r>
              <a:rPr lang="en-US" altLang="zh-CN" dirty="0"/>
              <a:t> crucially depends on topics. Cumulatively, </a:t>
            </a:r>
            <a:r>
              <a:rPr lang="en-US" altLang="zh-CN" b="1" dirty="0"/>
              <a:t>the thematic signposts</a:t>
            </a:r>
            <a:r>
              <a:rPr lang="en-US" altLang="zh-CN" dirty="0"/>
              <a:t> that are provided by </a:t>
            </a:r>
            <a:r>
              <a:rPr lang="en-US" altLang="zh-CN" b="1" dirty="0"/>
              <a:t>these ideas</a:t>
            </a:r>
            <a:r>
              <a:rPr lang="en-US" altLang="zh-CN" dirty="0"/>
              <a:t> should focus the reader's attention toward a well-defined and limited set of connected a paragraph from a cumulatively coherent </a:t>
            </a:r>
            <a:r>
              <a:rPr lang="en-US" altLang="zh-CN" b="1" dirty="0"/>
              <a:t>Moving through view</a:t>
            </a:r>
            <a:r>
              <a:rPr lang="en-US" altLang="zh-CN" dirty="0"/>
              <a:t> is made possible by a sequence of topics that seem to constitute this coherent sequence of topicalized idea. </a:t>
            </a:r>
            <a:r>
              <a:rPr lang="en-US" altLang="zh-CN" b="1" dirty="0"/>
              <a:t>A seeming absence of context for each sentence</a:t>
            </a:r>
            <a:r>
              <a:rPr lang="en-US" altLang="zh-CN" dirty="0"/>
              <a:t> is one consequence of making random shifts in topics. </a:t>
            </a:r>
            <a:r>
              <a:rPr lang="en-US" altLang="zh-CN" b="1" dirty="0"/>
              <a:t>Feelings of dislocation, disorientation, and lack of focus</a:t>
            </a:r>
            <a:r>
              <a:rPr lang="en-US" altLang="zh-CN" dirty="0"/>
              <a:t> will occur when that happens. </a:t>
            </a:r>
            <a:r>
              <a:rPr lang="en-US" altLang="zh-CN" b="1" dirty="0"/>
              <a:t>The seeming coherence of whole sections</a:t>
            </a:r>
            <a:r>
              <a:rPr lang="en-US" altLang="zh-CN" dirty="0"/>
              <a:t> will turn on a reader's point of view as a result of topic announcement.</a:t>
            </a:r>
            <a:endParaRPr lang="zh-CN" altLang="en-US" dirty="0"/>
          </a:p>
        </p:txBody>
      </p:sp>
    </p:spTree>
    <p:extLst>
      <p:ext uri="{BB962C8B-B14F-4D97-AF65-F5344CB8AC3E}">
        <p14:creationId xmlns:p14="http://schemas.microsoft.com/office/powerpoint/2010/main" val="4226707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黑体表示</a:t>
            </a:r>
            <a:r>
              <a:rPr lang="en-US" altLang="zh-CN" dirty="0" smtClean="0"/>
              <a:t>topic</a:t>
            </a:r>
          </a:p>
          <a:p>
            <a:r>
              <a:rPr lang="en-US" altLang="zh-CN" b="1" dirty="0" smtClean="0"/>
              <a:t>Particular </a:t>
            </a:r>
            <a:r>
              <a:rPr lang="en-US" altLang="zh-CN" b="1" dirty="0"/>
              <a:t>ideas toward the beginning of each clause</a:t>
            </a:r>
            <a:r>
              <a:rPr lang="en-US" altLang="zh-CN" dirty="0"/>
              <a:t> define what a passage is centrally "about" for a reader, so </a:t>
            </a:r>
            <a:r>
              <a:rPr lang="en-US" altLang="zh-CN" b="1" dirty="0"/>
              <a:t>a sense of coherence</a:t>
            </a:r>
            <a:r>
              <a:rPr lang="en-US" altLang="zh-CN" dirty="0"/>
              <a:t> crucially depends on topics. Cumulatively, </a:t>
            </a:r>
            <a:r>
              <a:rPr lang="en-US" altLang="zh-CN" b="1" dirty="0"/>
              <a:t>the thematic signposts</a:t>
            </a:r>
            <a:r>
              <a:rPr lang="en-US" altLang="zh-CN" dirty="0"/>
              <a:t> that are provided by </a:t>
            </a:r>
            <a:r>
              <a:rPr lang="en-US" altLang="zh-CN" b="1" dirty="0"/>
              <a:t>these ideas</a:t>
            </a:r>
            <a:r>
              <a:rPr lang="en-US" altLang="zh-CN" dirty="0"/>
              <a:t> should focus the reader's attention toward a well-defined and limited set of connected a paragraph from a cumulatively coherent </a:t>
            </a:r>
            <a:r>
              <a:rPr lang="en-US" altLang="zh-CN" b="1" dirty="0"/>
              <a:t>Moving through view</a:t>
            </a:r>
            <a:r>
              <a:rPr lang="en-US" altLang="zh-CN" dirty="0"/>
              <a:t> is made possible by a sequence of topics that seem to constitute this coherent sequence of topicalized idea. </a:t>
            </a:r>
            <a:r>
              <a:rPr lang="en-US" altLang="zh-CN" b="1" dirty="0"/>
              <a:t>A seeming absence of context for each sentence</a:t>
            </a:r>
            <a:r>
              <a:rPr lang="en-US" altLang="zh-CN" dirty="0"/>
              <a:t> is one consequence of making random shifts in topics. </a:t>
            </a:r>
            <a:r>
              <a:rPr lang="en-US" altLang="zh-CN" b="1" dirty="0"/>
              <a:t>Feelings of dislocation, disorientation, and lack of focus</a:t>
            </a:r>
            <a:r>
              <a:rPr lang="en-US" altLang="zh-CN" dirty="0"/>
              <a:t> will occur when that happens. </a:t>
            </a:r>
            <a:r>
              <a:rPr lang="en-US" altLang="zh-CN" b="1" dirty="0"/>
              <a:t>The seeming coherence of whole sections</a:t>
            </a:r>
            <a:r>
              <a:rPr lang="en-US" altLang="zh-CN" dirty="0"/>
              <a:t> will turn on a reader's point of view as a result of topic announcement</a:t>
            </a:r>
            <a:r>
              <a:rPr lang="en-US" altLang="zh-CN" dirty="0" smtClean="0"/>
              <a:t>.</a:t>
            </a:r>
          </a:p>
          <a:p>
            <a:r>
              <a:rPr lang="zh-CN" altLang="en-US" dirty="0" smtClean="0"/>
              <a:t>黑体部分看起来毫不相关</a:t>
            </a:r>
            <a:endParaRPr lang="zh-CN" altLang="en-US" dirty="0"/>
          </a:p>
        </p:txBody>
      </p:sp>
    </p:spTree>
    <p:extLst>
      <p:ext uri="{BB962C8B-B14F-4D97-AF65-F5344CB8AC3E}">
        <p14:creationId xmlns:p14="http://schemas.microsoft.com/office/powerpoint/2010/main" val="3499870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a:t>
            </a:r>
            <a:endParaRPr lang="zh-CN" altLang="en-US" dirty="0"/>
          </a:p>
        </p:txBody>
      </p:sp>
      <p:sp>
        <p:nvSpPr>
          <p:cNvPr id="3" name="内容占位符 2"/>
          <p:cNvSpPr>
            <a:spLocks noGrp="1"/>
          </p:cNvSpPr>
          <p:nvPr>
            <p:ph sz="half" idx="1"/>
          </p:nvPr>
        </p:nvSpPr>
        <p:spPr/>
        <p:txBody>
          <a:bodyPr>
            <a:normAutofit fontScale="55000" lnSpcReduction="20000"/>
          </a:bodyPr>
          <a:lstStyle/>
          <a:p>
            <a:r>
              <a:rPr lang="zh-CN" altLang="en-US" dirty="0" smtClean="0"/>
              <a:t>修正前</a:t>
            </a:r>
            <a:endParaRPr lang="en-US" altLang="zh-CN" dirty="0" smtClean="0"/>
          </a:p>
          <a:p>
            <a:r>
              <a:rPr lang="en-US" altLang="zh-CN" sz="3300" b="1" dirty="0" smtClean="0"/>
              <a:t>Particular </a:t>
            </a:r>
            <a:r>
              <a:rPr lang="en-US" altLang="zh-CN" sz="3300" b="1" dirty="0"/>
              <a:t>ideas toward the beginning of each clause</a:t>
            </a:r>
            <a:r>
              <a:rPr lang="en-US" altLang="zh-CN" sz="3300" dirty="0"/>
              <a:t> define what a passage is centrally "about" for a reader, so </a:t>
            </a:r>
            <a:r>
              <a:rPr lang="en-US" altLang="zh-CN" sz="3300" b="1" dirty="0"/>
              <a:t>a sense of coherence</a:t>
            </a:r>
            <a:r>
              <a:rPr lang="en-US" altLang="zh-CN" sz="3300" dirty="0"/>
              <a:t> crucially depends on topics. Cumulatively, </a:t>
            </a:r>
            <a:r>
              <a:rPr lang="en-US" altLang="zh-CN" sz="3300" b="1" dirty="0"/>
              <a:t>the thematic signposts</a:t>
            </a:r>
            <a:r>
              <a:rPr lang="en-US" altLang="zh-CN" sz="3300" dirty="0"/>
              <a:t> that are provided by </a:t>
            </a:r>
            <a:r>
              <a:rPr lang="en-US" altLang="zh-CN" sz="3300" b="1" dirty="0"/>
              <a:t>these ideas</a:t>
            </a:r>
            <a:r>
              <a:rPr lang="en-US" altLang="zh-CN" sz="3300" dirty="0"/>
              <a:t> should focus the reader's attention toward a well-defined and limited set of connected a paragraph from a cumulatively coherent </a:t>
            </a:r>
            <a:r>
              <a:rPr lang="en-US" altLang="zh-CN" sz="3300" b="1" dirty="0"/>
              <a:t>Moving through view</a:t>
            </a:r>
            <a:r>
              <a:rPr lang="en-US" altLang="zh-CN" sz="3300" dirty="0"/>
              <a:t> is made possible by a sequence of topics that seem to constitute this coherent sequence of topicalized idea. </a:t>
            </a:r>
            <a:r>
              <a:rPr lang="en-US" altLang="zh-CN" sz="3300" b="1" dirty="0"/>
              <a:t>A seeming absence of context for each sentence</a:t>
            </a:r>
            <a:r>
              <a:rPr lang="en-US" altLang="zh-CN" sz="3300" dirty="0"/>
              <a:t> is one consequence of making random shifts in topics. </a:t>
            </a:r>
            <a:r>
              <a:rPr lang="en-US" altLang="zh-CN" sz="3300" b="1" dirty="0"/>
              <a:t>Feelings of dislocation, disorientation, and lack of focus</a:t>
            </a:r>
            <a:r>
              <a:rPr lang="en-US" altLang="zh-CN" sz="3300" dirty="0"/>
              <a:t> will occur when that happens. </a:t>
            </a:r>
            <a:r>
              <a:rPr lang="en-US" altLang="zh-CN" sz="3300" b="1" dirty="0"/>
              <a:t>The seeming coherence of whole sections</a:t>
            </a:r>
            <a:r>
              <a:rPr lang="en-US" altLang="zh-CN" sz="3300" dirty="0"/>
              <a:t> will turn on a reader's point of view as a result of topic announcement</a:t>
            </a:r>
            <a:r>
              <a:rPr lang="en-US" altLang="zh-CN" sz="3300" dirty="0" smtClean="0"/>
              <a:t>.</a:t>
            </a:r>
          </a:p>
        </p:txBody>
      </p:sp>
      <p:sp>
        <p:nvSpPr>
          <p:cNvPr id="4" name="内容占位符 3"/>
          <p:cNvSpPr>
            <a:spLocks noGrp="1"/>
          </p:cNvSpPr>
          <p:nvPr>
            <p:ph sz="half" idx="2"/>
          </p:nvPr>
        </p:nvSpPr>
        <p:spPr/>
        <p:txBody>
          <a:bodyPr>
            <a:normAutofit fontScale="55000" lnSpcReduction="20000"/>
          </a:bodyPr>
          <a:lstStyle/>
          <a:p>
            <a:r>
              <a:rPr lang="zh-CN" altLang="en-US" dirty="0" smtClean="0"/>
              <a:t>修正后</a:t>
            </a:r>
            <a:endParaRPr lang="en-US" altLang="zh-CN" dirty="0" smtClean="0"/>
          </a:p>
          <a:p>
            <a:r>
              <a:rPr lang="en-US" altLang="zh-CN" sz="2900" dirty="0" smtClean="0"/>
              <a:t>In </a:t>
            </a:r>
            <a:r>
              <a:rPr lang="en-US" altLang="zh-CN" sz="2900" dirty="0"/>
              <a:t>this paragraph, I have boldfaced the topics of every clause. Topics are crucial for a reader because they focus the reader's attention on a particular idea toward the beginning of every clause . </a:t>
            </a:r>
            <a:r>
              <a:rPr lang="en-US" altLang="zh-CN" sz="2900" b="1" dirty="0"/>
              <a:t>Topics</a:t>
            </a:r>
            <a:r>
              <a:rPr lang="en-US" altLang="zh-CN" sz="2900" dirty="0"/>
              <a:t> thereby notify a reader what a clause is "about". </a:t>
            </a:r>
            <a:r>
              <a:rPr lang="en-US" altLang="zh-CN" sz="2900" b="1" dirty="0"/>
              <a:t>Topics</a:t>
            </a:r>
            <a:r>
              <a:rPr lang="en-US" altLang="zh-CN" sz="2900" dirty="0"/>
              <a:t> thereby crucially determine whether the reader will feel a passage is coherent. Cumulatively, through a series of sentences, </a:t>
            </a:r>
            <a:r>
              <a:rPr lang="en-US" altLang="zh-CN" sz="2900" b="1" dirty="0"/>
              <a:t>these topicalized ideas</a:t>
            </a:r>
            <a:r>
              <a:rPr lang="en-US" altLang="zh-CN" sz="2900" dirty="0"/>
              <a:t> provide thematic signposts that focus the reader's attention on a well-defined set of connected ideas. If </a:t>
            </a:r>
            <a:r>
              <a:rPr lang="en-US" altLang="zh-CN" sz="2900" b="1" dirty="0"/>
              <a:t>a sequence of topics</a:t>
            </a:r>
            <a:r>
              <a:rPr lang="en-US" altLang="zh-CN" sz="2900" dirty="0"/>
              <a:t> seems coherent, that </a:t>
            </a:r>
            <a:r>
              <a:rPr lang="en-US" altLang="zh-CN" sz="2900" b="1" dirty="0"/>
              <a:t>consistent sequence</a:t>
            </a:r>
            <a:r>
              <a:rPr lang="en-US" altLang="zh-CN" sz="2900" dirty="0"/>
              <a:t> will move the reader through a paragraph from a cumulatively coherent point of view. But if through that </a:t>
            </a:r>
            <a:r>
              <a:rPr lang="en-US" altLang="zh-CN" sz="2900" b="1" dirty="0"/>
              <a:t>paragraph topics</a:t>
            </a:r>
            <a:r>
              <a:rPr lang="en-US" altLang="zh-CN" sz="2900" dirty="0"/>
              <a:t> shift randomly, then </a:t>
            </a:r>
            <a:r>
              <a:rPr lang="en-US" altLang="zh-CN" sz="2900" b="1" dirty="0"/>
              <a:t>the reader</a:t>
            </a:r>
            <a:r>
              <a:rPr lang="en-US" altLang="zh-CN" sz="2900" dirty="0"/>
              <a:t> has to begin each sentence out of context, from no coherent point of view. When that happens, </a:t>
            </a:r>
            <a:r>
              <a:rPr lang="en-US" altLang="zh-CN" sz="2900" b="1" dirty="0"/>
              <a:t>the reader</a:t>
            </a:r>
            <a:r>
              <a:rPr lang="en-US" altLang="zh-CN" sz="2900" dirty="0"/>
              <a:t> will feel dislocated, disoriented, out of focus. </a:t>
            </a:r>
            <a:r>
              <a:rPr lang="en-US" altLang="zh-CN" sz="2900" b="1" dirty="0"/>
              <a:t>Whatever the writer announces as a topic</a:t>
            </a:r>
            <a:r>
              <a:rPr lang="en-US" altLang="zh-CN" sz="2900" dirty="0"/>
              <a:t>, then, will fix the reader's point of view, not just toward the rest of the sentence, but toward whole sections.</a:t>
            </a:r>
            <a:endParaRPr lang="zh-CN" altLang="zh-CN" sz="2900" dirty="0"/>
          </a:p>
          <a:p>
            <a:endParaRPr lang="zh-CN" altLang="en-US" dirty="0"/>
          </a:p>
        </p:txBody>
      </p:sp>
    </p:spTree>
    <p:extLst>
      <p:ext uri="{BB962C8B-B14F-4D97-AF65-F5344CB8AC3E}">
        <p14:creationId xmlns:p14="http://schemas.microsoft.com/office/powerpoint/2010/main" val="2857990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 </a:t>
            </a:r>
            <a:r>
              <a:rPr lang="en-US" altLang="zh-CN" dirty="0" err="1" smtClean="0"/>
              <a:t>两个原则</a:t>
            </a:r>
            <a:endParaRPr lang="zh-CN" altLang="en-US" dirty="0"/>
          </a:p>
        </p:txBody>
      </p:sp>
      <p:sp>
        <p:nvSpPr>
          <p:cNvPr id="3" name="内容占位符 2"/>
          <p:cNvSpPr>
            <a:spLocks noGrp="1"/>
          </p:cNvSpPr>
          <p:nvPr>
            <p:ph idx="1"/>
          </p:nvPr>
        </p:nvSpPr>
        <p:spPr/>
        <p:txBody>
          <a:bodyPr>
            <a:normAutofit/>
          </a:bodyPr>
          <a:lstStyle/>
          <a:p>
            <a:pPr lvl="0"/>
            <a:r>
              <a:rPr lang="en-US" altLang="zh-CN" dirty="0" smtClean="0"/>
              <a:t>把</a:t>
            </a:r>
            <a:r>
              <a:rPr lang="zh-CN" altLang="en-US" dirty="0" smtClean="0"/>
              <a:t>旧信息</a:t>
            </a:r>
            <a:r>
              <a:rPr lang="en-US" altLang="zh-CN" dirty="0" err="1" smtClean="0"/>
              <a:t>放在句子的主语</a:t>
            </a:r>
            <a:r>
              <a:rPr lang="en-US" altLang="zh-CN" dirty="0" smtClean="0"/>
              <a:t>/</a:t>
            </a:r>
            <a:r>
              <a:rPr lang="en-US" altLang="zh-CN" dirty="0" err="1" smtClean="0"/>
              <a:t>话题中</a:t>
            </a:r>
            <a:r>
              <a:rPr lang="en-US" altLang="zh-CN" dirty="0" smtClean="0"/>
              <a:t>。</a:t>
            </a:r>
          </a:p>
          <a:p>
            <a:r>
              <a:rPr lang="en-US" altLang="zh-CN" dirty="0" err="1"/>
              <a:t>让句子间的话题有连贯性</a:t>
            </a:r>
            <a:r>
              <a:rPr lang="en-US" altLang="zh-CN" dirty="0" smtClean="0"/>
              <a:t>。</a:t>
            </a:r>
          </a:p>
          <a:p>
            <a:endParaRPr lang="zh-CN" altLang="zh-CN" dirty="0"/>
          </a:p>
          <a:p>
            <a:r>
              <a:rPr lang="en-US" altLang="zh-CN" dirty="0" err="1" smtClean="0"/>
              <a:t>两个额外结果</a:t>
            </a:r>
            <a:r>
              <a:rPr lang="en-US" altLang="zh-CN" dirty="0"/>
              <a:t>：</a:t>
            </a:r>
            <a:endParaRPr lang="zh-CN" altLang="zh-CN" dirty="0"/>
          </a:p>
          <a:p>
            <a:pPr lvl="0"/>
            <a:r>
              <a:rPr lang="en-US" altLang="zh-CN" dirty="0" err="1" smtClean="0"/>
              <a:t>主动与被动</a:t>
            </a:r>
            <a:r>
              <a:rPr lang="zh-CN" altLang="en-US" dirty="0" smtClean="0"/>
              <a:t>的平衡</a:t>
            </a:r>
            <a:r>
              <a:rPr lang="en-US" altLang="zh-CN" dirty="0" smtClean="0"/>
              <a:t>，</a:t>
            </a:r>
            <a:r>
              <a:rPr lang="en-US" altLang="zh-CN" dirty="0" err="1"/>
              <a:t>因为使用被动有助于你保证句子的cohesion</a:t>
            </a:r>
            <a:endParaRPr lang="zh-CN" altLang="zh-CN" dirty="0"/>
          </a:p>
          <a:p>
            <a:pPr lvl="0"/>
            <a:r>
              <a:rPr lang="en-US" altLang="zh-CN" dirty="0"/>
              <a:t>你会发现你会使用nominalizations来进行开头，因为这正是上一个句子的内容，而这也是nominalizations最重要的作用：总结回顾你提到过的东西</a:t>
            </a:r>
            <a:r>
              <a:rPr lang="en-US" altLang="zh-CN" dirty="0" smtClean="0"/>
              <a:t>。</a:t>
            </a:r>
            <a:r>
              <a:rPr lang="zh-CN" altLang="en-US" dirty="0" smtClean="0"/>
              <a:t>如：</a:t>
            </a:r>
            <a:r>
              <a:rPr lang="en-US" altLang="zh-CN" dirty="0" smtClean="0"/>
              <a:t>this decision… this assumption…</a:t>
            </a:r>
            <a:endParaRPr lang="zh-CN" altLang="zh-CN" dirty="0"/>
          </a:p>
          <a:p>
            <a:pPr lvl="0"/>
            <a:endParaRPr lang="zh-CN" altLang="zh-CN" dirty="0"/>
          </a:p>
        </p:txBody>
      </p:sp>
    </p:spTree>
    <p:extLst>
      <p:ext uri="{BB962C8B-B14F-4D97-AF65-F5344CB8AC3E}">
        <p14:creationId xmlns:p14="http://schemas.microsoft.com/office/powerpoint/2010/main" val="375403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endParaRPr lang="zh-CN" altLang="en-US" dirty="0"/>
          </a:p>
        </p:txBody>
      </p:sp>
      <p:sp>
        <p:nvSpPr>
          <p:cNvPr id="3" name="内容占位符 2"/>
          <p:cNvSpPr>
            <a:spLocks noGrp="1"/>
          </p:cNvSpPr>
          <p:nvPr>
            <p:ph idx="1"/>
          </p:nvPr>
        </p:nvSpPr>
        <p:spPr>
          <a:xfrm>
            <a:off x="838200" y="1809000"/>
            <a:ext cx="10515600" cy="1615844"/>
          </a:xfrm>
        </p:spPr>
        <p:txBody>
          <a:bodyPr/>
          <a:lstStyle/>
          <a:p>
            <a:pPr marL="0" indent="0">
              <a:buNone/>
            </a:pPr>
            <a:r>
              <a:rPr lang="zh-CN" altLang="en-US" dirty="0" smtClean="0">
                <a:solidFill>
                  <a:schemeClr val="bg2">
                    <a:lumMod val="50000"/>
                  </a:schemeClr>
                </a:solidFill>
              </a:rPr>
              <a:t>“</a:t>
            </a:r>
            <a:r>
              <a:rPr lang="en-US" altLang="zh-CN" dirty="0" smtClean="0">
                <a:solidFill>
                  <a:schemeClr val="bg2">
                    <a:lumMod val="50000"/>
                  </a:schemeClr>
                </a:solidFill>
              </a:rPr>
              <a:t>Have something to say, and say it as clearly as you can. That is the only secret of style.</a:t>
            </a:r>
            <a:r>
              <a:rPr lang="zh-CN" altLang="en-US" dirty="0" smtClean="0">
                <a:solidFill>
                  <a:schemeClr val="bg2">
                    <a:lumMod val="50000"/>
                  </a:schemeClr>
                </a:solidFill>
              </a:rPr>
              <a:t> ”</a:t>
            </a:r>
            <a:endParaRPr lang="en-US" altLang="zh-CN" dirty="0" smtClean="0">
              <a:solidFill>
                <a:schemeClr val="bg2">
                  <a:lumMod val="50000"/>
                </a:schemeClr>
              </a:solidFill>
            </a:endParaRPr>
          </a:p>
          <a:p>
            <a:pPr marL="0" indent="0">
              <a:buNone/>
            </a:pPr>
            <a:r>
              <a:rPr lang="en-US" altLang="zh-CN" dirty="0" smtClean="0">
                <a:solidFill>
                  <a:schemeClr val="bg2">
                    <a:lumMod val="50000"/>
                  </a:schemeClr>
                </a:solidFill>
              </a:rPr>
              <a:t>---- Matthew Arnold</a:t>
            </a:r>
            <a:endParaRPr lang="zh-CN" altLang="en-US" dirty="0">
              <a:solidFill>
                <a:schemeClr val="bg2">
                  <a:lumMod val="50000"/>
                </a:schemeClr>
              </a:solidFill>
            </a:endParaRPr>
          </a:p>
        </p:txBody>
      </p:sp>
    </p:spTree>
    <p:extLst>
      <p:ext uri="{BB962C8B-B14F-4D97-AF65-F5344CB8AC3E}">
        <p14:creationId xmlns:p14="http://schemas.microsoft.com/office/powerpoint/2010/main" val="355110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Metadiscourse</a:t>
            </a:r>
            <a:endParaRPr lang="zh-CN" altLang="en-US" dirty="0"/>
          </a:p>
        </p:txBody>
      </p:sp>
      <p:sp>
        <p:nvSpPr>
          <p:cNvPr id="3" name="内容占位符 2"/>
          <p:cNvSpPr>
            <a:spLocks noGrp="1"/>
          </p:cNvSpPr>
          <p:nvPr>
            <p:ph idx="1"/>
          </p:nvPr>
        </p:nvSpPr>
        <p:spPr/>
        <p:txBody>
          <a:bodyPr/>
          <a:lstStyle/>
          <a:p>
            <a:pPr lvl="0"/>
            <a:r>
              <a:rPr lang="zh-CN" altLang="en-US" dirty="0" smtClean="0"/>
              <a:t>使用</a:t>
            </a:r>
            <a:r>
              <a:rPr lang="en-US" altLang="zh-CN" dirty="0" smtClean="0"/>
              <a:t>metadiscourse</a:t>
            </a:r>
            <a:r>
              <a:rPr lang="zh-CN" altLang="en-US" dirty="0" smtClean="0"/>
              <a:t>来衔接句子：</a:t>
            </a:r>
            <a:endParaRPr lang="en-US" altLang="zh-CN" dirty="0" smtClean="0"/>
          </a:p>
          <a:p>
            <a:pPr lvl="0"/>
            <a:r>
              <a:rPr lang="en-US" altLang="zh-CN" b="1" dirty="0" smtClean="0"/>
              <a:t>your </a:t>
            </a:r>
            <a:r>
              <a:rPr lang="en-US" altLang="zh-CN" b="1" dirty="0"/>
              <a:t>thinking</a:t>
            </a:r>
            <a:r>
              <a:rPr lang="en-US" altLang="zh-CN" dirty="0"/>
              <a:t> and act of writing: We/I will explain, show, argue, claim, deny, suggest, contrast, add, expand, summarize . . .</a:t>
            </a:r>
            <a:endParaRPr lang="zh-CN" altLang="zh-CN" dirty="0"/>
          </a:p>
          <a:p>
            <a:pPr lvl="0"/>
            <a:r>
              <a:rPr lang="en-US" altLang="zh-CN" b="1" dirty="0"/>
              <a:t>your readers</a:t>
            </a:r>
            <a:r>
              <a:rPr lang="en-US" altLang="zh-CN" dirty="0"/>
              <a:t>’ actions: consider now, as you recall, look at the next example . . .</a:t>
            </a:r>
            <a:endParaRPr lang="zh-CN" altLang="zh-CN" dirty="0"/>
          </a:p>
          <a:p>
            <a:pPr lvl="0"/>
            <a:r>
              <a:rPr lang="en-US" altLang="zh-CN" dirty="0"/>
              <a:t>the logic and form of what </a:t>
            </a:r>
            <a:r>
              <a:rPr lang="en-US" altLang="zh-CN" b="1" dirty="0"/>
              <a:t>you have written</a:t>
            </a:r>
            <a:r>
              <a:rPr lang="en-US" altLang="zh-CN" dirty="0"/>
              <a:t>: first, second; to begin; therefore, however, consequently . . .</a:t>
            </a:r>
            <a:endParaRPr lang="zh-CN" altLang="zh-CN" dirty="0"/>
          </a:p>
          <a:p>
            <a:endParaRPr lang="zh-CN" altLang="en-US" dirty="0"/>
          </a:p>
        </p:txBody>
      </p:sp>
    </p:spTree>
    <p:extLst>
      <p:ext uri="{BB962C8B-B14F-4D97-AF65-F5344CB8AC3E}">
        <p14:creationId xmlns:p14="http://schemas.microsoft.com/office/powerpoint/2010/main" val="367275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fontScale="92500"/>
          </a:bodyPr>
          <a:lstStyle/>
          <a:p>
            <a:r>
              <a:rPr lang="en-US" altLang="zh-CN" dirty="0" smtClean="0"/>
              <a:t>开</a:t>
            </a:r>
            <a:r>
              <a:rPr lang="zh-CN" altLang="en-US" dirty="0" smtClean="0"/>
              <a:t>头是旧</a:t>
            </a:r>
            <a:r>
              <a:rPr lang="en-US" altLang="zh-CN" dirty="0" err="1" smtClean="0"/>
              <a:t>信息</a:t>
            </a:r>
            <a:r>
              <a:rPr lang="en-US" altLang="zh-CN" dirty="0" err="1"/>
              <a:t>，结尾是新信息</a:t>
            </a:r>
            <a:r>
              <a:rPr lang="en-US" altLang="zh-CN" dirty="0" smtClean="0"/>
              <a:t>。</a:t>
            </a:r>
          </a:p>
          <a:p>
            <a:r>
              <a:rPr lang="en-US" altLang="zh-CN" dirty="0" smtClean="0"/>
              <a:t>每句话的开头</a:t>
            </a:r>
            <a:r>
              <a:rPr lang="en-US" altLang="zh-CN" dirty="0"/>
              <a:t>，肯定有以下几个元素是先于其他的话出现的（优先级1最优，直到4）：</a:t>
            </a:r>
            <a:endParaRPr lang="zh-CN" altLang="zh-CN" dirty="0"/>
          </a:p>
          <a:p>
            <a:pPr lvl="0"/>
            <a:r>
              <a:rPr lang="en-US" altLang="zh-CN" dirty="0" err="1"/>
              <a:t>为了与上一句话建立联系，开头可以选择使用过渡的metadiscourse</a:t>
            </a:r>
            <a:r>
              <a:rPr lang="en-US" altLang="zh-CN" dirty="0"/>
              <a:t>: and, but, therefore, as a result: And therefore</a:t>
            </a:r>
            <a:endParaRPr lang="zh-CN" altLang="zh-CN" dirty="0"/>
          </a:p>
          <a:p>
            <a:pPr lvl="0"/>
            <a:r>
              <a:rPr lang="en-US" altLang="zh-CN" dirty="0" err="1"/>
              <a:t>为了让读者清楚接下来的话将会是什么可以用</a:t>
            </a:r>
            <a:r>
              <a:rPr lang="en-US" altLang="zh-CN" dirty="0"/>
              <a:t>： fortunately, perhaps, allegedly, it is important to note, for the most part, under these circumstances, from a practical point of view, politically speaking</a:t>
            </a:r>
            <a:endParaRPr lang="zh-CN" altLang="zh-CN" dirty="0"/>
          </a:p>
          <a:p>
            <a:pPr lvl="0"/>
            <a:r>
              <a:rPr lang="en-US" altLang="zh-CN" dirty="0" err="1"/>
              <a:t>动作所发生的时间与地点：then</a:t>
            </a:r>
            <a:r>
              <a:rPr lang="en-US" altLang="zh-CN" dirty="0"/>
              <a:t>, later, on May 23, in Europe.</a:t>
            </a:r>
            <a:endParaRPr lang="zh-CN" altLang="zh-CN" dirty="0"/>
          </a:p>
          <a:p>
            <a:pPr lvl="0"/>
            <a:r>
              <a:rPr lang="en-US" altLang="zh-CN" dirty="0" err="1"/>
              <a:t>最重要的是，我们要在开头给出这个句子的</a:t>
            </a:r>
            <a:r>
              <a:rPr lang="en-US" altLang="zh-CN" b="1" dirty="0" err="1"/>
              <a:t>话题（topic</a:t>
            </a:r>
            <a:r>
              <a:rPr lang="en-US" altLang="zh-CN" b="1"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831422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lnSpcReduction="10000"/>
          </a:bodyPr>
          <a:lstStyle/>
          <a:p>
            <a:r>
              <a:rPr lang="en-US" altLang="zh-CN" dirty="0" smtClean="0"/>
              <a:t>Clarity</a:t>
            </a:r>
          </a:p>
          <a:p>
            <a:r>
              <a:rPr lang="en-US" altLang="zh-CN" b="1" dirty="0" smtClean="0"/>
              <a:t>Cohesion</a:t>
            </a:r>
          </a:p>
          <a:p>
            <a:pPr lvl="1"/>
            <a:r>
              <a:rPr lang="en-US" altLang="zh-CN" dirty="0" smtClean="0"/>
              <a:t>Topic</a:t>
            </a:r>
          </a:p>
          <a:p>
            <a:pPr lvl="1"/>
            <a:r>
              <a:rPr lang="en-US" altLang="zh-CN" b="1" dirty="0" smtClean="0"/>
              <a:t>Stress</a:t>
            </a:r>
          </a:p>
          <a:p>
            <a:pPr lvl="1"/>
            <a:r>
              <a:rPr lang="en-US" altLang="zh-CN" dirty="0" smtClean="0"/>
              <a:t>Theme</a:t>
            </a:r>
          </a:p>
          <a:p>
            <a:pPr lvl="1"/>
            <a:r>
              <a:rPr lang="en-US" altLang="zh-CN" dirty="0" smtClean="0"/>
              <a:t>Point</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931143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Stress: </a:t>
            </a:r>
            <a:r>
              <a:rPr lang="zh-CN" altLang="en-US" dirty="0" smtClean="0"/>
              <a:t>如何结尾</a:t>
            </a:r>
            <a:endParaRPr lang="zh-CN" altLang="en-US" dirty="0"/>
          </a:p>
        </p:txBody>
      </p:sp>
      <p:sp>
        <p:nvSpPr>
          <p:cNvPr id="3" name="内容占位符 2"/>
          <p:cNvSpPr>
            <a:spLocks noGrp="1"/>
          </p:cNvSpPr>
          <p:nvPr>
            <p:ph idx="1"/>
          </p:nvPr>
        </p:nvSpPr>
        <p:spPr/>
        <p:txBody>
          <a:bodyPr/>
          <a:lstStyle/>
          <a:p>
            <a:r>
              <a:rPr lang="zh-CN" altLang="en-US" dirty="0"/>
              <a:t>一个原则：把最重要，最“新”的信息放到结尾</a:t>
            </a:r>
            <a:r>
              <a:rPr lang="zh-CN" altLang="en-US" dirty="0" smtClean="0"/>
              <a:t>处</a:t>
            </a:r>
            <a:endParaRPr lang="en-US" altLang="zh-CN" dirty="0" smtClean="0"/>
          </a:p>
          <a:p>
            <a:endParaRPr lang="en-US" altLang="zh-CN" dirty="0"/>
          </a:p>
          <a:p>
            <a:r>
              <a:rPr lang="en-US" altLang="zh-CN" dirty="0"/>
              <a:t>Global warming could raise sea levels to a point where much of the world’s low-lying coastal areas would disappear, </a:t>
            </a:r>
            <a:r>
              <a:rPr lang="en-US" altLang="zh-CN" b="1" dirty="0"/>
              <a:t>according to most atmospheric scientists</a:t>
            </a:r>
            <a:r>
              <a:rPr lang="en-US" altLang="zh-CN" dirty="0"/>
              <a:t>.</a:t>
            </a:r>
            <a:endParaRPr lang="zh-CN" altLang="zh-CN" dirty="0"/>
          </a:p>
          <a:p>
            <a:r>
              <a:rPr lang="en-US" altLang="zh-CN" dirty="0"/>
              <a:t>✓ According to most atmospheric scientists, global warming could raise sea levels to a point where much of the world’s low-lying coastal areas </a:t>
            </a:r>
            <a:r>
              <a:rPr lang="en-US" altLang="zh-CN" b="1" dirty="0"/>
              <a:t>would disappear</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486914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lnSpcReduction="1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b="1" dirty="0" smtClean="0"/>
              <a:t>Theme</a:t>
            </a:r>
          </a:p>
          <a:p>
            <a:pPr lvl="1"/>
            <a:r>
              <a:rPr lang="en-US" altLang="zh-CN" dirty="0" smtClean="0"/>
              <a:t>Point</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18346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Theme</a:t>
            </a:r>
            <a:endParaRPr lang="zh-CN" altLang="en-US" dirty="0"/>
          </a:p>
        </p:txBody>
      </p:sp>
      <p:sp>
        <p:nvSpPr>
          <p:cNvPr id="3" name="内容占位符 2"/>
          <p:cNvSpPr>
            <a:spLocks noGrp="1"/>
          </p:cNvSpPr>
          <p:nvPr>
            <p:ph idx="1"/>
          </p:nvPr>
        </p:nvSpPr>
        <p:spPr>
          <a:xfrm>
            <a:off x="838200" y="1825625"/>
            <a:ext cx="10515600" cy="2746375"/>
          </a:xfrm>
        </p:spPr>
        <p:txBody>
          <a:bodyPr/>
          <a:lstStyle/>
          <a:p>
            <a:r>
              <a:rPr lang="en-US" altLang="zh-CN" dirty="0" smtClean="0"/>
              <a:t>Principle </a:t>
            </a:r>
            <a:r>
              <a:rPr lang="en-US" altLang="zh-CN" dirty="0"/>
              <a:t>2: A cohesive paragraph has another set of strings running through it that we will call thematic strings</a:t>
            </a:r>
            <a:r>
              <a:rPr lang="en-US" altLang="zh-CN" dirty="0" smtClean="0"/>
              <a:t>.</a:t>
            </a:r>
          </a:p>
          <a:p>
            <a:r>
              <a:rPr lang="zh-CN" altLang="en-US" dirty="0" smtClean="0"/>
              <a:t>只有</a:t>
            </a:r>
            <a:r>
              <a:rPr lang="en-US" altLang="zh-CN" dirty="0" smtClean="0"/>
              <a:t>topic</a:t>
            </a:r>
            <a:r>
              <a:rPr lang="zh-CN" altLang="en-US" dirty="0" smtClean="0"/>
              <a:t>一致是不够的，</a:t>
            </a:r>
            <a:r>
              <a:rPr lang="en-US" altLang="zh-CN" dirty="0" smtClean="0"/>
              <a:t>stress</a:t>
            </a:r>
            <a:r>
              <a:rPr lang="zh-CN" altLang="en-US" dirty="0" smtClean="0"/>
              <a:t>也应该“一致”，这些一致称为：</a:t>
            </a:r>
            <a:r>
              <a:rPr lang="en-US" altLang="zh-CN" dirty="0" smtClean="0"/>
              <a:t>Theme.</a:t>
            </a:r>
          </a:p>
          <a:p>
            <a:r>
              <a:rPr lang="zh-CN" altLang="en-US" dirty="0" smtClean="0"/>
              <a:t>一个段落应该有一致的主题。</a:t>
            </a:r>
            <a:endParaRPr lang="en-US" altLang="zh-CN" dirty="0" smtClean="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72134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Theme</a:t>
            </a:r>
            <a:endParaRPr lang="zh-CN" altLang="en-US" dirty="0"/>
          </a:p>
        </p:txBody>
      </p:sp>
      <p:sp>
        <p:nvSpPr>
          <p:cNvPr id="3" name="内容占位符 2"/>
          <p:cNvSpPr>
            <a:spLocks noGrp="1"/>
          </p:cNvSpPr>
          <p:nvPr>
            <p:ph sz="half" idx="1"/>
          </p:nvPr>
        </p:nvSpPr>
        <p:spPr/>
        <p:txBody>
          <a:bodyPr>
            <a:normAutofit fontScale="92500" lnSpcReduction="20000"/>
          </a:bodyPr>
          <a:lstStyle/>
          <a:p>
            <a:r>
              <a:rPr lang="zh-CN" altLang="en-US" dirty="0" smtClean="0"/>
              <a:t>一个只有</a:t>
            </a:r>
            <a:r>
              <a:rPr lang="en-US" altLang="zh-CN" dirty="0" smtClean="0"/>
              <a:t>topic</a:t>
            </a:r>
            <a:r>
              <a:rPr lang="zh-CN" altLang="en-US" dirty="0" smtClean="0"/>
              <a:t>一致的例子：</a:t>
            </a:r>
            <a:endParaRPr lang="en-US" altLang="zh-CN" dirty="0" smtClean="0"/>
          </a:p>
          <a:p>
            <a:endParaRPr lang="en-US" altLang="zh-CN" dirty="0" smtClean="0"/>
          </a:p>
          <a:p>
            <a:pPr marL="0"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黑体</a:t>
            </a:r>
            <a:r>
              <a:rPr lang="zh-CN" altLang="en-US" dirty="0"/>
              <a:t>是</a:t>
            </a:r>
            <a:r>
              <a:rPr lang="en-US" altLang="zh-CN" dirty="0"/>
              <a:t>topic</a:t>
            </a:r>
            <a:r>
              <a:rPr lang="zh-CN" altLang="en-US" dirty="0"/>
              <a:t>，</a:t>
            </a:r>
            <a:r>
              <a:rPr lang="zh-CN" altLang="en-US" dirty="0" smtClean="0"/>
              <a:t>他们都是</a:t>
            </a:r>
            <a:r>
              <a:rPr lang="zh-CN" altLang="en-US" dirty="0"/>
              <a:t>关于</a:t>
            </a:r>
            <a:r>
              <a:rPr lang="en-US" altLang="zh-CN" dirty="0"/>
              <a:t>researchers/physicians </a:t>
            </a:r>
            <a:r>
              <a:rPr lang="zh-CN" altLang="en-US" dirty="0"/>
              <a:t>和</a:t>
            </a:r>
            <a:r>
              <a:rPr lang="en-US" altLang="zh-CN" dirty="0"/>
              <a:t>testing/diagnosis</a:t>
            </a:r>
            <a:r>
              <a:rPr lang="zh-CN" altLang="en-US" dirty="0"/>
              <a:t>的。</a:t>
            </a:r>
          </a:p>
        </p:txBody>
      </p:sp>
      <p:sp>
        <p:nvSpPr>
          <p:cNvPr id="6" name="内容占位符 5"/>
          <p:cNvSpPr>
            <a:spLocks noGrp="1"/>
          </p:cNvSpPr>
          <p:nvPr>
            <p:ph sz="half" idx="2"/>
          </p:nvPr>
        </p:nvSpPr>
        <p:spPr>
          <a:xfrm>
            <a:off x="6172200" y="1825624"/>
            <a:ext cx="5715000" cy="5032375"/>
          </a:xfrm>
        </p:spPr>
        <p:txBody>
          <a:bodyPr>
            <a:normAutofit fontScale="92500" lnSpcReduction="20000"/>
          </a:bodyPr>
          <a:lstStyle/>
          <a:p>
            <a:r>
              <a:rPr lang="zh-CN" altLang="en-US" sz="2600" dirty="0" smtClean="0"/>
              <a:t>修改</a:t>
            </a:r>
            <a:r>
              <a:rPr lang="zh-CN" altLang="en-US" sz="2600" dirty="0"/>
              <a:t>后：黑体，斜体，大写表示</a:t>
            </a:r>
            <a:r>
              <a:rPr lang="en-US" altLang="zh-CN" sz="2600" dirty="0"/>
              <a:t>3</a:t>
            </a:r>
            <a:r>
              <a:rPr lang="zh-CN" altLang="en-US" sz="2600" dirty="0"/>
              <a:t>类主题</a:t>
            </a:r>
            <a:r>
              <a:rPr lang="en-US" altLang="zh-CN" sz="2600" dirty="0"/>
              <a:t>: testing, mental states, new problem</a:t>
            </a:r>
            <a:endParaRPr lang="en-US" altLang="zh-CN" sz="26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a:lnSpc>
                <a:spcPct val="120000"/>
              </a:lnSpc>
            </a:pPr>
            <a:r>
              <a:rPr lang="en-US" altLang="zh-CN" sz="2200" dirty="0" smtClean="0"/>
              <a:t>Topic: diagnosis</a:t>
            </a:r>
            <a:r>
              <a:rPr lang="zh-CN" altLang="en-US" sz="2200" dirty="0"/>
              <a:t>， </a:t>
            </a:r>
            <a:r>
              <a:rPr lang="en-US" altLang="zh-CN" sz="2200" dirty="0" smtClean="0"/>
              <a:t>physicians</a:t>
            </a:r>
          </a:p>
          <a:p>
            <a:pPr>
              <a:lnSpc>
                <a:spcPct val="120000"/>
              </a:lnSpc>
            </a:pPr>
            <a:r>
              <a:rPr lang="en-US" altLang="zh-CN" sz="2200" dirty="0" smtClean="0"/>
              <a:t>Theme: </a:t>
            </a:r>
            <a:r>
              <a:rPr lang="en-US" altLang="zh-CN" sz="2400" dirty="0"/>
              <a:t>testing, mental states, new problem</a:t>
            </a:r>
            <a:endParaRPr lang="en-US" altLang="zh-CN" sz="2200" dirty="0" smtClean="0"/>
          </a:p>
          <a:p>
            <a:pPr>
              <a:lnSpc>
                <a:spcPct val="120000"/>
              </a:lnSpc>
            </a:pPr>
            <a:r>
              <a:rPr lang="zh-CN" altLang="en-US" sz="2200" dirty="0" smtClean="0"/>
              <a:t>特别</a:t>
            </a:r>
            <a:r>
              <a:rPr lang="zh-CN" altLang="en-US" sz="2200" dirty="0"/>
              <a:t>注意第一句话的</a:t>
            </a:r>
            <a:r>
              <a:rPr lang="en-US" altLang="zh-CN" sz="2200" dirty="0"/>
              <a:t>stress</a:t>
            </a:r>
            <a:r>
              <a:rPr lang="zh-CN" altLang="en-US" sz="2200" dirty="0"/>
              <a:t>处，他给出了整个段落的主题（斜体</a:t>
            </a:r>
            <a:r>
              <a:rPr lang="en-US" altLang="zh-CN" sz="2200" dirty="0"/>
              <a:t>+</a:t>
            </a:r>
            <a:r>
              <a:rPr lang="zh-CN" altLang="en-US" sz="2200" dirty="0"/>
              <a:t>大写）</a:t>
            </a:r>
            <a:endParaRPr lang="en-US" altLang="zh-CN" sz="2200"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02" y="2479458"/>
            <a:ext cx="5402795" cy="202326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79205"/>
            <a:ext cx="5875535" cy="2451821"/>
          </a:xfrm>
          <a:prstGeom prst="rect">
            <a:avLst/>
          </a:prstGeom>
        </p:spPr>
      </p:pic>
    </p:spTree>
    <p:extLst>
      <p:ext uri="{BB962C8B-B14F-4D97-AF65-F5344CB8AC3E}">
        <p14:creationId xmlns:p14="http://schemas.microsoft.com/office/powerpoint/2010/main" val="885436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lnSpcReduction="1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b="1" dirty="0" smtClean="0"/>
              <a:t>Point</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901382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Point</a:t>
            </a:r>
            <a:endParaRPr lang="zh-CN" altLang="en-US" dirty="0"/>
          </a:p>
        </p:txBody>
      </p:sp>
      <p:sp>
        <p:nvSpPr>
          <p:cNvPr id="6" name="内容占位符 5"/>
          <p:cNvSpPr>
            <a:spLocks noGrp="1"/>
          </p:cNvSpPr>
          <p:nvPr>
            <p:ph idx="1"/>
          </p:nvPr>
        </p:nvSpPr>
        <p:spPr/>
        <p:txBody>
          <a:bodyPr/>
          <a:lstStyle/>
          <a:p>
            <a:r>
              <a:rPr lang="en-US" altLang="zh-CN" b="1" dirty="0"/>
              <a:t>Principle 3: A cohesive paragraph introduces new topic and thematic strings in a predictable location: at the end of the sentence(s) that introduce the paragraph.</a:t>
            </a:r>
            <a:r>
              <a:rPr lang="en-US" altLang="zh-CN" dirty="0"/>
              <a:t> </a:t>
            </a:r>
            <a:endParaRPr lang="en-US" altLang="zh-CN" dirty="0" smtClean="0"/>
          </a:p>
          <a:p>
            <a:r>
              <a:rPr lang="en-US" altLang="zh-CN" b="1" dirty="0" smtClean="0"/>
              <a:t>Principle </a:t>
            </a:r>
            <a:r>
              <a:rPr lang="en-US" altLang="zh-CN" b="1" dirty="0"/>
              <a:t>4: A coherent paragraph will usually have a single sentence that clearly articulates its point</a:t>
            </a:r>
            <a:r>
              <a:rPr lang="en-US" altLang="zh-CN" b="1" dirty="0" smtClean="0"/>
              <a:t>.</a:t>
            </a:r>
          </a:p>
          <a:p>
            <a:r>
              <a:rPr lang="en-US" altLang="zh-CN" b="1" dirty="0" smtClean="0"/>
              <a:t>Principle </a:t>
            </a:r>
            <a:r>
              <a:rPr lang="en-US" altLang="zh-CN" b="1" dirty="0"/>
              <a:t>5: A coherent paragraph will typically locate that point sentence in one of two places.</a:t>
            </a:r>
            <a:endParaRPr lang="zh-CN" altLang="zh-CN" dirty="0"/>
          </a:p>
          <a:p>
            <a:endParaRPr lang="zh-CN" altLang="en-US" dirty="0"/>
          </a:p>
        </p:txBody>
      </p:sp>
    </p:spTree>
    <p:extLst>
      <p:ext uri="{BB962C8B-B14F-4D97-AF65-F5344CB8AC3E}">
        <p14:creationId xmlns:p14="http://schemas.microsoft.com/office/powerpoint/2010/main" val="9220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Point</a:t>
            </a:r>
            <a:endParaRPr lang="zh-CN" altLang="en-US" dirty="0"/>
          </a:p>
        </p:txBody>
      </p:sp>
      <p:sp>
        <p:nvSpPr>
          <p:cNvPr id="6" name="内容占位符 5"/>
          <p:cNvSpPr>
            <a:spLocks noGrp="1"/>
          </p:cNvSpPr>
          <p:nvPr>
            <p:ph idx="1"/>
          </p:nvPr>
        </p:nvSpPr>
        <p:spPr/>
        <p:txBody>
          <a:bodyPr/>
          <a:lstStyle/>
          <a:p>
            <a:r>
              <a:rPr lang="en-US" altLang="zh-CN" dirty="0"/>
              <a:t>原则3：在某些固定的位置中介绍新主题和新的主题词组。这些固定地方：句子的末尾，在段落，章节，或整个论文的开头。</a:t>
            </a:r>
            <a:endParaRPr lang="zh-CN" altLang="zh-CN" dirty="0"/>
          </a:p>
          <a:p>
            <a:endParaRPr lang="en-US" altLang="zh-CN" dirty="0" smtClean="0"/>
          </a:p>
          <a:p>
            <a:r>
              <a:rPr lang="en-US" altLang="zh-CN" dirty="0" err="1"/>
              <a:t>主题词是有固定的位置的，如果放错地方，这段文字就会很让人迷惑</a:t>
            </a:r>
            <a:endParaRPr lang="zh-CN" altLang="en-US" dirty="0"/>
          </a:p>
        </p:txBody>
      </p:sp>
    </p:spTree>
    <p:extLst>
      <p:ext uri="{BB962C8B-B14F-4D97-AF65-F5344CB8AC3E}">
        <p14:creationId xmlns:p14="http://schemas.microsoft.com/office/powerpoint/2010/main" val="154203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lstStyle/>
          <a:p>
            <a:r>
              <a:rPr lang="en-US" altLang="zh-CN" b="1" dirty="0" smtClean="0"/>
              <a:t>Clarity</a:t>
            </a:r>
          </a:p>
          <a:p>
            <a:pPr lvl="1"/>
            <a:r>
              <a:rPr lang="en-US" altLang="zh-CN" b="1" dirty="0" smtClean="0"/>
              <a:t>Nominalization</a:t>
            </a:r>
          </a:p>
          <a:p>
            <a:pPr lvl="1"/>
            <a:r>
              <a:rPr lang="en-US" altLang="zh-CN" b="1" dirty="0" smtClean="0"/>
              <a:t>Useful Nominalization</a:t>
            </a:r>
          </a:p>
          <a:p>
            <a:pPr lvl="1"/>
            <a:r>
              <a:rPr lang="en-US" altLang="zh-CN" b="1" dirty="0" err="1" smtClean="0"/>
              <a:t>Noun+Noun+Noun</a:t>
            </a:r>
            <a:endParaRPr lang="en-US" altLang="zh-CN" b="1" dirty="0" smtClean="0"/>
          </a:p>
          <a:p>
            <a:r>
              <a:rPr lang="en-US" altLang="zh-CN" dirty="0" smtClean="0"/>
              <a:t>Cohesion</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533225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Point:</a:t>
            </a:r>
            <a:r>
              <a:rPr lang="zh-CN" altLang="en-US" dirty="0" smtClean="0"/>
              <a:t>迷惑的主题</a:t>
            </a:r>
            <a:endParaRPr lang="zh-CN" altLang="en-US" dirty="0"/>
          </a:p>
        </p:txBody>
      </p:sp>
      <p:sp>
        <p:nvSpPr>
          <p:cNvPr id="6" name="内容占位符 5"/>
          <p:cNvSpPr>
            <a:spLocks noGrp="1"/>
          </p:cNvSpPr>
          <p:nvPr>
            <p:ph idx="1"/>
          </p:nvPr>
        </p:nvSpPr>
        <p:spPr/>
        <p:txBody>
          <a:bodyPr>
            <a:normAutofit fontScale="77500" lnSpcReduction="20000"/>
          </a:bodyPr>
          <a:lstStyle/>
          <a:p>
            <a:pPr>
              <a:lnSpc>
                <a:spcPct val="120000"/>
              </a:lnSpc>
            </a:pPr>
            <a:r>
              <a:rPr lang="en-US" altLang="zh-CN" dirty="0"/>
              <a:t>Seven out of eight reigns of the Romanov line after Peter the Great were plagued by some sort of </a:t>
            </a:r>
            <a:r>
              <a:rPr lang="en-US" altLang="zh-CN" b="1" dirty="0"/>
              <a:t>palace revolt or popular revolution</a:t>
            </a:r>
            <a:r>
              <a:rPr lang="en-US" altLang="zh-CN" dirty="0"/>
              <a:t>. In 1722, Peter the Great passed a law of succession that terminated the principle of heredity. He proclaimed that the sovereign could appoint a successor in order to accompany his idea of achievement by merit. This resulted in many tsars not appointing a successor before dying. Even Peter the Great failed to choose someone before he died. Ivan VI was appointed by Czarina </a:t>
            </a:r>
            <a:r>
              <a:rPr lang="en-US" altLang="zh-CN" dirty="0" err="1"/>
              <a:t>Anna,but</a:t>
            </a:r>
            <a:r>
              <a:rPr lang="en-US" altLang="zh-CN" dirty="0"/>
              <a:t> was only two months old at his coronation in 1740. Elizabeth, daughter of Peter the Great, defeated Anna, and she ascended to the throne in 1741.Succession not dependent upon authority resulted in boyars' regularly disputing who was to become sovereign. It was not until 1797 that Paul I codified the law of succession: male primogeniture. But Paul I was strangled by </a:t>
            </a:r>
            <a:r>
              <a:rPr lang="en-US" altLang="zh-CN" dirty="0" err="1"/>
              <a:t>conspirators,one</a:t>
            </a:r>
            <a:r>
              <a:rPr lang="en-US" altLang="zh-CN" dirty="0"/>
              <a:t> of whom was probably his son, Alexander I.</a:t>
            </a:r>
            <a:endParaRPr lang="zh-CN" altLang="zh-CN" dirty="0"/>
          </a:p>
        </p:txBody>
      </p:sp>
      <p:sp>
        <p:nvSpPr>
          <p:cNvPr id="2" name="文本框 1"/>
          <p:cNvSpPr txBox="1"/>
          <p:nvPr/>
        </p:nvSpPr>
        <p:spPr>
          <a:xfrm>
            <a:off x="838200" y="6176963"/>
            <a:ext cx="6670964" cy="369332"/>
          </a:xfrm>
          <a:prstGeom prst="rect">
            <a:avLst/>
          </a:prstGeom>
          <a:noFill/>
        </p:spPr>
        <p:txBody>
          <a:bodyPr wrap="square" rtlCol="0">
            <a:spAutoFit/>
          </a:bodyPr>
          <a:lstStyle/>
          <a:p>
            <a:r>
              <a:rPr lang="en-US" altLang="zh-CN" dirty="0" err="1"/>
              <a:t>除了最后一段以外，根本就没说到反抗和革命</a:t>
            </a:r>
            <a:r>
              <a:rPr lang="en-US" altLang="zh-CN" dirty="0"/>
              <a:t>。</a:t>
            </a:r>
            <a:endParaRPr lang="zh-CN" altLang="en-US" dirty="0"/>
          </a:p>
        </p:txBody>
      </p:sp>
    </p:spTree>
    <p:extLst>
      <p:ext uri="{BB962C8B-B14F-4D97-AF65-F5344CB8AC3E}">
        <p14:creationId xmlns:p14="http://schemas.microsoft.com/office/powerpoint/2010/main" val="3100024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Point:</a:t>
            </a:r>
            <a:r>
              <a:rPr lang="zh-CN" altLang="en-US" dirty="0" smtClean="0"/>
              <a:t>迷惑的主题</a:t>
            </a:r>
            <a:endParaRPr lang="zh-CN" altLang="en-US" dirty="0"/>
          </a:p>
        </p:txBody>
      </p:sp>
      <p:sp>
        <p:nvSpPr>
          <p:cNvPr id="6" name="内容占位符 5"/>
          <p:cNvSpPr>
            <a:spLocks noGrp="1"/>
          </p:cNvSpPr>
          <p:nvPr>
            <p:ph idx="1"/>
          </p:nvPr>
        </p:nvSpPr>
        <p:spPr/>
        <p:txBody>
          <a:bodyPr>
            <a:normAutofit fontScale="92500" lnSpcReduction="10000"/>
          </a:bodyPr>
          <a:lstStyle/>
          <a:p>
            <a:pPr>
              <a:lnSpc>
                <a:spcPct val="120000"/>
              </a:lnSpc>
            </a:pPr>
            <a:r>
              <a:rPr lang="zh-CN" altLang="en-US" dirty="0"/>
              <a:t>这一段的主题应该是关于，继承，任命，动乱的。作者没有把主题放在正确的位置，违反了原则</a:t>
            </a:r>
            <a:r>
              <a:rPr lang="en-US" altLang="zh-CN" dirty="0"/>
              <a:t>3</a:t>
            </a:r>
            <a:r>
              <a:rPr lang="zh-CN" altLang="en-US" dirty="0"/>
              <a:t>。</a:t>
            </a:r>
            <a:endParaRPr lang="en-US" altLang="zh-CN" dirty="0" smtClean="0"/>
          </a:p>
          <a:p>
            <a:pPr>
              <a:lnSpc>
                <a:spcPct val="120000"/>
              </a:lnSpc>
            </a:pPr>
            <a:r>
              <a:rPr lang="en-US" altLang="zh-CN" dirty="0" smtClean="0"/>
              <a:t>Seven </a:t>
            </a:r>
            <a:r>
              <a:rPr lang="en-US" altLang="zh-CN" dirty="0"/>
              <a:t>out of eight reigns of the Romanov line after Peter the Great were plagued by some sort of </a:t>
            </a:r>
            <a:r>
              <a:rPr lang="en-US" altLang="zh-CN" b="1" dirty="0"/>
              <a:t>palace revolt or popular revolution</a:t>
            </a:r>
            <a:r>
              <a:rPr lang="en-US" altLang="zh-CN" dirty="0" smtClean="0"/>
              <a:t>.</a:t>
            </a:r>
          </a:p>
          <a:p>
            <a:pPr>
              <a:lnSpc>
                <a:spcPct val="120000"/>
              </a:lnSpc>
            </a:pPr>
            <a:r>
              <a:rPr lang="zh-CN" altLang="en-US" dirty="0" smtClean="0"/>
              <a:t>修改</a:t>
            </a:r>
            <a:r>
              <a:rPr lang="en-US" altLang="zh-CN" dirty="0" smtClean="0"/>
              <a:t>:</a:t>
            </a:r>
          </a:p>
          <a:p>
            <a:pPr>
              <a:lnSpc>
                <a:spcPct val="120000"/>
              </a:lnSpc>
            </a:pPr>
            <a:r>
              <a:rPr lang="en-US" altLang="zh-CN" dirty="0"/>
              <a:t>After Peter the Great died, seven out of eight reigns of the Romanov line were plagued by </a:t>
            </a:r>
            <a:r>
              <a:rPr lang="en-US" altLang="zh-CN" b="1" dirty="0"/>
              <a:t>turmoil over disputed succession to the throne</a:t>
            </a:r>
            <a:r>
              <a:rPr lang="en-US" altLang="zh-CN" b="1" dirty="0" smtClean="0"/>
              <a:t>.</a:t>
            </a:r>
          </a:p>
          <a:p>
            <a:pPr>
              <a:lnSpc>
                <a:spcPct val="120000"/>
              </a:lnSpc>
            </a:pPr>
            <a:r>
              <a:rPr lang="zh-CN" altLang="en-US" b="1" dirty="0" smtClean="0"/>
              <a:t>典型的</a:t>
            </a:r>
            <a:r>
              <a:rPr lang="en-US" altLang="zh-CN" b="1" dirty="0" smtClean="0"/>
              <a:t>topic sentence: </a:t>
            </a:r>
            <a:r>
              <a:rPr lang="zh-CN" altLang="en-US" b="1" dirty="0" smtClean="0"/>
              <a:t>在第一句话的末尾介绍了整个段落的内容</a:t>
            </a:r>
            <a:endParaRPr lang="zh-CN" altLang="zh-CN" dirty="0"/>
          </a:p>
          <a:p>
            <a:pPr>
              <a:lnSpc>
                <a:spcPct val="120000"/>
              </a:lnSpc>
            </a:pPr>
            <a:endParaRPr lang="en-US" altLang="zh-CN" dirty="0" smtClean="0"/>
          </a:p>
          <a:p>
            <a:pPr>
              <a:lnSpc>
                <a:spcPct val="120000"/>
              </a:lnSpc>
            </a:pPr>
            <a:endParaRPr lang="zh-CN" altLang="zh-CN" dirty="0"/>
          </a:p>
        </p:txBody>
      </p:sp>
    </p:spTree>
    <p:extLst>
      <p:ext uri="{BB962C8B-B14F-4D97-AF65-F5344CB8AC3E}">
        <p14:creationId xmlns:p14="http://schemas.microsoft.com/office/powerpoint/2010/main" val="3836761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b="1" dirty="0" smtClean="0"/>
              <a:t>Point</a:t>
            </a:r>
          </a:p>
          <a:p>
            <a:pPr lvl="2"/>
            <a:r>
              <a:rPr lang="en-US" altLang="zh-CN" b="1" dirty="0" smtClean="0"/>
              <a:t>Paragraph=</a:t>
            </a:r>
            <a:r>
              <a:rPr lang="en-US" altLang="zh-CN" b="1" dirty="0" err="1" smtClean="0"/>
              <a:t>Issue+Discussion</a:t>
            </a:r>
            <a:endParaRPr lang="en-US" altLang="zh-CN" b="1" dirty="0" smtClean="0"/>
          </a:p>
          <a:p>
            <a:pPr lvl="2"/>
            <a:r>
              <a:rPr lang="en-US" altLang="zh-CN" dirty="0" smtClean="0"/>
              <a:t>Points in issues</a:t>
            </a:r>
          </a:p>
          <a:p>
            <a:pPr lvl="2"/>
            <a:r>
              <a:rPr lang="en-US" altLang="zh-CN" dirty="0" smtClean="0"/>
              <a:t>Points at the end of discussions</a:t>
            </a:r>
          </a:p>
          <a:p>
            <a:pPr lvl="2"/>
            <a:r>
              <a:rPr lang="en-US" altLang="zh-CN" dirty="0" smtClean="0"/>
              <a:t>Points in the whole documents</a:t>
            </a:r>
            <a:endParaRPr lang="en-US" altLang="zh-CN" dirty="0" smtClean="0"/>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063235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Paragraph=</a:t>
            </a:r>
            <a:r>
              <a:rPr lang="en-US" altLang="zh-CN" dirty="0" err="1"/>
              <a:t>Issue+Discussion</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err="1" smtClean="0"/>
              <a:t>段落划分为两个</a:t>
            </a:r>
            <a:r>
              <a:rPr lang="zh-CN" altLang="en-US" dirty="0" smtClean="0"/>
              <a:t>阶段</a:t>
            </a:r>
            <a:r>
              <a:rPr lang="en-US" altLang="zh-CN" dirty="0" smtClean="0"/>
              <a:t>：</a:t>
            </a:r>
            <a:endParaRPr lang="zh-CN" altLang="zh-CN" dirty="0"/>
          </a:p>
          <a:p>
            <a:pPr lvl="0">
              <a:lnSpc>
                <a:spcPct val="100000"/>
              </a:lnSpc>
            </a:pPr>
            <a:r>
              <a:rPr lang="en-US" altLang="zh-CN" dirty="0" err="1"/>
              <a:t>一个简短的开头部分。在这一部分的末尾放着主题，该主题是下面的段落将要讨论的</a:t>
            </a:r>
            <a:r>
              <a:rPr lang="en-US" altLang="zh-CN" dirty="0"/>
              <a:t>。（issue）</a:t>
            </a:r>
            <a:endParaRPr lang="zh-CN" altLang="zh-CN" dirty="0"/>
          </a:p>
          <a:p>
            <a:pPr lvl="0">
              <a:lnSpc>
                <a:spcPct val="100000"/>
              </a:lnSpc>
            </a:pPr>
            <a:r>
              <a:rPr lang="en-US" altLang="zh-CN" dirty="0" err="1"/>
              <a:t>一个长的跟随的部分</a:t>
            </a:r>
            <a:r>
              <a:rPr lang="en-US" altLang="zh-CN" dirty="0"/>
              <a:t>--</a:t>
            </a:r>
            <a:r>
              <a:rPr lang="en-US" altLang="zh-CN" dirty="0" err="1"/>
              <a:t>剩余的段落。这个部分作者会进行详细论述（discussion</a:t>
            </a:r>
            <a:r>
              <a:rPr lang="en-US" altLang="zh-CN" dirty="0"/>
              <a:t>）</a:t>
            </a:r>
            <a:endParaRPr lang="zh-CN" altLang="zh-CN" dirty="0"/>
          </a:p>
          <a:p>
            <a:pPr>
              <a:lnSpc>
                <a:spcPct val="100000"/>
              </a:lnSpc>
            </a:pPr>
            <a:r>
              <a:rPr lang="en-US" altLang="zh-CN" dirty="0" err="1"/>
              <a:t>事实上</a:t>
            </a:r>
            <a:r>
              <a:rPr lang="en-US" altLang="zh-CN" dirty="0" smtClean="0"/>
              <a:t>，</a:t>
            </a:r>
            <a:r>
              <a:rPr lang="en-US" altLang="zh-CN" dirty="0"/>
              <a:t> </a:t>
            </a:r>
            <a:r>
              <a:rPr lang="en-US" altLang="zh-CN" dirty="0" err="1"/>
              <a:t>issue+discussion</a:t>
            </a:r>
            <a:r>
              <a:rPr lang="en-US" altLang="zh-CN" dirty="0"/>
              <a:t> </a:t>
            </a:r>
            <a:r>
              <a:rPr lang="zh-CN" altLang="en-US" dirty="0" smtClean="0"/>
              <a:t>可以看做是</a:t>
            </a:r>
            <a:r>
              <a:rPr lang="en-US" altLang="zh-CN" dirty="0" err="1" smtClean="0"/>
              <a:t>subject+verb</a:t>
            </a:r>
            <a:r>
              <a:rPr lang="en-US" altLang="zh-CN" dirty="0"/>
              <a:t>, </a:t>
            </a:r>
            <a:r>
              <a:rPr lang="en-US" altLang="zh-CN" dirty="0" err="1" smtClean="0"/>
              <a:t>topic+stress</a:t>
            </a:r>
            <a:r>
              <a:rPr lang="zh-CN" altLang="en-US" dirty="0" smtClean="0"/>
              <a:t>的推广</a:t>
            </a:r>
            <a:r>
              <a:rPr lang="en-US" altLang="zh-CN" dirty="0" smtClean="0"/>
              <a:t>。</a:t>
            </a:r>
            <a:endParaRPr lang="zh-CN" altLang="zh-CN" dirty="0"/>
          </a:p>
          <a:p>
            <a:pPr>
              <a:lnSpc>
                <a:spcPct val="100000"/>
              </a:lnSpc>
            </a:pPr>
            <a:endParaRPr lang="zh-CN" altLang="en-US" dirty="0"/>
          </a:p>
        </p:txBody>
      </p:sp>
    </p:spTree>
    <p:extLst>
      <p:ext uri="{BB962C8B-B14F-4D97-AF65-F5344CB8AC3E}">
        <p14:creationId xmlns:p14="http://schemas.microsoft.com/office/powerpoint/2010/main" val="613332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段落不集中可能</a:t>
            </a:r>
            <a:r>
              <a:rPr lang="zh-CN" altLang="en-US" dirty="0"/>
              <a:t>的</a:t>
            </a:r>
            <a:r>
              <a:rPr lang="zh-CN" altLang="en-US" dirty="0" smtClean="0"/>
              <a:t>问题</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在</a:t>
            </a:r>
            <a:r>
              <a:rPr lang="en-US" altLang="zh-CN" dirty="0"/>
              <a:t>issue</a:t>
            </a:r>
            <a:r>
              <a:rPr lang="zh-CN" altLang="en-US" dirty="0"/>
              <a:t>的结束之处，你给出了一个主题，但是在</a:t>
            </a:r>
            <a:r>
              <a:rPr lang="en-US" altLang="zh-CN" dirty="0"/>
              <a:t>discussion</a:t>
            </a:r>
            <a:r>
              <a:rPr lang="zh-CN" altLang="en-US" dirty="0"/>
              <a:t>中没有讨论这个主题。比如上面的</a:t>
            </a:r>
            <a:r>
              <a:rPr lang="en-US" altLang="zh-CN" dirty="0"/>
              <a:t>palace </a:t>
            </a:r>
            <a:r>
              <a:rPr lang="en-US" altLang="zh-CN" dirty="0" smtClean="0"/>
              <a:t>revolt </a:t>
            </a:r>
            <a:r>
              <a:rPr lang="en-US" altLang="zh-CN" dirty="0"/>
              <a:t>or popular revolution</a:t>
            </a:r>
            <a:r>
              <a:rPr lang="zh-CN" altLang="en-US" dirty="0"/>
              <a:t>的例子</a:t>
            </a:r>
            <a:r>
              <a:rPr lang="zh-CN" altLang="en-US" dirty="0" smtClean="0"/>
              <a:t>。</a:t>
            </a:r>
            <a:endParaRPr lang="en-US" altLang="zh-CN" dirty="0" smtClean="0"/>
          </a:p>
          <a:p>
            <a:r>
              <a:rPr lang="en-US" altLang="zh-CN" dirty="0" smtClean="0"/>
              <a:t>2</a:t>
            </a:r>
            <a:r>
              <a:rPr lang="en-US" altLang="zh-CN" dirty="0"/>
              <a:t>. </a:t>
            </a:r>
            <a:r>
              <a:rPr lang="zh-CN" altLang="en-US" dirty="0"/>
              <a:t>在</a:t>
            </a:r>
            <a:r>
              <a:rPr lang="en-US" altLang="zh-CN" dirty="0"/>
              <a:t>issues</a:t>
            </a:r>
            <a:r>
              <a:rPr lang="zh-CN" altLang="en-US" dirty="0"/>
              <a:t>处没有给出你要</a:t>
            </a:r>
            <a:r>
              <a:rPr lang="en-US" altLang="zh-CN" dirty="0"/>
              <a:t>discussion</a:t>
            </a:r>
            <a:r>
              <a:rPr lang="zh-CN" altLang="en-US" dirty="0"/>
              <a:t>的</a:t>
            </a:r>
            <a:r>
              <a:rPr lang="zh-CN" altLang="en-US" dirty="0" smtClean="0"/>
              <a:t>主题</a:t>
            </a:r>
            <a:endParaRPr lang="en-US" altLang="zh-CN" dirty="0" smtClean="0"/>
          </a:p>
          <a:p>
            <a:r>
              <a:rPr lang="en-US" altLang="zh-CN" dirty="0" smtClean="0"/>
              <a:t>3</a:t>
            </a:r>
            <a:r>
              <a:rPr lang="en-US" altLang="zh-CN" dirty="0"/>
              <a:t>. issue</a:t>
            </a:r>
            <a:r>
              <a:rPr lang="zh-CN" altLang="en-US" dirty="0"/>
              <a:t>的</a:t>
            </a:r>
            <a:r>
              <a:rPr lang="zh-CN" altLang="en-US" dirty="0" smtClean="0"/>
              <a:t>结束部分并不是你要</a:t>
            </a:r>
            <a:r>
              <a:rPr lang="zh-CN" altLang="en-US" dirty="0"/>
              <a:t>讨论的</a:t>
            </a:r>
            <a:r>
              <a:rPr lang="zh-CN" altLang="en-US" dirty="0" smtClean="0"/>
              <a:t>主题</a:t>
            </a:r>
            <a:endParaRPr lang="en-US" altLang="zh-CN" dirty="0" smtClean="0"/>
          </a:p>
          <a:p>
            <a:r>
              <a:rPr lang="en-US" altLang="zh-CN" dirty="0" smtClean="0"/>
              <a:t>4</a:t>
            </a:r>
            <a:r>
              <a:rPr lang="en-US" altLang="zh-CN" dirty="0"/>
              <a:t>. </a:t>
            </a:r>
            <a:r>
              <a:rPr lang="zh-CN" altLang="en-US" dirty="0"/>
              <a:t>你在</a:t>
            </a:r>
            <a:r>
              <a:rPr lang="en-US" altLang="zh-CN" dirty="0"/>
              <a:t>issue</a:t>
            </a:r>
            <a:r>
              <a:rPr lang="zh-CN" altLang="en-US" dirty="0"/>
              <a:t>中介绍了</a:t>
            </a:r>
            <a:r>
              <a:rPr lang="zh-CN" altLang="en-US" dirty="0" smtClean="0"/>
              <a:t>主题</a:t>
            </a:r>
            <a:r>
              <a:rPr lang="zh-CN" altLang="en-US" dirty="0"/>
              <a:t>，但没有放到结尾处</a:t>
            </a:r>
            <a:r>
              <a:rPr lang="zh-CN" altLang="en-US" dirty="0" smtClean="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68764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Point</a:t>
            </a:r>
            <a:endParaRPr lang="zh-CN" altLang="en-US" dirty="0"/>
          </a:p>
        </p:txBody>
      </p:sp>
      <p:sp>
        <p:nvSpPr>
          <p:cNvPr id="3" name="内容占位符 2"/>
          <p:cNvSpPr>
            <a:spLocks noGrp="1"/>
          </p:cNvSpPr>
          <p:nvPr>
            <p:ph idx="1"/>
          </p:nvPr>
        </p:nvSpPr>
        <p:spPr/>
        <p:txBody>
          <a:bodyPr/>
          <a:lstStyle/>
          <a:p>
            <a:r>
              <a:rPr lang="en-US" altLang="zh-CN" dirty="0"/>
              <a:t>Principle 4: A reader will feel that a paragraph is coherent if she can read a sentence that specifically articulates its point</a:t>
            </a:r>
            <a:r>
              <a:rPr lang="en-US" altLang="zh-CN" dirty="0" smtClean="0"/>
              <a:t>.</a:t>
            </a:r>
          </a:p>
          <a:p>
            <a:r>
              <a:rPr lang="zh-CN" altLang="en-US" dirty="0" smtClean="0"/>
              <a:t>一个段落需要一个</a:t>
            </a:r>
            <a:r>
              <a:rPr lang="en-US" altLang="zh-CN" dirty="0" smtClean="0"/>
              <a:t>point</a:t>
            </a:r>
          </a:p>
          <a:p>
            <a:pPr marL="0" indent="0">
              <a:buNone/>
            </a:pPr>
            <a:endParaRPr lang="zh-CN" altLang="en-US" dirty="0"/>
          </a:p>
        </p:txBody>
      </p:sp>
    </p:spTree>
    <p:extLst>
      <p:ext uri="{BB962C8B-B14F-4D97-AF65-F5344CB8AC3E}">
        <p14:creationId xmlns:p14="http://schemas.microsoft.com/office/powerpoint/2010/main" val="2901164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Point</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smtClean="0"/>
              <a:t>一个没有</a:t>
            </a:r>
            <a:r>
              <a:rPr lang="en-US" altLang="zh-CN" dirty="0" smtClean="0"/>
              <a:t>point</a:t>
            </a:r>
            <a:r>
              <a:rPr lang="zh-CN" altLang="en-US" dirty="0" smtClean="0"/>
              <a:t>的例子：</a:t>
            </a:r>
            <a:endParaRPr lang="en-US" altLang="zh-CN" dirty="0" smtClean="0"/>
          </a:p>
          <a:p>
            <a:pPr>
              <a:lnSpc>
                <a:spcPct val="120000"/>
              </a:lnSpc>
            </a:pPr>
            <a:r>
              <a:rPr lang="en-US" altLang="zh-CN" dirty="0"/>
              <a:t>As you know, </a:t>
            </a:r>
            <a:r>
              <a:rPr lang="en-US" altLang="zh-CN" dirty="0" err="1"/>
              <a:t>Abco</a:t>
            </a:r>
            <a:r>
              <a:rPr lang="en-US" altLang="zh-CN" dirty="0"/>
              <a:t> is contemplating the possibility of entering into a cooperative venture with </a:t>
            </a:r>
            <a:r>
              <a:rPr lang="en-US" altLang="zh-CN" dirty="0" err="1"/>
              <a:t>Janeway</a:t>
            </a:r>
            <a:r>
              <a:rPr lang="en-US" altLang="zh-CN" dirty="0"/>
              <a:t> to develop an electronically controlled steering mechanism for our new line. </a:t>
            </a:r>
            <a:r>
              <a:rPr lang="en-US" altLang="zh-CN" dirty="0" err="1"/>
              <a:t>Janeway</a:t>
            </a:r>
            <a:r>
              <a:rPr lang="en-US" altLang="zh-CN" dirty="0"/>
              <a:t> has a long history of developing highly efficient hydraulic components including brake systems, frontend systems, and various types of stabilizing systems. We have found them entirely reliable and cost-effective. So far as I know, </a:t>
            </a:r>
            <a:r>
              <a:rPr lang="en-US" altLang="zh-CN" dirty="0" err="1"/>
              <a:t>Janeway's</a:t>
            </a:r>
            <a:r>
              <a:rPr lang="en-US" altLang="zh-CN" dirty="0"/>
              <a:t> experience in developing electronic systems has primarily involved ignition and other engine components, not steering. The development of an electronic steering mechanism will depend on an innovative marriage of electronics and hydraulics</a:t>
            </a:r>
            <a:r>
              <a:rPr lang="en-US" altLang="zh-CN" dirty="0" smtClean="0"/>
              <a:t>. Edwards </a:t>
            </a:r>
            <a:r>
              <a:rPr lang="en-US" altLang="zh-CN" dirty="0"/>
              <a:t>has recently marketed a hydraulic lift system that depends on electronic sensors to read terrain features and compensate for them. Their systems appear to have many of the features we will require in our steering mechanisms</a:t>
            </a:r>
            <a:r>
              <a:rPr lang="en-US" altLang="zh-CN" dirty="0" smtClean="0"/>
              <a:t>.</a:t>
            </a:r>
          </a:p>
          <a:p>
            <a:pPr>
              <a:lnSpc>
                <a:spcPct val="120000"/>
              </a:lnSpc>
            </a:pPr>
            <a:r>
              <a:rPr lang="zh-CN" altLang="en-US" dirty="0"/>
              <a:t>看</a:t>
            </a:r>
            <a:r>
              <a:rPr lang="zh-CN" altLang="en-US" dirty="0" smtClean="0"/>
              <a:t>完之后其实你不知道他想说什么。</a:t>
            </a:r>
            <a:r>
              <a:rPr lang="en-US" altLang="zh-CN" dirty="0"/>
              <a:t>what's the point? </a:t>
            </a:r>
            <a:endParaRPr lang="en-US" altLang="zh-CN" dirty="0" smtClean="0"/>
          </a:p>
          <a:p>
            <a:pPr>
              <a:lnSpc>
                <a:spcPct val="120000"/>
              </a:lnSpc>
            </a:pPr>
            <a:r>
              <a:rPr lang="en-US" altLang="zh-CN" dirty="0"/>
              <a:t>Point: </a:t>
            </a:r>
            <a:r>
              <a:rPr lang="en-US" altLang="zh-CN" dirty="0" err="1"/>
              <a:t>Abco</a:t>
            </a:r>
            <a:r>
              <a:rPr lang="en-US" altLang="zh-CN" dirty="0"/>
              <a:t> should not cooperate with </a:t>
            </a:r>
            <a:r>
              <a:rPr lang="en-US" altLang="zh-CN" dirty="0" err="1"/>
              <a:t>Janeway</a:t>
            </a:r>
            <a:r>
              <a:rPr lang="en-US" altLang="zh-CN" dirty="0"/>
              <a:t> in developing a new steering system because Edwards has more technical expertise.</a:t>
            </a:r>
            <a:endParaRPr lang="zh-CN" altLang="en-US" dirty="0"/>
          </a:p>
          <a:p>
            <a:pPr>
              <a:lnSpc>
                <a:spcPct val="120000"/>
              </a:lnSpc>
            </a:pPr>
            <a:endParaRPr lang="zh-CN" altLang="en-US" dirty="0"/>
          </a:p>
        </p:txBody>
      </p:sp>
    </p:spTree>
    <p:extLst>
      <p:ext uri="{BB962C8B-B14F-4D97-AF65-F5344CB8AC3E}">
        <p14:creationId xmlns:p14="http://schemas.microsoft.com/office/powerpoint/2010/main" val="550056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t>
            </a:r>
            <a:r>
              <a:rPr lang="en-US" altLang="zh-CN" dirty="0"/>
              <a:t>point?</a:t>
            </a:r>
            <a:endParaRPr lang="zh-CN" altLang="en-US" dirty="0"/>
          </a:p>
        </p:txBody>
      </p:sp>
      <p:sp>
        <p:nvSpPr>
          <p:cNvPr id="3" name="内容占位符 2"/>
          <p:cNvSpPr>
            <a:spLocks noGrp="1"/>
          </p:cNvSpPr>
          <p:nvPr>
            <p:ph idx="1"/>
          </p:nvPr>
        </p:nvSpPr>
        <p:spPr/>
        <p:txBody>
          <a:bodyPr/>
          <a:lstStyle/>
          <a:p>
            <a:r>
              <a:rPr lang="zh-CN" altLang="en-US" dirty="0" smtClean="0"/>
              <a:t>读者≠作者</a:t>
            </a:r>
            <a:endParaRPr lang="en-US" altLang="zh-CN" dirty="0" smtClean="0"/>
          </a:p>
          <a:p>
            <a:r>
              <a:rPr lang="zh-CN" altLang="en-US" dirty="0" smtClean="0"/>
              <a:t>读者无法得知作者脑子里的意图。</a:t>
            </a:r>
            <a:endParaRPr lang="en-US" altLang="zh-CN" dirty="0" smtClean="0"/>
          </a:p>
          <a:p>
            <a:endParaRPr lang="zh-CN" altLang="en-US" dirty="0"/>
          </a:p>
        </p:txBody>
      </p:sp>
    </p:spTree>
    <p:extLst>
      <p:ext uri="{BB962C8B-B14F-4D97-AF65-F5344CB8AC3E}">
        <p14:creationId xmlns:p14="http://schemas.microsoft.com/office/powerpoint/2010/main" val="627506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Point</a:t>
            </a:r>
            <a:endParaRPr lang="zh-CN" altLang="en-US" dirty="0"/>
          </a:p>
        </p:txBody>
      </p:sp>
      <p:sp>
        <p:nvSpPr>
          <p:cNvPr id="3" name="内容占位符 2"/>
          <p:cNvSpPr>
            <a:spLocks noGrp="1"/>
          </p:cNvSpPr>
          <p:nvPr>
            <p:ph idx="1"/>
          </p:nvPr>
        </p:nvSpPr>
        <p:spPr/>
        <p:txBody>
          <a:bodyPr/>
          <a:lstStyle/>
          <a:p>
            <a:r>
              <a:rPr lang="en-US" altLang="zh-CN" dirty="0"/>
              <a:t>Principle 5: A reader will feel that a paragraph is coherent if he finds the POINT sentence in one of two predictable places in a paragraph: </a:t>
            </a:r>
            <a:endParaRPr lang="en-US" altLang="zh-CN" dirty="0" smtClean="0"/>
          </a:p>
          <a:p>
            <a:r>
              <a:rPr lang="en-US" altLang="zh-CN" dirty="0" smtClean="0"/>
              <a:t>(</a:t>
            </a:r>
            <a:r>
              <a:rPr lang="en-US" altLang="zh-CN" dirty="0"/>
              <a:t>1) at the end of its issue, </a:t>
            </a:r>
            <a:r>
              <a:rPr lang="en-US" altLang="zh-CN" dirty="0" smtClean="0"/>
              <a:t>or</a:t>
            </a:r>
          </a:p>
          <a:p>
            <a:r>
              <a:rPr lang="en-US" altLang="zh-CN" dirty="0" smtClean="0"/>
              <a:t>(</a:t>
            </a:r>
            <a:r>
              <a:rPr lang="en-US" altLang="zh-CN" dirty="0"/>
              <a:t>2) at the end of its discussion; i.e., at the end of the paragraph (or section or whole document</a:t>
            </a:r>
            <a:r>
              <a:rPr lang="en-US" altLang="zh-CN" dirty="0" smtClean="0"/>
              <a:t>).</a:t>
            </a:r>
          </a:p>
          <a:p>
            <a:endParaRPr lang="en-US" altLang="zh-CN" dirty="0"/>
          </a:p>
          <a:p>
            <a:r>
              <a:rPr lang="zh-CN" altLang="en-US" b="1" dirty="0"/>
              <a:t>原则</a:t>
            </a:r>
            <a:r>
              <a:rPr lang="en-US" altLang="zh-CN" b="1" dirty="0"/>
              <a:t>5</a:t>
            </a:r>
            <a:r>
              <a:rPr lang="zh-CN" altLang="en-US" b="1" dirty="0"/>
              <a:t>：</a:t>
            </a:r>
            <a:r>
              <a:rPr lang="en-US" altLang="zh-CN" b="1" dirty="0"/>
              <a:t>point</a:t>
            </a:r>
            <a:r>
              <a:rPr lang="zh-CN" altLang="en-US" b="1" dirty="0"/>
              <a:t>的位置应该放在</a:t>
            </a:r>
            <a:r>
              <a:rPr lang="en-US" altLang="zh-CN" b="1" dirty="0"/>
              <a:t>issue</a:t>
            </a:r>
            <a:r>
              <a:rPr lang="zh-CN" altLang="en-US" b="1" dirty="0"/>
              <a:t>结束处或</a:t>
            </a:r>
            <a:r>
              <a:rPr lang="en-US" altLang="zh-CN" b="1" dirty="0"/>
              <a:t>discussion</a:t>
            </a:r>
            <a:r>
              <a:rPr lang="zh-CN" altLang="en-US" b="1" dirty="0"/>
              <a:t>的结尾处。</a:t>
            </a:r>
          </a:p>
        </p:txBody>
      </p:sp>
    </p:spTree>
    <p:extLst>
      <p:ext uri="{BB962C8B-B14F-4D97-AF65-F5344CB8AC3E}">
        <p14:creationId xmlns:p14="http://schemas.microsoft.com/office/powerpoint/2010/main" val="35311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b="1" dirty="0" smtClean="0"/>
              <a:t>Point</a:t>
            </a:r>
          </a:p>
          <a:p>
            <a:pPr lvl="2"/>
            <a:r>
              <a:rPr lang="en-US" altLang="zh-CN" dirty="0" smtClean="0"/>
              <a:t>Paragraph=</a:t>
            </a:r>
            <a:r>
              <a:rPr lang="en-US" altLang="zh-CN" dirty="0" err="1" smtClean="0"/>
              <a:t>Issue+Discussion</a:t>
            </a:r>
            <a:endParaRPr lang="en-US" altLang="zh-CN" dirty="0" smtClean="0"/>
          </a:p>
          <a:p>
            <a:pPr lvl="2"/>
            <a:r>
              <a:rPr lang="en-US" altLang="zh-CN" b="1" dirty="0" smtClean="0"/>
              <a:t>Points in issues</a:t>
            </a:r>
          </a:p>
          <a:p>
            <a:pPr lvl="2"/>
            <a:r>
              <a:rPr lang="en-US" altLang="zh-CN" dirty="0" smtClean="0"/>
              <a:t>Points at the end of discussions</a:t>
            </a:r>
          </a:p>
          <a:p>
            <a:pPr lvl="2"/>
            <a:r>
              <a:rPr lang="en-US" altLang="zh-CN" dirty="0" smtClean="0"/>
              <a:t>Points in the whole documents</a:t>
            </a:r>
            <a:endParaRPr lang="en-US" altLang="zh-CN" dirty="0" smtClean="0"/>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04885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Clarity</a:t>
            </a:r>
            <a:r>
              <a:rPr lang="zh-CN" altLang="en-US" dirty="0" smtClean="0"/>
              <a:t>如何清晰地写一句话</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句子的两个元素：主角</a:t>
            </a:r>
            <a:r>
              <a:rPr lang="en-US" altLang="zh-CN" dirty="0" smtClean="0"/>
              <a:t>(character)</a:t>
            </a:r>
            <a:r>
              <a:rPr lang="zh-CN" altLang="en-US" dirty="0" smtClean="0"/>
              <a:t>和主角的动作</a:t>
            </a:r>
            <a:r>
              <a:rPr lang="en-US" altLang="zh-CN" dirty="0" smtClean="0"/>
              <a:t>(action)</a:t>
            </a:r>
            <a:r>
              <a:rPr lang="zh-CN" altLang="en-US" dirty="0" smtClean="0"/>
              <a:t>。</a:t>
            </a:r>
            <a:endParaRPr lang="en-US" altLang="zh-CN" dirty="0" smtClean="0"/>
          </a:p>
          <a:p>
            <a:endParaRPr lang="en-US" altLang="zh-CN" dirty="0" smtClean="0"/>
          </a:p>
          <a:p>
            <a:r>
              <a:rPr lang="zh-CN" altLang="en-US" dirty="0" smtClean="0"/>
              <a:t>举个简单的例子：</a:t>
            </a:r>
            <a:endParaRPr lang="en-US" altLang="zh-CN" dirty="0" smtClean="0"/>
          </a:p>
          <a:p>
            <a:r>
              <a:rPr lang="en-US" altLang="zh-CN" dirty="0" smtClean="0"/>
              <a:t>We discussed the problem.</a:t>
            </a:r>
          </a:p>
          <a:p>
            <a:endParaRPr lang="en-US" altLang="zh-CN" dirty="0"/>
          </a:p>
          <a:p>
            <a:pPr marL="0" indent="0">
              <a:buNone/>
            </a:pPr>
            <a:r>
              <a:rPr lang="zh-CN" altLang="en-US" dirty="0" smtClean="0"/>
              <a:t>在这句子里，</a:t>
            </a:r>
            <a:r>
              <a:rPr lang="en-US" altLang="zh-CN" dirty="0" smtClean="0"/>
              <a:t>we</a:t>
            </a:r>
            <a:r>
              <a:rPr lang="zh-CN" altLang="en-US" dirty="0" smtClean="0"/>
              <a:t>是</a:t>
            </a:r>
            <a:r>
              <a:rPr lang="en-US" altLang="zh-CN" dirty="0" smtClean="0"/>
              <a:t>character, discussed</a:t>
            </a:r>
            <a:r>
              <a:rPr lang="zh-CN" altLang="en-US" dirty="0" smtClean="0"/>
              <a:t>是</a:t>
            </a:r>
            <a:r>
              <a:rPr lang="en-US" altLang="zh-CN" dirty="0" smtClean="0"/>
              <a:t>action</a:t>
            </a:r>
            <a:endParaRPr lang="zh-CN" altLang="en-US" dirty="0"/>
          </a:p>
        </p:txBody>
      </p:sp>
    </p:spTree>
    <p:extLst>
      <p:ext uri="{BB962C8B-B14F-4D97-AF65-F5344CB8AC3E}">
        <p14:creationId xmlns:p14="http://schemas.microsoft.com/office/powerpoint/2010/main" val="2125267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Issues</a:t>
            </a:r>
            <a:endParaRPr lang="zh-CN" altLang="en-US" dirty="0"/>
          </a:p>
        </p:txBody>
      </p:sp>
      <p:sp>
        <p:nvSpPr>
          <p:cNvPr id="3" name="内容占位符 2"/>
          <p:cNvSpPr>
            <a:spLocks noGrp="1"/>
          </p:cNvSpPr>
          <p:nvPr>
            <p:ph idx="1"/>
          </p:nvPr>
        </p:nvSpPr>
        <p:spPr/>
        <p:txBody>
          <a:bodyPr/>
          <a:lstStyle/>
          <a:p>
            <a:r>
              <a:rPr lang="en-US" altLang="zh-CN" dirty="0" smtClean="0"/>
              <a:t>Point</a:t>
            </a:r>
            <a:r>
              <a:rPr lang="zh-CN" altLang="en-US" dirty="0" smtClean="0"/>
              <a:t>应放在</a:t>
            </a:r>
            <a:r>
              <a:rPr lang="en-US" altLang="zh-CN" dirty="0" smtClean="0"/>
              <a:t>issue</a:t>
            </a:r>
            <a:r>
              <a:rPr lang="zh-CN" altLang="en-US" dirty="0"/>
              <a:t>的结束处，而且</a:t>
            </a:r>
            <a:r>
              <a:rPr lang="en-US" altLang="zh-CN" dirty="0"/>
              <a:t>issues</a:t>
            </a:r>
            <a:r>
              <a:rPr lang="zh-CN" altLang="en-US" dirty="0"/>
              <a:t>不能太</a:t>
            </a:r>
            <a:r>
              <a:rPr lang="zh-CN" altLang="en-US" dirty="0" smtClean="0"/>
              <a:t>长，否则读者容易把靠前的句子当成</a:t>
            </a:r>
            <a:r>
              <a:rPr lang="en-US" altLang="zh-CN" dirty="0" smtClean="0"/>
              <a:t>point</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899007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Issues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黑体部分就是</a:t>
            </a:r>
            <a:r>
              <a:rPr lang="en-US" altLang="zh-CN" dirty="0"/>
              <a:t>issue</a:t>
            </a:r>
            <a:r>
              <a:rPr lang="zh-CN" altLang="en-US" dirty="0"/>
              <a:t>的</a:t>
            </a:r>
            <a:r>
              <a:rPr lang="en-US" altLang="zh-CN" dirty="0"/>
              <a:t>point</a:t>
            </a:r>
            <a:r>
              <a:rPr lang="zh-CN" altLang="en-US" dirty="0" smtClean="0"/>
              <a:t>：</a:t>
            </a:r>
            <a:endParaRPr lang="en-US" altLang="zh-CN" dirty="0" smtClean="0"/>
          </a:p>
          <a:p>
            <a:r>
              <a:rPr lang="en-US" altLang="zh-CN" b="1" dirty="0"/>
              <a:t>Though most economists believe that business decisions are guided by a simple law of maximum profits, in fact they result from a vector of influences acting from many directions.</a:t>
            </a:r>
            <a:r>
              <a:rPr lang="en-US" altLang="zh-CN" dirty="0"/>
              <a:t> When an advertiser selects a particular layout, for example, he depend snot only on sales expectations or possible profit but also on what the present fad is. He is concerned with what colleagues and competitors will </a:t>
            </a:r>
            <a:r>
              <a:rPr lang="en-US" altLang="zh-CN" dirty="0" err="1"/>
              <a:t>think,beliefs</a:t>
            </a:r>
            <a:r>
              <a:rPr lang="en-US" altLang="zh-CN" dirty="0"/>
              <a:t> about the actions of the FTC, concerns about Catholics or the American Legion, whether Chicanos or Italian-Americans will be offended, how </a:t>
            </a:r>
            <a:r>
              <a:rPr lang="en-US" altLang="zh-CN" dirty="0" err="1"/>
              <a:t>the"silent</a:t>
            </a:r>
            <a:r>
              <a:rPr lang="en-US" altLang="zh-CN" dirty="0"/>
              <a:t> majority" will react. He might even be worried about whether the wife or secretary of the decision maker will approve.</a:t>
            </a:r>
            <a:endParaRPr lang="zh-CN" altLang="zh-CN" dirty="0"/>
          </a:p>
          <a:p>
            <a:endParaRPr lang="zh-CN" altLang="en-US" dirty="0"/>
          </a:p>
        </p:txBody>
      </p:sp>
    </p:spTree>
    <p:extLst>
      <p:ext uri="{BB962C8B-B14F-4D97-AF65-F5344CB8AC3E}">
        <p14:creationId xmlns:p14="http://schemas.microsoft.com/office/powerpoint/2010/main" val="2769073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Issues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黑体部分就是</a:t>
            </a:r>
            <a:r>
              <a:rPr lang="en-US" altLang="zh-CN" dirty="0"/>
              <a:t>issue</a:t>
            </a:r>
            <a:r>
              <a:rPr lang="zh-CN" altLang="en-US" dirty="0"/>
              <a:t>的</a:t>
            </a:r>
            <a:r>
              <a:rPr lang="en-US" altLang="zh-CN" dirty="0"/>
              <a:t>point</a:t>
            </a:r>
            <a:r>
              <a:rPr lang="zh-CN" altLang="en-US" dirty="0" smtClean="0"/>
              <a:t>：</a:t>
            </a:r>
            <a:endParaRPr lang="en-US" altLang="zh-CN" dirty="0" smtClean="0"/>
          </a:p>
          <a:p>
            <a:r>
              <a:rPr lang="en-US" altLang="zh-CN" dirty="0"/>
              <a:t>Our main concern was to empirically test the theory that forms the background for this work. </a:t>
            </a:r>
            <a:r>
              <a:rPr lang="en-US" altLang="zh-CN" b="1" dirty="0"/>
              <a:t>To a great extent, we have succeeded in showing our theory is valid.</a:t>
            </a:r>
            <a:r>
              <a:rPr lang="en-US" altLang="zh-CN" dirty="0"/>
              <a:t> Chapter Two reports a study which shows that the rate of perceiving variations in length relates directly to the number of connectives in the base structure of the text. In chapter Three, we report a study that found that subjects perceive as variable units only what the theory claims is a unit. Another series of crucial studies is the comparison and contrast experiments reported in Chapter Three, which show that we do not distinguish complex concepts of different lengths as some current theories do.</a:t>
            </a:r>
            <a:endParaRPr lang="zh-CN" altLang="zh-CN" dirty="0"/>
          </a:p>
          <a:p>
            <a:endParaRPr lang="zh-CN" altLang="en-US" dirty="0"/>
          </a:p>
        </p:txBody>
      </p:sp>
    </p:spTree>
    <p:extLst>
      <p:ext uri="{BB962C8B-B14F-4D97-AF65-F5344CB8AC3E}">
        <p14:creationId xmlns:p14="http://schemas.microsoft.com/office/powerpoint/2010/main" val="723673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Issues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黑体部分就是</a:t>
            </a:r>
            <a:r>
              <a:rPr lang="en-US" altLang="zh-CN" dirty="0"/>
              <a:t>issue</a:t>
            </a:r>
            <a:r>
              <a:rPr lang="zh-CN" altLang="en-US" dirty="0"/>
              <a:t>的</a:t>
            </a:r>
            <a:r>
              <a:rPr lang="en-US" altLang="zh-CN" dirty="0"/>
              <a:t>point</a:t>
            </a:r>
            <a:r>
              <a:rPr lang="zh-CN" altLang="en-US" dirty="0" smtClean="0"/>
              <a:t>：</a:t>
            </a:r>
            <a:endParaRPr lang="en-US" altLang="zh-CN" dirty="0" smtClean="0"/>
          </a:p>
          <a:p>
            <a:pPr>
              <a:lnSpc>
                <a:spcPct val="120000"/>
              </a:lnSpc>
            </a:pPr>
            <a:r>
              <a:rPr lang="en-US" altLang="zh-CN" dirty="0"/>
              <a:t>The United States is at present the world's largest exporter of agricultural products. Its agricultural net balance of payments in recent years has exceeded 10 billion a year. </a:t>
            </a:r>
            <a:r>
              <a:rPr lang="en-US" altLang="zh-CN" b="1" dirty="0"/>
              <a:t>As rising costs of imported petroleum and other goods have increased the U.S. trade deficit, this agricultural surplus has taken on great financial importance in both the domestic and international markets.</a:t>
            </a:r>
            <a:r>
              <a:rPr lang="en-US" altLang="zh-CN" dirty="0"/>
              <a:t> First, agricultural exports maintain profitable market prices for the American farmer and bolster the national economy by providing over one million jobs. The income from farm exports alone is used to purchase about 9 billion worth of domestic farm machinery and equipment annually. Exports of U.S. agricultural products also reduce price-depressing surpluses. Without exports, the government would be subsidizing American farmers by more than $10 billion a year over the current rate. Finally, agricultural exports provide an entry to foreign markets that can be exploited by other industries.</a:t>
            </a:r>
            <a:endParaRPr lang="zh-CN" altLang="zh-CN" dirty="0"/>
          </a:p>
          <a:p>
            <a:pPr>
              <a:lnSpc>
                <a:spcPct val="120000"/>
              </a:lnSpc>
            </a:pPr>
            <a:endParaRPr lang="zh-CN" altLang="en-US" dirty="0"/>
          </a:p>
        </p:txBody>
      </p:sp>
    </p:spTree>
    <p:extLst>
      <p:ext uri="{BB962C8B-B14F-4D97-AF65-F5344CB8AC3E}">
        <p14:creationId xmlns:p14="http://schemas.microsoft.com/office/powerpoint/2010/main" val="194758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Issues</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dirty="0" smtClean="0"/>
              <a:t>point</a:t>
            </a:r>
            <a:r>
              <a:rPr lang="zh-CN" altLang="en-US" dirty="0"/>
              <a:t>前面的句子的作用是什么</a:t>
            </a:r>
            <a:r>
              <a:rPr lang="zh-CN" altLang="en-US" dirty="0" smtClean="0"/>
              <a:t>？</a:t>
            </a:r>
            <a:endParaRPr lang="en-US" altLang="zh-CN" dirty="0" smtClean="0"/>
          </a:p>
          <a:p>
            <a:pPr marL="514350" lvl="0" indent="-514350">
              <a:buFont typeface="+mj-lt"/>
              <a:buAutoNum type="arabicPeriod"/>
            </a:pPr>
            <a:r>
              <a:rPr lang="en-US" altLang="zh-CN" dirty="0" err="1"/>
              <a:t>从前一段中过渡，给出一个general</a:t>
            </a:r>
            <a:r>
              <a:rPr lang="en-US" altLang="zh-CN" dirty="0"/>
              <a:t> </a:t>
            </a:r>
            <a:r>
              <a:rPr lang="en-US" altLang="zh-CN" dirty="0" err="1"/>
              <a:t>claim，然后在point中narrow</a:t>
            </a:r>
            <a:r>
              <a:rPr lang="en-US" altLang="zh-CN" dirty="0"/>
              <a:t> </a:t>
            </a:r>
            <a:r>
              <a:rPr lang="en-US" altLang="zh-CN" dirty="0" smtClean="0"/>
              <a:t>it</a:t>
            </a:r>
            <a:endParaRPr lang="en-US" altLang="zh-CN" dirty="0"/>
          </a:p>
          <a:p>
            <a:pPr marL="514350" lvl="0" indent="-514350">
              <a:buFont typeface="+mj-lt"/>
              <a:buAutoNum type="arabicPeriod"/>
            </a:pPr>
            <a:r>
              <a:rPr lang="en-US" altLang="zh-CN" dirty="0" err="1" smtClean="0"/>
              <a:t>先给一个初步的</a:t>
            </a:r>
            <a:r>
              <a:rPr lang="en-US" altLang="zh-CN" dirty="0" err="1"/>
              <a:t>claim，然后在point</a:t>
            </a:r>
            <a:r>
              <a:rPr lang="en-US" altLang="zh-CN" dirty="0" err="1" smtClean="0"/>
              <a:t>的反驳</a:t>
            </a:r>
            <a:endParaRPr lang="en-US" altLang="zh-CN" dirty="0" smtClean="0"/>
          </a:p>
          <a:p>
            <a:pPr lvl="0"/>
            <a:endParaRPr lang="en-US" altLang="zh-CN" dirty="0"/>
          </a:p>
          <a:p>
            <a:pPr>
              <a:lnSpc>
                <a:spcPct val="120000"/>
              </a:lnSpc>
            </a:pPr>
            <a:endParaRPr lang="zh-CN" altLang="en-US" dirty="0"/>
          </a:p>
        </p:txBody>
      </p:sp>
    </p:spTree>
    <p:extLst>
      <p:ext uri="{BB962C8B-B14F-4D97-AF65-F5344CB8AC3E}">
        <p14:creationId xmlns:p14="http://schemas.microsoft.com/office/powerpoint/2010/main" val="3699175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a:t>
            </a:r>
            <a:r>
              <a:rPr lang="en-US" altLang="zh-CN" dirty="0" smtClean="0"/>
              <a:t>Issues: </a:t>
            </a:r>
            <a:r>
              <a:rPr lang="zh-CN" altLang="en-US" dirty="0" smtClean="0"/>
              <a:t>微观角度</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20000"/>
              </a:lnSpc>
            </a:pPr>
            <a:r>
              <a:rPr lang="en-US" altLang="zh-CN" dirty="0" smtClean="0"/>
              <a:t>point</a:t>
            </a:r>
            <a:r>
              <a:rPr lang="zh-CN" altLang="en-US" dirty="0"/>
              <a:t>前面的句子的作用是什么</a:t>
            </a:r>
            <a:r>
              <a:rPr lang="zh-CN" altLang="en-US" dirty="0" smtClean="0"/>
              <a:t>？</a:t>
            </a:r>
            <a:endParaRPr lang="en-US" altLang="zh-CN" dirty="0" smtClean="0"/>
          </a:p>
          <a:p>
            <a:pPr marL="514350" lvl="0" indent="-514350">
              <a:buFont typeface="+mj-lt"/>
              <a:buAutoNum type="arabicPeriod"/>
            </a:pPr>
            <a:r>
              <a:rPr lang="en-US" altLang="zh-CN" dirty="0" err="1"/>
              <a:t>从前一段中过渡，给出一个general</a:t>
            </a:r>
            <a:r>
              <a:rPr lang="en-US" altLang="zh-CN" dirty="0"/>
              <a:t> </a:t>
            </a:r>
            <a:r>
              <a:rPr lang="en-US" altLang="zh-CN" dirty="0" err="1"/>
              <a:t>claim，然后在point中narrow</a:t>
            </a:r>
            <a:r>
              <a:rPr lang="en-US" altLang="zh-CN" dirty="0"/>
              <a:t> </a:t>
            </a:r>
            <a:r>
              <a:rPr lang="en-US" altLang="zh-CN" dirty="0" smtClean="0"/>
              <a:t>it</a:t>
            </a:r>
            <a:endParaRPr lang="en-US" altLang="zh-CN" dirty="0"/>
          </a:p>
          <a:p>
            <a:pPr marL="514350" lvl="0" indent="-514350">
              <a:buFont typeface="+mj-lt"/>
              <a:buAutoNum type="arabicPeriod"/>
            </a:pPr>
            <a:r>
              <a:rPr lang="en-US" altLang="zh-CN" dirty="0" err="1" smtClean="0"/>
              <a:t>先给一个初步的</a:t>
            </a:r>
            <a:r>
              <a:rPr lang="en-US" altLang="zh-CN" dirty="0" err="1"/>
              <a:t>claim，然后在point</a:t>
            </a:r>
            <a:r>
              <a:rPr lang="en-US" altLang="zh-CN" dirty="0" err="1" smtClean="0"/>
              <a:t>的反驳</a:t>
            </a:r>
            <a:endParaRPr lang="en-US" altLang="zh-CN" dirty="0" smtClean="0"/>
          </a:p>
          <a:p>
            <a:pPr lvl="0"/>
            <a:endParaRPr lang="en-US" altLang="zh-CN" dirty="0"/>
          </a:p>
          <a:p>
            <a:pPr lvl="0">
              <a:lnSpc>
                <a:spcPct val="110000"/>
              </a:lnSpc>
            </a:pPr>
            <a:r>
              <a:rPr lang="zh-CN" altLang="en-US" dirty="0" smtClean="0"/>
              <a:t>例子：</a:t>
            </a:r>
            <a:r>
              <a:rPr lang="en-US" altLang="zh-CN" dirty="0"/>
              <a:t>(1) We can put this abstract notion of issue in simpler terms. (2) Think of an issue as the overture to an opera, in which the composer announces the themes that he will repeat, modulate, combine, and develop in a variety of interesting ways.</a:t>
            </a:r>
          </a:p>
          <a:p>
            <a:pPr marL="0" lvl="0" indent="0">
              <a:lnSpc>
                <a:spcPct val="110000"/>
              </a:lnSpc>
              <a:buNone/>
            </a:pPr>
            <a:r>
              <a:rPr lang="en-US" altLang="zh-CN" dirty="0" smtClean="0"/>
              <a:t>句子</a:t>
            </a:r>
            <a:r>
              <a:rPr lang="en-US" altLang="zh-CN" dirty="0"/>
              <a:t>（1）是一个general的claim，然后在第二句是point给出一个更具体的claim。</a:t>
            </a:r>
            <a:endParaRPr lang="zh-CN" altLang="zh-CN" dirty="0"/>
          </a:p>
          <a:p>
            <a:pPr>
              <a:lnSpc>
                <a:spcPct val="120000"/>
              </a:lnSpc>
            </a:pPr>
            <a:endParaRPr lang="zh-CN" altLang="en-US" dirty="0"/>
          </a:p>
        </p:txBody>
      </p:sp>
    </p:spTree>
    <p:extLst>
      <p:ext uri="{BB962C8B-B14F-4D97-AF65-F5344CB8AC3E}">
        <p14:creationId xmlns:p14="http://schemas.microsoft.com/office/powerpoint/2010/main" val="634636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a:t>
            </a:r>
            <a:r>
              <a:rPr lang="en-US" altLang="zh-CN" dirty="0" smtClean="0"/>
              <a:t>Issues: </a:t>
            </a:r>
            <a:r>
              <a:rPr lang="zh-CN" altLang="en-US" dirty="0" smtClean="0"/>
              <a:t>宏观角度</a:t>
            </a:r>
            <a:endParaRPr lang="zh-CN" altLang="en-US" dirty="0"/>
          </a:p>
        </p:txBody>
      </p:sp>
      <p:pic>
        <p:nvPicPr>
          <p:cNvPr id="4" name="内容占位符 3"/>
          <p:cNvPicPr>
            <a:picLocks noGrp="1" noChangeAspect="1"/>
          </p:cNvPicPr>
          <p:nvPr>
            <p:ph idx="1"/>
          </p:nvPr>
        </p:nvPicPr>
        <p:blipFill>
          <a:blip r:embed="rId2"/>
          <a:stretch>
            <a:fillRect/>
          </a:stretch>
        </p:blipFill>
        <p:spPr>
          <a:xfrm>
            <a:off x="3082265" y="1825625"/>
            <a:ext cx="6027470" cy="4351338"/>
          </a:xfrm>
          <a:prstGeom prst="rect">
            <a:avLst/>
          </a:prstGeom>
        </p:spPr>
      </p:pic>
    </p:spTree>
    <p:extLst>
      <p:ext uri="{BB962C8B-B14F-4D97-AF65-F5344CB8AC3E}">
        <p14:creationId xmlns:p14="http://schemas.microsoft.com/office/powerpoint/2010/main" val="2591957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b="1" dirty="0" smtClean="0"/>
              <a:t>Point</a:t>
            </a:r>
          </a:p>
          <a:p>
            <a:pPr lvl="2"/>
            <a:r>
              <a:rPr lang="en-US" altLang="zh-CN" dirty="0" smtClean="0"/>
              <a:t>Paragraph=</a:t>
            </a:r>
            <a:r>
              <a:rPr lang="en-US" altLang="zh-CN" dirty="0" err="1" smtClean="0"/>
              <a:t>Issue+Discussion</a:t>
            </a:r>
            <a:endParaRPr lang="en-US" altLang="zh-CN" dirty="0" smtClean="0"/>
          </a:p>
          <a:p>
            <a:pPr lvl="2"/>
            <a:r>
              <a:rPr lang="en-US" altLang="zh-CN" dirty="0" smtClean="0"/>
              <a:t>Points in issues</a:t>
            </a:r>
          </a:p>
          <a:p>
            <a:pPr lvl="2"/>
            <a:r>
              <a:rPr lang="en-US" altLang="zh-CN" b="1" dirty="0" smtClean="0"/>
              <a:t>Points at the end of discussions</a:t>
            </a:r>
          </a:p>
          <a:p>
            <a:pPr lvl="2"/>
            <a:r>
              <a:rPr lang="en-US" altLang="zh-CN" dirty="0" smtClean="0"/>
              <a:t>Points in the whole documents</a:t>
            </a:r>
            <a:endParaRPr lang="en-US" altLang="zh-CN" dirty="0" smtClean="0"/>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9418915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at the ends of discussions.</a:t>
            </a:r>
            <a:endParaRPr lang="zh-CN" altLang="en-US" dirty="0"/>
          </a:p>
        </p:txBody>
      </p:sp>
      <p:sp>
        <p:nvSpPr>
          <p:cNvPr id="3" name="内容占位符 2"/>
          <p:cNvSpPr>
            <a:spLocks noGrp="1"/>
          </p:cNvSpPr>
          <p:nvPr>
            <p:ph idx="1"/>
          </p:nvPr>
        </p:nvSpPr>
        <p:spPr>
          <a:xfrm>
            <a:off x="838200" y="1825624"/>
            <a:ext cx="10515600" cy="4879975"/>
          </a:xfrm>
        </p:spPr>
        <p:txBody>
          <a:bodyPr>
            <a:normAutofit fontScale="92500" lnSpcReduction="20000"/>
          </a:bodyPr>
          <a:lstStyle/>
          <a:p>
            <a:pPr>
              <a:lnSpc>
                <a:spcPct val="110000"/>
              </a:lnSpc>
            </a:pPr>
            <a:r>
              <a:rPr lang="zh-CN" altLang="en-US" dirty="0" smtClean="0"/>
              <a:t>适合用于统领全文的段落</a:t>
            </a:r>
            <a:r>
              <a:rPr lang="en-US" altLang="zh-CN" dirty="0" smtClean="0"/>
              <a:t>: </a:t>
            </a:r>
            <a:r>
              <a:rPr lang="en-US" altLang="zh-CN" dirty="0"/>
              <a:t>Introductory </a:t>
            </a:r>
            <a:r>
              <a:rPr lang="en-US" altLang="zh-CN" dirty="0" smtClean="0"/>
              <a:t>Paragraphs</a:t>
            </a:r>
          </a:p>
          <a:p>
            <a:r>
              <a:rPr lang="en-US" altLang="zh-CN" dirty="0"/>
              <a:t>Man's </a:t>
            </a:r>
            <a:r>
              <a:rPr lang="en-US" altLang="zh-CN" b="1" dirty="0"/>
              <a:t>fascination</a:t>
            </a:r>
            <a:r>
              <a:rPr lang="en-US" altLang="zh-CN" dirty="0"/>
              <a:t> with that </a:t>
            </a:r>
            <a:r>
              <a:rPr lang="en-US" altLang="zh-CN" b="1" dirty="0"/>
              <a:t>move under their own power</a:t>
            </a:r>
            <a:r>
              <a:rPr lang="en-US" altLang="zh-CN" dirty="0"/>
              <a:t> and control is at least as old as recorded </a:t>
            </a:r>
            <a:r>
              <a:rPr lang="en-US" altLang="zh-CN" b="1" dirty="0" err="1"/>
              <a:t>history</a:t>
            </a:r>
            <a:r>
              <a:rPr lang="en-US" altLang="zh-CN" dirty="0" err="1"/>
              <a:t>.In</a:t>
            </a:r>
            <a:r>
              <a:rPr lang="en-US" altLang="zh-CN" dirty="0"/>
              <a:t> Aristotle's Greece, plays of several acts are said to have been performed entirely by automatic puppets driven by weights hung on twisted cords. Much later European royalties were enthralled by lifelike automata that could </a:t>
            </a:r>
            <a:r>
              <a:rPr lang="en-US" altLang="zh-CN" dirty="0" err="1"/>
              <a:t>write,draw</a:t>
            </a:r>
            <a:r>
              <a:rPr lang="en-US" altLang="zh-CN" dirty="0"/>
              <a:t>, and play musical instruments. In recent years most of the magical aura surrounding mechanical automata has been dispelled. </a:t>
            </a:r>
            <a:r>
              <a:rPr lang="en-US" altLang="zh-CN" b="1" dirty="0"/>
              <a:t>Today automatic machines and industrial robots are used in factories throughout the world to perform tasks that are too hazardous, too onerous, too boring or simply too uneconomic for human beings to undertake</a:t>
            </a:r>
            <a:r>
              <a:rPr lang="en-US" altLang="zh-CN" b="1" dirty="0" smtClean="0"/>
              <a:t>.</a:t>
            </a:r>
          </a:p>
          <a:p>
            <a:r>
              <a:rPr lang="zh-CN" altLang="en-US" dirty="0" smtClean="0"/>
              <a:t>第一句给出话题和主题</a:t>
            </a:r>
            <a:r>
              <a:rPr lang="en-US" altLang="zh-CN" dirty="0" smtClean="0"/>
              <a:t>: </a:t>
            </a:r>
            <a:r>
              <a:rPr lang="en-US" altLang="zh-CN" dirty="0"/>
              <a:t>history fascination machines move under their own </a:t>
            </a:r>
            <a:r>
              <a:rPr lang="en-US" altLang="zh-CN" dirty="0" smtClean="0"/>
              <a:t>power</a:t>
            </a:r>
          </a:p>
          <a:p>
            <a:r>
              <a:rPr lang="en-US" altLang="zh-CN" dirty="0" err="1"/>
              <a:t>最后一句话，给出了整段的point</a:t>
            </a:r>
            <a:endParaRPr lang="en-US" altLang="zh-CN" dirty="0" smtClean="0"/>
          </a:p>
          <a:p>
            <a:endParaRPr lang="zh-CN" altLang="zh-CN" dirty="0"/>
          </a:p>
          <a:p>
            <a:pPr>
              <a:lnSpc>
                <a:spcPct val="110000"/>
              </a:lnSpc>
            </a:pPr>
            <a:endParaRPr lang="en-US" altLang="zh-CN" dirty="0" smtClean="0"/>
          </a:p>
          <a:p>
            <a:pPr>
              <a:lnSpc>
                <a:spcPct val="110000"/>
              </a:lnSpc>
            </a:pPr>
            <a:endParaRPr lang="zh-CN" altLang="en-US" dirty="0"/>
          </a:p>
        </p:txBody>
      </p:sp>
    </p:spTree>
    <p:extLst>
      <p:ext uri="{BB962C8B-B14F-4D97-AF65-F5344CB8AC3E}">
        <p14:creationId xmlns:p14="http://schemas.microsoft.com/office/powerpoint/2010/main" val="1213568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如果</a:t>
            </a:r>
            <a:r>
              <a:rPr lang="zh-CN" altLang="en-US" dirty="0"/>
              <a:t>你的段落是中间的段落，那么</a:t>
            </a:r>
            <a:r>
              <a:rPr lang="en-US" altLang="zh-CN" dirty="0"/>
              <a:t>point</a:t>
            </a:r>
            <a:r>
              <a:rPr lang="zh-CN" altLang="en-US" dirty="0"/>
              <a:t>可以在</a:t>
            </a:r>
            <a:r>
              <a:rPr lang="en-US" altLang="zh-CN" dirty="0"/>
              <a:t>issue</a:t>
            </a:r>
            <a:r>
              <a:rPr lang="zh-CN" altLang="en-US" dirty="0"/>
              <a:t>结尾处，也可以在段落最后</a:t>
            </a:r>
            <a:r>
              <a:rPr lang="zh-CN" altLang="en-US" dirty="0" smtClean="0"/>
              <a:t>。</a:t>
            </a:r>
            <a:endParaRPr lang="en-US" altLang="zh-CN" dirty="0" smtClean="0"/>
          </a:p>
          <a:p>
            <a:pPr marL="514350" indent="-514350">
              <a:buFont typeface="+mj-lt"/>
              <a:buAutoNum type="arabicPeriod"/>
            </a:pPr>
            <a:r>
              <a:rPr lang="zh-CN" altLang="en-US" dirty="0" smtClean="0"/>
              <a:t>如果</a:t>
            </a:r>
            <a:r>
              <a:rPr lang="zh-CN" altLang="en-US" dirty="0"/>
              <a:t>你的段落是整个</a:t>
            </a:r>
            <a:r>
              <a:rPr lang="en-US" altLang="zh-CN" dirty="0"/>
              <a:t>section</a:t>
            </a:r>
            <a:r>
              <a:rPr lang="zh-CN" altLang="en-US" dirty="0"/>
              <a:t>甚至是整个论文的</a:t>
            </a:r>
            <a:r>
              <a:rPr lang="en-US" altLang="zh-CN" dirty="0"/>
              <a:t>Introductory Paragraphs</a:t>
            </a:r>
            <a:r>
              <a:rPr lang="zh-CN" altLang="en-US" dirty="0"/>
              <a:t>，那么你的</a:t>
            </a:r>
            <a:r>
              <a:rPr lang="en-US" altLang="zh-CN" dirty="0"/>
              <a:t>point</a:t>
            </a:r>
            <a:r>
              <a:rPr lang="zh-CN" altLang="en-US" dirty="0"/>
              <a:t>一定要放在段落的最后</a:t>
            </a:r>
            <a:r>
              <a:rPr lang="zh-CN" altLang="en-US" dirty="0" smtClean="0"/>
              <a:t>。</a:t>
            </a:r>
            <a:endParaRPr lang="en-US" altLang="zh-CN" dirty="0" smtClean="0"/>
          </a:p>
          <a:p>
            <a:pPr marL="514350" indent="-514350">
              <a:buFont typeface="+mj-lt"/>
              <a:buAutoNum type="arabicPeriod"/>
            </a:pPr>
            <a:endParaRPr lang="zh-CN" altLang="en-US" dirty="0"/>
          </a:p>
        </p:txBody>
      </p:sp>
    </p:spTree>
    <p:extLst>
      <p:ext uri="{BB962C8B-B14F-4D97-AF65-F5344CB8AC3E}">
        <p14:creationId xmlns:p14="http://schemas.microsoft.com/office/powerpoint/2010/main" val="261016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清晰的两</a:t>
            </a:r>
            <a:r>
              <a:rPr lang="zh-CN" altLang="en-US" dirty="0" smtClean="0"/>
              <a:t>个原则</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character</a:t>
            </a:r>
            <a:r>
              <a:rPr lang="zh-CN" altLang="en-US" dirty="0" smtClean="0"/>
              <a:t>应该放在主语的位置上 </a:t>
            </a:r>
            <a:endParaRPr lang="en-US" altLang="zh-CN" dirty="0" smtClean="0"/>
          </a:p>
          <a:p>
            <a:r>
              <a:rPr lang="zh-CN" altLang="en-US" dirty="0" smtClean="0"/>
              <a:t> </a:t>
            </a:r>
            <a:r>
              <a:rPr lang="en-US" altLang="zh-CN" dirty="0" smtClean="0"/>
              <a:t>(The subjects of the sentences name the cast of characters.)</a:t>
            </a:r>
          </a:p>
          <a:p>
            <a:r>
              <a:rPr lang="en-US" altLang="zh-CN" dirty="0" smtClean="0"/>
              <a:t> </a:t>
            </a:r>
            <a:r>
              <a:rPr lang="zh-CN" altLang="en-US" dirty="0" smtClean="0"/>
              <a:t>伴随</a:t>
            </a:r>
            <a:r>
              <a:rPr lang="en-US" altLang="zh-CN" dirty="0" smtClean="0"/>
              <a:t>character</a:t>
            </a:r>
            <a:r>
              <a:rPr lang="zh-CN" altLang="en-US" dirty="0" smtClean="0"/>
              <a:t>的动词一定要是</a:t>
            </a:r>
            <a:r>
              <a:rPr lang="en-US" altLang="zh-CN" dirty="0" smtClean="0"/>
              <a:t>character</a:t>
            </a:r>
            <a:r>
              <a:rPr lang="zh-CN" altLang="en-US" dirty="0" smtClean="0"/>
              <a:t>的</a:t>
            </a:r>
            <a:r>
              <a:rPr lang="en-US" altLang="zh-CN" dirty="0" smtClean="0"/>
              <a:t>actions </a:t>
            </a:r>
          </a:p>
          <a:p>
            <a:r>
              <a:rPr lang="en-US" altLang="zh-CN" dirty="0" smtClean="0"/>
              <a:t> (The verbs that go with those subjects name the crucial actions those characters are part of.)</a:t>
            </a:r>
          </a:p>
          <a:p>
            <a:endParaRPr lang="en-US" altLang="zh-CN" dirty="0" smtClean="0"/>
          </a:p>
          <a:p>
            <a:r>
              <a:rPr lang="zh-CN" altLang="en-US" dirty="0" smtClean="0"/>
              <a:t>不满足会怎样？</a:t>
            </a:r>
            <a:endParaRPr lang="en-US" altLang="zh-CN" dirty="0" smtClean="0"/>
          </a:p>
          <a:p>
            <a:pPr marL="0" indent="0">
              <a:buNone/>
            </a:pPr>
            <a:r>
              <a:rPr lang="en-US" altLang="zh-CN" dirty="0" smtClean="0"/>
              <a:t>We discussed the problem.</a:t>
            </a:r>
          </a:p>
          <a:p>
            <a:pPr marL="0" indent="0">
              <a:buNone/>
            </a:pPr>
            <a:r>
              <a:rPr lang="en-US" altLang="zh-CN" dirty="0" smtClean="0"/>
              <a:t>The problem was the topic of our discussion.</a:t>
            </a:r>
          </a:p>
          <a:p>
            <a:pPr marL="0" indent="0">
              <a:buNone/>
            </a:pPr>
            <a:endParaRPr lang="zh-CN" altLang="en-US" dirty="0"/>
          </a:p>
        </p:txBody>
      </p:sp>
    </p:spTree>
    <p:extLst>
      <p:ext uri="{BB962C8B-B14F-4D97-AF65-F5344CB8AC3E}">
        <p14:creationId xmlns:p14="http://schemas.microsoft.com/office/powerpoint/2010/main" val="3633245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b="1" dirty="0" smtClean="0"/>
              <a:t>Cohesion</a:t>
            </a:r>
          </a:p>
          <a:p>
            <a:pPr lvl="1"/>
            <a:r>
              <a:rPr lang="en-US" altLang="zh-CN" dirty="0" smtClean="0"/>
              <a:t>Topic</a:t>
            </a:r>
          </a:p>
          <a:p>
            <a:pPr lvl="1"/>
            <a:r>
              <a:rPr lang="en-US" altLang="zh-CN" dirty="0" smtClean="0"/>
              <a:t>Stress</a:t>
            </a:r>
          </a:p>
          <a:p>
            <a:pPr lvl="1"/>
            <a:r>
              <a:rPr lang="en-US" altLang="zh-CN" dirty="0" smtClean="0"/>
              <a:t>Theme</a:t>
            </a:r>
          </a:p>
          <a:p>
            <a:pPr lvl="1"/>
            <a:r>
              <a:rPr lang="en-US" altLang="zh-CN" b="1" dirty="0" smtClean="0"/>
              <a:t>Point</a:t>
            </a:r>
          </a:p>
          <a:p>
            <a:pPr lvl="2"/>
            <a:r>
              <a:rPr lang="en-US" altLang="zh-CN" dirty="0" smtClean="0"/>
              <a:t>Paragraph=</a:t>
            </a:r>
            <a:r>
              <a:rPr lang="en-US" altLang="zh-CN" dirty="0" err="1" smtClean="0"/>
              <a:t>Issue+Discussion</a:t>
            </a:r>
            <a:endParaRPr lang="en-US" altLang="zh-CN" dirty="0" smtClean="0"/>
          </a:p>
          <a:p>
            <a:pPr lvl="2"/>
            <a:r>
              <a:rPr lang="en-US" altLang="zh-CN" dirty="0" smtClean="0"/>
              <a:t>Points in issues</a:t>
            </a:r>
          </a:p>
          <a:p>
            <a:pPr lvl="2"/>
            <a:r>
              <a:rPr lang="en-US" altLang="zh-CN" dirty="0" smtClean="0"/>
              <a:t>Points at the end of discussions</a:t>
            </a:r>
          </a:p>
          <a:p>
            <a:pPr lvl="2"/>
            <a:r>
              <a:rPr lang="en-US" altLang="zh-CN" b="1" dirty="0" smtClean="0"/>
              <a:t>Points in the whole documents</a:t>
            </a:r>
            <a:endParaRPr lang="en-US" altLang="zh-CN" b="1" dirty="0" smtClean="0"/>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1016627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Whole Documents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如果把</a:t>
            </a:r>
            <a:r>
              <a:rPr lang="en-US" altLang="zh-CN" dirty="0" smtClean="0"/>
              <a:t>point</a:t>
            </a:r>
            <a:r>
              <a:rPr lang="zh-CN" altLang="en-US" dirty="0" smtClean="0"/>
              <a:t>放在</a:t>
            </a:r>
            <a:r>
              <a:rPr lang="zh-CN" altLang="en-US" dirty="0"/>
              <a:t>全文</a:t>
            </a:r>
            <a:r>
              <a:rPr lang="zh-CN" altLang="en-US" dirty="0" smtClean="0"/>
              <a:t>结尾会怎样？</a:t>
            </a:r>
            <a:endParaRPr lang="en-US" altLang="zh-CN" dirty="0" smtClean="0"/>
          </a:p>
          <a:p>
            <a:pPr>
              <a:lnSpc>
                <a:spcPct val="120000"/>
              </a:lnSpc>
            </a:pPr>
            <a:r>
              <a:rPr lang="zh-CN" altLang="en-US" dirty="0" smtClean="0"/>
              <a:t>原则：如果</a:t>
            </a:r>
            <a:r>
              <a:rPr lang="zh-CN" altLang="en-US" dirty="0"/>
              <a:t>你要在</a:t>
            </a:r>
            <a:r>
              <a:rPr lang="zh-CN" altLang="en-US" dirty="0" smtClean="0"/>
              <a:t>全文</a:t>
            </a:r>
            <a:r>
              <a:rPr lang="zh-CN" altLang="en-US" dirty="0"/>
              <a:t>结尾</a:t>
            </a:r>
            <a:r>
              <a:rPr lang="zh-CN" altLang="en-US" dirty="0" smtClean="0"/>
              <a:t>放</a:t>
            </a:r>
            <a:r>
              <a:rPr lang="zh-CN" altLang="en-US" dirty="0"/>
              <a:t>一个</a:t>
            </a:r>
            <a:r>
              <a:rPr lang="en-US" altLang="zh-CN" dirty="0"/>
              <a:t>point</a:t>
            </a:r>
            <a:r>
              <a:rPr lang="zh-CN" altLang="en-US" dirty="0"/>
              <a:t>，那么，你一定至少要给读者提供一个</a:t>
            </a:r>
            <a:r>
              <a:rPr lang="en-US" altLang="zh-CN" b="1" dirty="0"/>
              <a:t>anticipatory point</a:t>
            </a:r>
            <a:r>
              <a:rPr lang="en-US" altLang="zh-CN" dirty="0" smtClean="0"/>
              <a:t>.</a:t>
            </a:r>
            <a:endParaRPr lang="en-US" altLang="zh-CN" dirty="0"/>
          </a:p>
          <a:p>
            <a:pPr>
              <a:lnSpc>
                <a:spcPct val="120000"/>
              </a:lnSpc>
            </a:pPr>
            <a:r>
              <a:rPr lang="en-US" altLang="zh-CN" dirty="0"/>
              <a:t>You have asked me to determine the matter of </a:t>
            </a:r>
            <a:r>
              <a:rPr lang="en-US" altLang="zh-CN" dirty="0" err="1"/>
              <a:t>Abco's</a:t>
            </a:r>
            <a:r>
              <a:rPr lang="en-US" altLang="zh-CN" dirty="0"/>
              <a:t> potential liability for the plaintiff's injuries claimed as a result of his climbing </a:t>
            </a:r>
            <a:r>
              <a:rPr lang="en-US" altLang="zh-CN" dirty="0" err="1"/>
              <a:t>Abco's</a:t>
            </a:r>
            <a:r>
              <a:rPr lang="en-US" altLang="zh-CN" dirty="0"/>
              <a:t> scaffolding. To determine </a:t>
            </a:r>
            <a:r>
              <a:rPr lang="en-US" altLang="zh-CN" dirty="0" err="1"/>
              <a:t>Abco's</a:t>
            </a:r>
            <a:r>
              <a:rPr lang="en-US" altLang="zh-CN" dirty="0"/>
              <a:t> potential liability we must analyze four factors. </a:t>
            </a:r>
            <a:r>
              <a:rPr lang="en-US" altLang="zh-CN" b="1" dirty="0"/>
              <a:t>They are (1) did </a:t>
            </a:r>
            <a:r>
              <a:rPr lang="en-US" altLang="zh-CN" b="1" dirty="0" err="1"/>
              <a:t>Abco</a:t>
            </a:r>
            <a:r>
              <a:rPr lang="en-US" altLang="zh-CN" b="1" dirty="0"/>
              <a:t> construct the scaffolding negligently; (2) did </a:t>
            </a:r>
            <a:r>
              <a:rPr lang="en-US" altLang="zh-CN" b="1" dirty="0" err="1"/>
              <a:t>Abco</a:t>
            </a:r>
            <a:r>
              <a:rPr lang="en-US" altLang="zh-CN" b="1" dirty="0"/>
              <a:t> provide adequate assembly instructions; (3) did plaintiff assemble the scaffolding according to the instructions; and (4) did the plaintiff use the scaffolding in a manner prescribed in the instructions</a:t>
            </a:r>
            <a:r>
              <a:rPr lang="en-US" altLang="zh-CN" b="1" dirty="0" smtClean="0"/>
              <a:t>?</a:t>
            </a:r>
          </a:p>
          <a:p>
            <a:pPr>
              <a:lnSpc>
                <a:spcPct val="120000"/>
              </a:lnSpc>
            </a:pPr>
            <a:r>
              <a:rPr lang="zh-CN" altLang="en-US" dirty="0"/>
              <a:t>讨论原告因为爬</a:t>
            </a:r>
            <a:r>
              <a:rPr lang="en-US" altLang="zh-CN" dirty="0" err="1"/>
              <a:t>Abco</a:t>
            </a:r>
            <a:r>
              <a:rPr lang="zh-CN" altLang="en-US" dirty="0"/>
              <a:t>的脚手架而受伤，</a:t>
            </a:r>
            <a:r>
              <a:rPr lang="en-US" altLang="zh-CN" dirty="0" err="1"/>
              <a:t>Abco</a:t>
            </a:r>
            <a:r>
              <a:rPr lang="zh-CN" altLang="en-US" dirty="0"/>
              <a:t>要付多少的责任</a:t>
            </a:r>
            <a:endParaRPr lang="en-US" altLang="zh-CN" dirty="0" smtClean="0"/>
          </a:p>
          <a:p>
            <a:pPr>
              <a:lnSpc>
                <a:spcPct val="120000"/>
              </a:lnSpc>
            </a:pPr>
            <a:r>
              <a:rPr lang="zh-CN" altLang="en-US" dirty="0" smtClean="0"/>
              <a:t>这段最后一句不是全文的</a:t>
            </a:r>
            <a:r>
              <a:rPr lang="en-US" altLang="zh-CN" dirty="0" smtClean="0"/>
              <a:t>point</a:t>
            </a:r>
            <a:r>
              <a:rPr lang="zh-CN" altLang="en-US" dirty="0" smtClean="0"/>
              <a:t>，但是一个</a:t>
            </a:r>
            <a:r>
              <a:rPr lang="en-US" altLang="zh-CN" dirty="0"/>
              <a:t>anticipatory </a:t>
            </a:r>
            <a:r>
              <a:rPr lang="en-US" altLang="zh-CN" dirty="0" smtClean="0"/>
              <a:t>point</a:t>
            </a:r>
            <a:endParaRPr lang="zh-CN" altLang="zh-CN" dirty="0"/>
          </a:p>
        </p:txBody>
      </p:sp>
    </p:spTree>
    <p:extLst>
      <p:ext uri="{BB962C8B-B14F-4D97-AF65-F5344CB8AC3E}">
        <p14:creationId xmlns:p14="http://schemas.microsoft.com/office/powerpoint/2010/main" val="3330540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POINTS in Whole Documents</a:t>
            </a:r>
            <a:endParaRPr lang="zh-CN" altLang="en-US" dirty="0"/>
          </a:p>
        </p:txBody>
      </p:sp>
      <p:sp>
        <p:nvSpPr>
          <p:cNvPr id="3" name="内容占位符 2"/>
          <p:cNvSpPr>
            <a:spLocks noGrp="1"/>
          </p:cNvSpPr>
          <p:nvPr>
            <p:ph idx="1"/>
          </p:nvPr>
        </p:nvSpPr>
        <p:spPr/>
        <p:txBody>
          <a:bodyPr>
            <a:normAutofit/>
          </a:bodyPr>
          <a:lstStyle/>
          <a:p>
            <a:r>
              <a:rPr lang="en-US" altLang="zh-CN" dirty="0" err="1" smtClean="0"/>
              <a:t>很少把</a:t>
            </a:r>
            <a:r>
              <a:rPr lang="en-US" altLang="zh-CN" dirty="0" err="1"/>
              <a:t>point放在最后</a:t>
            </a:r>
            <a:r>
              <a:rPr lang="en-US" altLang="zh-CN" dirty="0" smtClean="0"/>
              <a:t>，</a:t>
            </a:r>
            <a:r>
              <a:rPr lang="zh-CN" altLang="en-US" dirty="0" smtClean="0"/>
              <a:t>例外</a:t>
            </a:r>
            <a:r>
              <a:rPr lang="en-US" altLang="zh-CN" dirty="0" smtClean="0"/>
              <a:t>：</a:t>
            </a:r>
            <a:endParaRPr lang="zh-CN" altLang="zh-CN" dirty="0"/>
          </a:p>
          <a:p>
            <a:pPr marL="514350" lvl="0" indent="-514350">
              <a:buFont typeface="+mj-lt"/>
              <a:buAutoNum type="arabicPeriod"/>
            </a:pPr>
            <a:r>
              <a:rPr lang="en-US" altLang="zh-CN" dirty="0"/>
              <a:t>timidity or politeness</a:t>
            </a:r>
            <a:r>
              <a:rPr lang="en-US" altLang="zh-CN" dirty="0" smtClean="0"/>
              <a:t>，</a:t>
            </a:r>
            <a:r>
              <a:rPr lang="zh-CN" altLang="en-US" dirty="0" smtClean="0"/>
              <a:t>宣告坏消息或</a:t>
            </a:r>
            <a:r>
              <a:rPr lang="zh-CN" altLang="en-US" dirty="0"/>
              <a:t>出于</a:t>
            </a:r>
            <a:r>
              <a:rPr lang="zh-CN" altLang="en-US" dirty="0" smtClean="0"/>
              <a:t>礼貌时</a:t>
            </a:r>
            <a:r>
              <a:rPr lang="en-US" altLang="zh-CN" dirty="0" smtClean="0"/>
              <a:t>，</a:t>
            </a:r>
            <a:r>
              <a:rPr lang="en-US" altLang="zh-CN" dirty="0" err="1" smtClean="0"/>
              <a:t>可以把结论放最后（如</a:t>
            </a:r>
            <a:r>
              <a:rPr lang="zh-CN" altLang="en-US" dirty="0" smtClean="0"/>
              <a:t>讨论</a:t>
            </a:r>
            <a:r>
              <a:rPr lang="en-US" altLang="zh-CN" dirty="0" err="1" smtClean="0"/>
              <a:t>五一</a:t>
            </a:r>
            <a:r>
              <a:rPr lang="zh-CN" altLang="en-US" dirty="0" smtClean="0"/>
              <a:t>放假</a:t>
            </a:r>
            <a:r>
              <a:rPr lang="en-US" altLang="zh-CN" dirty="0" smtClean="0"/>
              <a:t>）</a:t>
            </a:r>
            <a:endParaRPr lang="zh-CN" altLang="zh-CN" dirty="0"/>
          </a:p>
          <a:p>
            <a:pPr marL="514350" lvl="0" indent="-514350">
              <a:buFont typeface="+mj-lt"/>
              <a:buAutoNum type="arabicPeriod"/>
            </a:pPr>
            <a:r>
              <a:rPr lang="en-US" altLang="zh-CN" dirty="0"/>
              <a:t>discovery： </a:t>
            </a:r>
            <a:r>
              <a:rPr lang="en-US" altLang="zh-CN" dirty="0" err="1" smtClean="0"/>
              <a:t>推理</a:t>
            </a:r>
            <a:r>
              <a:rPr lang="en-US" altLang="zh-CN" dirty="0" err="1"/>
              <a:t>point的过程与point</a:t>
            </a:r>
            <a:r>
              <a:rPr lang="en-US" altLang="zh-CN" dirty="0" err="1" smtClean="0"/>
              <a:t>一样重要时</a:t>
            </a:r>
            <a:endParaRPr lang="zh-CN" altLang="zh-CN" dirty="0"/>
          </a:p>
          <a:p>
            <a:pPr marL="514350" lvl="0" indent="-514350">
              <a:buFont typeface="+mj-lt"/>
              <a:buAutoNum type="arabicPeriod"/>
            </a:pPr>
            <a:r>
              <a:rPr lang="en-US" altLang="zh-CN" dirty="0"/>
              <a:t>convention： </a:t>
            </a:r>
            <a:r>
              <a:rPr lang="en-US" altLang="zh-CN" dirty="0" err="1" smtClean="0"/>
              <a:t>约定成俗</a:t>
            </a:r>
            <a:endParaRPr lang="zh-CN" altLang="zh-CN" dirty="0"/>
          </a:p>
          <a:p>
            <a:pPr lvl="0"/>
            <a:r>
              <a:rPr lang="en-US" altLang="zh-CN" dirty="0"/>
              <a:t>注意在英语写作中，point很少会放到最后的</a:t>
            </a:r>
            <a:r>
              <a:rPr lang="en-US" altLang="zh-CN" dirty="0"/>
              <a:t>。</a:t>
            </a:r>
            <a:endParaRPr lang="zh-CN" altLang="zh-CN" dirty="0"/>
          </a:p>
        </p:txBody>
      </p:sp>
    </p:spTree>
    <p:extLst>
      <p:ext uri="{BB962C8B-B14F-4D97-AF65-F5344CB8AC3E}">
        <p14:creationId xmlns:p14="http://schemas.microsoft.com/office/powerpoint/2010/main" val="177823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b="1" dirty="0" smtClean="0"/>
              <a:t>Concision</a:t>
            </a:r>
          </a:p>
          <a:p>
            <a:pPr lvl="1"/>
            <a:r>
              <a:rPr lang="zh-CN" altLang="en-US" b="1" dirty="0"/>
              <a:t>删</a:t>
            </a:r>
            <a:r>
              <a:rPr lang="zh-CN" altLang="en-US" b="1" dirty="0" smtClean="0"/>
              <a:t>掉无意义的词</a:t>
            </a:r>
            <a:endParaRPr lang="en-US" altLang="zh-CN" b="1" dirty="0" smtClean="0"/>
          </a:p>
          <a:p>
            <a:pPr lvl="1"/>
            <a:r>
              <a:rPr lang="zh-CN" altLang="en-US" b="1" dirty="0"/>
              <a:t>删</a:t>
            </a:r>
            <a:r>
              <a:rPr lang="zh-CN" altLang="en-US" b="1" dirty="0" smtClean="0"/>
              <a:t>掉重复的词</a:t>
            </a:r>
            <a:endParaRPr lang="en-US" altLang="zh-CN" b="1" dirty="0" smtClean="0"/>
          </a:p>
          <a:p>
            <a:pPr lvl="1"/>
            <a:r>
              <a:rPr lang="zh-CN" altLang="en-US" b="1" dirty="0"/>
              <a:t>删</a:t>
            </a:r>
            <a:r>
              <a:rPr lang="zh-CN" altLang="en-US" b="1" dirty="0" smtClean="0"/>
              <a:t>掉重复含义的词</a:t>
            </a:r>
            <a:endParaRPr lang="en-US" altLang="zh-CN" b="1" dirty="0" smtClean="0"/>
          </a:p>
          <a:p>
            <a:pPr lvl="1"/>
            <a:r>
              <a:rPr lang="zh-CN" altLang="en-US" b="1" dirty="0" smtClean="0"/>
              <a:t>替换短语</a:t>
            </a:r>
            <a:endParaRPr lang="en-US" altLang="zh-CN" b="1" dirty="0" smtClean="0"/>
          </a:p>
          <a:p>
            <a:pPr lvl="1"/>
            <a:r>
              <a:rPr lang="en-US" altLang="zh-CN" b="1" dirty="0" smtClean="0"/>
              <a:t>Not the negative</a:t>
            </a:r>
          </a:p>
          <a:p>
            <a:pPr lvl="1"/>
            <a:r>
              <a:rPr lang="en-US" altLang="zh-CN" b="1" dirty="0" smtClean="0"/>
              <a:t>Metadiscourse</a:t>
            </a:r>
            <a:r>
              <a:rPr lang="zh-CN" altLang="en-US" b="1" dirty="0" smtClean="0"/>
              <a:t>冗余</a:t>
            </a:r>
            <a:endParaRPr lang="en-US" altLang="zh-CN" b="1" dirty="0" smtClean="0"/>
          </a:p>
          <a:p>
            <a:pPr lvl="1"/>
            <a:r>
              <a:rPr lang="en-US" altLang="zh-CN" b="1" dirty="0" smtClean="0"/>
              <a:t>Hedges and Emphatics</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800687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Concision(</a:t>
            </a:r>
            <a:r>
              <a:rPr lang="zh-CN" altLang="en-US" b="1" dirty="0" smtClean="0"/>
              <a:t>简明</a:t>
            </a:r>
            <a:r>
              <a:rPr lang="en-US" altLang="zh-CN" b="1" dirty="0" smtClean="0"/>
              <a:t>)</a:t>
            </a:r>
            <a:endParaRPr lang="zh-CN" altLang="en-US" dirty="0"/>
          </a:p>
        </p:txBody>
      </p:sp>
      <p:sp>
        <p:nvSpPr>
          <p:cNvPr id="3" name="内容占位符 2"/>
          <p:cNvSpPr>
            <a:spLocks noGrp="1"/>
          </p:cNvSpPr>
          <p:nvPr>
            <p:ph idx="1"/>
          </p:nvPr>
        </p:nvSpPr>
        <p:spPr/>
        <p:txBody>
          <a:bodyPr/>
          <a:lstStyle/>
          <a:p>
            <a:r>
              <a:rPr lang="en-US" altLang="zh-CN" dirty="0" smtClean="0"/>
              <a:t>6</a:t>
            </a:r>
            <a:r>
              <a:rPr lang="zh-CN" altLang="en-US" dirty="0" smtClean="0"/>
              <a:t>个</a:t>
            </a:r>
            <a:r>
              <a:rPr lang="zh-CN" altLang="en-US" dirty="0"/>
              <a:t>原则</a:t>
            </a:r>
            <a:r>
              <a:rPr lang="zh-CN" altLang="en-US" dirty="0" smtClean="0"/>
              <a:t>：</a:t>
            </a:r>
            <a:endParaRPr lang="en-US" altLang="zh-CN" dirty="0" smtClean="0"/>
          </a:p>
          <a:p>
            <a:r>
              <a:rPr lang="en-US" altLang="zh-CN" dirty="0" smtClean="0"/>
              <a:t>1</a:t>
            </a:r>
            <a:r>
              <a:rPr lang="en-US" altLang="zh-CN" dirty="0"/>
              <a:t>. </a:t>
            </a:r>
            <a:r>
              <a:rPr lang="zh-CN" altLang="en-US" dirty="0"/>
              <a:t>删掉无意义的词 </a:t>
            </a:r>
            <a:r>
              <a:rPr lang="en-US" altLang="zh-CN" dirty="0"/>
              <a:t>Delete words that mean little or nothing. </a:t>
            </a:r>
            <a:endParaRPr lang="en-US" altLang="zh-CN" dirty="0" smtClean="0"/>
          </a:p>
          <a:p>
            <a:r>
              <a:rPr lang="en-US" altLang="zh-CN" dirty="0" smtClean="0"/>
              <a:t>2</a:t>
            </a:r>
            <a:r>
              <a:rPr lang="en-US" altLang="zh-CN" dirty="0"/>
              <a:t>. </a:t>
            </a:r>
            <a:r>
              <a:rPr lang="zh-CN" altLang="en-US" dirty="0"/>
              <a:t>删掉重复的词 </a:t>
            </a:r>
            <a:r>
              <a:rPr lang="en-US" altLang="zh-CN" dirty="0"/>
              <a:t>Delete words that repeat the meaning of other words. </a:t>
            </a:r>
            <a:endParaRPr lang="en-US" altLang="zh-CN" dirty="0" smtClean="0"/>
          </a:p>
          <a:p>
            <a:r>
              <a:rPr lang="en-US" altLang="zh-CN" dirty="0" smtClean="0"/>
              <a:t>3</a:t>
            </a:r>
            <a:r>
              <a:rPr lang="en-US" altLang="zh-CN" dirty="0"/>
              <a:t>. </a:t>
            </a:r>
            <a:r>
              <a:rPr lang="zh-CN" altLang="en-US" dirty="0"/>
              <a:t>删掉重复含义的词 </a:t>
            </a:r>
            <a:r>
              <a:rPr lang="en-US" altLang="zh-CN" dirty="0"/>
              <a:t>Delete words implied by other words. </a:t>
            </a:r>
            <a:endParaRPr lang="en-US" altLang="zh-CN" dirty="0" smtClean="0"/>
          </a:p>
          <a:p>
            <a:r>
              <a:rPr lang="en-US" altLang="zh-CN" dirty="0" smtClean="0"/>
              <a:t>4</a:t>
            </a:r>
            <a:r>
              <a:rPr lang="en-US" altLang="zh-CN" dirty="0"/>
              <a:t>. </a:t>
            </a:r>
            <a:r>
              <a:rPr lang="zh-CN" altLang="en-US" dirty="0"/>
              <a:t>将短语替换成单词 </a:t>
            </a:r>
            <a:r>
              <a:rPr lang="en-US" altLang="zh-CN" dirty="0"/>
              <a:t>Replace a phrase with a word. </a:t>
            </a:r>
            <a:endParaRPr lang="en-US" altLang="zh-CN" dirty="0" smtClean="0"/>
          </a:p>
          <a:p>
            <a:r>
              <a:rPr lang="en-US" altLang="zh-CN" dirty="0" smtClean="0"/>
              <a:t>5</a:t>
            </a:r>
            <a:r>
              <a:rPr lang="en-US" altLang="zh-CN" dirty="0"/>
              <a:t>. </a:t>
            </a:r>
            <a:r>
              <a:rPr lang="zh-CN" altLang="en-US" dirty="0"/>
              <a:t>否定换成肯定 </a:t>
            </a:r>
            <a:r>
              <a:rPr lang="en-US" altLang="zh-CN" dirty="0"/>
              <a:t>Change negatives to affirmatives. </a:t>
            </a:r>
            <a:endParaRPr lang="en-US" altLang="zh-CN" dirty="0" smtClean="0"/>
          </a:p>
          <a:p>
            <a:r>
              <a:rPr lang="en-US" altLang="zh-CN" dirty="0" smtClean="0"/>
              <a:t>6</a:t>
            </a:r>
            <a:r>
              <a:rPr lang="en-US" altLang="zh-CN" dirty="0"/>
              <a:t>. </a:t>
            </a:r>
            <a:r>
              <a:rPr lang="zh-CN" altLang="en-US" dirty="0"/>
              <a:t>删掉无意义的形容词和副词 </a:t>
            </a:r>
            <a:r>
              <a:rPr lang="en-US" altLang="zh-CN" dirty="0"/>
              <a:t>Delete useless adjectives and adverbs.</a:t>
            </a:r>
            <a:endParaRPr lang="zh-CN" altLang="en-US" dirty="0"/>
          </a:p>
        </p:txBody>
      </p:sp>
    </p:spTree>
    <p:extLst>
      <p:ext uri="{BB962C8B-B14F-4D97-AF65-F5344CB8AC3E}">
        <p14:creationId xmlns:p14="http://schemas.microsoft.com/office/powerpoint/2010/main" val="10827439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删掉无意义的词</a:t>
            </a:r>
          </a:p>
        </p:txBody>
      </p:sp>
      <p:sp>
        <p:nvSpPr>
          <p:cNvPr id="3" name="内容占位符 2"/>
          <p:cNvSpPr>
            <a:spLocks noGrp="1"/>
          </p:cNvSpPr>
          <p:nvPr>
            <p:ph idx="1"/>
          </p:nvPr>
        </p:nvSpPr>
        <p:spPr/>
        <p:txBody>
          <a:bodyPr/>
          <a:lstStyle/>
          <a:p>
            <a:r>
              <a:rPr lang="en-US" altLang="zh-CN" dirty="0"/>
              <a:t>Productivity </a:t>
            </a:r>
            <a:r>
              <a:rPr lang="en-US" altLang="zh-CN" b="1" dirty="0"/>
              <a:t>actually</a:t>
            </a:r>
            <a:r>
              <a:rPr lang="en-US" altLang="zh-CN" dirty="0"/>
              <a:t> depends on </a:t>
            </a:r>
            <a:r>
              <a:rPr lang="en-US" altLang="zh-CN" b="1" dirty="0"/>
              <a:t>certain</a:t>
            </a:r>
            <a:r>
              <a:rPr lang="en-US" altLang="zh-CN" dirty="0"/>
              <a:t> factors that </a:t>
            </a:r>
            <a:r>
              <a:rPr lang="en-US" altLang="zh-CN" b="1" dirty="0"/>
              <a:t>basically</a:t>
            </a:r>
            <a:r>
              <a:rPr lang="en-US" altLang="zh-CN" dirty="0"/>
              <a:t> involve psychology more than </a:t>
            </a:r>
            <a:r>
              <a:rPr lang="en-US" altLang="zh-CN" b="1" dirty="0"/>
              <a:t>any particular</a:t>
            </a:r>
            <a:r>
              <a:rPr lang="en-US" altLang="zh-CN" dirty="0"/>
              <a:t> technology</a:t>
            </a:r>
            <a:r>
              <a:rPr lang="en-US" altLang="zh-CN" dirty="0" smtClean="0"/>
              <a:t>.</a:t>
            </a:r>
          </a:p>
          <a:p>
            <a:endParaRPr lang="zh-CN" altLang="zh-CN" dirty="0"/>
          </a:p>
          <a:p>
            <a:r>
              <a:rPr lang="en-US" altLang="zh-CN" dirty="0"/>
              <a:t>Productivity depends on psychology more than on technology.</a:t>
            </a:r>
            <a:endParaRPr lang="zh-CN" altLang="zh-CN" dirty="0"/>
          </a:p>
          <a:p>
            <a:endParaRPr lang="zh-CN" altLang="en-US" dirty="0"/>
          </a:p>
        </p:txBody>
      </p:sp>
    </p:spTree>
    <p:extLst>
      <p:ext uri="{BB962C8B-B14F-4D97-AF65-F5344CB8AC3E}">
        <p14:creationId xmlns:p14="http://schemas.microsoft.com/office/powerpoint/2010/main" val="634172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删掉重复的词</a:t>
            </a:r>
          </a:p>
        </p:txBody>
      </p:sp>
      <p:sp>
        <p:nvSpPr>
          <p:cNvPr id="3" name="内容占位符 2"/>
          <p:cNvSpPr>
            <a:spLocks noGrp="1"/>
          </p:cNvSpPr>
          <p:nvPr>
            <p:ph idx="1"/>
          </p:nvPr>
        </p:nvSpPr>
        <p:spPr/>
        <p:txBody>
          <a:bodyPr>
            <a:normAutofit lnSpcReduction="10000"/>
          </a:bodyPr>
          <a:lstStyle/>
          <a:p>
            <a:r>
              <a:rPr lang="en-US" altLang="zh-CN" dirty="0"/>
              <a:t>full and complete, </a:t>
            </a:r>
            <a:endParaRPr lang="en-US" altLang="zh-CN" dirty="0" smtClean="0"/>
          </a:p>
          <a:p>
            <a:r>
              <a:rPr lang="en-US" altLang="zh-CN" dirty="0" smtClean="0"/>
              <a:t>hope </a:t>
            </a:r>
            <a:r>
              <a:rPr lang="en-US" altLang="zh-CN" dirty="0"/>
              <a:t>and trust, </a:t>
            </a:r>
            <a:endParaRPr lang="en-US" altLang="zh-CN" dirty="0" smtClean="0"/>
          </a:p>
          <a:p>
            <a:r>
              <a:rPr lang="en-US" altLang="zh-CN" dirty="0" smtClean="0"/>
              <a:t>true </a:t>
            </a:r>
            <a:r>
              <a:rPr lang="en-US" altLang="zh-CN" dirty="0"/>
              <a:t>and accurate, </a:t>
            </a:r>
            <a:endParaRPr lang="en-US" altLang="zh-CN" dirty="0" smtClean="0"/>
          </a:p>
          <a:p>
            <a:r>
              <a:rPr lang="en-US" altLang="zh-CN" dirty="0" smtClean="0"/>
              <a:t>each </a:t>
            </a:r>
            <a:r>
              <a:rPr lang="en-US" altLang="zh-CN" dirty="0"/>
              <a:t>and every, </a:t>
            </a:r>
            <a:endParaRPr lang="en-US" altLang="zh-CN" dirty="0" smtClean="0"/>
          </a:p>
          <a:p>
            <a:r>
              <a:rPr lang="en-US" altLang="zh-CN" dirty="0" smtClean="0"/>
              <a:t>hopes </a:t>
            </a:r>
            <a:r>
              <a:rPr lang="en-US" altLang="zh-CN" dirty="0"/>
              <a:t>and desires, </a:t>
            </a:r>
            <a:endParaRPr lang="en-US" altLang="zh-CN" dirty="0" smtClean="0"/>
          </a:p>
          <a:p>
            <a:r>
              <a:rPr lang="en-US" altLang="zh-CN" dirty="0" smtClean="0"/>
              <a:t>first </a:t>
            </a:r>
            <a:r>
              <a:rPr lang="en-US" altLang="zh-CN" dirty="0"/>
              <a:t>and foremost, </a:t>
            </a:r>
            <a:endParaRPr lang="en-US" altLang="zh-CN" dirty="0" smtClean="0"/>
          </a:p>
          <a:p>
            <a:r>
              <a:rPr lang="en-US" altLang="zh-CN" dirty="0" smtClean="0"/>
              <a:t>any </a:t>
            </a:r>
            <a:r>
              <a:rPr lang="en-US" altLang="zh-CN" dirty="0"/>
              <a:t>and all, </a:t>
            </a:r>
            <a:endParaRPr lang="en-US" altLang="zh-CN" dirty="0" smtClean="0"/>
          </a:p>
          <a:p>
            <a:r>
              <a:rPr lang="en-US" altLang="zh-CN" dirty="0" smtClean="0"/>
              <a:t>basic </a:t>
            </a:r>
            <a:r>
              <a:rPr lang="en-US" altLang="zh-CN" dirty="0"/>
              <a:t>and fundamental, </a:t>
            </a:r>
            <a:endParaRPr lang="en-US" altLang="zh-CN" dirty="0" smtClean="0"/>
          </a:p>
          <a:p>
            <a:r>
              <a:rPr lang="en-US" altLang="zh-CN" dirty="0" smtClean="0"/>
              <a:t>various </a:t>
            </a:r>
            <a:r>
              <a:rPr lang="en-US" altLang="zh-CN" dirty="0"/>
              <a:t>and sundry.</a:t>
            </a:r>
            <a:endParaRPr lang="zh-CN" altLang="zh-CN" dirty="0"/>
          </a:p>
          <a:p>
            <a:endParaRPr lang="zh-CN" altLang="en-US" dirty="0"/>
          </a:p>
        </p:txBody>
      </p:sp>
    </p:spTree>
    <p:extLst>
      <p:ext uri="{BB962C8B-B14F-4D97-AF65-F5344CB8AC3E}">
        <p14:creationId xmlns:p14="http://schemas.microsoft.com/office/powerpoint/2010/main" val="4197159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删掉重复含义的词</a:t>
            </a:r>
          </a:p>
        </p:txBody>
      </p:sp>
      <p:sp>
        <p:nvSpPr>
          <p:cNvPr id="3" name="内容占位符 2"/>
          <p:cNvSpPr>
            <a:spLocks noGrp="1"/>
          </p:cNvSpPr>
          <p:nvPr>
            <p:ph idx="1"/>
          </p:nvPr>
        </p:nvSpPr>
        <p:spPr/>
        <p:txBody>
          <a:bodyPr>
            <a:normAutofit lnSpcReduction="10000"/>
          </a:bodyPr>
          <a:lstStyle/>
          <a:p>
            <a:pPr>
              <a:lnSpc>
                <a:spcPct val="100000"/>
              </a:lnSpc>
            </a:pPr>
            <a:r>
              <a:rPr lang="en-US" altLang="zh-CN" dirty="0"/>
              <a:t>In my personal opinion, we must listen to and think over in a punctilious manner each and every suggestion that is offered to us.</a:t>
            </a:r>
          </a:p>
          <a:p>
            <a:pPr marL="0" indent="0">
              <a:lnSpc>
                <a:spcPct val="100000"/>
              </a:lnSpc>
              <a:buNone/>
            </a:pPr>
            <a:r>
              <a:rPr lang="zh-CN" altLang="en-US" dirty="0" smtClean="0"/>
              <a:t>观点</a:t>
            </a:r>
            <a:r>
              <a:rPr lang="zh-CN" altLang="en-US" dirty="0"/>
              <a:t>肯定是</a:t>
            </a:r>
            <a:r>
              <a:rPr lang="en-US" altLang="zh-CN" dirty="0"/>
              <a:t>personal</a:t>
            </a:r>
            <a:r>
              <a:rPr lang="zh-CN" altLang="en-US" dirty="0" smtClean="0"/>
              <a:t>的。</a:t>
            </a:r>
            <a:endParaRPr lang="en-US" altLang="zh-CN" dirty="0" smtClean="0"/>
          </a:p>
          <a:p>
            <a:pPr marL="0" indent="0">
              <a:lnSpc>
                <a:spcPct val="100000"/>
              </a:lnSpc>
              <a:buNone/>
            </a:pPr>
            <a:r>
              <a:rPr lang="zh-CN" altLang="en-US" dirty="0" smtClean="0"/>
              <a:t>任何</a:t>
            </a:r>
            <a:r>
              <a:rPr lang="zh-CN" altLang="en-US" dirty="0"/>
              <a:t>叙述默认都是</a:t>
            </a:r>
            <a:r>
              <a:rPr lang="en-US" altLang="zh-CN" dirty="0" smtClean="0"/>
              <a:t>opinion</a:t>
            </a:r>
            <a:r>
              <a:rPr lang="zh-CN" altLang="en-US" dirty="0" smtClean="0"/>
              <a:t>。</a:t>
            </a:r>
            <a:endParaRPr lang="en-US" altLang="zh-CN" dirty="0" smtClean="0"/>
          </a:p>
          <a:p>
            <a:pPr marL="0" indent="0">
              <a:lnSpc>
                <a:spcPct val="100000"/>
              </a:lnSpc>
              <a:buNone/>
            </a:pPr>
            <a:r>
              <a:rPr lang="zh-CN" altLang="en-US" dirty="0" smtClean="0"/>
              <a:t> </a:t>
            </a:r>
            <a:r>
              <a:rPr lang="en-US" altLang="zh-CN" dirty="0"/>
              <a:t>listen to and think over =&gt; consider. </a:t>
            </a:r>
            <a:endParaRPr lang="en-US" altLang="zh-CN" dirty="0" smtClean="0"/>
          </a:p>
          <a:p>
            <a:pPr marL="0" indent="0">
              <a:lnSpc>
                <a:spcPct val="100000"/>
              </a:lnSpc>
              <a:buNone/>
            </a:pPr>
            <a:r>
              <a:rPr lang="en-US" altLang="zh-CN" dirty="0" smtClean="0"/>
              <a:t>in </a:t>
            </a:r>
            <a:r>
              <a:rPr lang="en-US" altLang="zh-CN" dirty="0"/>
              <a:t>a punctilious manner=&gt; punctiliously =&gt;carefully</a:t>
            </a:r>
            <a:r>
              <a:rPr lang="en-US" altLang="zh-CN" dirty="0" smtClean="0"/>
              <a:t>.</a:t>
            </a:r>
          </a:p>
          <a:p>
            <a:pPr marL="0" indent="0">
              <a:lnSpc>
                <a:spcPct val="100000"/>
              </a:lnSpc>
              <a:buNone/>
            </a:pPr>
            <a:r>
              <a:rPr lang="en-US" altLang="zh-CN" dirty="0" smtClean="0"/>
              <a:t>Suggestion</a:t>
            </a:r>
            <a:r>
              <a:rPr lang="zh-CN" altLang="en-US" dirty="0"/>
              <a:t>本来就能包括</a:t>
            </a:r>
            <a:r>
              <a:rPr lang="en-US" altLang="zh-CN" dirty="0" smtClean="0"/>
              <a:t>offer</a:t>
            </a:r>
            <a:r>
              <a:rPr lang="zh-CN" altLang="en-US" dirty="0" smtClean="0"/>
              <a:t>。</a:t>
            </a:r>
            <a:endParaRPr lang="zh-CN" altLang="en-US" dirty="0"/>
          </a:p>
          <a:p>
            <a:pPr>
              <a:lnSpc>
                <a:spcPct val="100000"/>
              </a:lnSpc>
            </a:pPr>
            <a:r>
              <a:rPr lang="en-US" altLang="zh-CN" dirty="0"/>
              <a:t>we must carefully consider every suggestion.</a:t>
            </a:r>
          </a:p>
          <a:p>
            <a:pPr>
              <a:lnSpc>
                <a:spcPct val="100000"/>
              </a:lnSpc>
            </a:pPr>
            <a:endParaRPr lang="zh-CN" altLang="en-US" dirty="0"/>
          </a:p>
        </p:txBody>
      </p:sp>
    </p:spTree>
    <p:extLst>
      <p:ext uri="{BB962C8B-B14F-4D97-AF65-F5344CB8AC3E}">
        <p14:creationId xmlns:p14="http://schemas.microsoft.com/office/powerpoint/2010/main" val="1674736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将短语替换成单词</a:t>
            </a:r>
          </a:p>
        </p:txBody>
      </p:sp>
      <p:sp>
        <p:nvSpPr>
          <p:cNvPr id="3" name="内容占位符 2"/>
          <p:cNvSpPr>
            <a:spLocks noGrp="1"/>
          </p:cNvSpPr>
          <p:nvPr>
            <p:ph idx="1"/>
          </p:nvPr>
        </p:nvSpPr>
        <p:spPr/>
        <p:txBody>
          <a:bodyPr>
            <a:normAutofit/>
          </a:bodyPr>
          <a:lstStyle/>
          <a:p>
            <a:r>
              <a:rPr lang="en-US" altLang="zh-CN" dirty="0"/>
              <a:t>As you carefully read what you have written to improve wording and catch errors of spelling and punctuation, the thing to do before anything else is to see whether you could use sequences of subjects and verbs instead of the same ideas expressed in nouns.</a:t>
            </a:r>
            <a:endParaRPr lang="zh-CN"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As </a:t>
            </a:r>
            <a:r>
              <a:rPr lang="en-US" altLang="zh-CN" dirty="0"/>
              <a:t>you edit, first replace nominalizations with clauses.</a:t>
            </a:r>
            <a:endParaRPr lang="zh-CN" altLang="zh-CN" dirty="0"/>
          </a:p>
          <a:p>
            <a:endParaRPr lang="zh-CN" altLang="en-US" dirty="0"/>
          </a:p>
        </p:txBody>
      </p:sp>
      <p:sp>
        <p:nvSpPr>
          <p:cNvPr id="4" name="文本框 3"/>
          <p:cNvSpPr txBox="1"/>
          <p:nvPr/>
        </p:nvSpPr>
        <p:spPr>
          <a:xfrm>
            <a:off x="1191491" y="3713019"/>
            <a:ext cx="7398328"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carefully read what you have written =&gt; edit </a:t>
            </a:r>
          </a:p>
          <a:p>
            <a:r>
              <a:rPr lang="en-US" altLang="zh-CN" dirty="0"/>
              <a:t>the thing to do before anything else =&gt; first </a:t>
            </a:r>
          </a:p>
          <a:p>
            <a:r>
              <a:rPr lang="en-US" altLang="zh-CN" dirty="0"/>
              <a:t>use X instead of Y =&gt; replace</a:t>
            </a:r>
          </a:p>
          <a:p>
            <a:r>
              <a:rPr lang="en-US" altLang="zh-CN" dirty="0"/>
              <a:t>nouns instead of verbs =&gt; nominalizations</a:t>
            </a:r>
          </a:p>
          <a:p>
            <a:r>
              <a:rPr lang="en-US" altLang="zh-CN" dirty="0"/>
              <a:t> sequences of subjects and verbs =&gt; clauses</a:t>
            </a:r>
          </a:p>
        </p:txBody>
      </p:sp>
    </p:spTree>
    <p:extLst>
      <p:ext uri="{BB962C8B-B14F-4D97-AF65-F5344CB8AC3E}">
        <p14:creationId xmlns:p14="http://schemas.microsoft.com/office/powerpoint/2010/main" val="1764171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b="1" dirty="0" smtClean="0"/>
              <a:t>Concision</a:t>
            </a:r>
          </a:p>
          <a:p>
            <a:pPr lvl="1"/>
            <a:r>
              <a:rPr lang="zh-CN" altLang="en-US" dirty="0"/>
              <a:t>删</a:t>
            </a:r>
            <a:r>
              <a:rPr lang="zh-CN" altLang="en-US" dirty="0" smtClean="0"/>
              <a:t>掉无意义的词</a:t>
            </a:r>
            <a:endParaRPr lang="en-US" altLang="zh-CN" dirty="0" smtClean="0"/>
          </a:p>
          <a:p>
            <a:pPr lvl="1"/>
            <a:r>
              <a:rPr lang="zh-CN" altLang="en-US" dirty="0"/>
              <a:t>删</a:t>
            </a:r>
            <a:r>
              <a:rPr lang="zh-CN" altLang="en-US" dirty="0" smtClean="0"/>
              <a:t>掉重复的词</a:t>
            </a:r>
            <a:endParaRPr lang="en-US" altLang="zh-CN" dirty="0" smtClean="0"/>
          </a:p>
          <a:p>
            <a:pPr lvl="1"/>
            <a:r>
              <a:rPr lang="zh-CN" altLang="en-US" dirty="0"/>
              <a:t>删</a:t>
            </a:r>
            <a:r>
              <a:rPr lang="zh-CN" altLang="en-US" dirty="0" smtClean="0"/>
              <a:t>掉重复含义的词</a:t>
            </a:r>
            <a:endParaRPr lang="en-US" altLang="zh-CN" dirty="0" smtClean="0"/>
          </a:p>
          <a:p>
            <a:pPr lvl="1"/>
            <a:r>
              <a:rPr lang="zh-CN" altLang="en-US" dirty="0" smtClean="0"/>
              <a:t>替换短语</a:t>
            </a:r>
            <a:endParaRPr lang="en-US" altLang="zh-CN" dirty="0" smtClean="0"/>
          </a:p>
          <a:p>
            <a:pPr lvl="1"/>
            <a:r>
              <a:rPr lang="en-US" altLang="zh-CN" b="1" dirty="0" smtClean="0"/>
              <a:t>Not the negative</a:t>
            </a:r>
          </a:p>
          <a:p>
            <a:pPr lvl="1"/>
            <a:r>
              <a:rPr lang="en-US" altLang="zh-CN" dirty="0" smtClean="0"/>
              <a:t>Metadiscourse</a:t>
            </a:r>
            <a:r>
              <a:rPr lang="zh-CN" altLang="en-US" dirty="0" smtClean="0"/>
              <a:t>冗余</a:t>
            </a:r>
            <a:endParaRPr lang="en-US" altLang="zh-CN" dirty="0" smtClean="0"/>
          </a:p>
          <a:p>
            <a:pPr lvl="1"/>
            <a:r>
              <a:rPr lang="en-US" altLang="zh-CN" dirty="0" smtClean="0"/>
              <a:t>Hedges and Emphatics</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429273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lstStyle/>
          <a:p>
            <a:r>
              <a:rPr lang="en-US" altLang="zh-CN" dirty="0" smtClean="0"/>
              <a:t>Clarity</a:t>
            </a:r>
          </a:p>
          <a:p>
            <a:pPr lvl="1"/>
            <a:r>
              <a:rPr lang="en-US" altLang="zh-CN" b="1" dirty="0" smtClean="0"/>
              <a:t>Nominalization</a:t>
            </a:r>
          </a:p>
          <a:p>
            <a:pPr lvl="1"/>
            <a:r>
              <a:rPr lang="en-US" altLang="zh-CN" dirty="0" smtClean="0"/>
              <a:t>Useful Nominalization</a:t>
            </a:r>
          </a:p>
          <a:p>
            <a:pPr lvl="1"/>
            <a:r>
              <a:rPr lang="en-US" altLang="zh-CN" dirty="0" err="1" smtClean="0"/>
              <a:t>Noun+Noun+Noun</a:t>
            </a:r>
            <a:endParaRPr lang="en-US" altLang="zh-CN" dirty="0" smtClean="0"/>
          </a:p>
          <a:p>
            <a:r>
              <a:rPr lang="en-US" altLang="zh-CN" dirty="0" smtClean="0"/>
              <a:t>Cohesion</a:t>
            </a:r>
          </a:p>
          <a:p>
            <a:r>
              <a:rPr lang="en-US" altLang="zh-CN" dirty="0" smtClean="0"/>
              <a:t>Concision</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798321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 the </a:t>
            </a:r>
            <a:r>
              <a:rPr lang="en-US" altLang="zh-CN" dirty="0" smtClean="0"/>
              <a:t>negative</a:t>
            </a:r>
            <a:endParaRPr lang="zh-CN" altLang="en-US" dirty="0"/>
          </a:p>
        </p:txBody>
      </p:sp>
      <p:sp>
        <p:nvSpPr>
          <p:cNvPr id="3" name="内容占位符 2"/>
          <p:cNvSpPr>
            <a:spLocks noGrp="1"/>
          </p:cNvSpPr>
          <p:nvPr>
            <p:ph idx="1"/>
          </p:nvPr>
        </p:nvSpPr>
        <p:spPr/>
        <p:txBody>
          <a:bodyPr/>
          <a:lstStyle/>
          <a:p>
            <a:r>
              <a:rPr lang="en-US" altLang="zh-CN" dirty="0"/>
              <a:t>Don't write in the negative. </a:t>
            </a:r>
            <a:endParaRPr lang="en-US" altLang="zh-CN" dirty="0" smtClean="0"/>
          </a:p>
          <a:p>
            <a:r>
              <a:rPr lang="en-US" altLang="zh-CN" dirty="0" smtClean="0"/>
              <a:t>Write </a:t>
            </a:r>
            <a:r>
              <a:rPr lang="en-US" altLang="zh-CN" dirty="0"/>
              <a:t>in the </a:t>
            </a:r>
            <a:r>
              <a:rPr lang="en-US" altLang="zh-CN" dirty="0" smtClean="0"/>
              <a:t>affirmative</a:t>
            </a:r>
          </a:p>
          <a:p>
            <a:pPr marL="0" indent="0">
              <a:buNone/>
            </a:pPr>
            <a:r>
              <a:rPr lang="zh-CN" altLang="en-US" dirty="0" smtClean="0"/>
              <a:t>尽量不要用否定：</a:t>
            </a:r>
            <a:endParaRPr lang="en-US" altLang="zh-CN" dirty="0"/>
          </a:p>
          <a:p>
            <a:r>
              <a:rPr lang="en-US" altLang="zh-CN" dirty="0"/>
              <a:t>Disengagement of the gears is not possible without locking mechanism release</a:t>
            </a:r>
            <a:r>
              <a:rPr lang="en-US" altLang="zh-CN" dirty="0" smtClean="0"/>
              <a:t>.</a:t>
            </a:r>
          </a:p>
          <a:p>
            <a:r>
              <a:rPr lang="en-US" altLang="zh-CN" dirty="0" smtClean="0"/>
              <a:t>To </a:t>
            </a:r>
            <a:r>
              <a:rPr lang="en-US" altLang="zh-CN" dirty="0"/>
              <a:t>disengage the gears, first release the locking mechanism.</a:t>
            </a:r>
            <a:endParaRPr lang="zh-CN" altLang="en-US" dirty="0"/>
          </a:p>
        </p:txBody>
      </p:sp>
    </p:spTree>
    <p:extLst>
      <p:ext uri="{BB962C8B-B14F-4D97-AF65-F5344CB8AC3E}">
        <p14:creationId xmlns:p14="http://schemas.microsoft.com/office/powerpoint/2010/main" val="36929405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 the </a:t>
            </a:r>
            <a:r>
              <a:rPr lang="en-US" altLang="zh-CN" dirty="0" smtClean="0"/>
              <a:t>negative</a:t>
            </a:r>
            <a:endParaRPr lang="zh-CN" altLang="en-US" dirty="0"/>
          </a:p>
        </p:txBody>
      </p:sp>
      <p:pic>
        <p:nvPicPr>
          <p:cNvPr id="4" name="内容占位符 3"/>
          <p:cNvPicPr>
            <a:picLocks noGrp="1" noChangeAspect="1"/>
          </p:cNvPicPr>
          <p:nvPr>
            <p:ph idx="1"/>
          </p:nvPr>
        </p:nvPicPr>
        <p:blipFill>
          <a:blip r:embed="rId2"/>
          <a:stretch>
            <a:fillRect/>
          </a:stretch>
        </p:blipFill>
        <p:spPr>
          <a:xfrm>
            <a:off x="1247775" y="2544402"/>
            <a:ext cx="9696450" cy="2276475"/>
          </a:xfrm>
          <a:prstGeom prst="rect">
            <a:avLst/>
          </a:prstGeom>
        </p:spPr>
      </p:pic>
    </p:spTree>
    <p:extLst>
      <p:ext uri="{BB962C8B-B14F-4D97-AF65-F5344CB8AC3E}">
        <p14:creationId xmlns:p14="http://schemas.microsoft.com/office/powerpoint/2010/main" val="874985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b="1" dirty="0" smtClean="0"/>
              <a:t>Concision</a:t>
            </a:r>
          </a:p>
          <a:p>
            <a:pPr lvl="1"/>
            <a:r>
              <a:rPr lang="zh-CN" altLang="en-US" dirty="0"/>
              <a:t>删</a:t>
            </a:r>
            <a:r>
              <a:rPr lang="zh-CN" altLang="en-US" dirty="0" smtClean="0"/>
              <a:t>掉无意义的词</a:t>
            </a:r>
            <a:endParaRPr lang="en-US" altLang="zh-CN" dirty="0" smtClean="0"/>
          </a:p>
          <a:p>
            <a:pPr lvl="1"/>
            <a:r>
              <a:rPr lang="zh-CN" altLang="en-US" dirty="0"/>
              <a:t>删</a:t>
            </a:r>
            <a:r>
              <a:rPr lang="zh-CN" altLang="en-US" dirty="0" smtClean="0"/>
              <a:t>掉重复的词</a:t>
            </a:r>
            <a:endParaRPr lang="en-US" altLang="zh-CN" dirty="0" smtClean="0"/>
          </a:p>
          <a:p>
            <a:pPr lvl="1"/>
            <a:r>
              <a:rPr lang="zh-CN" altLang="en-US" dirty="0"/>
              <a:t>删</a:t>
            </a:r>
            <a:r>
              <a:rPr lang="zh-CN" altLang="en-US" dirty="0" smtClean="0"/>
              <a:t>掉重复含义的词</a:t>
            </a:r>
            <a:endParaRPr lang="en-US" altLang="zh-CN" dirty="0" smtClean="0"/>
          </a:p>
          <a:p>
            <a:pPr lvl="1"/>
            <a:r>
              <a:rPr lang="zh-CN" altLang="en-US" dirty="0" smtClean="0"/>
              <a:t>替换短语</a:t>
            </a:r>
            <a:endParaRPr lang="en-US" altLang="zh-CN" dirty="0" smtClean="0"/>
          </a:p>
          <a:p>
            <a:pPr lvl="1"/>
            <a:r>
              <a:rPr lang="en-US" altLang="zh-CN" dirty="0" smtClean="0"/>
              <a:t>Not the negative</a:t>
            </a:r>
          </a:p>
          <a:p>
            <a:pPr lvl="1"/>
            <a:r>
              <a:rPr lang="en-US" altLang="zh-CN" b="1" dirty="0" smtClean="0"/>
              <a:t>Metadiscourse</a:t>
            </a:r>
            <a:r>
              <a:rPr lang="zh-CN" altLang="en-US" b="1" dirty="0" smtClean="0"/>
              <a:t>冗余</a:t>
            </a:r>
            <a:endParaRPr lang="en-US" altLang="zh-CN" b="1" dirty="0" smtClean="0"/>
          </a:p>
          <a:p>
            <a:pPr lvl="1"/>
            <a:r>
              <a:rPr lang="en-US" altLang="zh-CN" dirty="0" smtClean="0"/>
              <a:t>Hedges and Emphatics</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633558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Metadiscourse</a:t>
            </a:r>
            <a:r>
              <a:rPr lang="zh-CN" altLang="en-US" dirty="0"/>
              <a:t>冗余</a:t>
            </a:r>
          </a:p>
        </p:txBody>
      </p:sp>
      <p:sp>
        <p:nvSpPr>
          <p:cNvPr id="3" name="内容占位符 2"/>
          <p:cNvSpPr>
            <a:spLocks noGrp="1"/>
          </p:cNvSpPr>
          <p:nvPr>
            <p:ph idx="1"/>
          </p:nvPr>
        </p:nvSpPr>
        <p:spPr/>
        <p:txBody>
          <a:bodyPr/>
          <a:lstStyle/>
          <a:p>
            <a:r>
              <a:rPr lang="en-US" altLang="zh-CN" dirty="0"/>
              <a:t>metadiscourse </a:t>
            </a:r>
            <a:r>
              <a:rPr lang="zh-CN" altLang="en-US" dirty="0" smtClean="0"/>
              <a:t>不宜太多</a:t>
            </a:r>
            <a:endParaRPr lang="en-US" altLang="zh-CN" dirty="0" smtClean="0"/>
          </a:p>
          <a:p>
            <a:r>
              <a:rPr lang="en-US" altLang="zh-CN" b="1" dirty="0" smtClean="0"/>
              <a:t>The </a:t>
            </a:r>
            <a:r>
              <a:rPr lang="en-US" altLang="zh-CN" b="1" dirty="0"/>
              <a:t>last point I would like to make here is that in regard to</a:t>
            </a:r>
            <a:r>
              <a:rPr lang="en-US" altLang="zh-CN" dirty="0"/>
              <a:t> men-women relationships, i</a:t>
            </a:r>
            <a:r>
              <a:rPr lang="en-US" altLang="zh-CN" b="1" dirty="0"/>
              <a:t>t is important to keep in mind that the greatest change shave probably occurred in the way</a:t>
            </a:r>
            <a:r>
              <a:rPr lang="en-US" altLang="zh-CN" dirty="0"/>
              <a:t> men and women </a:t>
            </a:r>
            <a:r>
              <a:rPr lang="en-US" altLang="zh-CN" b="1" dirty="0"/>
              <a:t>seem to be</a:t>
            </a:r>
            <a:r>
              <a:rPr lang="en-US" altLang="zh-CN" dirty="0"/>
              <a:t> working next to one another.</a:t>
            </a:r>
            <a:endParaRPr lang="zh-CN" altLang="zh-CN" dirty="0"/>
          </a:p>
          <a:p>
            <a:r>
              <a:rPr lang="en-US" altLang="zh-CN" dirty="0" err="1"/>
              <a:t>黑体部分全都是废话，删掉之后</a:t>
            </a:r>
            <a:r>
              <a:rPr lang="en-US" altLang="zh-CN" dirty="0"/>
              <a:t>：</a:t>
            </a:r>
            <a:endParaRPr lang="zh-CN" altLang="zh-CN" dirty="0"/>
          </a:p>
          <a:p>
            <a:r>
              <a:rPr lang="en-US" altLang="zh-CN" dirty="0"/>
              <a:t>Men and women have changed their relationships most in the way they work together.</a:t>
            </a:r>
            <a:endParaRPr lang="zh-CN" altLang="zh-CN" dirty="0"/>
          </a:p>
          <a:p>
            <a:endParaRPr lang="zh-CN" altLang="en-US" dirty="0"/>
          </a:p>
        </p:txBody>
      </p:sp>
    </p:spTree>
    <p:extLst>
      <p:ext uri="{BB962C8B-B14F-4D97-AF65-F5344CB8AC3E}">
        <p14:creationId xmlns:p14="http://schemas.microsoft.com/office/powerpoint/2010/main" val="1234218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b="1" dirty="0" smtClean="0"/>
              <a:t>Concision</a:t>
            </a:r>
          </a:p>
          <a:p>
            <a:pPr lvl="1"/>
            <a:r>
              <a:rPr lang="zh-CN" altLang="en-US" dirty="0"/>
              <a:t>删</a:t>
            </a:r>
            <a:r>
              <a:rPr lang="zh-CN" altLang="en-US" dirty="0" smtClean="0"/>
              <a:t>掉无意义的词</a:t>
            </a:r>
            <a:endParaRPr lang="en-US" altLang="zh-CN" dirty="0" smtClean="0"/>
          </a:p>
          <a:p>
            <a:pPr lvl="1"/>
            <a:r>
              <a:rPr lang="zh-CN" altLang="en-US" dirty="0"/>
              <a:t>删</a:t>
            </a:r>
            <a:r>
              <a:rPr lang="zh-CN" altLang="en-US" dirty="0" smtClean="0"/>
              <a:t>掉重复的词</a:t>
            </a:r>
            <a:endParaRPr lang="en-US" altLang="zh-CN" dirty="0" smtClean="0"/>
          </a:p>
          <a:p>
            <a:pPr lvl="1"/>
            <a:r>
              <a:rPr lang="zh-CN" altLang="en-US" dirty="0"/>
              <a:t>删</a:t>
            </a:r>
            <a:r>
              <a:rPr lang="zh-CN" altLang="en-US" dirty="0" smtClean="0"/>
              <a:t>掉重复含义的词</a:t>
            </a:r>
            <a:endParaRPr lang="en-US" altLang="zh-CN" dirty="0" smtClean="0"/>
          </a:p>
          <a:p>
            <a:pPr lvl="1"/>
            <a:r>
              <a:rPr lang="zh-CN" altLang="en-US" dirty="0" smtClean="0"/>
              <a:t>替换短语</a:t>
            </a:r>
            <a:endParaRPr lang="en-US" altLang="zh-CN" dirty="0" smtClean="0"/>
          </a:p>
          <a:p>
            <a:pPr lvl="1"/>
            <a:r>
              <a:rPr lang="en-US" altLang="zh-CN" dirty="0" smtClean="0"/>
              <a:t>Not the negative</a:t>
            </a:r>
          </a:p>
          <a:p>
            <a:pPr lvl="1"/>
            <a:r>
              <a:rPr lang="en-US" altLang="zh-CN" dirty="0" smtClean="0"/>
              <a:t>Metadiscourse</a:t>
            </a:r>
            <a:r>
              <a:rPr lang="zh-CN" altLang="en-US" dirty="0" smtClean="0"/>
              <a:t>冗余</a:t>
            </a:r>
            <a:endParaRPr lang="en-US" altLang="zh-CN" dirty="0" smtClean="0"/>
          </a:p>
          <a:p>
            <a:pPr lvl="1"/>
            <a:r>
              <a:rPr lang="en-US" altLang="zh-CN" b="1" dirty="0" smtClean="0"/>
              <a:t>Hedges and Emphatics</a:t>
            </a:r>
          </a:p>
          <a:p>
            <a:r>
              <a:rPr lang="en-US" altLang="zh-CN" dirty="0" smtClean="0"/>
              <a:t>Length</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896642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Hedge</a:t>
            </a:r>
            <a:endParaRPr lang="zh-CN" altLang="en-US" dirty="0"/>
          </a:p>
        </p:txBody>
      </p:sp>
      <p:sp>
        <p:nvSpPr>
          <p:cNvPr id="3" name="内容占位符 2"/>
          <p:cNvSpPr>
            <a:spLocks noGrp="1"/>
          </p:cNvSpPr>
          <p:nvPr>
            <p:ph idx="1"/>
          </p:nvPr>
        </p:nvSpPr>
        <p:spPr/>
        <p:txBody>
          <a:bodyPr/>
          <a:lstStyle/>
          <a:p>
            <a:r>
              <a:rPr lang="en-US" altLang="zh-CN" dirty="0" err="1"/>
              <a:t>Hedge也是metadiscourse</a:t>
            </a:r>
            <a:r>
              <a:rPr lang="en-US" altLang="zh-CN" dirty="0" err="1" smtClean="0"/>
              <a:t>的一种</a:t>
            </a:r>
            <a:r>
              <a:rPr lang="en-US" altLang="zh-CN" dirty="0" smtClean="0"/>
              <a:t>，</a:t>
            </a:r>
            <a:r>
              <a:rPr lang="zh-CN" altLang="en-US" dirty="0" smtClean="0"/>
              <a:t>写作要求</a:t>
            </a:r>
            <a:r>
              <a:rPr lang="en-US" altLang="zh-CN" dirty="0" err="1" smtClean="0"/>
              <a:t>不能夸大事实</a:t>
            </a:r>
            <a:r>
              <a:rPr lang="en-US" altLang="zh-CN" dirty="0" err="1"/>
              <a:t>，hedge就是这么一种描述信心的词</a:t>
            </a:r>
            <a:r>
              <a:rPr lang="en-US" altLang="zh-CN" dirty="0" smtClean="0"/>
              <a:t>。</a:t>
            </a:r>
          </a:p>
          <a:p>
            <a:endParaRPr lang="en-US" altLang="zh-CN" dirty="0"/>
          </a:p>
          <a:p>
            <a:r>
              <a:rPr lang="en-US" altLang="zh-CN" dirty="0" err="1"/>
              <a:t>hedge常用的词</a:t>
            </a:r>
            <a:r>
              <a:rPr lang="en-US" altLang="zh-CN" dirty="0"/>
              <a:t>：</a:t>
            </a:r>
            <a:endParaRPr lang="zh-CN" altLang="zh-CN" dirty="0"/>
          </a:p>
          <a:p>
            <a:r>
              <a:rPr lang="en-US" altLang="zh-CN" b="1" dirty="0"/>
              <a:t>usually, </a:t>
            </a:r>
            <a:r>
              <a:rPr lang="en-US" altLang="zh-CN" b="1" dirty="0" err="1"/>
              <a:t>often,sometimes</a:t>
            </a:r>
            <a:r>
              <a:rPr lang="en-US" altLang="zh-CN" b="1" dirty="0"/>
              <a:t>, almost, virtually, possibly, perhaps, apparently, </a:t>
            </a:r>
            <a:r>
              <a:rPr lang="en-US" altLang="zh-CN" b="1" dirty="0" err="1"/>
              <a:t>seemingly,in</a:t>
            </a:r>
            <a:r>
              <a:rPr lang="en-US" altLang="zh-CN" b="1" dirty="0"/>
              <a:t> some ways, to a certain extent, sort of, somewhat, more or less, for the most part, for all intents and purposes, in some respects, in my opinion at least, may, might, can, could, seem, tend, try, attempt, seek, hope.</a:t>
            </a:r>
            <a:endParaRPr lang="zh-CN" altLang="zh-CN" dirty="0"/>
          </a:p>
          <a:p>
            <a:endParaRPr lang="zh-CN" altLang="en-US" dirty="0"/>
          </a:p>
        </p:txBody>
      </p:sp>
    </p:spTree>
    <p:extLst>
      <p:ext uri="{BB962C8B-B14F-4D97-AF65-F5344CB8AC3E}">
        <p14:creationId xmlns:p14="http://schemas.microsoft.com/office/powerpoint/2010/main" val="33496313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Emphatics</a:t>
            </a:r>
            <a:endParaRPr lang="zh-CN" altLang="en-US" dirty="0"/>
          </a:p>
        </p:txBody>
      </p:sp>
      <p:sp>
        <p:nvSpPr>
          <p:cNvPr id="3" name="内容占位符 2"/>
          <p:cNvSpPr>
            <a:spLocks noGrp="1"/>
          </p:cNvSpPr>
          <p:nvPr>
            <p:ph idx="1"/>
          </p:nvPr>
        </p:nvSpPr>
        <p:spPr/>
        <p:txBody>
          <a:bodyPr/>
          <a:lstStyle/>
          <a:p>
            <a:r>
              <a:rPr lang="en-US" altLang="zh-CN" dirty="0" err="1"/>
              <a:t>强调常用的词</a:t>
            </a:r>
            <a:r>
              <a:rPr lang="en-US" altLang="zh-CN" dirty="0"/>
              <a:t>：</a:t>
            </a:r>
            <a:endParaRPr lang="zh-CN" altLang="zh-CN" dirty="0"/>
          </a:p>
          <a:p>
            <a:r>
              <a:rPr lang="en-US" altLang="zh-CN" b="1" dirty="0"/>
              <a:t>as everyone </a:t>
            </a:r>
            <a:r>
              <a:rPr lang="en-US" altLang="zh-CN" b="1" dirty="0" err="1"/>
              <a:t>knows,it</a:t>
            </a:r>
            <a:r>
              <a:rPr lang="en-US" altLang="zh-CN" b="1" dirty="0"/>
              <a:t> is generally agreed that, it is quite true that, it's clear that, it is obvious that, the fact is, as we can plainly see, literally, </a:t>
            </a:r>
            <a:r>
              <a:rPr lang="en-US" altLang="zh-CN" b="1" dirty="0" err="1"/>
              <a:t>clearly,obviously</a:t>
            </a:r>
            <a:r>
              <a:rPr lang="en-US" altLang="zh-CN" b="1" dirty="0"/>
              <a:t>, undoubtedly, certainly, of course, indeed, inevitably, </a:t>
            </a:r>
            <a:r>
              <a:rPr lang="en-US" altLang="zh-CN" b="1" dirty="0" err="1"/>
              <a:t>very,invariably</a:t>
            </a:r>
            <a:r>
              <a:rPr lang="en-US" altLang="zh-CN" b="1" dirty="0"/>
              <a:t>, always, key, central, crucial, basic, fundamental, major, </a:t>
            </a:r>
            <a:r>
              <a:rPr lang="en-US" altLang="zh-CN" b="1" dirty="0" err="1"/>
              <a:t>cardinal,primary</a:t>
            </a:r>
            <a:r>
              <a:rPr lang="en-US" altLang="zh-CN" b="1" dirty="0"/>
              <a:t>, principal, essential.</a:t>
            </a:r>
            <a:endParaRPr lang="zh-CN" altLang="zh-CN" dirty="0"/>
          </a:p>
          <a:p>
            <a:endParaRPr lang="zh-CN" altLang="en-US" dirty="0"/>
          </a:p>
        </p:txBody>
      </p:sp>
      <p:sp>
        <p:nvSpPr>
          <p:cNvPr id="4" name="文本框 3"/>
          <p:cNvSpPr txBox="1"/>
          <p:nvPr/>
        </p:nvSpPr>
        <p:spPr>
          <a:xfrm>
            <a:off x="1080654" y="5472546"/>
            <a:ext cx="5708073" cy="369332"/>
          </a:xfrm>
          <a:prstGeom prst="rect">
            <a:avLst/>
          </a:prstGeom>
          <a:noFill/>
        </p:spPr>
        <p:txBody>
          <a:bodyPr wrap="square" rtlCol="0">
            <a:spAutoFit/>
          </a:bodyPr>
          <a:lstStyle/>
          <a:p>
            <a:r>
              <a:rPr lang="en-US" altLang="zh-CN" dirty="0" smtClean="0"/>
              <a:t>Hedge</a:t>
            </a:r>
            <a:r>
              <a:rPr lang="zh-CN" altLang="en-US" dirty="0" smtClean="0"/>
              <a:t>和</a:t>
            </a:r>
            <a:r>
              <a:rPr lang="en-US" altLang="zh-CN" dirty="0" smtClean="0"/>
              <a:t>emphatics</a:t>
            </a:r>
            <a:r>
              <a:rPr lang="zh-CN" altLang="en-US" dirty="0" smtClean="0"/>
              <a:t>的平衡要把握好。</a:t>
            </a:r>
            <a:endParaRPr lang="zh-CN" altLang="en-US" dirty="0"/>
          </a:p>
        </p:txBody>
      </p:sp>
    </p:spTree>
    <p:extLst>
      <p:ext uri="{BB962C8B-B14F-4D97-AF65-F5344CB8AC3E}">
        <p14:creationId xmlns:p14="http://schemas.microsoft.com/office/powerpoint/2010/main" val="1009728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b="1" dirty="0" smtClean="0"/>
              <a:t>Long Openings</a:t>
            </a:r>
          </a:p>
          <a:p>
            <a:pPr lvl="1"/>
            <a:r>
              <a:rPr lang="en-US" altLang="zh-CN" b="1" dirty="0" smtClean="0"/>
              <a:t>Movement and Momentum</a:t>
            </a:r>
          </a:p>
          <a:p>
            <a:pPr lvl="1"/>
            <a:r>
              <a:rPr lang="en-US" altLang="zh-CN" b="1" dirty="0" smtClean="0"/>
              <a:t>Coordination</a:t>
            </a:r>
          </a:p>
          <a:p>
            <a:pPr lvl="1"/>
            <a:r>
              <a:rPr lang="en-US" altLang="zh-CN" b="1" dirty="0" err="1" smtClean="0"/>
              <a:t>Resumptive</a:t>
            </a:r>
            <a:r>
              <a:rPr lang="en-US" altLang="zh-CN" b="1" dirty="0" smtClean="0"/>
              <a:t> Modifiers</a:t>
            </a:r>
          </a:p>
          <a:p>
            <a:pPr lvl="1"/>
            <a:r>
              <a:rPr lang="en-US" altLang="zh-CN" b="1" dirty="0" smtClean="0"/>
              <a:t>Summative Modifiers</a:t>
            </a:r>
          </a:p>
          <a:p>
            <a:pPr lvl="1"/>
            <a:r>
              <a:rPr lang="en-US" altLang="zh-CN" b="1" dirty="0" smtClean="0"/>
              <a:t>Free Modifiers</a:t>
            </a:r>
          </a:p>
          <a:p>
            <a:pPr lvl="1"/>
            <a:r>
              <a:rPr lang="en-US" altLang="zh-CN" b="1"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755332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Length</a:t>
            </a:r>
            <a:endParaRPr lang="zh-CN" altLang="en-US" dirty="0"/>
          </a:p>
        </p:txBody>
      </p:sp>
      <p:sp>
        <p:nvSpPr>
          <p:cNvPr id="3" name="内容占位符 2"/>
          <p:cNvSpPr>
            <a:spLocks noGrp="1"/>
          </p:cNvSpPr>
          <p:nvPr>
            <p:ph idx="1"/>
          </p:nvPr>
        </p:nvSpPr>
        <p:spPr/>
        <p:txBody>
          <a:bodyPr/>
          <a:lstStyle/>
          <a:p>
            <a:r>
              <a:rPr lang="en-US" altLang="zh-CN" dirty="0" err="1"/>
              <a:t>一个作家不会写长句，那跟咸鱼有什么区别</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57866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b="1" dirty="0" smtClean="0"/>
              <a:t>Long Openings</a:t>
            </a:r>
          </a:p>
          <a:p>
            <a:pPr lvl="1"/>
            <a:r>
              <a:rPr lang="en-US" altLang="zh-CN" dirty="0" smtClean="0"/>
              <a:t>Movement and Momentum</a:t>
            </a:r>
          </a:p>
          <a:p>
            <a:pPr lvl="1"/>
            <a:r>
              <a:rPr lang="en-US" altLang="zh-CN" dirty="0" smtClean="0"/>
              <a:t>Coordination</a:t>
            </a:r>
          </a:p>
          <a:p>
            <a:pPr lvl="1"/>
            <a:r>
              <a:rPr lang="en-US" altLang="zh-CN" dirty="0" err="1" smtClean="0"/>
              <a:t>Resumptive</a:t>
            </a:r>
            <a:r>
              <a:rPr lang="en-US" altLang="zh-CN" dirty="0" smtClean="0"/>
              <a:t> Modifiers</a:t>
            </a:r>
          </a:p>
          <a:p>
            <a:pPr lvl="1"/>
            <a:r>
              <a:rPr lang="en-US" altLang="zh-CN" dirty="0" smtClean="0"/>
              <a:t>Summative Modifiers</a:t>
            </a:r>
          </a:p>
          <a:p>
            <a:pPr lvl="1"/>
            <a:r>
              <a:rPr lang="en-US" altLang="zh-CN"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221961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什么情况有可能会违反原则：</a:t>
            </a:r>
            <a:r>
              <a:rPr lang="en-US" altLang="zh-CN" sz="4000" b="1" dirty="0" smtClean="0"/>
              <a:t>Nominalization(</a:t>
            </a:r>
            <a:r>
              <a:rPr lang="zh-CN" altLang="en-US" b="1" dirty="0"/>
              <a:t>名词化</a:t>
            </a:r>
            <a:r>
              <a:rPr lang="en-US" altLang="zh-CN" sz="4000" b="1" dirty="0" smtClean="0"/>
              <a:t>)</a:t>
            </a:r>
            <a:endParaRPr lang="zh-CN" altLang="en-US" sz="40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350" y="2144748"/>
            <a:ext cx="5543550" cy="1752600"/>
          </a:xfrm>
        </p:spPr>
      </p:pic>
    </p:spTree>
    <p:extLst>
      <p:ext uri="{BB962C8B-B14F-4D97-AF65-F5344CB8AC3E}">
        <p14:creationId xmlns:p14="http://schemas.microsoft.com/office/powerpoint/2010/main" val="7265014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Long </a:t>
            </a:r>
            <a:r>
              <a:rPr lang="en-US" altLang="zh-CN" dirty="0" smtClean="0"/>
              <a:t>Openings</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10000"/>
              </a:lnSpc>
            </a:pPr>
            <a:r>
              <a:rPr lang="en-US" altLang="zh-CN" dirty="0" err="1" smtClean="0"/>
              <a:t>开头太长</a:t>
            </a:r>
            <a:r>
              <a:rPr lang="zh-CN" altLang="en-US" dirty="0"/>
              <a:t>，句子快读完了，才能到达这个句子主从句的动词</a:t>
            </a:r>
            <a:r>
              <a:rPr lang="en-US" altLang="zh-CN" dirty="0"/>
              <a:t>should not load up</a:t>
            </a:r>
            <a:endParaRPr lang="zh-CN" altLang="zh-CN" dirty="0"/>
          </a:p>
          <a:p>
            <a:pPr>
              <a:lnSpc>
                <a:spcPct val="110000"/>
              </a:lnSpc>
            </a:pPr>
            <a:r>
              <a:rPr lang="en-US" altLang="zh-CN" dirty="0"/>
              <a:t>Since most undergraduate students change their fields of study at least once during their college careers, many more than once, first-year students who are not certain about their program of studies </a:t>
            </a:r>
            <a:r>
              <a:rPr lang="en-US" altLang="zh-CN" b="1" dirty="0"/>
              <a:t>should not load up</a:t>
            </a:r>
            <a:r>
              <a:rPr lang="en-US" altLang="zh-CN" dirty="0"/>
              <a:t> their schedules to meet requirements for a particular program.</a:t>
            </a:r>
            <a:endParaRPr lang="zh-CN" altLang="zh-CN" dirty="0"/>
          </a:p>
          <a:p>
            <a:pPr>
              <a:lnSpc>
                <a:spcPct val="110000"/>
              </a:lnSpc>
            </a:pPr>
            <a:r>
              <a:rPr lang="zh-CN" altLang="zh-CN" dirty="0"/>
              <a:t>建议</a:t>
            </a:r>
            <a:r>
              <a:rPr lang="en-US" altLang="zh-CN" dirty="0"/>
              <a:t>1</a:t>
            </a:r>
            <a:r>
              <a:rPr lang="zh-CN" altLang="zh-CN" dirty="0"/>
              <a:t>：句子尽快到达从句，如果不得不用</a:t>
            </a:r>
            <a:r>
              <a:rPr lang="en-US" altLang="zh-CN" dirty="0"/>
              <a:t>since</a:t>
            </a:r>
            <a:r>
              <a:rPr lang="zh-CN" altLang="zh-CN" dirty="0"/>
              <a:t>，</a:t>
            </a:r>
            <a:r>
              <a:rPr lang="en-US" altLang="zh-CN" dirty="0"/>
              <a:t>because</a:t>
            </a:r>
            <a:r>
              <a:rPr lang="zh-CN" altLang="zh-CN" dirty="0"/>
              <a:t>等词开头，那就写得尽可能短。</a:t>
            </a:r>
          </a:p>
          <a:p>
            <a:pPr>
              <a:lnSpc>
                <a:spcPct val="110000"/>
              </a:lnSpc>
            </a:pPr>
            <a:r>
              <a:rPr lang="en-US" altLang="zh-CN" dirty="0"/>
              <a:t>First-year students SHOULD NOT LOAD UP their schedules with requirements for a particular program if they are not certain about the program of studies they want to pursue, because most CHANGE their major fields of study at least once during their col- </a:t>
            </a:r>
            <a:r>
              <a:rPr lang="en-US" altLang="zh-CN" dirty="0" err="1"/>
              <a:t>lege</a:t>
            </a:r>
            <a:r>
              <a:rPr lang="en-US" altLang="zh-CN" dirty="0"/>
              <a:t> careers.</a:t>
            </a:r>
            <a:endParaRPr lang="zh-CN" altLang="zh-CN" dirty="0"/>
          </a:p>
          <a:p>
            <a:pPr>
              <a:lnSpc>
                <a:spcPct val="110000"/>
              </a:lnSpc>
            </a:pPr>
            <a:endParaRPr lang="zh-CN" altLang="en-US" dirty="0"/>
          </a:p>
        </p:txBody>
      </p:sp>
    </p:spTree>
    <p:extLst>
      <p:ext uri="{BB962C8B-B14F-4D97-AF65-F5344CB8AC3E}">
        <p14:creationId xmlns:p14="http://schemas.microsoft.com/office/powerpoint/2010/main" val="3083791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Long </a:t>
            </a:r>
            <a:r>
              <a:rPr lang="en-US" altLang="zh-CN" dirty="0" smtClean="0"/>
              <a:t>Openings</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t>建议</a:t>
            </a:r>
            <a:r>
              <a:rPr lang="en-US" altLang="zh-CN" dirty="0"/>
              <a:t>2</a:t>
            </a:r>
            <a:r>
              <a:rPr lang="zh-CN" altLang="en-US" dirty="0"/>
              <a:t>：同时句子也应该尽快到达动词和宾语。避免过长的主语，和避免打断 </a:t>
            </a:r>
            <a:r>
              <a:rPr lang="en-US" altLang="zh-CN" dirty="0" err="1" smtClean="0"/>
              <a:t>subject-verb&amp;verb-object</a:t>
            </a:r>
            <a:endParaRPr lang="en-US" altLang="zh-CN" dirty="0" smtClean="0"/>
          </a:p>
          <a:p>
            <a:pPr>
              <a:lnSpc>
                <a:spcPct val="110000"/>
              </a:lnSpc>
            </a:pPr>
            <a:endParaRPr lang="en-US" altLang="zh-CN" dirty="0"/>
          </a:p>
          <a:p>
            <a:pPr>
              <a:lnSpc>
                <a:spcPct val="110000"/>
              </a:lnSpc>
            </a:pPr>
            <a:r>
              <a:rPr lang="zh-CN" altLang="en-US" dirty="0"/>
              <a:t>如果主语过长（超过</a:t>
            </a:r>
            <a:r>
              <a:rPr lang="en-US" altLang="zh-CN" dirty="0"/>
              <a:t>7,8</a:t>
            </a:r>
            <a:r>
              <a:rPr lang="zh-CN" altLang="en-US" dirty="0"/>
              <a:t>个词），把主语的</a:t>
            </a:r>
            <a:r>
              <a:rPr lang="en-US" altLang="zh-CN" dirty="0"/>
              <a:t>nominalization</a:t>
            </a:r>
            <a:r>
              <a:rPr lang="zh-CN" altLang="en-US" dirty="0"/>
              <a:t>变成动词</a:t>
            </a:r>
            <a:r>
              <a:rPr lang="zh-CN" altLang="en-US" dirty="0" smtClean="0"/>
              <a:t>：</a:t>
            </a:r>
            <a:endParaRPr lang="en-US" altLang="zh-CN" dirty="0" smtClean="0"/>
          </a:p>
          <a:p>
            <a:r>
              <a:rPr lang="en-US" altLang="zh-CN" b="1" dirty="0" err="1"/>
              <a:t>Abco</a:t>
            </a:r>
            <a:r>
              <a:rPr lang="en-US" altLang="zh-CN" b="1" dirty="0"/>
              <a:t> Inc.’s understanding of the drivers of its profitability in the Asian market for small electronics</a:t>
            </a:r>
            <a:r>
              <a:rPr lang="en-US" altLang="zh-CN" dirty="0"/>
              <a:t> helped it pursue opportunities in Africa. </a:t>
            </a:r>
            <a:endParaRPr lang="en-US" altLang="zh-CN" dirty="0" smtClean="0"/>
          </a:p>
          <a:p>
            <a:r>
              <a:rPr lang="en-US" altLang="zh-CN" dirty="0" smtClean="0"/>
              <a:t>✓ </a:t>
            </a:r>
            <a:r>
              <a:rPr lang="en-US" altLang="zh-CN" dirty="0" err="1"/>
              <a:t>Abco</a:t>
            </a:r>
            <a:r>
              <a:rPr lang="en-US" altLang="zh-CN" dirty="0"/>
              <a:t> Inc. was able to pursue opportunities in Africa </a:t>
            </a:r>
            <a:r>
              <a:rPr lang="en-US" altLang="zh-CN" b="1" dirty="0"/>
              <a:t>because</a:t>
            </a:r>
            <a:r>
              <a:rPr lang="en-US" altLang="zh-CN" dirty="0"/>
              <a:t> it </a:t>
            </a:r>
            <a:r>
              <a:rPr lang="en-US" altLang="zh-CN" b="1" dirty="0"/>
              <a:t>understood</a:t>
            </a:r>
            <a:r>
              <a:rPr lang="en-US" altLang="zh-CN" dirty="0"/>
              <a:t> what </a:t>
            </a:r>
            <a:r>
              <a:rPr lang="en-US" altLang="zh-CN" b="1" dirty="0"/>
              <a:t>drove</a:t>
            </a:r>
            <a:r>
              <a:rPr lang="en-US" altLang="zh-CN" dirty="0"/>
              <a:t> profitability in the Asian market for small electronics.</a:t>
            </a:r>
            <a:endParaRPr lang="zh-CN" altLang="zh-CN" dirty="0"/>
          </a:p>
        </p:txBody>
      </p:sp>
    </p:spTree>
    <p:extLst>
      <p:ext uri="{BB962C8B-B14F-4D97-AF65-F5344CB8AC3E}">
        <p14:creationId xmlns:p14="http://schemas.microsoft.com/office/powerpoint/2010/main" val="17268619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b="1" dirty="0" smtClean="0"/>
              <a:t>Movement and Momentum</a:t>
            </a:r>
          </a:p>
          <a:p>
            <a:pPr lvl="1"/>
            <a:r>
              <a:rPr lang="en-US" altLang="zh-CN" dirty="0" smtClean="0"/>
              <a:t>Coordination</a:t>
            </a:r>
          </a:p>
          <a:p>
            <a:pPr lvl="1"/>
            <a:r>
              <a:rPr lang="en-US" altLang="zh-CN" dirty="0" err="1" smtClean="0"/>
              <a:t>Resumptive</a:t>
            </a:r>
            <a:r>
              <a:rPr lang="en-US" altLang="zh-CN" dirty="0" smtClean="0"/>
              <a:t> Modifiers</a:t>
            </a:r>
          </a:p>
          <a:p>
            <a:pPr lvl="1"/>
            <a:r>
              <a:rPr lang="en-US" altLang="zh-CN" dirty="0" smtClean="0"/>
              <a:t>Summative Modifiers</a:t>
            </a:r>
          </a:p>
          <a:p>
            <a:pPr lvl="1"/>
            <a:r>
              <a:rPr lang="en-US" altLang="zh-CN"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2123593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Movement and Momentum</a:t>
            </a:r>
            <a:endParaRPr lang="zh-CN" altLang="en-US" dirty="0"/>
          </a:p>
        </p:txBody>
      </p:sp>
      <p:sp>
        <p:nvSpPr>
          <p:cNvPr id="3" name="内容占位符 2"/>
          <p:cNvSpPr>
            <a:spLocks noGrp="1"/>
          </p:cNvSpPr>
          <p:nvPr>
            <p:ph idx="1"/>
          </p:nvPr>
        </p:nvSpPr>
        <p:spPr/>
        <p:txBody>
          <a:bodyPr/>
          <a:lstStyle/>
          <a:p>
            <a:r>
              <a:rPr lang="en-US" altLang="zh-CN" dirty="0"/>
              <a:t>写一个句子，应该尽可能让他不要被"</a:t>
            </a:r>
            <a:r>
              <a:rPr lang="en-US" altLang="zh-CN" dirty="0" err="1"/>
              <a:t>打断</a:t>
            </a:r>
            <a:r>
              <a:rPr lang="en-US" altLang="zh-CN" dirty="0"/>
              <a:t>”，</a:t>
            </a:r>
            <a:r>
              <a:rPr lang="en-US" altLang="zh-CN" dirty="0" err="1"/>
              <a:t>也就是要保证</a:t>
            </a:r>
            <a:r>
              <a:rPr lang="en-US" altLang="zh-CN" dirty="0"/>
              <a:t> </a:t>
            </a:r>
            <a:r>
              <a:rPr lang="en-US" altLang="zh-CN" b="1" dirty="0"/>
              <a:t>subject-verb, verb-</a:t>
            </a:r>
            <a:r>
              <a:rPr lang="en-US" altLang="zh-CN" b="1" dirty="0" err="1"/>
              <a:t>object</a:t>
            </a:r>
            <a:r>
              <a:rPr lang="en-US" altLang="zh-CN" dirty="0" err="1" smtClean="0"/>
              <a:t>这样的结构是连贯的</a:t>
            </a:r>
            <a:endParaRPr lang="en-US" altLang="zh-CN" dirty="0" smtClean="0"/>
          </a:p>
          <a:p>
            <a:endParaRPr lang="en-US" altLang="zh-CN" dirty="0"/>
          </a:p>
          <a:p>
            <a:r>
              <a:rPr lang="en-US" altLang="zh-CN" dirty="0"/>
              <a:t>A semantic theory, </a:t>
            </a:r>
            <a:r>
              <a:rPr lang="en-US" altLang="zh-CN" b="1" dirty="0"/>
              <a:t>if</a:t>
            </a:r>
            <a:r>
              <a:rPr lang="en-US" altLang="zh-CN" dirty="0"/>
              <a:t> it is to represent </a:t>
            </a:r>
            <a:r>
              <a:rPr lang="en-US" altLang="zh-CN" b="1" dirty="0"/>
              <a:t>in real-time terms</a:t>
            </a:r>
            <a:r>
              <a:rPr lang="en-US" altLang="zh-CN" dirty="0"/>
              <a:t> on-line cognitive behavior must propose </a:t>
            </a:r>
            <a:r>
              <a:rPr lang="en-US" altLang="zh-CN" b="1" dirty="0"/>
              <a:t>more neutrally plausible psychological processes than </a:t>
            </a:r>
            <a:r>
              <a:rPr lang="en-US" altLang="zh-CN" dirty="0"/>
              <a:t>those described here.</a:t>
            </a:r>
            <a:endParaRPr lang="zh-CN" altLang="zh-CN" dirty="0"/>
          </a:p>
          <a:p>
            <a:endParaRPr lang="en-US" altLang="zh-CN" dirty="0" smtClean="0"/>
          </a:p>
          <a:p>
            <a:r>
              <a:rPr lang="zh-CN" altLang="en-US" dirty="0" smtClean="0"/>
              <a:t>被打断了</a:t>
            </a:r>
            <a:r>
              <a:rPr lang="en-US" altLang="zh-CN" dirty="0" smtClean="0"/>
              <a:t>3</a:t>
            </a:r>
            <a:r>
              <a:rPr lang="zh-CN" altLang="en-US" dirty="0" smtClean="0"/>
              <a:t>次，还没读完就断气。</a:t>
            </a:r>
            <a:endParaRPr lang="en-US" altLang="zh-CN" dirty="0" smtClean="0"/>
          </a:p>
          <a:p>
            <a:r>
              <a:rPr lang="en-US" altLang="zh-CN" dirty="0" err="1"/>
              <a:t>分别打断了subject-verb，verb-object，verb-object</a:t>
            </a:r>
            <a:endParaRPr lang="zh-CN" altLang="en-US" dirty="0"/>
          </a:p>
        </p:txBody>
      </p:sp>
    </p:spTree>
    <p:extLst>
      <p:ext uri="{BB962C8B-B14F-4D97-AF65-F5344CB8AC3E}">
        <p14:creationId xmlns:p14="http://schemas.microsoft.com/office/powerpoint/2010/main" val="32522772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Movement and Momentum</a:t>
            </a:r>
            <a:endParaRPr lang="zh-CN" altLang="en-US" dirty="0"/>
          </a:p>
        </p:txBody>
      </p:sp>
      <p:sp>
        <p:nvSpPr>
          <p:cNvPr id="3" name="内容占位符 2"/>
          <p:cNvSpPr>
            <a:spLocks noGrp="1"/>
          </p:cNvSpPr>
          <p:nvPr>
            <p:ph sz="half" idx="1"/>
          </p:nvPr>
        </p:nvSpPr>
        <p:spPr/>
        <p:txBody>
          <a:bodyPr>
            <a:normAutofit/>
          </a:bodyPr>
          <a:lstStyle/>
          <a:p>
            <a:r>
              <a:rPr lang="en-US" altLang="zh-CN" dirty="0"/>
              <a:t>A semantic theory, </a:t>
            </a:r>
            <a:r>
              <a:rPr lang="en-US" altLang="zh-CN" b="1" dirty="0"/>
              <a:t>if</a:t>
            </a:r>
            <a:r>
              <a:rPr lang="en-US" altLang="zh-CN" dirty="0"/>
              <a:t> it is to represent </a:t>
            </a:r>
            <a:r>
              <a:rPr lang="en-US" altLang="zh-CN" b="1" dirty="0"/>
              <a:t>in real-time terms</a:t>
            </a:r>
            <a:r>
              <a:rPr lang="en-US" altLang="zh-CN" dirty="0"/>
              <a:t> on-line cognitive behavior must propose </a:t>
            </a:r>
            <a:r>
              <a:rPr lang="en-US" altLang="zh-CN" b="1" dirty="0"/>
              <a:t>more neutrally plausible psychological processes</a:t>
            </a:r>
            <a:r>
              <a:rPr lang="en-US" altLang="zh-CN" dirty="0"/>
              <a:t> than those described here.</a:t>
            </a:r>
            <a:endParaRPr lang="zh-CN" altLang="zh-CN" dirty="0"/>
          </a:p>
        </p:txBody>
      </p:sp>
      <p:sp>
        <p:nvSpPr>
          <p:cNvPr id="4" name="内容占位符 3"/>
          <p:cNvSpPr>
            <a:spLocks noGrp="1"/>
          </p:cNvSpPr>
          <p:nvPr>
            <p:ph sz="half" idx="2"/>
          </p:nvPr>
        </p:nvSpPr>
        <p:spPr/>
        <p:txBody>
          <a:bodyPr>
            <a:normAutofit/>
          </a:bodyPr>
          <a:lstStyle/>
          <a:p>
            <a:r>
              <a:rPr lang="en-US" altLang="zh-CN" b="1" dirty="0"/>
              <a:t>If</a:t>
            </a:r>
            <a:r>
              <a:rPr lang="en-US" altLang="zh-CN" dirty="0"/>
              <a:t> a semantic theory is to represent online cognitive behavior </a:t>
            </a:r>
            <a:r>
              <a:rPr lang="en-US" altLang="zh-CN" b="1" dirty="0"/>
              <a:t>in real-time terms</a:t>
            </a:r>
            <a:r>
              <a:rPr lang="en-US" altLang="zh-CN" dirty="0"/>
              <a:t>, it must propose </a:t>
            </a:r>
            <a:r>
              <a:rPr lang="en-US" altLang="zh-CN" b="1" dirty="0"/>
              <a:t>psychological processes more neutrally plausible</a:t>
            </a:r>
            <a:r>
              <a:rPr lang="en-US" altLang="zh-CN" dirty="0"/>
              <a:t> than those described here.</a:t>
            </a:r>
            <a:endParaRPr lang="zh-CN" altLang="zh-CN" dirty="0"/>
          </a:p>
          <a:p>
            <a:endParaRPr lang="zh-CN" altLang="en-US" dirty="0"/>
          </a:p>
        </p:txBody>
      </p:sp>
    </p:spTree>
    <p:extLst>
      <p:ext uri="{BB962C8B-B14F-4D97-AF65-F5344CB8AC3E}">
        <p14:creationId xmlns:p14="http://schemas.microsoft.com/office/powerpoint/2010/main" val="1328211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Movement and Momentum</a:t>
            </a:r>
            <a:endParaRPr lang="zh-CN" altLang="en-US" dirty="0"/>
          </a:p>
        </p:txBody>
      </p:sp>
      <p:sp>
        <p:nvSpPr>
          <p:cNvPr id="3" name="内容占位符 2"/>
          <p:cNvSpPr>
            <a:spLocks noGrp="1"/>
          </p:cNvSpPr>
          <p:nvPr>
            <p:ph idx="1"/>
          </p:nvPr>
        </p:nvSpPr>
        <p:spPr/>
        <p:txBody>
          <a:bodyPr>
            <a:normAutofit/>
          </a:bodyPr>
          <a:lstStyle/>
          <a:p>
            <a:r>
              <a:rPr lang="en-US" altLang="zh-CN" dirty="0" err="1"/>
              <a:t>当你看到下面这些形容词就要小心了，</a:t>
            </a:r>
            <a:r>
              <a:rPr lang="en-US" altLang="zh-CN" dirty="0" err="1" smtClean="0"/>
              <a:t>因为他们很可能会打断</a:t>
            </a:r>
            <a:endParaRPr lang="en-US" altLang="zh-CN" dirty="0" smtClean="0"/>
          </a:p>
          <a:p>
            <a:endParaRPr lang="en-US" altLang="zh-CN" dirty="0"/>
          </a:p>
          <a:p>
            <a:r>
              <a:rPr lang="en-US" altLang="zh-CN" b="1" dirty="0"/>
              <a:t>more ... than, less ... than, other ...than, as ... as, similar ... to, equal ... to, identical ... to, same ... </a:t>
            </a:r>
            <a:r>
              <a:rPr lang="en-US" altLang="zh-CN" b="1" dirty="0" err="1"/>
              <a:t>as,different</a:t>
            </a:r>
            <a:r>
              <a:rPr lang="en-US" altLang="zh-CN" b="1" dirty="0"/>
              <a:t> ... from, such ... as, separate ... from, distant ... from, related... to, close ... to, next ... to, difficult ... to, easy ... to, necessary ...to.</a:t>
            </a:r>
            <a:endParaRPr lang="zh-CN" altLang="zh-CN" dirty="0"/>
          </a:p>
          <a:p>
            <a:endParaRPr lang="en-US" altLang="zh-CN" dirty="0" smtClean="0"/>
          </a:p>
        </p:txBody>
      </p:sp>
    </p:spTree>
    <p:extLst>
      <p:ext uri="{BB962C8B-B14F-4D97-AF65-F5344CB8AC3E}">
        <p14:creationId xmlns:p14="http://schemas.microsoft.com/office/powerpoint/2010/main" val="2228753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dirty="0" smtClean="0"/>
              <a:t>Movement and Momentum</a:t>
            </a:r>
          </a:p>
          <a:p>
            <a:pPr lvl="1"/>
            <a:r>
              <a:rPr lang="en-US" altLang="zh-CN" b="1" dirty="0" smtClean="0"/>
              <a:t>Coordination</a:t>
            </a:r>
          </a:p>
          <a:p>
            <a:pPr lvl="1"/>
            <a:r>
              <a:rPr lang="en-US" altLang="zh-CN" dirty="0" err="1" smtClean="0"/>
              <a:t>Resumptive</a:t>
            </a:r>
            <a:r>
              <a:rPr lang="en-US" altLang="zh-CN" dirty="0" smtClean="0"/>
              <a:t> Modifiers</a:t>
            </a:r>
          </a:p>
          <a:p>
            <a:pPr lvl="1"/>
            <a:r>
              <a:rPr lang="en-US" altLang="zh-CN" dirty="0" smtClean="0"/>
              <a:t>Summative Modifiers</a:t>
            </a:r>
          </a:p>
          <a:p>
            <a:pPr lvl="1"/>
            <a:r>
              <a:rPr lang="en-US" altLang="zh-CN"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7468683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Coordination(</a:t>
            </a:r>
            <a:r>
              <a:rPr lang="zh-CN" altLang="en-US" dirty="0"/>
              <a:t>排比</a:t>
            </a:r>
            <a:r>
              <a:rPr lang="en-US" altLang="zh-CN" dirty="0"/>
              <a:t>)</a:t>
            </a:r>
            <a:endParaRPr lang="zh-CN" altLang="en-US" dirty="0"/>
          </a:p>
        </p:txBody>
      </p:sp>
      <p:pic>
        <p:nvPicPr>
          <p:cNvPr id="4" name="内容占位符 3"/>
          <p:cNvPicPr>
            <a:picLocks noGrp="1" noChangeAspect="1"/>
          </p:cNvPicPr>
          <p:nvPr>
            <p:ph idx="1"/>
          </p:nvPr>
        </p:nvPicPr>
        <p:blipFill>
          <a:blip r:embed="rId2"/>
          <a:stretch>
            <a:fillRect/>
          </a:stretch>
        </p:blipFill>
        <p:spPr>
          <a:xfrm>
            <a:off x="1133474" y="1822270"/>
            <a:ext cx="9925050" cy="1019175"/>
          </a:xfrm>
          <a:prstGeom prst="rect">
            <a:avLst/>
          </a:prstGeom>
        </p:spPr>
      </p:pic>
      <p:pic>
        <p:nvPicPr>
          <p:cNvPr id="5" name="图片 4"/>
          <p:cNvPicPr>
            <a:picLocks noChangeAspect="1"/>
          </p:cNvPicPr>
          <p:nvPr/>
        </p:nvPicPr>
        <p:blipFill>
          <a:blip r:embed="rId3"/>
          <a:stretch>
            <a:fillRect/>
          </a:stretch>
        </p:blipFill>
        <p:spPr>
          <a:xfrm>
            <a:off x="2896681" y="2841445"/>
            <a:ext cx="6398635" cy="3798358"/>
          </a:xfrm>
          <a:prstGeom prst="rect">
            <a:avLst/>
          </a:prstGeom>
        </p:spPr>
      </p:pic>
    </p:spTree>
    <p:extLst>
      <p:ext uri="{BB962C8B-B14F-4D97-AF65-F5344CB8AC3E}">
        <p14:creationId xmlns:p14="http://schemas.microsoft.com/office/powerpoint/2010/main" val="3986137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dirty="0" smtClean="0"/>
              <a:t>Movement and Momentum</a:t>
            </a:r>
          </a:p>
          <a:p>
            <a:pPr lvl="1"/>
            <a:r>
              <a:rPr lang="en-US" altLang="zh-CN" dirty="0" smtClean="0"/>
              <a:t>Coordination</a:t>
            </a:r>
          </a:p>
          <a:p>
            <a:pPr lvl="1"/>
            <a:r>
              <a:rPr lang="en-US" altLang="zh-CN" b="1" dirty="0" err="1" smtClean="0"/>
              <a:t>Resumptive</a:t>
            </a:r>
            <a:r>
              <a:rPr lang="en-US" altLang="zh-CN" b="1" dirty="0" smtClean="0"/>
              <a:t> Modifiers</a:t>
            </a:r>
          </a:p>
          <a:p>
            <a:pPr lvl="1"/>
            <a:r>
              <a:rPr lang="en-US" altLang="zh-CN" dirty="0" smtClean="0"/>
              <a:t>Summative Modifiers</a:t>
            </a:r>
          </a:p>
          <a:p>
            <a:pPr lvl="1"/>
            <a:r>
              <a:rPr lang="en-US" altLang="zh-CN"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6153211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写长句技巧：</a:t>
            </a:r>
            <a:r>
              <a:rPr lang="en-US" altLang="zh-CN" dirty="0" err="1" smtClean="0"/>
              <a:t>Resumptive</a:t>
            </a:r>
            <a:r>
              <a:rPr lang="en-US" altLang="zh-CN" dirty="0" smtClean="0"/>
              <a:t> Modifiers</a:t>
            </a:r>
            <a:endParaRPr lang="zh-CN" altLang="en-US" dirty="0"/>
          </a:p>
        </p:txBody>
      </p:sp>
      <p:sp>
        <p:nvSpPr>
          <p:cNvPr id="3" name="内容占位符 2"/>
          <p:cNvSpPr>
            <a:spLocks noGrp="1"/>
          </p:cNvSpPr>
          <p:nvPr>
            <p:ph idx="1"/>
          </p:nvPr>
        </p:nvSpPr>
        <p:spPr/>
        <p:txBody>
          <a:bodyPr/>
          <a:lstStyle/>
          <a:p>
            <a:r>
              <a:rPr lang="en-US" altLang="zh-CN" dirty="0" err="1"/>
              <a:t>先说下，</a:t>
            </a:r>
            <a:r>
              <a:rPr lang="en-US" altLang="zh-CN" dirty="0" err="1" smtClean="0"/>
              <a:t>modifier</a:t>
            </a:r>
            <a:r>
              <a:rPr lang="en-US" altLang="zh-CN" dirty="0" smtClean="0"/>
              <a:t>(</a:t>
            </a:r>
            <a:r>
              <a:rPr lang="zh-CN" altLang="en-US" dirty="0" smtClean="0"/>
              <a:t>修饰语</a:t>
            </a:r>
            <a:r>
              <a:rPr lang="en-US" altLang="zh-CN" dirty="0" smtClean="0"/>
              <a:t>)</a:t>
            </a:r>
            <a:r>
              <a:rPr lang="en-US" altLang="zh-CN" dirty="0" err="1" smtClean="0"/>
              <a:t>是什么</a:t>
            </a:r>
            <a:endParaRPr lang="en-US" altLang="zh-CN" dirty="0" smtClean="0"/>
          </a:p>
          <a:p>
            <a:r>
              <a:rPr lang="en-US" altLang="zh-CN" dirty="0" smtClean="0"/>
              <a:t>This </a:t>
            </a:r>
            <a:r>
              <a:rPr lang="en-US" altLang="zh-CN" dirty="0"/>
              <a:t>is a red ball</a:t>
            </a:r>
            <a:r>
              <a:rPr lang="en-US" altLang="zh-CN" dirty="0" smtClean="0"/>
              <a:t>.</a:t>
            </a:r>
          </a:p>
          <a:p>
            <a:r>
              <a:rPr lang="en-US" altLang="zh-CN" dirty="0" err="1" smtClean="0"/>
              <a:t>red</a:t>
            </a:r>
            <a:r>
              <a:rPr lang="en-US" altLang="zh-CN" dirty="0" err="1"/>
              <a:t>就是modifier</a:t>
            </a:r>
            <a:r>
              <a:rPr lang="en-US" altLang="zh-CN" dirty="0"/>
              <a:t>, </a:t>
            </a:r>
            <a:r>
              <a:rPr lang="en-US" altLang="zh-CN" dirty="0" err="1"/>
              <a:t>如果去掉red，This</a:t>
            </a:r>
            <a:r>
              <a:rPr lang="en-US" altLang="zh-CN" dirty="0"/>
              <a:t> is a </a:t>
            </a:r>
            <a:r>
              <a:rPr lang="en-US" altLang="zh-CN" dirty="0" err="1"/>
              <a:t>ball.句子还是完整的</a:t>
            </a:r>
            <a:r>
              <a:rPr lang="en-US" altLang="zh-CN" dirty="0" smtClean="0"/>
              <a:t>。</a:t>
            </a:r>
          </a:p>
          <a:p>
            <a:endParaRPr lang="zh-CN" altLang="zh-CN" dirty="0"/>
          </a:p>
          <a:p>
            <a:r>
              <a:rPr lang="en-US" altLang="zh-CN" dirty="0" err="1" smtClean="0"/>
              <a:t>Resumptive</a:t>
            </a:r>
            <a:r>
              <a:rPr lang="en-US" altLang="zh-CN" dirty="0" smtClean="0"/>
              <a:t> </a:t>
            </a:r>
            <a:r>
              <a:rPr lang="en-US" altLang="zh-CN" dirty="0"/>
              <a:t>Modifiers</a:t>
            </a:r>
            <a:r>
              <a:rPr lang="en-US" altLang="zh-CN" dirty="0" smtClean="0"/>
              <a:t>，</a:t>
            </a:r>
            <a:r>
              <a:rPr lang="zh-CN" altLang="en-US" dirty="0" smtClean="0"/>
              <a:t>可以理解为</a:t>
            </a:r>
            <a:r>
              <a:rPr lang="en-US" altLang="zh-CN" dirty="0" err="1" smtClean="0"/>
              <a:t>根据前文</a:t>
            </a:r>
            <a:r>
              <a:rPr lang="en-US" altLang="zh-CN" dirty="0" err="1"/>
              <a:t>，重复一个的词，然后把这词后面的句子变成这个词的modifier</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22159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将词语变成</a:t>
            </a:r>
            <a:r>
              <a:rPr lang="en-US" altLang="zh-CN" dirty="0" smtClean="0"/>
              <a:t>nominalization</a:t>
            </a:r>
            <a:r>
              <a:rPr lang="zh-CN" altLang="en-US" dirty="0" smtClean="0"/>
              <a:t>会怎样？</a:t>
            </a:r>
            <a:endParaRPr lang="zh-CN" altLang="en-US" dirty="0"/>
          </a:p>
        </p:txBody>
      </p:sp>
      <p:sp>
        <p:nvSpPr>
          <p:cNvPr id="3" name="内容占位符 2"/>
          <p:cNvSpPr>
            <a:spLocks noGrp="1"/>
          </p:cNvSpPr>
          <p:nvPr>
            <p:ph idx="1"/>
          </p:nvPr>
        </p:nvSpPr>
        <p:spPr>
          <a:xfrm>
            <a:off x="838200" y="2242083"/>
            <a:ext cx="5435852" cy="1933512"/>
          </a:xfrm>
        </p:spPr>
        <p:txBody>
          <a:bodyPr>
            <a:normAutofit/>
          </a:bodyPr>
          <a:lstStyle/>
          <a:p>
            <a:pPr marL="0" indent="0">
              <a:buNone/>
            </a:pPr>
            <a:r>
              <a:rPr lang="en-US" altLang="zh-CN" sz="1800" dirty="0"/>
              <a:t>I SUGGEST that we DISCUSS the issue CAREFULLY.</a:t>
            </a:r>
          </a:p>
          <a:p>
            <a:pPr marL="0" indent="0">
              <a:buNone/>
            </a:pPr>
            <a:r>
              <a:rPr lang="zh-CN" altLang="en-US" sz="1800" dirty="0"/>
              <a:t>主语：</a:t>
            </a:r>
            <a:r>
              <a:rPr lang="en-US" altLang="zh-CN" sz="1800" dirty="0"/>
              <a:t>I</a:t>
            </a:r>
          </a:p>
          <a:p>
            <a:pPr marL="0" indent="0">
              <a:buNone/>
            </a:pPr>
            <a:r>
              <a:rPr lang="zh-CN" altLang="en-US" sz="1800" dirty="0"/>
              <a:t>动词：</a:t>
            </a:r>
            <a:r>
              <a:rPr lang="en-US" altLang="zh-CN" sz="1800" dirty="0"/>
              <a:t>suggest</a:t>
            </a:r>
          </a:p>
          <a:p>
            <a:pPr marL="0" indent="0">
              <a:buNone/>
            </a:pPr>
            <a:r>
              <a:rPr lang="zh-CN" altLang="en-US" sz="1800" dirty="0"/>
              <a:t>从句主语：</a:t>
            </a:r>
            <a:r>
              <a:rPr lang="en-US" altLang="zh-CN" sz="1800" dirty="0"/>
              <a:t>we</a:t>
            </a:r>
          </a:p>
          <a:p>
            <a:pPr marL="0" indent="0">
              <a:buNone/>
            </a:pPr>
            <a:r>
              <a:rPr lang="zh-CN" altLang="en-US" sz="1800" dirty="0"/>
              <a:t>从句动词：</a:t>
            </a:r>
            <a:r>
              <a:rPr lang="en-US" altLang="zh-CN" sz="1800" dirty="0"/>
              <a:t>discuss</a:t>
            </a:r>
          </a:p>
          <a:p>
            <a:pPr marL="0" indent="0">
              <a:buNone/>
            </a:pPr>
            <a:endParaRPr lang="en-US" altLang="zh-CN" dirty="0" smtClean="0"/>
          </a:p>
        </p:txBody>
      </p:sp>
      <p:sp>
        <p:nvSpPr>
          <p:cNvPr id="4" name="文本框 3"/>
          <p:cNvSpPr txBox="1"/>
          <p:nvPr/>
        </p:nvSpPr>
        <p:spPr>
          <a:xfrm>
            <a:off x="4242042" y="4547804"/>
            <a:ext cx="318281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smtClean="0"/>
              <a:t>suggest-&gt;suggestion</a:t>
            </a:r>
          </a:p>
          <a:p>
            <a:r>
              <a:rPr lang="en-US" altLang="zh-CN" dirty="0" smtClean="0"/>
              <a:t>discuss-&gt;discussion</a:t>
            </a:r>
          </a:p>
          <a:p>
            <a:r>
              <a:rPr lang="en-US" altLang="zh-CN" dirty="0" smtClean="0"/>
              <a:t>carefully-&gt;care</a:t>
            </a:r>
          </a:p>
          <a:p>
            <a:endParaRPr lang="zh-CN" altLang="en-US" dirty="0"/>
          </a:p>
        </p:txBody>
      </p:sp>
      <p:sp>
        <p:nvSpPr>
          <p:cNvPr id="5" name="矩形 4"/>
          <p:cNvSpPr/>
          <p:nvPr/>
        </p:nvSpPr>
        <p:spPr>
          <a:xfrm>
            <a:off x="5967975" y="2242083"/>
            <a:ext cx="5726084" cy="1754326"/>
          </a:xfrm>
          <a:prstGeom prst="rect">
            <a:avLst/>
          </a:prstGeom>
        </p:spPr>
        <p:txBody>
          <a:bodyPr wrap="square">
            <a:spAutoFit/>
          </a:bodyPr>
          <a:lstStyle/>
          <a:p>
            <a:r>
              <a:rPr lang="en-US" altLang="zh-CN" dirty="0" smtClean="0"/>
              <a:t>My suggestion is that our discussion of the issue be done with care.</a:t>
            </a:r>
          </a:p>
          <a:p>
            <a:r>
              <a:rPr lang="zh-CN" altLang="en-US" dirty="0" smtClean="0"/>
              <a:t>主语：</a:t>
            </a:r>
            <a:r>
              <a:rPr lang="en-US" altLang="zh-CN" dirty="0" smtClean="0"/>
              <a:t> My suggestion </a:t>
            </a:r>
          </a:p>
          <a:p>
            <a:r>
              <a:rPr lang="zh-CN" altLang="en-US" dirty="0" smtClean="0"/>
              <a:t>动词：</a:t>
            </a:r>
            <a:r>
              <a:rPr lang="en-US" altLang="zh-CN" dirty="0" smtClean="0"/>
              <a:t>is</a:t>
            </a:r>
          </a:p>
          <a:p>
            <a:r>
              <a:rPr lang="zh-CN" altLang="en-US" dirty="0" smtClean="0"/>
              <a:t>从句主语：</a:t>
            </a:r>
            <a:r>
              <a:rPr lang="en-US" altLang="zh-CN" dirty="0" smtClean="0"/>
              <a:t> our discussion </a:t>
            </a:r>
          </a:p>
          <a:p>
            <a:r>
              <a:rPr lang="zh-CN" altLang="en-US" dirty="0" smtClean="0"/>
              <a:t>从句动词：</a:t>
            </a:r>
            <a:r>
              <a:rPr lang="en-US" altLang="zh-CN" dirty="0" smtClean="0"/>
              <a:t> be</a:t>
            </a:r>
            <a:endParaRPr lang="zh-CN" altLang="en-US" dirty="0" smtClean="0"/>
          </a:p>
        </p:txBody>
      </p:sp>
    </p:spTree>
    <p:extLst>
      <p:ext uri="{BB962C8B-B14F-4D97-AF65-F5344CB8AC3E}">
        <p14:creationId xmlns:p14="http://schemas.microsoft.com/office/powerpoint/2010/main" val="42636577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Resumptive</a:t>
            </a:r>
            <a:r>
              <a:rPr lang="en-US" altLang="zh-CN" dirty="0"/>
              <a:t> Modifiers</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en-US" altLang="zh-CN" dirty="0" err="1" smtClean="0"/>
              <a:t>Resumptive</a:t>
            </a:r>
            <a:r>
              <a:rPr lang="en-US" altLang="zh-CN" dirty="0" smtClean="0"/>
              <a:t> </a:t>
            </a:r>
            <a:r>
              <a:rPr lang="en-US" altLang="zh-CN" dirty="0"/>
              <a:t>Modifiers</a:t>
            </a:r>
            <a:r>
              <a:rPr lang="en-US" altLang="zh-CN" dirty="0" smtClean="0"/>
              <a:t>，</a:t>
            </a:r>
            <a:r>
              <a:rPr lang="zh-CN" altLang="en-US" dirty="0" smtClean="0"/>
              <a:t>可以理解为</a:t>
            </a:r>
            <a:r>
              <a:rPr lang="en-US" altLang="zh-CN" dirty="0" err="1" smtClean="0"/>
              <a:t>根据前文</a:t>
            </a:r>
            <a:r>
              <a:rPr lang="en-US" altLang="zh-CN" dirty="0" err="1"/>
              <a:t>，重复一个的词，然后把这词后面的句子变成这个词的modifier</a:t>
            </a:r>
            <a:r>
              <a:rPr lang="en-US" altLang="zh-CN" dirty="0" smtClean="0"/>
              <a:t>：</a:t>
            </a:r>
          </a:p>
          <a:p>
            <a:pPr>
              <a:lnSpc>
                <a:spcPct val="120000"/>
              </a:lnSpc>
            </a:pPr>
            <a:endParaRPr lang="zh-CN" altLang="zh-CN" dirty="0"/>
          </a:p>
          <a:p>
            <a:pPr>
              <a:lnSpc>
                <a:spcPct val="120000"/>
              </a:lnSpc>
            </a:pPr>
            <a:r>
              <a:rPr lang="en-US" altLang="zh-CN" dirty="0"/>
              <a:t>For several years the Columbia Broadcasting System created and developed situation </a:t>
            </a:r>
            <a:r>
              <a:rPr lang="en-US" altLang="zh-CN" b="1" dirty="0"/>
              <a:t>comedies that</a:t>
            </a:r>
            <a:r>
              <a:rPr lang="en-US" altLang="zh-CN" dirty="0"/>
              <a:t> were the best that American TV had to offer, such as "The Mary Tyler Moore </a:t>
            </a:r>
            <a:r>
              <a:rPr lang="en-US" altLang="zh-CN" dirty="0" smtClean="0"/>
              <a:t>Show“ and </a:t>
            </a:r>
            <a:r>
              <a:rPr lang="en-US" altLang="zh-CN" dirty="0"/>
              <a:t>"All in the Family" that sparkled with wit and invention.</a:t>
            </a:r>
            <a:endParaRPr lang="zh-CN" altLang="zh-CN" dirty="0"/>
          </a:p>
          <a:p>
            <a:pPr>
              <a:lnSpc>
                <a:spcPct val="120000"/>
              </a:lnSpc>
            </a:pPr>
            <a:r>
              <a:rPr lang="en-US" altLang="zh-CN" dirty="0"/>
              <a:t> </a:t>
            </a:r>
            <a:endParaRPr lang="zh-CN" altLang="zh-CN" dirty="0"/>
          </a:p>
          <a:p>
            <a:pPr>
              <a:lnSpc>
                <a:spcPct val="120000"/>
              </a:lnSpc>
            </a:pPr>
            <a:r>
              <a:rPr lang="en-US" altLang="zh-CN" dirty="0"/>
              <a:t>For several years, the Columbia Broadcasting System created and developed situation </a:t>
            </a:r>
            <a:r>
              <a:rPr lang="en-US" altLang="zh-CN" b="1" dirty="0"/>
              <a:t>comedies that</a:t>
            </a:r>
            <a:r>
              <a:rPr lang="en-US" altLang="zh-CN" dirty="0"/>
              <a:t> were the best that American TV had to offer, </a:t>
            </a:r>
            <a:r>
              <a:rPr lang="en-US" altLang="zh-CN" b="1" dirty="0"/>
              <a:t>comedies</a:t>
            </a:r>
            <a:r>
              <a:rPr lang="en-US" altLang="zh-CN" dirty="0"/>
              <a:t> such as "The Mary Tyler Moore Show" and "All in the Family," </a:t>
            </a:r>
            <a:r>
              <a:rPr lang="en-US" altLang="zh-CN" b="1" dirty="0"/>
              <a:t>comedies</a:t>
            </a:r>
            <a:r>
              <a:rPr lang="en-US" altLang="zh-CN" dirty="0"/>
              <a:t> that sparkled with wit and invention.</a:t>
            </a:r>
            <a:endParaRPr lang="zh-CN" altLang="zh-CN" dirty="0"/>
          </a:p>
          <a:p>
            <a:pPr>
              <a:lnSpc>
                <a:spcPct val="120000"/>
              </a:lnSpc>
            </a:pPr>
            <a:endParaRPr lang="zh-CN" altLang="en-US" dirty="0"/>
          </a:p>
        </p:txBody>
      </p:sp>
    </p:spTree>
    <p:extLst>
      <p:ext uri="{BB962C8B-B14F-4D97-AF65-F5344CB8AC3E}">
        <p14:creationId xmlns:p14="http://schemas.microsoft.com/office/powerpoint/2010/main" val="1122012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Resumptive</a:t>
            </a:r>
            <a:r>
              <a:rPr lang="en-US" altLang="zh-CN" dirty="0"/>
              <a:t> Modifiers</a:t>
            </a:r>
            <a:endParaRPr lang="zh-CN" altLang="en-US" dirty="0"/>
          </a:p>
        </p:txBody>
      </p:sp>
      <p:sp>
        <p:nvSpPr>
          <p:cNvPr id="3" name="内容占位符 2"/>
          <p:cNvSpPr>
            <a:spLocks noGrp="1"/>
          </p:cNvSpPr>
          <p:nvPr>
            <p:ph idx="1"/>
          </p:nvPr>
        </p:nvSpPr>
        <p:spPr/>
        <p:txBody>
          <a:bodyPr>
            <a:normAutofit/>
          </a:bodyPr>
          <a:lstStyle/>
          <a:p>
            <a:r>
              <a:rPr lang="en-US" altLang="zh-CN" dirty="0"/>
              <a:t>It was American writers who found a voice that was both </a:t>
            </a:r>
            <a:r>
              <a:rPr lang="en-US" altLang="zh-CN" b="1" dirty="0"/>
              <a:t>true</a:t>
            </a:r>
            <a:r>
              <a:rPr lang="en-US" altLang="zh-CN" dirty="0"/>
              <a:t> and </a:t>
            </a:r>
            <a:r>
              <a:rPr lang="en-US" altLang="zh-CN" b="1" dirty="0"/>
              <a:t>lyrical</a:t>
            </a:r>
            <a:r>
              <a:rPr lang="en-US" altLang="zh-CN" dirty="0"/>
              <a:t>, </a:t>
            </a:r>
            <a:r>
              <a:rPr lang="en-US" altLang="zh-CN" b="1" dirty="0"/>
              <a:t>true</a:t>
            </a:r>
            <a:r>
              <a:rPr lang="en-US" altLang="zh-CN" dirty="0"/>
              <a:t> to the rhythms of the working man’s speech and </a:t>
            </a:r>
            <a:r>
              <a:rPr lang="en-US" altLang="zh-CN" b="1" dirty="0"/>
              <a:t>lyrical</a:t>
            </a:r>
            <a:r>
              <a:rPr lang="en-US" altLang="zh-CN" dirty="0"/>
              <a:t> in its celebration of his labor</a:t>
            </a:r>
            <a:r>
              <a:rPr lang="en-US" altLang="zh-CN" dirty="0" smtClean="0"/>
              <a:t>.</a:t>
            </a:r>
          </a:p>
          <a:p>
            <a:endParaRPr lang="zh-CN" altLang="zh-CN" dirty="0"/>
          </a:p>
          <a:p>
            <a:r>
              <a:rPr lang="en-US" altLang="zh-CN" dirty="0" err="1"/>
              <a:t>这里true和lyrical也是重复了之前的元素</a:t>
            </a:r>
            <a:endParaRPr lang="zh-CN" altLang="zh-CN" dirty="0"/>
          </a:p>
        </p:txBody>
      </p:sp>
    </p:spTree>
    <p:extLst>
      <p:ext uri="{BB962C8B-B14F-4D97-AF65-F5344CB8AC3E}">
        <p14:creationId xmlns:p14="http://schemas.microsoft.com/office/powerpoint/2010/main" val="37114761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dirty="0" smtClean="0"/>
              <a:t>Movement and Momentum</a:t>
            </a:r>
          </a:p>
          <a:p>
            <a:pPr lvl="1"/>
            <a:r>
              <a:rPr lang="en-US" altLang="zh-CN" dirty="0" smtClean="0"/>
              <a:t>Coordination</a:t>
            </a:r>
          </a:p>
          <a:p>
            <a:pPr lvl="1"/>
            <a:r>
              <a:rPr lang="en-US" altLang="zh-CN" dirty="0" err="1" smtClean="0"/>
              <a:t>Resumptive</a:t>
            </a:r>
            <a:r>
              <a:rPr lang="en-US" altLang="zh-CN" dirty="0" smtClean="0"/>
              <a:t> Modifiers</a:t>
            </a:r>
          </a:p>
          <a:p>
            <a:pPr lvl="1"/>
            <a:r>
              <a:rPr lang="en-US" altLang="zh-CN" b="1" dirty="0" smtClean="0"/>
              <a:t>Summative Modifiers</a:t>
            </a:r>
          </a:p>
          <a:p>
            <a:pPr lvl="1"/>
            <a:r>
              <a:rPr lang="en-US" altLang="zh-CN"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674605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Summative </a:t>
            </a:r>
            <a:r>
              <a:rPr lang="en-US" altLang="zh-CN" dirty="0" smtClean="0"/>
              <a:t>Modifiers</a:t>
            </a:r>
            <a:endParaRPr lang="zh-CN" altLang="en-US" dirty="0"/>
          </a:p>
        </p:txBody>
      </p:sp>
      <p:sp>
        <p:nvSpPr>
          <p:cNvPr id="3" name="内容占位符 2"/>
          <p:cNvSpPr>
            <a:spLocks noGrp="1"/>
          </p:cNvSpPr>
          <p:nvPr>
            <p:ph idx="1"/>
          </p:nvPr>
        </p:nvSpPr>
        <p:spPr/>
        <p:txBody>
          <a:bodyPr/>
          <a:lstStyle/>
          <a:p>
            <a:r>
              <a:rPr lang="en-US" altLang="zh-CN" dirty="0" err="1"/>
              <a:t>如果没有可以重复的元素，我们还可以自己总结一个元素，即Summative</a:t>
            </a:r>
            <a:r>
              <a:rPr lang="en-US" altLang="zh-CN" dirty="0"/>
              <a:t> Modifiers</a:t>
            </a:r>
            <a:r>
              <a:rPr lang="en-US" altLang="zh-CN" dirty="0" smtClean="0"/>
              <a:t>。</a:t>
            </a:r>
          </a:p>
          <a:p>
            <a:endParaRPr lang="en-US" altLang="zh-CN" dirty="0"/>
          </a:p>
          <a:p>
            <a:r>
              <a:rPr lang="en-US" altLang="zh-CN" dirty="0"/>
              <a:t>In the last five years, European population growth has dropped to almost zero, </a:t>
            </a:r>
            <a:r>
              <a:rPr lang="en-US" altLang="zh-CN" b="1" dirty="0"/>
              <a:t>which</a:t>
            </a:r>
            <a:r>
              <a:rPr lang="en-US" altLang="zh-CN" dirty="0"/>
              <a:t> in years to come will have profound social implications. </a:t>
            </a:r>
            <a:endParaRPr lang="zh-CN" altLang="zh-CN" dirty="0"/>
          </a:p>
          <a:p>
            <a:r>
              <a:rPr lang="en-US" altLang="zh-CN" dirty="0"/>
              <a:t>In the last five years, European population growth has dropped to almost zero, </a:t>
            </a:r>
            <a:r>
              <a:rPr lang="en-US" altLang="zh-CN" b="1" dirty="0"/>
              <a:t>a demographic event</a:t>
            </a:r>
            <a:r>
              <a:rPr lang="en-US" altLang="zh-CN" dirty="0"/>
              <a:t> that in years to come will have profound social implications.</a:t>
            </a:r>
            <a:endParaRPr lang="zh-CN" altLang="zh-CN" dirty="0"/>
          </a:p>
          <a:p>
            <a:endParaRPr lang="zh-CN" altLang="en-US" dirty="0"/>
          </a:p>
        </p:txBody>
      </p:sp>
    </p:spTree>
    <p:extLst>
      <p:ext uri="{BB962C8B-B14F-4D97-AF65-F5344CB8AC3E}">
        <p14:creationId xmlns:p14="http://schemas.microsoft.com/office/powerpoint/2010/main" val="4137397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dirty="0" smtClean="0"/>
              <a:t>Movement and Momentum</a:t>
            </a:r>
          </a:p>
          <a:p>
            <a:pPr lvl="1"/>
            <a:r>
              <a:rPr lang="en-US" altLang="zh-CN" dirty="0" smtClean="0"/>
              <a:t>Coordination</a:t>
            </a:r>
          </a:p>
          <a:p>
            <a:pPr lvl="1"/>
            <a:r>
              <a:rPr lang="en-US" altLang="zh-CN" dirty="0" err="1" smtClean="0"/>
              <a:t>Resumptive</a:t>
            </a:r>
            <a:r>
              <a:rPr lang="en-US" altLang="zh-CN" dirty="0" smtClean="0"/>
              <a:t> Modifiers</a:t>
            </a:r>
          </a:p>
          <a:p>
            <a:pPr lvl="1"/>
            <a:r>
              <a:rPr lang="en-US" altLang="zh-CN" dirty="0" smtClean="0"/>
              <a:t>Summative Modifiers</a:t>
            </a:r>
          </a:p>
          <a:p>
            <a:pPr lvl="1"/>
            <a:r>
              <a:rPr lang="en-US" altLang="zh-CN" b="1" dirty="0" smtClean="0"/>
              <a:t>Free Modifiers</a:t>
            </a:r>
          </a:p>
          <a:p>
            <a:pPr lvl="1"/>
            <a:r>
              <a:rPr lang="en-US" altLang="zh-CN" dirty="0" smtClean="0"/>
              <a:t>Dangling Modifiers</a:t>
            </a:r>
          </a:p>
          <a:p>
            <a:r>
              <a:rPr lang="en-US" altLang="zh-CN" dirty="0" smtClean="0"/>
              <a:t>Elegance</a:t>
            </a:r>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32925452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Free Modifiers</a:t>
            </a:r>
          </a:p>
        </p:txBody>
      </p:sp>
      <p:sp>
        <p:nvSpPr>
          <p:cNvPr id="3" name="内容占位符 2"/>
          <p:cNvSpPr>
            <a:spLocks noGrp="1"/>
          </p:cNvSpPr>
          <p:nvPr>
            <p:ph idx="1"/>
          </p:nvPr>
        </p:nvSpPr>
        <p:spPr/>
        <p:txBody>
          <a:bodyPr/>
          <a:lstStyle/>
          <a:p>
            <a:r>
              <a:rPr lang="en-US" altLang="zh-CN" dirty="0"/>
              <a:t>free modifier中的"free"他比较“自由”，</a:t>
            </a:r>
            <a:r>
              <a:rPr lang="en-US" altLang="zh-CN" dirty="0" err="1"/>
              <a:t>既可以在开头也可以在结尾</a:t>
            </a:r>
            <a:r>
              <a:rPr lang="en-US" altLang="zh-CN" dirty="0" smtClean="0"/>
              <a:t>。</a:t>
            </a:r>
          </a:p>
          <a:p>
            <a:r>
              <a:rPr lang="en-US" altLang="zh-CN" dirty="0" err="1" smtClean="0"/>
              <a:t>用</a:t>
            </a:r>
            <a:r>
              <a:rPr lang="en-US" altLang="zh-CN" dirty="0" err="1"/>
              <a:t>V+ing或V+ed来引导后面的从句，常用</a:t>
            </a:r>
            <a:r>
              <a:rPr lang="en-US" altLang="zh-CN" dirty="0" err="1" smtClean="0"/>
              <a:t>V+ing</a:t>
            </a:r>
            <a:endParaRPr lang="en-US" altLang="zh-CN" dirty="0"/>
          </a:p>
          <a:p>
            <a:endParaRPr lang="en-US" altLang="zh-CN" dirty="0" smtClean="0"/>
          </a:p>
          <a:p>
            <a:r>
              <a:rPr lang="en-US" altLang="zh-CN" dirty="0"/>
              <a:t>Free modifiers resemble </a:t>
            </a:r>
            <a:r>
              <a:rPr lang="en-US" altLang="zh-CN" dirty="0" err="1"/>
              <a:t>resumptive</a:t>
            </a:r>
            <a:r>
              <a:rPr lang="en-US" altLang="zh-CN" dirty="0"/>
              <a:t> and summative modifiers, </a:t>
            </a:r>
            <a:r>
              <a:rPr lang="en-US" altLang="zh-CN" b="1" dirty="0"/>
              <a:t>letting you extend the line of a sentence while avoiding a train of ungainly phrases and clauses</a:t>
            </a:r>
            <a:r>
              <a:rPr lang="en-US" altLang="zh-CN" dirty="0"/>
              <a:t>.</a:t>
            </a:r>
            <a:endParaRPr lang="zh-CN" altLang="zh-CN" dirty="0"/>
          </a:p>
          <a:p>
            <a:endParaRPr lang="en-US" altLang="zh-CN" dirty="0"/>
          </a:p>
          <a:p>
            <a:endParaRPr lang="zh-CN" altLang="zh-CN" dirty="0"/>
          </a:p>
        </p:txBody>
      </p:sp>
    </p:spTree>
    <p:extLst>
      <p:ext uri="{BB962C8B-B14F-4D97-AF65-F5344CB8AC3E}">
        <p14:creationId xmlns:p14="http://schemas.microsoft.com/office/powerpoint/2010/main" val="1326568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Free Modifiers</a:t>
            </a:r>
          </a:p>
        </p:txBody>
      </p:sp>
      <p:sp>
        <p:nvSpPr>
          <p:cNvPr id="3" name="内容占位符 2"/>
          <p:cNvSpPr>
            <a:spLocks noGrp="1"/>
          </p:cNvSpPr>
          <p:nvPr>
            <p:ph idx="1"/>
          </p:nvPr>
        </p:nvSpPr>
        <p:spPr/>
        <p:txBody>
          <a:bodyPr/>
          <a:lstStyle/>
          <a:p>
            <a:r>
              <a:rPr lang="en-US" altLang="zh-CN" dirty="0" err="1" smtClean="0"/>
              <a:t>V+ed</a:t>
            </a:r>
            <a:r>
              <a:rPr lang="zh-CN" altLang="en-US" dirty="0" smtClean="0"/>
              <a:t>引导</a:t>
            </a:r>
            <a:endParaRPr lang="en-US" altLang="zh-CN" dirty="0"/>
          </a:p>
          <a:p>
            <a:endParaRPr lang="en-US" altLang="zh-CN" dirty="0" smtClean="0"/>
          </a:p>
          <a:p>
            <a:r>
              <a:rPr lang="en-US" altLang="zh-CN" dirty="0"/>
              <a:t>Leonardo da Vinci was a man of powerful intellect, </a:t>
            </a:r>
            <a:endParaRPr lang="en-US" altLang="zh-CN" dirty="0" smtClean="0"/>
          </a:p>
          <a:p>
            <a:pPr marL="0" indent="0">
              <a:buNone/>
            </a:pPr>
            <a:r>
              <a:rPr lang="en-US" altLang="zh-CN" b="1" dirty="0" smtClean="0"/>
              <a:t>  driven</a:t>
            </a:r>
            <a:r>
              <a:rPr lang="en-US" altLang="zh-CN" dirty="0" smtClean="0"/>
              <a:t> </a:t>
            </a:r>
            <a:r>
              <a:rPr lang="en-US" altLang="zh-CN" dirty="0"/>
              <a:t>by an insatiable curiosity and </a:t>
            </a:r>
            <a:endParaRPr lang="en-US" altLang="zh-CN" dirty="0" smtClean="0"/>
          </a:p>
          <a:p>
            <a:pPr marL="0" indent="0">
              <a:buNone/>
            </a:pPr>
            <a:r>
              <a:rPr lang="en-US" altLang="zh-CN" b="1" dirty="0" smtClean="0"/>
              <a:t>  haunted</a:t>
            </a:r>
            <a:r>
              <a:rPr lang="en-US" altLang="zh-CN" dirty="0" smtClean="0"/>
              <a:t> </a:t>
            </a:r>
            <a:r>
              <a:rPr lang="en-US" altLang="zh-CN" dirty="0"/>
              <a:t>by a vision of artistic expression.</a:t>
            </a:r>
            <a:endParaRPr lang="zh-CN" altLang="zh-CN" dirty="0"/>
          </a:p>
          <a:p>
            <a:endParaRPr lang="en-US" altLang="zh-CN" dirty="0"/>
          </a:p>
          <a:p>
            <a:endParaRPr lang="zh-CN" altLang="zh-CN" dirty="0"/>
          </a:p>
        </p:txBody>
      </p:sp>
    </p:spTree>
    <p:extLst>
      <p:ext uri="{BB962C8B-B14F-4D97-AF65-F5344CB8AC3E}">
        <p14:creationId xmlns:p14="http://schemas.microsoft.com/office/powerpoint/2010/main" val="4149496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fontScale="85000" lnSpcReduction="20000"/>
          </a:bodyPr>
          <a:lstStyle/>
          <a:p>
            <a:r>
              <a:rPr lang="en-US" altLang="zh-CN" dirty="0" smtClean="0"/>
              <a:t>Clarity</a:t>
            </a:r>
          </a:p>
          <a:p>
            <a:r>
              <a:rPr lang="en-US" altLang="zh-CN" dirty="0" smtClean="0"/>
              <a:t>Cohesion</a:t>
            </a:r>
          </a:p>
          <a:p>
            <a:r>
              <a:rPr lang="en-US" altLang="zh-CN" dirty="0" smtClean="0"/>
              <a:t>Concision</a:t>
            </a:r>
          </a:p>
          <a:p>
            <a:r>
              <a:rPr lang="en-US" altLang="zh-CN" b="1" dirty="0" smtClean="0"/>
              <a:t>Length</a:t>
            </a:r>
          </a:p>
          <a:p>
            <a:pPr lvl="1"/>
            <a:r>
              <a:rPr lang="en-US" altLang="zh-CN" dirty="0" smtClean="0"/>
              <a:t>Long Openings</a:t>
            </a:r>
          </a:p>
          <a:p>
            <a:pPr lvl="1"/>
            <a:r>
              <a:rPr lang="en-US" altLang="zh-CN" dirty="0" smtClean="0"/>
              <a:t>Movement and Momentum</a:t>
            </a:r>
          </a:p>
          <a:p>
            <a:pPr lvl="1"/>
            <a:r>
              <a:rPr lang="en-US" altLang="zh-CN" dirty="0" smtClean="0"/>
              <a:t>Coordination</a:t>
            </a:r>
          </a:p>
          <a:p>
            <a:pPr lvl="1"/>
            <a:r>
              <a:rPr lang="en-US" altLang="zh-CN" dirty="0" err="1" smtClean="0"/>
              <a:t>Resumptive</a:t>
            </a:r>
            <a:r>
              <a:rPr lang="en-US" altLang="zh-CN" dirty="0" smtClean="0"/>
              <a:t> Modifiers</a:t>
            </a:r>
          </a:p>
          <a:p>
            <a:pPr lvl="1"/>
            <a:r>
              <a:rPr lang="en-US" altLang="zh-CN" dirty="0" smtClean="0"/>
              <a:t>Summative Modifiers</a:t>
            </a:r>
          </a:p>
          <a:p>
            <a:pPr lvl="1"/>
            <a:r>
              <a:rPr lang="en-US" altLang="zh-CN" dirty="0" smtClean="0"/>
              <a:t>Free Modifiers</a:t>
            </a:r>
          </a:p>
          <a:p>
            <a:pPr lvl="1"/>
            <a:r>
              <a:rPr lang="en-US" altLang="zh-CN" b="1" dirty="0" smtClean="0"/>
              <a:t>Dangling Modifiers</a:t>
            </a:r>
          </a:p>
          <a:p>
            <a:r>
              <a:rPr lang="en-US" altLang="zh-CN" dirty="0" smtClean="0"/>
              <a:t>Elegance</a:t>
            </a:r>
            <a:endParaRPr lang="en-US" altLang="zh-CN" dirty="0" smtClean="0"/>
          </a:p>
          <a:p>
            <a:r>
              <a:rPr lang="en-US" altLang="zh-CN" dirty="0" smtClean="0"/>
              <a:t>Writing science</a:t>
            </a:r>
          </a:p>
          <a:p>
            <a:pPr marL="457200" lvl="1" indent="0">
              <a:buNone/>
            </a:pPr>
            <a:endParaRPr lang="en-US" altLang="zh-CN" dirty="0" smtClean="0"/>
          </a:p>
        </p:txBody>
      </p:sp>
    </p:spTree>
    <p:extLst>
      <p:ext uri="{BB962C8B-B14F-4D97-AF65-F5344CB8AC3E}">
        <p14:creationId xmlns:p14="http://schemas.microsoft.com/office/powerpoint/2010/main" val="1966215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Dangling </a:t>
            </a:r>
            <a:r>
              <a:rPr lang="en-US" altLang="zh-CN" dirty="0" smtClean="0"/>
              <a:t>Modifiers</a:t>
            </a:r>
            <a:endParaRPr lang="zh-CN" altLang="en-US" dirty="0"/>
          </a:p>
        </p:txBody>
      </p:sp>
      <p:sp>
        <p:nvSpPr>
          <p:cNvPr id="3" name="内容占位符 2"/>
          <p:cNvSpPr>
            <a:spLocks noGrp="1"/>
          </p:cNvSpPr>
          <p:nvPr>
            <p:ph idx="1"/>
          </p:nvPr>
        </p:nvSpPr>
        <p:spPr/>
        <p:txBody>
          <a:bodyPr/>
          <a:lstStyle/>
          <a:p>
            <a:r>
              <a:rPr lang="en-US" altLang="zh-CN" dirty="0" err="1"/>
              <a:t>这是个英文上的歧义问题。看下面的句子</a:t>
            </a:r>
            <a:r>
              <a:rPr lang="en-US" altLang="zh-CN" dirty="0"/>
              <a:t>：</a:t>
            </a:r>
            <a:endParaRPr lang="zh-CN" altLang="zh-CN" dirty="0"/>
          </a:p>
          <a:p>
            <a:r>
              <a:rPr lang="en-US" altLang="zh-CN" dirty="0"/>
              <a:t>At the age of eight, my family finally bought a dog</a:t>
            </a:r>
            <a:endParaRPr lang="zh-CN" altLang="zh-CN" dirty="0"/>
          </a:p>
          <a:p>
            <a:endParaRPr lang="en-US" altLang="zh-CN" dirty="0" smtClean="0"/>
          </a:p>
          <a:p>
            <a:r>
              <a:rPr lang="en-US" altLang="zh-CN" dirty="0" smtClean="0"/>
              <a:t>家庭8</a:t>
            </a:r>
            <a:r>
              <a:rPr lang="zh-CN" altLang="en-US" dirty="0" smtClean="0"/>
              <a:t>岁还是这只</a:t>
            </a:r>
            <a:r>
              <a:rPr lang="en-US" altLang="zh-CN" dirty="0" smtClean="0"/>
              <a:t>狗</a:t>
            </a:r>
            <a:r>
              <a:rPr lang="en-US" altLang="zh-CN" dirty="0"/>
              <a:t>8</a:t>
            </a:r>
            <a:r>
              <a:rPr lang="en-US" altLang="zh-CN" dirty="0" smtClean="0"/>
              <a:t>岁</a:t>
            </a:r>
            <a:r>
              <a:rPr lang="zh-CN" altLang="en-US" dirty="0" smtClean="0"/>
              <a:t>？</a:t>
            </a:r>
            <a:endParaRPr lang="en-US" altLang="zh-CN" dirty="0" smtClean="0"/>
          </a:p>
          <a:p>
            <a:endParaRPr lang="en-US" altLang="zh-CN" dirty="0"/>
          </a:p>
          <a:p>
            <a:r>
              <a:rPr lang="en-US" altLang="zh-CN" dirty="0"/>
              <a:t>my family, at the age of eight, finally bought a dog</a:t>
            </a:r>
            <a:endParaRPr lang="zh-CN" altLang="zh-CN" dirty="0"/>
          </a:p>
          <a:p>
            <a:endParaRPr lang="zh-CN" altLang="en-US" dirty="0"/>
          </a:p>
        </p:txBody>
      </p:sp>
    </p:spTree>
    <p:extLst>
      <p:ext uri="{BB962C8B-B14F-4D97-AF65-F5344CB8AC3E}">
        <p14:creationId xmlns:p14="http://schemas.microsoft.com/office/powerpoint/2010/main" val="36247527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目录</a:t>
            </a:r>
          </a:p>
        </p:txBody>
      </p:sp>
      <p:sp>
        <p:nvSpPr>
          <p:cNvPr id="9" name="内容占位符 8"/>
          <p:cNvSpPr>
            <a:spLocks noGrp="1"/>
          </p:cNvSpPr>
          <p:nvPr>
            <p:ph idx="1"/>
          </p:nvPr>
        </p:nvSpPr>
        <p:spPr/>
        <p:txBody>
          <a:bodyPr>
            <a:normAutofit/>
          </a:bodyPr>
          <a:lstStyle/>
          <a:p>
            <a:r>
              <a:rPr lang="en-US" altLang="zh-CN" dirty="0" smtClean="0"/>
              <a:t>Clarity</a:t>
            </a:r>
          </a:p>
          <a:p>
            <a:r>
              <a:rPr lang="en-US" altLang="zh-CN" dirty="0" smtClean="0"/>
              <a:t>Cohesion</a:t>
            </a:r>
          </a:p>
          <a:p>
            <a:r>
              <a:rPr lang="en-US" altLang="zh-CN" dirty="0" smtClean="0"/>
              <a:t>Concision</a:t>
            </a:r>
          </a:p>
          <a:p>
            <a:r>
              <a:rPr lang="en-US" altLang="zh-CN" dirty="0" smtClean="0"/>
              <a:t>Length</a:t>
            </a:r>
          </a:p>
          <a:p>
            <a:r>
              <a:rPr lang="en-US" altLang="zh-CN" b="1" dirty="0" smtClean="0"/>
              <a:t>Elegance</a:t>
            </a:r>
            <a:endParaRPr lang="en-US" altLang="zh-CN" dirty="0"/>
          </a:p>
          <a:p>
            <a:pPr lvl="1"/>
            <a:r>
              <a:rPr lang="en-US" altLang="zh-CN" b="1" dirty="0" smtClean="0"/>
              <a:t>Balance and </a:t>
            </a:r>
            <a:r>
              <a:rPr lang="en-US" altLang="zh-CN" b="1" dirty="0" err="1" smtClean="0"/>
              <a:t>sumetry</a:t>
            </a:r>
            <a:endParaRPr lang="en-US" altLang="zh-CN" b="1" dirty="0" smtClean="0"/>
          </a:p>
          <a:p>
            <a:pPr lvl="1"/>
            <a:r>
              <a:rPr lang="en-US" altLang="zh-CN" b="1" dirty="0" smtClean="0"/>
              <a:t>Emphasis and </a:t>
            </a:r>
            <a:r>
              <a:rPr lang="en-US" altLang="zh-CN" b="1" dirty="0" err="1" smtClean="0"/>
              <a:t>thythm</a:t>
            </a:r>
            <a:endParaRPr lang="en-US" altLang="zh-CN" b="1" dirty="0" smtClean="0"/>
          </a:p>
          <a:p>
            <a:r>
              <a:rPr lang="en-US" altLang="zh-CN" dirty="0" smtClean="0"/>
              <a:t>Writing science</a:t>
            </a:r>
            <a:endParaRPr lang="en-US" altLang="zh-CN" b="1" dirty="0" smtClean="0"/>
          </a:p>
        </p:txBody>
      </p:sp>
    </p:spTree>
    <p:extLst>
      <p:ext uri="{BB962C8B-B14F-4D97-AF65-F5344CB8AC3E}">
        <p14:creationId xmlns:p14="http://schemas.microsoft.com/office/powerpoint/2010/main" val="8315986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6349</Words>
  <Application>Microsoft Office PowerPoint</Application>
  <PresentationFormat>宽屏</PresentationFormat>
  <Paragraphs>735</Paragraphs>
  <Slides>108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108</vt:i4>
      </vt:variant>
    </vt:vector>
  </HeadingPairs>
  <TitlesOfParts>
    <vt:vector size="112" baseType="lpstr">
      <vt:lpstr>等线</vt:lpstr>
      <vt:lpstr>等线 Light</vt:lpstr>
      <vt:lpstr>Arial</vt:lpstr>
      <vt:lpstr>Office 主题​​</vt:lpstr>
      <vt:lpstr>英语论文写作</vt:lpstr>
      <vt:lpstr>为什么要学习写作?</vt:lpstr>
      <vt:lpstr>Style</vt:lpstr>
      <vt:lpstr>目录</vt:lpstr>
      <vt:lpstr>Clarity如何清晰地写一句话?</vt:lpstr>
      <vt:lpstr>清晰的两个原则</vt:lpstr>
      <vt:lpstr>目录</vt:lpstr>
      <vt:lpstr>什么情况有可能会违反原则：Nominalization(名词化)</vt:lpstr>
      <vt:lpstr>将词语变成nominalization会怎样？</vt:lpstr>
      <vt:lpstr>将词语变成nominalization会怎样？</vt:lpstr>
      <vt:lpstr>目录</vt:lpstr>
      <vt:lpstr>Useful Nominalization</vt:lpstr>
      <vt:lpstr>Useful Nominalization</vt:lpstr>
      <vt:lpstr>Useful Nominalization</vt:lpstr>
      <vt:lpstr>目录</vt:lpstr>
      <vt:lpstr>小心 Noun+Noun+Noun</vt:lpstr>
      <vt:lpstr>小结</vt:lpstr>
      <vt:lpstr>目录</vt:lpstr>
      <vt:lpstr>Cohesion(衔接):如何清晰地写出一段话</vt:lpstr>
      <vt:lpstr>Cohesion</vt:lpstr>
      <vt:lpstr>句子衔接好，就算好吗？</vt:lpstr>
      <vt:lpstr>句子衔接好，就算好吗？</vt:lpstr>
      <vt:lpstr>句子衔接好，就算好吗？</vt:lpstr>
      <vt:lpstr>Cohesion的5个原则</vt:lpstr>
      <vt:lpstr>Topics</vt:lpstr>
      <vt:lpstr>Topic</vt:lpstr>
      <vt:lpstr>Topic</vt:lpstr>
      <vt:lpstr>Topic</vt:lpstr>
      <vt:lpstr>Topic: 两个原则</vt:lpstr>
      <vt:lpstr>Metadiscourse</vt:lpstr>
      <vt:lpstr>小结</vt:lpstr>
      <vt:lpstr>目录</vt:lpstr>
      <vt:lpstr>Stress: 如何结尾</vt:lpstr>
      <vt:lpstr>目录</vt:lpstr>
      <vt:lpstr>Theme</vt:lpstr>
      <vt:lpstr>Theme</vt:lpstr>
      <vt:lpstr>目录</vt:lpstr>
      <vt:lpstr>Point</vt:lpstr>
      <vt:lpstr>Point</vt:lpstr>
      <vt:lpstr>Point:迷惑的主题</vt:lpstr>
      <vt:lpstr>Point:迷惑的主题</vt:lpstr>
      <vt:lpstr>目录</vt:lpstr>
      <vt:lpstr>Paragraph=Issue+Discussion</vt:lpstr>
      <vt:lpstr>段落不集中可能的问题</vt:lpstr>
      <vt:lpstr>Point</vt:lpstr>
      <vt:lpstr>Point</vt:lpstr>
      <vt:lpstr>why point?</vt:lpstr>
      <vt:lpstr>Point</vt:lpstr>
      <vt:lpstr>目录</vt:lpstr>
      <vt:lpstr>POINTS in Issues</vt:lpstr>
      <vt:lpstr>POINTS in Issues</vt:lpstr>
      <vt:lpstr>POINTS in Issues</vt:lpstr>
      <vt:lpstr>POINTS in Issues</vt:lpstr>
      <vt:lpstr>POINTS in Issues</vt:lpstr>
      <vt:lpstr>POINTS in Issues: 微观角度</vt:lpstr>
      <vt:lpstr>POINTS in Issues: 宏观角度</vt:lpstr>
      <vt:lpstr>目录</vt:lpstr>
      <vt:lpstr>POINTS at the ends of discussions.</vt:lpstr>
      <vt:lpstr>小结：</vt:lpstr>
      <vt:lpstr>目录</vt:lpstr>
      <vt:lpstr>POINTS in Whole Documents</vt:lpstr>
      <vt:lpstr>POINTS in Whole Documents</vt:lpstr>
      <vt:lpstr>目录</vt:lpstr>
      <vt:lpstr>Concision(简明)</vt:lpstr>
      <vt:lpstr>删掉无意义的词</vt:lpstr>
      <vt:lpstr>删掉重复的词</vt:lpstr>
      <vt:lpstr>删掉重复含义的词</vt:lpstr>
      <vt:lpstr>将短语替换成单词</vt:lpstr>
      <vt:lpstr>目录</vt:lpstr>
      <vt:lpstr>Not the negative</vt:lpstr>
      <vt:lpstr>Not the negative</vt:lpstr>
      <vt:lpstr>目录</vt:lpstr>
      <vt:lpstr>Metadiscourse冗余</vt:lpstr>
      <vt:lpstr>目录</vt:lpstr>
      <vt:lpstr>Hedge</vt:lpstr>
      <vt:lpstr>Emphatics</vt:lpstr>
      <vt:lpstr>目录</vt:lpstr>
      <vt:lpstr>Length</vt:lpstr>
      <vt:lpstr>目录</vt:lpstr>
      <vt:lpstr>Long Openings</vt:lpstr>
      <vt:lpstr>Long Openings</vt:lpstr>
      <vt:lpstr>目录</vt:lpstr>
      <vt:lpstr>Movement and Momentum</vt:lpstr>
      <vt:lpstr>Movement and Momentum</vt:lpstr>
      <vt:lpstr>Movement and Momentum</vt:lpstr>
      <vt:lpstr>目录</vt:lpstr>
      <vt:lpstr>Coordination(排比)</vt:lpstr>
      <vt:lpstr>目录</vt:lpstr>
      <vt:lpstr>写长句技巧：Resumptive Modifiers</vt:lpstr>
      <vt:lpstr>Resumptive Modifiers</vt:lpstr>
      <vt:lpstr>Resumptive Modifiers</vt:lpstr>
      <vt:lpstr>目录</vt:lpstr>
      <vt:lpstr>Summative Modifiers</vt:lpstr>
      <vt:lpstr>目录</vt:lpstr>
      <vt:lpstr>Free Modifiers</vt:lpstr>
      <vt:lpstr>Free Modifiers</vt:lpstr>
      <vt:lpstr>目录</vt:lpstr>
      <vt:lpstr>Dangling Modifiers</vt:lpstr>
      <vt:lpstr>目录</vt:lpstr>
      <vt:lpstr>Elegance</vt:lpstr>
      <vt:lpstr>Balance and symmetry</vt:lpstr>
      <vt:lpstr>Balance and symmetry</vt:lpstr>
      <vt:lpstr>Balance and symmetry</vt:lpstr>
      <vt:lpstr>Emphasis and Rhythm</vt:lpstr>
      <vt:lpstr>Emphasis and Rhythm</vt:lpstr>
      <vt:lpstr>Style</vt:lpstr>
      <vt:lpstr>Style</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英语作文写作</dc:title>
  <dc:creator>J Q</dc:creator>
  <cp:lastModifiedBy>J Q</cp:lastModifiedBy>
  <cp:revision>290</cp:revision>
  <dcterms:created xsi:type="dcterms:W3CDTF">2018-05-03T15:09:46Z</dcterms:created>
  <dcterms:modified xsi:type="dcterms:W3CDTF">2018-05-04T06:10:30Z</dcterms:modified>
</cp:coreProperties>
</file>