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1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90" r:id="rId21"/>
    <p:sldId id="291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71" r:id="rId30"/>
    <p:sldId id="272" r:id="rId31"/>
    <p:sldId id="292" r:id="rId32"/>
    <p:sldId id="266" r:id="rId33"/>
    <p:sldId id="267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63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194DA-3C9C-4ACB-8830-DD66E0FAC2F9}" type="datetimeFigureOut">
              <a:rPr lang="zh-CN" altLang="en-US" smtClean="0"/>
              <a:pPr/>
              <a:t>2017\11\9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AC12A-34D0-45DE-9A51-0EED3BBF4E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8422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AC12A-34D0-45DE-9A51-0EED3BBF4E2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AC12A-34D0-45DE-9A51-0EED3BBF4E2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02598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A62D-141F-4C21-AB7B-3E353C1FCD02}" type="datetimeFigureOut">
              <a:rPr lang="zh-CN" altLang="en-US" smtClean="0"/>
              <a:pPr/>
              <a:t>2017\11\9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119B-D47E-4646-844A-95E0C24AA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9139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A62D-141F-4C21-AB7B-3E353C1FCD02}" type="datetimeFigureOut">
              <a:rPr lang="zh-CN" altLang="en-US" smtClean="0"/>
              <a:pPr/>
              <a:t>2017\11\9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119B-D47E-4646-844A-95E0C24AA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9798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A62D-141F-4C21-AB7B-3E353C1FCD02}" type="datetimeFigureOut">
              <a:rPr lang="zh-CN" altLang="en-US" smtClean="0"/>
              <a:pPr/>
              <a:t>2017\11\9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119B-D47E-4646-844A-95E0C24AA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2039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A62D-141F-4C21-AB7B-3E353C1FCD02}" type="datetimeFigureOut">
              <a:rPr lang="zh-CN" altLang="en-US" smtClean="0"/>
              <a:pPr/>
              <a:t>2017\11\9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119B-D47E-4646-844A-95E0C24AA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9273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A62D-141F-4C21-AB7B-3E353C1FCD02}" type="datetimeFigureOut">
              <a:rPr lang="zh-CN" altLang="en-US" smtClean="0"/>
              <a:pPr/>
              <a:t>2017\11\9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119B-D47E-4646-844A-95E0C24AA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3398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A62D-141F-4C21-AB7B-3E353C1FCD02}" type="datetimeFigureOut">
              <a:rPr lang="zh-CN" altLang="en-US" smtClean="0"/>
              <a:pPr/>
              <a:t>2017\11\9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119B-D47E-4646-844A-95E0C24AA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99390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A62D-141F-4C21-AB7B-3E353C1FCD02}" type="datetimeFigureOut">
              <a:rPr lang="zh-CN" altLang="en-US" smtClean="0"/>
              <a:pPr/>
              <a:t>2017\11\9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119B-D47E-4646-844A-95E0C24AA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7241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A62D-141F-4C21-AB7B-3E353C1FCD02}" type="datetimeFigureOut">
              <a:rPr lang="zh-CN" altLang="en-US" smtClean="0"/>
              <a:pPr/>
              <a:t>2017\11\9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119B-D47E-4646-844A-95E0C24AA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702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A62D-141F-4C21-AB7B-3E353C1FCD02}" type="datetimeFigureOut">
              <a:rPr lang="zh-CN" altLang="en-US" smtClean="0"/>
              <a:pPr/>
              <a:t>2017\11\9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119B-D47E-4646-844A-95E0C24AA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3281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A62D-141F-4C21-AB7B-3E353C1FCD02}" type="datetimeFigureOut">
              <a:rPr lang="zh-CN" altLang="en-US" smtClean="0"/>
              <a:pPr/>
              <a:t>2017\11\9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119B-D47E-4646-844A-95E0C24AA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1303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A62D-141F-4C21-AB7B-3E353C1FCD02}" type="datetimeFigureOut">
              <a:rPr lang="zh-CN" altLang="en-US" smtClean="0"/>
              <a:pPr/>
              <a:t>2017\11\9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119B-D47E-4646-844A-95E0C24AA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9870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6A62D-141F-4C21-AB7B-3E353C1FCD02}" type="datetimeFigureOut">
              <a:rPr lang="zh-CN" altLang="en-US" smtClean="0"/>
              <a:pPr/>
              <a:t>2017\11\9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9119B-D47E-4646-844A-95E0C24AA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5546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slide" Target="slide17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8.xm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.png"/><Relationship Id="rId5" Type="http://schemas.openxmlformats.org/officeDocument/2006/relationships/tags" Target="../tags/tag10.xml"/><Relationship Id="rId10" Type="http://schemas.openxmlformats.org/officeDocument/2006/relationships/image" Target="../media/image11.png"/><Relationship Id="rId4" Type="http://schemas.openxmlformats.org/officeDocument/2006/relationships/tags" Target="../tags/tag9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3.xml"/><Relationship Id="rId7" Type="http://schemas.openxmlformats.org/officeDocument/2006/relationships/image" Target="../media/image15.jpe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4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8.png"/><Relationship Id="rId4" Type="http://schemas.openxmlformats.org/officeDocument/2006/relationships/tags" Target="../tags/tag14.xml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17.xml"/><Relationship Id="rId7" Type="http://schemas.openxmlformats.org/officeDocument/2006/relationships/image" Target="../media/image19.png"/><Relationship Id="rId12" Type="http://schemas.openxmlformats.org/officeDocument/2006/relationships/hyperlink" Target="https://link.zhihu.com/?target=http://mattmazur.com/2015/03/17/a-step-by-step-backpropagation-example/" TargetMode="Externa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3.png"/><Relationship Id="rId5" Type="http://schemas.openxmlformats.org/officeDocument/2006/relationships/tags" Target="../tags/tag19.xml"/><Relationship Id="rId10" Type="http://schemas.openxmlformats.org/officeDocument/2006/relationships/image" Target="../media/image22.png"/><Relationship Id="rId4" Type="http://schemas.openxmlformats.org/officeDocument/2006/relationships/tags" Target="../tags/tag18.xml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://ufldl.stanford.edu/tutorial/supervised/MultiLayerNeuralNetworks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BP+RBM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17721695-</a:t>
            </a:r>
            <a:r>
              <a:rPr lang="zh-CN" altLang="en-US" dirty="0" smtClean="0"/>
              <a:t>金宇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4954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RBM(</a:t>
            </a:r>
            <a:r>
              <a:rPr lang="zh-CN" altLang="en-US" dirty="0" smtClean="0"/>
              <a:t>限制玻尔兹曼机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577862" cy="4351338"/>
          </a:xfrm>
        </p:spPr>
        <p:txBody>
          <a:bodyPr/>
          <a:lstStyle/>
          <a:p>
            <a:r>
              <a:rPr lang="en-US" altLang="zh-CN" dirty="0"/>
              <a:t>m</a:t>
            </a:r>
            <a:r>
              <a:rPr lang="zh-CN" altLang="en-US" dirty="0" smtClean="0"/>
              <a:t>个隐藏节点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个可视节点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先假设每个节点取值都</a:t>
            </a:r>
            <a:r>
              <a:rPr lang="zh-CN" altLang="en-US" dirty="0" smtClean="0"/>
              <a:t>在集合</a:t>
            </a:r>
            <a:r>
              <a:rPr lang="en-US" altLang="zh-CN" dirty="0" smtClean="0"/>
              <a:t>{0,1}</a:t>
            </a:r>
            <a:r>
              <a:rPr lang="zh-CN" altLang="en-US" dirty="0" smtClean="0"/>
              <a:t>中</a:t>
            </a:r>
            <a:endParaRPr lang="en-US" altLang="zh-CN" dirty="0" smtClean="0"/>
          </a:p>
        </p:txBody>
      </p:sp>
      <p:pic>
        <p:nvPicPr>
          <p:cNvPr id="1026" name="Picture 2" descr="http://img.blog.csdn.net/20130628222803078?watermark/2/text/aHR0cDovL2Jsb2cuY3Nkbi5uZXQvbXl0ZXN0bXk=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1425207"/>
            <a:ext cx="6953250" cy="33623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9130" y="5139443"/>
            <a:ext cx="10114394" cy="1120434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8909" y="6263865"/>
            <a:ext cx="9823938" cy="44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69391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238" y="3679262"/>
            <a:ext cx="11016762" cy="2518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http://img.blog.csdn.net/20130628222803078?watermark/2/text/aHR0cDovL2Jsb2cuY3Nkbi5uZXQvbXl0ZXN0bXk=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566" y="115153"/>
            <a:ext cx="6953250" cy="33623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954" y="2440578"/>
            <a:ext cx="8757139" cy="4171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http://img.blog.csdn.net/20130628222803078?watermark/2/text/aHR0cDovL2Jsb2cuY3Nkbi5uZXQvbXl0ZXN0bXk=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408" y="115152"/>
            <a:ext cx="5398407" cy="26104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编码，降维。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神经网络也是要训练一个权重矩阵和偏移量，但是如果直接用 </a:t>
            </a:r>
            <a:r>
              <a:rPr lang="en-US" altLang="zh-CN" dirty="0" smtClean="0"/>
              <a:t>BP </a:t>
            </a:r>
            <a:r>
              <a:rPr lang="zh-CN" altLang="en-US" dirty="0" smtClean="0"/>
              <a:t>神经网络，初始值选得不好的话，往往会陷入局部极小值。根据实际应用结果表明，直接把 </a:t>
            </a:r>
            <a:r>
              <a:rPr lang="en-US" altLang="zh-CN" dirty="0" smtClean="0"/>
              <a:t>RBM </a:t>
            </a:r>
            <a:r>
              <a:rPr lang="zh-CN" altLang="en-US" dirty="0" smtClean="0"/>
              <a:t>训练得到的权重矩阵和偏移量作为 </a:t>
            </a:r>
            <a:r>
              <a:rPr lang="en-US" altLang="zh-CN" dirty="0" smtClean="0"/>
              <a:t>BP </a:t>
            </a:r>
            <a:r>
              <a:rPr lang="zh-CN" altLang="en-US" dirty="0" smtClean="0"/>
              <a:t>神经网络初始值，得到的结果会非常地好。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能量模型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074" name="AutoShape 2" descr="P(s)\propto e^{-{\frac {E(s)}{kT}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5505" y="1374141"/>
            <a:ext cx="8865209" cy="5483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</a:t>
            </a:r>
            <a:r>
              <a:rPr lang="zh-CN" altLang="en-US" dirty="0" smtClean="0"/>
              <a:t>（量子态）对应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4" y="2003922"/>
            <a:ext cx="8980610" cy="437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4" descr="https://pic1.zhimg.com/50/v2-3ac526ce73864d97fface2fea6ea3ca0_h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6023" y="0"/>
            <a:ext cx="3601340" cy="38305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8002" y="1777176"/>
            <a:ext cx="11319730" cy="4642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8946" y="0"/>
            <a:ext cx="10033854" cy="5380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IguanaTex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384062" y="4787801"/>
            <a:ext cx="8520722" cy="15939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换一种写法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推导一些条件概率：</a:t>
            </a:r>
            <a:endParaRPr lang="zh-CN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8731" y="1751867"/>
            <a:ext cx="68580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3884" y="3219084"/>
            <a:ext cx="31242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04946" y="3681777"/>
            <a:ext cx="7464669" cy="2488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从概率到极大似然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我们的目标其实是让</a:t>
            </a:r>
            <a:r>
              <a:rPr lang="en-US" altLang="zh-CN" dirty="0" smtClean="0"/>
              <a:t>RBM</a:t>
            </a:r>
            <a:r>
              <a:rPr lang="zh-CN" altLang="en-US" dirty="0" smtClean="0"/>
              <a:t>表示的</a:t>
            </a:r>
            <a:r>
              <a:rPr lang="en-US" altLang="zh-CN" dirty="0" smtClean="0"/>
              <a:t>Gibb</a:t>
            </a:r>
            <a:r>
              <a:rPr lang="zh-CN" altLang="en-US" dirty="0" smtClean="0"/>
              <a:t>分布和输入数据一样。</a:t>
            </a:r>
            <a:endParaRPr lang="zh-CN" altLang="en-US" dirty="0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345" y="2886363"/>
            <a:ext cx="10348547" cy="3738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反向传播算法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  反向传播算法（</a:t>
            </a:r>
            <a:r>
              <a:rPr lang="en-US" altLang="zh-CN" dirty="0"/>
              <a:t>Backpropagation</a:t>
            </a:r>
            <a:r>
              <a:rPr lang="zh-CN" altLang="en-US" dirty="0"/>
              <a:t>）是目前用来训练人工神经网络（</a:t>
            </a:r>
            <a:r>
              <a:rPr lang="en-US" altLang="zh-CN" dirty="0"/>
              <a:t>Artificial Neural Network</a:t>
            </a:r>
            <a:r>
              <a:rPr lang="zh-CN" altLang="en-US" dirty="0"/>
              <a:t>，</a:t>
            </a:r>
            <a:r>
              <a:rPr lang="en-US" altLang="zh-CN" dirty="0"/>
              <a:t>ANN</a:t>
            </a:r>
            <a:r>
              <a:rPr lang="zh-CN" altLang="en-US" dirty="0"/>
              <a:t>）的最常用且最有效的算法。其主要思想是：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）将训练集数据输入到</a:t>
            </a:r>
            <a:r>
              <a:rPr lang="en-US" altLang="zh-CN" dirty="0"/>
              <a:t>ANN</a:t>
            </a:r>
            <a:r>
              <a:rPr lang="zh-CN" altLang="en-US" dirty="0"/>
              <a:t>的输入层，经过隐藏层，最后达到输出层并输出结果，这是</a:t>
            </a:r>
            <a:r>
              <a:rPr lang="en-US" altLang="zh-CN" dirty="0"/>
              <a:t>ANN</a:t>
            </a:r>
            <a:r>
              <a:rPr lang="zh-CN" altLang="en-US" dirty="0"/>
              <a:t>的前向传播过程；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）由于</a:t>
            </a:r>
            <a:r>
              <a:rPr lang="en-US" altLang="zh-CN" dirty="0"/>
              <a:t>ANN</a:t>
            </a:r>
            <a:r>
              <a:rPr lang="zh-CN" altLang="en-US" dirty="0"/>
              <a:t>的输出结果与实际结果有误差，则计算估计值与实际值之间的误差，并将该误差从输出层向隐藏层反向传播，直至传播到输入层；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）在反向传播的过程中，根据误差调整各种参数的值；不断迭代上述过程，直至收敛。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0396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KL</a:t>
            </a:r>
            <a:r>
              <a:rPr lang="zh-CN" altLang="en-US" dirty="0"/>
              <a:t>距离（相对熵）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KL</a:t>
            </a:r>
            <a:r>
              <a:rPr lang="zh-CN" altLang="en-US" dirty="0" smtClean="0"/>
              <a:t>距离，是</a:t>
            </a:r>
            <a:r>
              <a:rPr lang="en-US" altLang="zh-CN" dirty="0" smtClean="0"/>
              <a:t>Kullback-Leibler</a:t>
            </a:r>
            <a:r>
              <a:rPr lang="zh-CN" altLang="en-US" dirty="0" smtClean="0"/>
              <a:t>差异（</a:t>
            </a:r>
            <a:r>
              <a:rPr lang="en-US" altLang="zh-CN" dirty="0" smtClean="0"/>
              <a:t>Kullback-Leibler Divergence</a:t>
            </a:r>
            <a:r>
              <a:rPr lang="zh-CN" altLang="en-US" dirty="0" smtClean="0"/>
              <a:t>）的简称，也叫做相对熵（</a:t>
            </a:r>
            <a:r>
              <a:rPr lang="en-US" altLang="zh-CN" dirty="0" smtClean="0"/>
              <a:t>Relative Entropy</a:t>
            </a:r>
            <a:r>
              <a:rPr lang="zh-CN" altLang="en-US" dirty="0" smtClean="0"/>
              <a:t>）。它衡量的是相同事件空间里的两个概率分布的差异情况。</a:t>
            </a:r>
            <a:endParaRPr lang="zh-CN" altLang="en-US" dirty="0"/>
          </a:p>
        </p:txBody>
      </p:sp>
      <p:pic>
        <p:nvPicPr>
          <p:cNvPr id="14339" name="Picture 3" descr="http://hiphotos.baidu.com/kangwp/pic/item/cd7f553931ba05bb3c6d9768.jpg?_=362047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2198" y="3543080"/>
            <a:ext cx="3018449" cy="694082"/>
          </a:xfrm>
          <a:prstGeom prst="rect">
            <a:avLst/>
          </a:prstGeom>
          <a:noFill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2904" y="4551851"/>
            <a:ext cx="93345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66376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第一项直接求，第二项由于</a:t>
            </a:r>
            <a:r>
              <a:rPr lang="en-US" altLang="zh-CN" dirty="0" smtClean="0"/>
              <a:t>KL</a:t>
            </a:r>
            <a:r>
              <a:rPr lang="zh-CN" altLang="en-US" dirty="0" smtClean="0"/>
              <a:t>散度肯定大于</a:t>
            </a:r>
            <a:r>
              <a:rPr lang="en-US" altLang="zh-CN" dirty="0" smtClean="0"/>
              <a:t>0.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所以只要让第二项极大，虽然不能直接求，但是可以估计，直接</a:t>
            </a:r>
          </a:p>
          <a:p>
            <a:r>
              <a:rPr lang="zh-CN" altLang="en-US" dirty="0" smtClean="0"/>
              <a:t>把输入样本当作利用抽样过程抽中的样本，用                来估计，</a:t>
            </a:r>
            <a:r>
              <a:rPr lang="en-US" altLang="zh-CN" dirty="0" smtClean="0"/>
              <a:t>l</a:t>
            </a:r>
            <a:r>
              <a:rPr lang="zh-CN" altLang="en-US" dirty="0" smtClean="0"/>
              <a:t>是训练样本个数，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是样本集合</a:t>
            </a:r>
            <a:endParaRPr lang="en-US" altLang="zh-CN" dirty="0" smtClean="0"/>
          </a:p>
          <a:p>
            <a:r>
              <a:rPr lang="zh-CN" altLang="en-US" dirty="0" smtClean="0"/>
              <a:t>结论就是求解输入样本的极大似然，就能让 </a:t>
            </a:r>
            <a:r>
              <a:rPr lang="en-US" altLang="zh-CN" dirty="0" smtClean="0"/>
              <a:t>RBM </a:t>
            </a:r>
            <a:r>
              <a:rPr lang="zh-CN" altLang="en-US" dirty="0" smtClean="0"/>
              <a:t>网络表示的 </a:t>
            </a:r>
            <a:r>
              <a:rPr lang="en-US" altLang="zh-CN" dirty="0" smtClean="0"/>
              <a:t>Gibbs </a:t>
            </a:r>
            <a:r>
              <a:rPr lang="zh-CN" altLang="en-US" dirty="0" smtClean="0"/>
              <a:t>分布和样本本身表示的分布最接近。</a:t>
            </a:r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3965" y="542559"/>
            <a:ext cx="93345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0267" y="2723178"/>
            <a:ext cx="5151404" cy="679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98119" y="3872159"/>
            <a:ext cx="1422888" cy="50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求解极大似然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最大化</a:t>
            </a:r>
            <a:endParaRPr lang="en-US" altLang="zh-CN" dirty="0" smtClean="0"/>
          </a:p>
          <a:p>
            <a:r>
              <a:rPr lang="en-US" altLang="zh-CN" dirty="0" smtClean="0"/>
              <a:t>q(x)</a:t>
            </a:r>
            <a:r>
              <a:rPr lang="zh-CN" altLang="en-US" dirty="0" smtClean="0"/>
              <a:t>已知，最大化</a:t>
            </a:r>
            <a:r>
              <a:rPr lang="en-US" altLang="zh-CN" dirty="0" smtClean="0"/>
              <a:t>p(x)</a:t>
            </a:r>
            <a:r>
              <a:rPr lang="zh-CN" altLang="en-US" dirty="0" smtClean="0"/>
              <a:t>。对参数求导然后梯度上升。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0954" y="1669810"/>
            <a:ext cx="1773846" cy="68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257" y="3147645"/>
            <a:ext cx="10422258" cy="3121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为什么是连乘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每个样本都是独立抽取的，求解</a:t>
            </a:r>
            <a:r>
              <a:rPr lang="en-US" altLang="zh-CN" dirty="0" smtClean="0"/>
              <a:t>θ</a:t>
            </a:r>
            <a:r>
              <a:rPr lang="zh-CN" altLang="en-US" dirty="0" smtClean="0"/>
              <a:t>让所有样本的联合概率最大。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极大似然：我抽到了你，所以我认为抽到你的概率是最大的。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2050" name="Picture 2" descr="http://img.my.csdn.net/uploads/201301/24/1359003923_89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9783" y="2286366"/>
            <a:ext cx="4446302" cy="7469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847" y="125541"/>
            <a:ext cx="9996854" cy="6551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8199" y="0"/>
            <a:ext cx="5113801" cy="980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030085" cy="444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640142"/>
            <a:ext cx="10163908" cy="2217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6473" y="0"/>
            <a:ext cx="4051788" cy="797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45515" y="796619"/>
            <a:ext cx="2523393" cy="788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13368" y="4352999"/>
            <a:ext cx="4740885" cy="731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9856177" y="630408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hlinkClick r:id="rId7" action="ppaction://hlinksldjump"/>
              </a:rPr>
              <a:t>回去看更简洁推导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如何求第二项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遍历所有可能的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的值，显然太过于复杂。</a:t>
            </a:r>
            <a:endParaRPr lang="en-US" altLang="zh-CN" dirty="0" smtClean="0"/>
          </a:p>
          <a:p>
            <a:r>
              <a:rPr lang="zh-CN" altLang="en-US" dirty="0" smtClean="0"/>
              <a:t>进行抽</a:t>
            </a:r>
            <a:r>
              <a:rPr lang="zh-CN" altLang="en-US" dirty="0" smtClean="0"/>
              <a:t>样。</a:t>
            </a:r>
            <a:endParaRPr lang="zh-CN" altLang="en-US" dirty="0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8756" y="3726107"/>
            <a:ext cx="1034415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1454" y="2901130"/>
            <a:ext cx="9495693" cy="72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521" y="187680"/>
            <a:ext cx="9634905" cy="6670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算法里有体现，没必要分开求和。</a:t>
            </a:r>
            <a:endParaRPr lang="zh-CN" alt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722" y="1775381"/>
            <a:ext cx="10744200" cy="2718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Gibbs</a:t>
            </a:r>
            <a:r>
              <a:rPr lang="zh-CN" altLang="en-US" dirty="0" smtClean="0"/>
              <a:t>抽样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内容太多，见另一张</a:t>
            </a:r>
            <a:r>
              <a:rPr lang="en-US" altLang="zh-CN" dirty="0" smtClean="0"/>
              <a:t>ppt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我的理解是：可以让抽出的样本满足原来总体数据的分布</a:t>
            </a:r>
            <a:r>
              <a:rPr lang="zh-CN" altLang="en-US" dirty="0" smtClean="0"/>
              <a:t>。多用于不知道联合分布不好求，但条件分布好求的情况。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844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h1</a:t>
            </a:r>
            <a:r>
              <a:rPr lang="zh-CN" altLang="en-US" dirty="0" smtClean="0"/>
              <a:t>节点：</a:t>
            </a:r>
            <a:endParaRPr lang="en-US" altLang="zh-CN" dirty="0" smtClean="0"/>
          </a:p>
          <a:p>
            <a:r>
              <a:rPr lang="zh-CN" altLang="en-US" dirty="0" smtClean="0"/>
              <a:t>输入：</a:t>
            </a:r>
            <a:endParaRPr lang="en-US" altLang="zh-CN" dirty="0" smtClean="0"/>
          </a:p>
          <a:p>
            <a:r>
              <a:rPr lang="en-US" altLang="zh-CN" dirty="0" smtClean="0"/>
              <a:t>Sigmoid</a:t>
            </a:r>
            <a:r>
              <a:rPr lang="zh-CN" altLang="en-US" dirty="0" smtClean="0"/>
              <a:t>激励以后输出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类似</a:t>
            </a:r>
            <a:r>
              <a:rPr lang="zh-CN" altLang="en-US" dirty="0" smtClean="0"/>
              <a:t>的，我们还能得到</a:t>
            </a:r>
            <a:r>
              <a:rPr lang="en-US" altLang="zh-CN" dirty="0" smtClean="0"/>
              <a:t>h2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o2</a:t>
            </a:r>
            <a:r>
              <a:rPr lang="zh-CN" altLang="en-US" dirty="0" smtClean="0"/>
              <a:t>的输出</a:t>
            </a:r>
            <a:endParaRPr lang="en-US" altLang="zh-CN" dirty="0" smtClean="0"/>
          </a:p>
        </p:txBody>
      </p:sp>
      <p:pic>
        <p:nvPicPr>
          <p:cNvPr id="1026" name="Picture 2" descr="https://pic4.zhimg.com/50/9db015cf20d7f569eae57761c0dade47_h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706" y="194802"/>
            <a:ext cx="4152900" cy="35337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242" y="2438400"/>
            <a:ext cx="4824382" cy="3048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087" y="3355975"/>
            <a:ext cx="3337101" cy="8191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8980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CD-k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240" y="1770793"/>
            <a:ext cx="7851530" cy="848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041" y="2595910"/>
            <a:ext cx="7969860" cy="378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497639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887" y="331866"/>
            <a:ext cx="10574448" cy="264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941" y="2909441"/>
            <a:ext cx="6972667" cy="3693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194431" y="3217985"/>
            <a:ext cx="31036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先根据训练样本初始化，然后抽样。</a:t>
            </a:r>
            <a:endParaRPr lang="en-US" altLang="zh-CN" dirty="0" smtClean="0"/>
          </a:p>
          <a:p>
            <a:r>
              <a:rPr lang="zh-CN" altLang="en-US" dirty="0" smtClean="0"/>
              <a:t>接</a:t>
            </a:r>
            <a:r>
              <a:rPr lang="zh-CN" altLang="en-US" dirty="0" smtClean="0"/>
              <a:t>着就可以计算之前的</a:t>
            </a:r>
            <a:r>
              <a:rPr lang="zh-CN" altLang="en-US" dirty="0" smtClean="0"/>
              <a:t>偏</a:t>
            </a:r>
            <a:r>
              <a:rPr lang="zh-CN" altLang="en-US" dirty="0" smtClean="0"/>
              <a:t>导，然后梯度上升法，让每个权重上升。</a:t>
            </a:r>
            <a:endParaRPr lang="en-US" altLang="zh-CN" dirty="0" smtClean="0"/>
          </a:p>
          <a:p>
            <a:r>
              <a:rPr lang="zh-CN" altLang="en-US" dirty="0" smtClean="0"/>
              <a:t>然后外层循环是所有的训练样本。</a:t>
            </a:r>
            <a:endParaRPr lang="en-US" altLang="zh-CN" dirty="0" smtClean="0"/>
          </a:p>
          <a:p>
            <a:r>
              <a:rPr lang="zh-CN" altLang="en-US" dirty="0" smtClean="0"/>
              <a:t>很明</a:t>
            </a:r>
            <a:r>
              <a:rPr lang="zh-CN" altLang="en-US" dirty="0" smtClean="0"/>
              <a:t>显，样本越大，效果越好。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Transforming Auto-encoders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G. E. Hinton, A. Krizhevsky &amp; S. D. Wang</a:t>
            </a:r>
          </a:p>
          <a:p>
            <a:r>
              <a:rPr lang="en-US" altLang="zh-CN" dirty="0" smtClean="0"/>
              <a:t>Abstract:</a:t>
            </a:r>
          </a:p>
          <a:p>
            <a:r>
              <a:rPr lang="zh-CN" altLang="en-US" dirty="0" smtClean="0"/>
              <a:t>现代神经网络，想要识别一个图形，一般是采用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层或多层隐藏层来学习被那些特征提取器所得出的标量（</a:t>
            </a:r>
            <a:r>
              <a:rPr lang="en-US" altLang="zh-CN" dirty="0" smtClean="0"/>
              <a:t>CNN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zh-CN" altLang="en-US" dirty="0" smtClean="0"/>
              <a:t>现在计算机视觉也用一些复杂的，人类设计的特征提取方法，可以提取出向量特征，比如</a:t>
            </a:r>
            <a:r>
              <a:rPr lang="en-US" altLang="zh-CN" dirty="0" smtClean="0"/>
              <a:t>SIFT[1]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本文使用神经网络来提取特征，并且断言，这个方法比机器学习界之前任何一个都要更好，而且比图像处理界的类似</a:t>
            </a:r>
            <a:r>
              <a:rPr lang="en-US" altLang="zh-CN" dirty="0" smtClean="0"/>
              <a:t>SIFT</a:t>
            </a:r>
            <a:r>
              <a:rPr lang="zh-CN" altLang="en-US" dirty="0" smtClean="0"/>
              <a:t>的方法也要好。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4254" y="5978769"/>
            <a:ext cx="10419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参考文献：</a:t>
            </a:r>
            <a:r>
              <a:rPr lang="en-US" altLang="zh-CN" dirty="0" smtClean="0"/>
              <a:t>1. Lowe, D.G.: Object recognition from local scale-invariant features. In: Proc. Inter-</a:t>
            </a:r>
          </a:p>
          <a:p>
            <a:r>
              <a:rPr lang="en-US" altLang="zh-CN" dirty="0" smtClean="0"/>
              <a:t>national Conference on Computer Vision (1999)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质疑</a:t>
            </a:r>
            <a:r>
              <a:rPr lang="en-US" altLang="zh-CN" dirty="0" smtClean="0"/>
              <a:t>CNN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视点不变性：过去使用一个标量输出来表示一个</a:t>
            </a:r>
            <a:r>
              <a:rPr lang="en-US" altLang="zh-CN" dirty="0" smtClean="0"/>
              <a:t>pool</a:t>
            </a:r>
            <a:r>
              <a:rPr lang="zh-CN" altLang="en-US" dirty="0" smtClean="0"/>
              <a:t>里各种特征检测器。应该使用</a:t>
            </a:r>
            <a:r>
              <a:rPr lang="en-US" altLang="zh-CN" dirty="0" smtClean="0"/>
              <a:t>capsules</a:t>
            </a:r>
            <a:r>
              <a:rPr lang="zh-CN" altLang="en-US" dirty="0" smtClean="0"/>
              <a:t>来表示一个对输入的很复杂的一系列内部计算，并且把结果整合起来放在一个含有大量信息的输出向量。</a:t>
            </a:r>
            <a:endParaRPr lang="en-US" altLang="zh-CN" dirty="0" smtClean="0"/>
          </a:p>
          <a:p>
            <a:r>
              <a:rPr lang="zh-CN" altLang="en-US" dirty="0" smtClean="0"/>
              <a:t>每个</a:t>
            </a:r>
            <a:r>
              <a:rPr lang="en-US" altLang="zh-CN" dirty="0" smtClean="0"/>
              <a:t>capsule</a:t>
            </a:r>
            <a:r>
              <a:rPr lang="zh-CN" altLang="en-US" dirty="0" smtClean="0"/>
              <a:t>在一小部分范围内的观测条件里，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误差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整个神经网络的输出误差：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对于这个例子而言，展开如下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240" y="2537940"/>
            <a:ext cx="7546264" cy="6704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98" y="4479332"/>
            <a:ext cx="10991554" cy="4616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0082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反向传播</a:t>
            </a:r>
            <a:r>
              <a:rPr lang="en-US" altLang="zh-CN" dirty="0" smtClean="0"/>
              <a:t>-</a:t>
            </a:r>
            <a:r>
              <a:rPr lang="zh-CN" altLang="en-US" dirty="0" smtClean="0"/>
              <a:t>对输出层</a:t>
            </a:r>
            <a:r>
              <a:rPr lang="en-US" altLang="zh-CN" dirty="0" smtClean="0"/>
              <a:t>w5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用梯度下降法调整</a:t>
            </a:r>
            <a:r>
              <a:rPr lang="en-US" altLang="zh-CN" dirty="0" smtClean="0"/>
              <a:t>w5</a:t>
            </a:r>
            <a:r>
              <a:rPr lang="zh-CN" altLang="en-US" dirty="0" smtClean="0"/>
              <a:t>减小误差。链式法则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如图所示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2" name="Picture 4" descr="https://pic4.zhimg.com/50/9db015cf20d7f569eae57761c0dade47_h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512" y="-22351"/>
            <a:ext cx="4343488" cy="36959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758" y="2507915"/>
            <a:ext cx="5388242" cy="732589"/>
          </a:xfrm>
          <a:prstGeom prst="rect">
            <a:avLst/>
          </a:prstGeom>
        </p:spPr>
      </p:pic>
      <p:pic>
        <p:nvPicPr>
          <p:cNvPr id="2054" name="Picture 6" descr="https://pic4.zhimg.com/50/f2d8768af0d9264687905a0134dae927_h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887" y="3240504"/>
            <a:ext cx="5276105" cy="25827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3585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根据函数求出各项偏导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三个相乘即可得到梯度。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中间</a:t>
            </a:r>
            <a:r>
              <a:rPr lang="zh-CN" altLang="en-US" dirty="0" smtClean="0"/>
              <a:t>结果                                      </a:t>
            </a:r>
            <a:r>
              <a:rPr lang="zh-CN" altLang="en-US" dirty="0"/>
              <a:t>往往</a:t>
            </a:r>
            <a:r>
              <a:rPr lang="zh-CN" altLang="en-US" dirty="0" smtClean="0"/>
              <a:t>被记做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41" y="2433054"/>
            <a:ext cx="10676259" cy="1850188"/>
          </a:xfrm>
          <a:prstGeom prst="rect">
            <a:avLst/>
          </a:prstGeom>
        </p:spPr>
      </p:pic>
      <p:pic>
        <p:nvPicPr>
          <p:cNvPr id="3074" name="Picture 2" descr="http://img.blog.csdn.net/20170326113104537?watermark/2/text/aHR0cDovL2Jsb2cuY3Nkbi5uZXQvY2FpbW91c2U=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199" y="2930356"/>
            <a:ext cx="2995157" cy="27057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78" y="4890672"/>
            <a:ext cx="3804699" cy="6213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10" y="5512070"/>
            <a:ext cx="3383890" cy="58887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848" y="5441731"/>
            <a:ext cx="527360" cy="46876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434" y="6009816"/>
            <a:ext cx="3177794" cy="57824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108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对隐藏层的</a:t>
            </a:r>
            <a:r>
              <a:rPr lang="en-US" altLang="zh-CN" dirty="0" smtClean="0"/>
              <a:t>w1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同样用链式法则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然后分开求解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另一</a:t>
            </a:r>
            <a:r>
              <a:rPr lang="zh-CN" altLang="en-US" dirty="0" smtClean="0"/>
              <a:t>项也类似，解得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547" y="2382169"/>
            <a:ext cx="4376014" cy="593141"/>
          </a:xfrm>
          <a:prstGeom prst="rect">
            <a:avLst/>
          </a:prstGeom>
        </p:spPr>
      </p:pic>
      <p:pic>
        <p:nvPicPr>
          <p:cNvPr id="4098" name="Picture 2" descr="https://pic3.zhimg.com/50/d50d1d812f0f036b8c5cb389e463b01a_hd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0"/>
            <a:ext cx="5902378" cy="47643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" y="4979923"/>
            <a:ext cx="12155120" cy="9814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43" y="3289832"/>
            <a:ext cx="4466797" cy="6982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470" y="6024117"/>
            <a:ext cx="3897678" cy="5852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8511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BP-</a:t>
            </a:r>
            <a:r>
              <a:rPr lang="zh-CN" altLang="en-US" dirty="0" smtClean="0"/>
              <a:t>对隐藏层的</a:t>
            </a:r>
            <a:r>
              <a:rPr lang="en-US" altLang="zh-CN" dirty="0" smtClean="0"/>
              <a:t>w1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链式的其他两项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相乘以后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同样的，可以定义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                 最终式子可以写成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21" y="2315409"/>
            <a:ext cx="5272505" cy="802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21" y="3125228"/>
            <a:ext cx="8703611" cy="6664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21" y="4391182"/>
            <a:ext cx="10966704" cy="5931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" y="5351540"/>
            <a:ext cx="12155120" cy="9835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07852"/>
            <a:ext cx="2605126" cy="48432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58526" y="803533"/>
            <a:ext cx="497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参考：</a:t>
            </a:r>
            <a:r>
              <a:rPr lang="en-US" altLang="zh-CN" dirty="0">
                <a:hlinkClick r:id="rId12"/>
              </a:rPr>
              <a:t>A Step by Step Backpropagation Example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57905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027" y="250937"/>
            <a:ext cx="7513646" cy="660706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76673" y="704740"/>
            <a:ext cx="4769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参考：</a:t>
            </a:r>
            <a:r>
              <a:rPr lang="en-US" altLang="zh-CN" dirty="0">
                <a:hlinkClick r:id="rId3"/>
              </a:rPr>
              <a:t>Unsupervised Feature Learning and Deep Learning Tutorial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14238" y="1784838"/>
            <a:ext cx="3156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</a:t>
            </a:r>
            <a:r>
              <a:rPr lang="zh-CN" altLang="en-US" dirty="0" smtClean="0"/>
              <a:t>是最终输出，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是标准结果，</a:t>
            </a:r>
            <a:r>
              <a:rPr lang="en-US" altLang="zh-CN" dirty="0" smtClean="0"/>
              <a:t>F</a:t>
            </a:r>
            <a:r>
              <a:rPr lang="zh-CN" altLang="en-US" dirty="0" smtClean="0"/>
              <a:t>是激励函数，</a:t>
            </a:r>
            <a:r>
              <a:rPr lang="en-US" altLang="zh-CN" dirty="0" smtClean="0"/>
              <a:t>z</a:t>
            </a:r>
            <a:r>
              <a:rPr lang="zh-CN" altLang="en-US" dirty="0" smtClean="0"/>
              <a:t>是</a:t>
            </a:r>
            <a:r>
              <a:rPr lang="en-US" altLang="zh-CN" dirty="0" smtClean="0"/>
              <a:t>wx+b</a:t>
            </a:r>
            <a:r>
              <a:rPr lang="zh-CN" altLang="en-US" dirty="0" smtClean="0"/>
              <a:t>，也就是激励前那个输入值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7523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5"/>
  <p:tag name="ORIGINALWIDTH" val="1863.75"/>
  <p:tag name="LATEXADDIN" val="\documentclass{article}&#10;\usepackage{amsmath}&#10;\pagestyle{empty}&#10;\begin{document}&#10;\begin{math}&#10;net_{h_1}=w_1\times i_1+w_2\times i_2+b_1\times 1&#10;\end{math}&#10;&#10;&#10;\end{document}"/>
  <p:tag name="IGUANATEXSIZE" val="20"/>
  <p:tag name="IGUANATEXCURSOR" val="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1"/>
  <p:tag name="ORIGINALWIDTH" val="939.75"/>
  <p:tag name="LATEXADDIN" val="\documentclass{article}&#10;\usepackage{amsmath}&#10;\pagestyle{empty}&#10;\begin{document}&#10;&#10;&#10;$\frac{\partial {E_{total}}}{\partial {w_5}}=\delta_{o_1}out_{h_1}$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8.5"/>
  <p:tag name="ORIGINALWIDTH" val="1538.25"/>
  <p:tag name="LATEXADDIN" val="\documentclass{article}&#10;\usepackage{amsmath}&#10;\pagestyle{empty}&#10;\begin{document}&#10;&#10;&#10;$\frac{\partial {E_{total}}}{\partial {w_1}}=\frac{\partial {E_{total}}}{\partial {out_{h_1}}}\frac{\partial {out_{h_1}}}{\partial {net_{h_1}}}\frac{\partial {net_{h_1}}}{\partial {w_1}}$&#10;&#10;\end{document}"/>
  <p:tag name="IGUANATEXSIZE" val="28"/>
  <p:tag name="IGUANATEXCURSOR" val="2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5"/>
  <p:tag name="ORIGINALWIDTH" val="4272.75"/>
  <p:tag name="LATEXADDIN" val="\documentclass{article}&#10;\usepackage{amsmath}&#10;\pagestyle{empty}&#10;\begin{document}&#10;&#10;&#10;$\frac{\partial {E_{o_1}}}{\partial {out_{h_1}}}=\frac{\partial {E_{o_1}}}{\partial {net_{o_1}}}\times \frac{\partial {net_{o_1}}}{\partial {out_{h_1}}}=\delta_{o_1}\times \frac{\partial {net_{o_1}}}{\partial {out_{h_1}}}=\delta_{o_1}\times \frac{\partial}{\partial {out_{h_1}}}(w_5\times out_{h_1}+w_6\times out_{h_2}+b_2\times 1)=\delta_{o_1}w_5$&#10;&#10;\end{document}"/>
  <p:tag name="IGUANATEXSIZE" val="28"/>
  <p:tag name="IGUANATEXCURSOR" val="4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7.75"/>
  <p:tag name="ORIGINALWIDTH" val="1329"/>
  <p:tag name="LATEXADDIN" val="\documentclass{article}&#10;\usepackage{amsmath}&#10;\pagestyle{empty}&#10;\begin{document}&#10;&#10;&#10;$\frac{\partial {E_{total}}}{\partial {out_{h_1}}}=\frac{\partial {E_{o_1}}}{\partial {out_{h_1}}}+\frac{\partial {E_{o_2}}}{\partial {out_{h_1}}}$&#10;&#10;\end{document}"/>
  <p:tag name="IGUANATEXSIZE" val="28"/>
  <p:tag name="IGUANATEXCURSOR" val="2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9.75"/>
  <p:tag name="ORIGINALWIDTH" val="1263.75"/>
  <p:tag name="LATEXADDIN" val="\documentclass{article}&#10;\usepackage{amsmath}&#10;\pagestyle{empty}&#10;\begin{document}&#10;&#10;&#10;$\frac{\partial {E_{total}}}{\partial {out_{h_1}}}=\delta_{o_1}w_5+\delta_{o_2}w_7$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8.5"/>
  <p:tag name="ORIGINALWIDTH" val="1370.25"/>
  <p:tag name="LATEXADDIN" val="\documentclass{article}&#10;\usepackage{amsmath}&#10;\pagestyle{empty}&#10;\begin{document}&#10;&#10;$\frac{\partial {out_{h_1}}}{\partial {net_{h_1}}}=out_{h_1}(1-out_{h_1})$&#10;&#10;&#10;\end{document}"/>
  <p:tag name="IGUANATEXSIZE" val="44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9"/>
  <p:tag name="ORIGINALWIDTH" val="2468.25"/>
  <p:tag name="LATEXADDIN" val="\documentclass{article}&#10;\usepackage{amsmath}&#10;\pagestyle{empty}&#10;\begin{document}&#10;&#10;$\frac{\partial {net_{h_1}}}{\partial {w_1}}=\frac{\partial }{\partial {w_1}}(w_1\times i_1+w_2\times i_2+b_1\times 1)=i_1$&#10;&#10;&#10;\end{document}"/>
  <p:tag name="IGUANATEXSIZE" val="2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8.5"/>
  <p:tag name="ORIGINALWIDTH" val="3855"/>
  <p:tag name="LATEXADDIN" val="\documentclass{article}&#10;\usepackage{amsmath}&#10;\pagestyle{empty}&#10;\begin{document}&#10;&#10;$\frac{\partial {E_{total}}}{\partial {w_1}}=\frac{\partial {E_{total}}}{\partial {out_{h_1}}}\frac{\partial {out_{h_1}}}{\partial {net_{h_1}}}\frac{\partial {net_{h_1}}}{\partial {w_1}}=(\delta_{o_1}w_5+\delta_{o_2}w_7)\times out_{h_1}(1-out_{h_1}) \times i_1$&#10;&#10;&#10;\end{document}"/>
  <p:tag name="IGUANATEXSIZE" val="28"/>
  <p:tag name="IGUANATEXCURSOR" val="3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5.75"/>
  <p:tag name="ORIGINALWIDTH" val="4272.75"/>
  <p:tag name="LATEXADDIN" val="\documentclass{article}&#10;\usepackage{amsmath}&#10;\pagestyle{empty}&#10;\begin{document}&#10;&#10;&#10;$\delta_{h_1}=\frac{\partial {E_{total}}}{\partial {out_{h_1}}}\frac{\partial {out_{h_1}}}{\partial {net_{h_1}}}=(\delta_{o_1}w_5+\delta_{o_2}w_7)\times out_{h_1}(1-out_{h_1}) =(\sum_o \delta_ow_{ho})\times out_{h_1}(1-out_{h_1}) $&#10;&#10;\end{document}"/>
  <p:tag name="IGUANATEXSIZE" val="28"/>
  <p:tag name="IGUANATEXCURSOR" val="3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.25"/>
  <p:tag name="ORIGINALWIDTH" val="915.75"/>
  <p:tag name="LATEXADDIN" val="\documentclass{article}&#10;\usepackage{amsmath}&#10;\pagestyle{empty}&#10;\begin{document}&#10;&#10;$\frac{\partial {E_{total}}}{\partial {w_1}}=\delta_{h_1}\times i_1$&#10;&#10;&#10;\end{document}"/>
  <p:tag name="IGUANATEXSIZE" val="28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4"/>
  <p:tag name="ORIGINALWIDTH" val="1075.5"/>
  <p:tag name="LATEXADDIN" val="\documentclass{article}&#10;\usepackage{amsmath}&#10;\pagestyle{empty}&#10;\begin{document}&#10;&#10;$$out_{h_1}=\frac{1}{1+e^{-net_{h_1}}} $$&#10;&#10;&#10;\end{document}"/>
  <p:tag name="IGUANATEXSIZE" val="20"/>
  <p:tag name="IGUANATEXCURSOR" val="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31.5"/>
  <p:tag name="ORIGINALWIDTH" val="3375.75"/>
  <p:tag name="LATEXADDIN" val="\documentclass{article}&#10;\usepackage{amsmath}&#10;\pagestyle{empty}&#10;\begin{document}&#10;&#10;&#10;$P(h_i=1|v)=\frac{\sum_{h',h_i=1}{P(v,h)}}{\sum_{h',h_i=0}{P(v,h)}+\sum_{h',h_i=1}{P(v,h)}} =\frac1{1+\frac{\sum_{h',h_i=0}{P(v,h)}}{\sum_{h',h_i=1}{P(v,h)}}}$&#10;&#10;$=\frac{1}{1+\frac{\sum_{h'}{E(v,h')}}{\sum_{h'}{E(v,h')}e^{W_iv+b_i}}} =\frac{1}{1+e^{-(W_iv+b_i)}}$&#10;&#10;\end{document}"/>
  <p:tag name="IGUANATEXSIZE" val="20"/>
  <p:tag name="IGUANATEXCURSOR" val="2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"/>
  <p:tag name="ORIGINALWIDTH" val="1688.25"/>
  <p:tag name="LATEXADDIN" val="\documentclass{article}&#10;\usepackage{amsmath}&#10;\pagestyle{empty}&#10;\begin{document}&#10;&#10;$E_{total}=\sum\frac{1}{2}(target-output)^2 $&#10;&#10;&#10;\end{document}"/>
  <p:tag name="IGUANATEXSIZE" val="20"/>
  <p:tag name="IGUANATEXCURSOR" val="1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"/>
  <p:tag name="ORIGINALWIDTH" val="3571.5"/>
  <p:tag name="LATEXADDIN" val="\documentclass{article}&#10;\usepackage{amsmath}&#10;\pagestyle{empty}&#10;\begin{document}&#10;&#10;$E_{total}=E{o_1}+E{o_2}=\frac{1}{2}(target_{o_1}-out_{o_1})^2+\frac{1}{2}(target_{o_2}-out_{o_2})^2$&#10;&#10;&#10;\end{document}"/>
  <p:tag name="IGUANATEXSIZE" val="28"/>
  <p:tag name="IGUANATEXCURSOR" val="1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7"/>
  <p:tag name="ORIGINALWIDTH" val="1522.5"/>
  <p:tag name="LATEXADDIN" val="\documentclass{article}&#10;\usepackage{amsmath}&#10;\pagestyle{empty}&#10;\begin{document}&#10;&#10;$\frac{\partial {E_{total}}}{\partial {w_5}}=\frac{\partial {E_{total}}}{\partial {out_{o_1}}}\frac{\partial {out_{o_1}}}{\partial {net_{o_1}}}\frac{\partial {net_{o_1}}}{\partial {w_5}}$&#10;&#10;&#10;\end{document}"/>
  <p:tag name="IGUANATEXSIZE" val="28"/>
  <p:tag name="IGUANATEXCURSOR" val="2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400"/>
  <p:tag name="ORIGINALHEIGHT" val="865.5"/>
  <p:tag name="ORIGINALWIDTH" val="4994.25"/>
  <p:tag name="LATEXADDIN" val="\documentclass{article}&#10;\usepackage{amsmath}&#10;\pagestyle{empty}&#10;\begin{document}&#10;&#10;$\frac{\partial {E_{total}}}{\partial {out_{o_1}}}=\frac{\partial}{\partial {out_{o_1}}}(\frac{1}{2}(target_{o_1}-out_{o_1})^2+\frac{1}{2}(target_{o_2}-out_{o_2})^2)=-(target_{o_1}-out_{o_1})&#10;$&#10;&#10;&#10;$\frac{\partial {out_{o_1}}}{\partial {net_{o_1}}}=\frac{\partial }{\partial {net_{o_1}}}\frac{1}{1+e^{-net_{o_1}}}=out_{o_1}(1-out_{o_1})$&#10;&#10;&#10;$\frac{\partial {net_{o_1}}}{\partial {w_5}}=\frac{\partial}{\partial {w_5}}(w_5\times out_{h_1}+w_6\times out_{h_2}+b_2\times 1)=out_{h_1}$&#10;&#10;&#10;\end{document}"/>
  <p:tag name="IGUANATEXSIZE" val="20"/>
  <p:tag name="IGUANATEXCURSOR" val="4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1"/>
  <p:tag name="ORIGINALWIDTH" val="1047"/>
  <p:tag name="LATEXADDIN" val="\documentclass{article}&#10;\usepackage{amsmath}&#10;\pagestyle{empty}&#10;\begin{document}&#10;&#10;&#10;$w_5^+=w_5-\eta \frac{\partial {E_{total}}}{\partial {w_5}}$&#10;&#10;\end{document}"/>
  <p:tag name="IGUANATEXSIZE" val="28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7"/>
  <p:tag name="ORIGINALWIDTH" val="1189.5"/>
  <p:tag name="LATEXADDIN" val="\documentclass{article}&#10;\usepackage{amsmath}&#10;\pagestyle{empty}&#10;\begin{document}&#10;&#10;&#10;$\frac{\partial {E_{total}}}{\partial {net_{o_1}}}=\frac{\partial {E_{total}}}{\partial {out_{o_1}}}\frac{\partial {out_{o_1}}}{\partial {net_{o_1}}}$&#10;&#10;\end{document}"/>
  <p:tag name="IGUANATEXSIZE" val="28"/>
  <p:tag name="IGUANATEXCURSOR" val="2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"/>
  <p:tag name="ORIGINALWIDTH" val="135"/>
  <p:tag name="LATEXADDIN" val="\documentclass{article}&#10;\usepackage{amsmath}&#10;\pagestyle{empty}&#10;\begin{document}&#10;&#10;&#10;$\delta_{o_1}$&#10;&#10;\end{document}"/>
  <p:tag name="IGUANATEXSIZE" val="28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1249</Words>
  <Application>Microsoft Office PowerPoint</Application>
  <PresentationFormat>自定义</PresentationFormat>
  <Paragraphs>124</Paragraphs>
  <Slides>33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主题​​</vt:lpstr>
      <vt:lpstr>BP+RBM</vt:lpstr>
      <vt:lpstr>反向传播算法</vt:lpstr>
      <vt:lpstr>Examples</vt:lpstr>
      <vt:lpstr>误差</vt:lpstr>
      <vt:lpstr>反向传播-对输出层w5</vt:lpstr>
      <vt:lpstr>BP</vt:lpstr>
      <vt:lpstr>对隐藏层的w1</vt:lpstr>
      <vt:lpstr>BP-对隐藏层的w1</vt:lpstr>
      <vt:lpstr>幻灯片 9</vt:lpstr>
      <vt:lpstr>RBM(限制玻尔兹曼机)</vt:lpstr>
      <vt:lpstr>幻灯片 11</vt:lpstr>
      <vt:lpstr>幻灯片 12</vt:lpstr>
      <vt:lpstr>用处</vt:lpstr>
      <vt:lpstr>能量模型</vt:lpstr>
      <vt:lpstr>S（量子态）对应</vt:lpstr>
      <vt:lpstr>E是什么</vt:lpstr>
      <vt:lpstr>幻灯片 17</vt:lpstr>
      <vt:lpstr>换一种写法</vt:lpstr>
      <vt:lpstr>从概率到极大似然</vt:lpstr>
      <vt:lpstr>KL距离（相对熵）</vt:lpstr>
      <vt:lpstr>幻灯片 21</vt:lpstr>
      <vt:lpstr>求解极大似然</vt:lpstr>
      <vt:lpstr>为什么是连乘</vt:lpstr>
      <vt:lpstr>幻灯片 24</vt:lpstr>
      <vt:lpstr>幻灯片 25</vt:lpstr>
      <vt:lpstr>如何求第二项</vt:lpstr>
      <vt:lpstr>幻灯片 27</vt:lpstr>
      <vt:lpstr>幻灯片 28</vt:lpstr>
      <vt:lpstr>Gibbs抽样</vt:lpstr>
      <vt:lpstr>CD-k</vt:lpstr>
      <vt:lpstr>幻灯片 31</vt:lpstr>
      <vt:lpstr>Transforming Auto-encoders </vt:lpstr>
      <vt:lpstr>质疑CNN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BP与Capsules</dc:title>
  <dc:creator>admin</dc:creator>
  <cp:lastModifiedBy>xbany</cp:lastModifiedBy>
  <cp:revision>59</cp:revision>
  <dcterms:created xsi:type="dcterms:W3CDTF">2017-11-05T05:00:08Z</dcterms:created>
  <dcterms:modified xsi:type="dcterms:W3CDTF">2017-11-09T03:01:18Z</dcterms:modified>
</cp:coreProperties>
</file>