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80" r:id="rId5"/>
    <p:sldId id="266" r:id="rId6"/>
    <p:sldId id="267" r:id="rId7"/>
    <p:sldId id="268" r:id="rId8"/>
    <p:sldId id="282" r:id="rId9"/>
    <p:sldId id="281" r:id="rId10"/>
    <p:sldId id="285" r:id="rId11"/>
    <p:sldId id="270" r:id="rId12"/>
    <p:sldId id="261" r:id="rId13"/>
    <p:sldId id="276" r:id="rId14"/>
    <p:sldId id="271" r:id="rId15"/>
    <p:sldId id="262" r:id="rId16"/>
    <p:sldId id="275" r:id="rId17"/>
    <p:sldId id="279" r:id="rId18"/>
    <p:sldId id="273" r:id="rId19"/>
    <p:sldId id="274" r:id="rId20"/>
    <p:sldId id="272" r:id="rId21"/>
    <p:sldId id="278" r:id="rId22"/>
    <p:sldId id="286" r:id="rId23"/>
    <p:sldId id="264" r:id="rId24"/>
    <p:sldId id="284" r:id="rId25"/>
    <p:sldId id="283" r:id="rId26"/>
    <p:sldId id="26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1a7ZYOhpqU1oLWru8wiu0hLff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E0FE"/>
    <a:srgbClr val="0A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58222-3514-4B60-BCB8-CF88D0EF3168}">
  <a:tblStyle styleId="{17E58222-3514-4B60-BCB8-CF88D0EF31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0448" autoAdjust="0"/>
  </p:normalViewPr>
  <p:slideViewPr>
    <p:cSldViewPr snapToGrid="0">
      <p:cViewPr varScale="1">
        <p:scale>
          <a:sx n="89" d="100"/>
          <a:sy n="89" d="100"/>
        </p:scale>
        <p:origin x="10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1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2721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1689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641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800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907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450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55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4016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8677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712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456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893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470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22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578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730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426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731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723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068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3217959" y="-2634201"/>
            <a:ext cx="5756743" cy="120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userDrawn="1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7315200" y="-2"/>
            <a:ext cx="4876800" cy="68580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  <p:sp>
        <p:nvSpPr>
          <p:cNvPr id="26" name="Google Shape;26;p14"/>
          <p:cNvSpPr>
            <a:spLocks noGrp="1"/>
          </p:cNvSpPr>
          <p:nvPr>
            <p:ph type="pic" idx="2"/>
          </p:nvPr>
        </p:nvSpPr>
        <p:spPr>
          <a:xfrm>
            <a:off x="7613000" y="225992"/>
            <a:ext cx="4239726" cy="2414150"/>
          </a:xfrm>
          <a:prstGeom prst="rect">
            <a:avLst/>
          </a:prstGeom>
          <a:noFill/>
          <a:ln w="57150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</p:sp>
      <p:sp>
        <p:nvSpPr>
          <p:cNvPr id="27" name="Google Shape;27;p14"/>
          <p:cNvSpPr>
            <a:spLocks noGrp="1"/>
          </p:cNvSpPr>
          <p:nvPr>
            <p:ph type="pic" idx="3"/>
          </p:nvPr>
        </p:nvSpPr>
        <p:spPr>
          <a:xfrm>
            <a:off x="7613001" y="3335905"/>
            <a:ext cx="4239724" cy="2414148"/>
          </a:xfrm>
          <a:prstGeom prst="rect">
            <a:avLst/>
          </a:prstGeom>
          <a:noFill/>
          <a:ln w="57150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</p:sp>
      <p:sp>
        <p:nvSpPr>
          <p:cNvPr id="28" name="Google Shape;28;p14"/>
          <p:cNvSpPr/>
          <p:nvPr/>
        </p:nvSpPr>
        <p:spPr>
          <a:xfrm rot="10800000" flipH="1">
            <a:off x="0" y="-3"/>
            <a:ext cx="4038600" cy="556204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58972" y="692727"/>
            <a:ext cx="7185890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C5FC-98A5-9D31-9337-95C5358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6F27F-D249-84C6-A570-DA5B856693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91ECC-8E63-6898-54C4-F0001DC3AE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2931C-CD1F-3C7D-818D-A3E2BF410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0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  <p:sp>
        <p:nvSpPr>
          <p:cNvPr id="28" name="Google Shape;28;p14"/>
          <p:cNvSpPr/>
          <p:nvPr/>
        </p:nvSpPr>
        <p:spPr>
          <a:xfrm rot="10800000" flipH="1">
            <a:off x="0" y="-3"/>
            <a:ext cx="4038600" cy="556204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58971" y="692727"/>
            <a:ext cx="12043985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 rot="10800000" flipH="1">
            <a:off x="0" y="-2"/>
            <a:ext cx="3848431" cy="449965"/>
          </a:xfrm>
          <a:prstGeom prst="snip1Rect">
            <a:avLst>
              <a:gd name="adj" fmla="val 50000"/>
            </a:avLst>
          </a:prstGeom>
          <a:solidFill>
            <a:srgbClr val="9CC2E5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8972" y="692727"/>
            <a:ext cx="12074718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  <p:sp>
        <p:nvSpPr>
          <p:cNvPr id="60" name="Google Shape;60;p18"/>
          <p:cNvSpPr/>
          <p:nvPr/>
        </p:nvSpPr>
        <p:spPr>
          <a:xfrm>
            <a:off x="0" y="0"/>
            <a:ext cx="3581400" cy="1016000"/>
          </a:xfrm>
          <a:prstGeom prst="rect">
            <a:avLst/>
          </a:prstGeom>
          <a:solidFill>
            <a:schemeClr val="accent1">
              <a:alpha val="4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972" y="524786"/>
            <a:ext cx="12074718" cy="575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10" Type="http://schemas.openxmlformats.org/officeDocument/2006/relationships/image" Target="../media/image28.svg"/><Relationship Id="rId4" Type="http://schemas.microsoft.com/office/2007/relationships/hdphoto" Target="../media/hdphoto2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svg"/><Relationship Id="rId7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4.png"/><Relationship Id="rId18" Type="http://schemas.openxmlformats.org/officeDocument/2006/relationships/image" Target="../media/image37.sv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29.png"/><Relationship Id="rId12" Type="http://schemas.microsoft.com/office/2007/relationships/hdphoto" Target="../media/hdphoto1.wdp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1.png"/><Relationship Id="rId5" Type="http://schemas.openxmlformats.org/officeDocument/2006/relationships/image" Target="../media/image22.png"/><Relationship Id="rId15" Type="http://schemas.openxmlformats.org/officeDocument/2006/relationships/image" Target="../media/image4.png"/><Relationship Id="rId10" Type="http://schemas.openxmlformats.org/officeDocument/2006/relationships/image" Target="../media/image24.svg"/><Relationship Id="rId19" Type="http://schemas.openxmlformats.org/officeDocument/2006/relationships/image" Target="../media/image38.png"/><Relationship Id="rId4" Type="http://schemas.openxmlformats.org/officeDocument/2006/relationships/image" Target="../media/image3.svg"/><Relationship Id="rId9" Type="http://schemas.openxmlformats.org/officeDocument/2006/relationships/image" Target="../media/image23.png"/><Relationship Id="rId14" Type="http://schemas.openxmlformats.org/officeDocument/2006/relationships/image" Target="../media/image35.svg"/><Relationship Id="rId22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7.png"/><Relationship Id="rId18" Type="http://schemas.openxmlformats.org/officeDocument/2006/relationships/image" Target="../media/image3.svg"/><Relationship Id="rId3" Type="http://schemas.openxmlformats.org/officeDocument/2006/relationships/image" Target="../media/image22.png"/><Relationship Id="rId21" Type="http://schemas.openxmlformats.org/officeDocument/2006/relationships/image" Target="../media/image15.svg"/><Relationship Id="rId7" Type="http://schemas.openxmlformats.org/officeDocument/2006/relationships/image" Target="../media/image43.png"/><Relationship Id="rId12" Type="http://schemas.openxmlformats.org/officeDocument/2006/relationships/image" Target="../media/image46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45.png"/><Relationship Id="rId5" Type="http://schemas.openxmlformats.org/officeDocument/2006/relationships/image" Target="../media/image23.png"/><Relationship Id="rId15" Type="http://schemas.openxmlformats.org/officeDocument/2006/relationships/image" Target="../media/image49.png"/><Relationship Id="rId23" Type="http://schemas.openxmlformats.org/officeDocument/2006/relationships/image" Target="../media/image19.svg"/><Relationship Id="rId10" Type="http://schemas.openxmlformats.org/officeDocument/2006/relationships/image" Target="../media/image30.svg"/><Relationship Id="rId19" Type="http://schemas.openxmlformats.org/officeDocument/2006/relationships/image" Target="../media/image31.png"/><Relationship Id="rId4" Type="http://schemas.microsoft.com/office/2007/relationships/hdphoto" Target="../media/hdphoto2.wdp"/><Relationship Id="rId9" Type="http://schemas.openxmlformats.org/officeDocument/2006/relationships/image" Target="../media/image29.png"/><Relationship Id="rId14" Type="http://schemas.openxmlformats.org/officeDocument/2006/relationships/image" Target="../media/image48.svg"/><Relationship Id="rId2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10" Type="http://schemas.openxmlformats.org/officeDocument/2006/relationships/image" Target="../media/image24.svg"/><Relationship Id="rId4" Type="http://schemas.openxmlformats.org/officeDocument/2006/relationships/image" Target="../media/image3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5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altLang="ko-KR" dirty="0"/>
              <a:t>FEVER NOVA</a:t>
            </a:r>
            <a:br>
              <a:rPr lang="en-US" altLang="ko-KR" dirty="0"/>
            </a:br>
            <a:r>
              <a:rPr lang="en-US" altLang="ko-KR" dirty="0"/>
              <a:t>PC </a:t>
            </a:r>
            <a:r>
              <a:rPr lang="ko-KR" altLang="en-US" dirty="0"/>
              <a:t>캐릭터</a:t>
            </a:r>
            <a:br>
              <a:rPr lang="en-US" altLang="ko-KR" dirty="0"/>
            </a:br>
            <a:r>
              <a:rPr lang="ko-KR" altLang="en-US" dirty="0"/>
              <a:t>이동 및 전투 시스템 기획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69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작성자</a:t>
            </a:r>
            <a:r>
              <a:rPr lang="en-US" altLang="ko-KR" dirty="0"/>
              <a:t> </a:t>
            </a:r>
            <a:r>
              <a:rPr lang="ko-KR" dirty="0"/>
              <a:t>: 최기범</a:t>
            </a:r>
            <a:endParaRPr lang="en-US" altLang="ko-KR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dirty="0"/>
              <a:t>Email : rltksxk2@naver.com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최초작성일</a:t>
            </a:r>
            <a:r>
              <a:rPr lang="en-US" altLang="ko-KR" dirty="0"/>
              <a:t> </a:t>
            </a:r>
            <a:r>
              <a:rPr lang="ko-KR" dirty="0"/>
              <a:t>: 2022/0</a:t>
            </a:r>
            <a:r>
              <a:rPr lang="en-US" altLang="ko-KR" dirty="0"/>
              <a:t>5</a:t>
            </a:r>
            <a:r>
              <a:rPr lang="ko-KR" dirty="0"/>
              <a:t>/</a:t>
            </a:r>
            <a:r>
              <a:rPr lang="en-US" altLang="ko-KR" dirty="0"/>
              <a:t>10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버전: 0.</a:t>
            </a:r>
            <a:r>
              <a:rPr lang="en-US" altLang="ko-KR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9ED45ED-7BEA-43C1-CA8B-F0F7E9F4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44" y="754333"/>
            <a:ext cx="3375914" cy="53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E980A-21DD-E5A4-7877-E65CC1146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E840B7-D64D-6DBD-D032-432E0858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회피 시스템 플로우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EA266-8BFF-6195-CAB2-86C27CBD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4105623" cy="5588802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ko-KR" altLang="en-US" sz="1200" b="1" dirty="0"/>
              <a:t>스페이스바와 </a:t>
            </a:r>
            <a:r>
              <a:rPr lang="en-US" altLang="ko-KR" sz="1200" b="1" dirty="0"/>
              <a:t>(&amp;&amp;)</a:t>
            </a:r>
            <a:r>
              <a:rPr lang="ko-KR" altLang="en-US" sz="1200" b="1" dirty="0"/>
              <a:t> 방향키가 입력되면</a:t>
            </a:r>
            <a:r>
              <a:rPr lang="ko-KR" altLang="en-US" sz="1200" dirty="0"/>
              <a:t> 회피를 시작한다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b="1" dirty="0"/>
              <a:t>회피 쿨타임</a:t>
            </a:r>
            <a:r>
              <a:rPr lang="en-US" altLang="ko-KR" sz="1200" b="1" dirty="0"/>
              <a:t>(dodgeCoolTime)</a:t>
            </a:r>
            <a:r>
              <a:rPr lang="ko-KR" altLang="en-US" sz="1200" dirty="0"/>
              <a:t>이 끝나지 않았다면 회피가 실행되지 않게 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725932-23FA-7C3A-1F62-FB3AEEFEA79C}"/>
              </a:ext>
            </a:extLst>
          </p:cNvPr>
          <p:cNvSpPr/>
          <p:nvPr/>
        </p:nvSpPr>
        <p:spPr>
          <a:xfrm>
            <a:off x="6969252" y="1728133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36D03-DC97-E5AE-11E7-B53FE7CEE0EC}"/>
              </a:ext>
            </a:extLst>
          </p:cNvPr>
          <p:cNvSpPr/>
          <p:nvPr/>
        </p:nvSpPr>
        <p:spPr>
          <a:xfrm>
            <a:off x="6969252" y="3698618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5526B-A6FC-68F3-D18B-90BE51B508A3}"/>
              </a:ext>
            </a:extLst>
          </p:cNvPr>
          <p:cNvSpPr/>
          <p:nvPr/>
        </p:nvSpPr>
        <p:spPr>
          <a:xfrm>
            <a:off x="4164594" y="692372"/>
            <a:ext cx="7938362" cy="558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시스템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폭탄 물리 및 넉백 시스템 </a:t>
            </a:r>
            <a:r>
              <a:rPr lang="en-US" altLang="ko-KR" dirty="0"/>
              <a:t>: </a:t>
            </a:r>
            <a:r>
              <a:rPr lang="ko-KR" altLang="en-US" dirty="0"/>
              <a:t>폭탄 폭발 데미지를 동반하여 다른 캐릭터 오브젝트들을 넉백시킬 수 있는 시스템이다</a:t>
            </a:r>
            <a:r>
              <a:rPr lang="en-US" altLang="ko-KR" dirty="0"/>
              <a:t>.  (</a:t>
            </a:r>
            <a:r>
              <a:rPr lang="ko-KR" altLang="en-US" dirty="0"/>
              <a:t>폭탄 점프</a:t>
            </a:r>
            <a:r>
              <a:rPr lang="en-US" altLang="ko-KR" dirty="0"/>
              <a:t>, </a:t>
            </a:r>
            <a:r>
              <a:rPr lang="ko-KR" altLang="en-US" dirty="0"/>
              <a:t>피격대상 넉백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pPr>
              <a:lnSpc>
                <a:spcPct val="200000"/>
              </a:lnSpc>
              <a:spcBef>
                <a:spcPts val="2000"/>
              </a:spcBef>
            </a:pPr>
            <a:r>
              <a:rPr lang="ko-KR" altLang="en-US" dirty="0"/>
              <a:t>폭탄 물리 시스템을 이용한 폭탄 점프 </a:t>
            </a:r>
            <a:r>
              <a:rPr lang="en-US" altLang="ko-KR" dirty="0"/>
              <a:t>: </a:t>
            </a:r>
            <a:r>
              <a:rPr lang="ko-KR" altLang="en-US" dirty="0"/>
              <a:t>폭탄의 넉백을 이용하여 플레이어가 점프를 할 수 있게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FAA6EAF-0E38-E96D-EF33-7C019579F470}"/>
              </a:ext>
            </a:extLst>
          </p:cNvPr>
          <p:cNvCxnSpPr>
            <a:cxnSpLocks/>
          </p:cNvCxnSpPr>
          <p:nvPr/>
        </p:nvCxnSpPr>
        <p:spPr>
          <a:xfrm flipH="1">
            <a:off x="315489" y="3649673"/>
            <a:ext cx="11428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5B4C9E-F307-679B-EC64-4E8F475F8E5F}"/>
              </a:ext>
            </a:extLst>
          </p:cNvPr>
          <p:cNvCxnSpPr>
            <a:cxnSpLocks/>
          </p:cNvCxnSpPr>
          <p:nvPr/>
        </p:nvCxnSpPr>
        <p:spPr>
          <a:xfrm flipH="1">
            <a:off x="315489" y="6328267"/>
            <a:ext cx="11638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9D9D43-4926-408B-0891-838E4D7004FE}"/>
              </a:ext>
            </a:extLst>
          </p:cNvPr>
          <p:cNvSpPr txBox="1"/>
          <p:nvPr/>
        </p:nvSpPr>
        <p:spPr>
          <a:xfrm>
            <a:off x="7561821" y="6427920"/>
            <a:ext cx="278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폭탄 점프 활용 예시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60A0FA-3808-0FBC-198D-7965D570F372}"/>
              </a:ext>
            </a:extLst>
          </p:cNvPr>
          <p:cNvGrpSpPr/>
          <p:nvPr/>
        </p:nvGrpSpPr>
        <p:grpSpPr>
          <a:xfrm>
            <a:off x="1597846" y="1710404"/>
            <a:ext cx="8447511" cy="1780114"/>
            <a:chOff x="1212325" y="2102936"/>
            <a:chExt cx="8447511" cy="178011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D1FB47-1AC1-E395-B5CA-0F26D3E81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325" y="3544319"/>
              <a:ext cx="8447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EBCA7EC-6AE5-B7D9-DE3B-531D2B5C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70841" y="2554580"/>
              <a:ext cx="793836" cy="793836"/>
            </a:xfrm>
            <a:prstGeom prst="rect">
              <a:avLst/>
            </a:prstGeom>
          </p:spPr>
        </p:pic>
        <p:pic>
          <p:nvPicPr>
            <p:cNvPr id="49" name="그래픽 48" descr="충돌 단색으로 채워진">
              <a:extLst>
                <a:ext uri="{FF2B5EF4-FFF2-40B4-BE49-F238E27FC236}">
                  <a16:creationId xmlns:a16="http://schemas.microsoft.com/office/drawing/2014/main" id="{4875972B-D9E8-F83E-FC0A-3AC273B34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61169" y="2903215"/>
              <a:ext cx="814046" cy="81404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FC9CC4-464A-70BD-70B8-7CBAD94D76AB}"/>
                </a:ext>
              </a:extLst>
            </p:cNvPr>
            <p:cNvSpPr txBox="1"/>
            <p:nvPr/>
          </p:nvSpPr>
          <p:spPr>
            <a:xfrm>
              <a:off x="2744043" y="3606051"/>
              <a:ext cx="5247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피격 대상을 공중으로 띄어 올리고 피격받은 방향의 반대로 밀어냄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넉백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FA3B12A-AB29-7A79-42F3-81B5AE60FC92}"/>
                </a:ext>
              </a:extLst>
            </p:cNvPr>
            <p:cNvGrpSpPr/>
            <p:nvPr/>
          </p:nvGrpSpPr>
          <p:grpSpPr>
            <a:xfrm flipH="1">
              <a:off x="2614892" y="2102936"/>
              <a:ext cx="2279878" cy="1527544"/>
              <a:chOff x="5775669" y="2350548"/>
              <a:chExt cx="2279878" cy="1527544"/>
            </a:xfrm>
          </p:grpSpPr>
          <p:pic>
            <p:nvPicPr>
              <p:cNvPr id="56" name="그래픽 55" descr="괴물 단색으로 채워진">
                <a:extLst>
                  <a:ext uri="{FF2B5EF4-FFF2-40B4-BE49-F238E27FC236}">
                    <a16:creationId xmlns:a16="http://schemas.microsoft.com/office/drawing/2014/main" id="{8BFA38AB-2164-3B28-4A99-827D08C0E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64054" y="2583601"/>
                <a:ext cx="858228" cy="85822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DA991D-D008-6F57-2FF6-16517561C57D}"/>
                  </a:ext>
                </a:extLst>
              </p:cNvPr>
              <p:cNvSpPr txBox="1"/>
              <p:nvPr/>
            </p:nvSpPr>
            <p:spPr>
              <a:xfrm>
                <a:off x="5963758" y="2350548"/>
                <a:ext cx="1026278" cy="25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- HP</a:t>
                </a:r>
                <a:endPara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" name="화살표: 오른쪽 60">
                <a:extLst>
                  <a:ext uri="{FF2B5EF4-FFF2-40B4-BE49-F238E27FC236}">
                    <a16:creationId xmlns:a16="http://schemas.microsoft.com/office/drawing/2014/main" id="{8F99706B-F822-51B4-AD4D-9F07599077A6}"/>
                  </a:ext>
                </a:extLst>
              </p:cNvPr>
              <p:cNvSpPr/>
              <p:nvPr/>
            </p:nvSpPr>
            <p:spPr>
              <a:xfrm rot="19828409">
                <a:off x="5775669" y="3335872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화살표: 오른쪽 72">
                <a:extLst>
                  <a:ext uri="{FF2B5EF4-FFF2-40B4-BE49-F238E27FC236}">
                    <a16:creationId xmlns:a16="http://schemas.microsoft.com/office/drawing/2014/main" id="{CF82356B-7179-FAD3-6B5B-314E114E61B0}"/>
                  </a:ext>
                </a:extLst>
              </p:cNvPr>
              <p:cNvSpPr/>
              <p:nvPr/>
            </p:nvSpPr>
            <p:spPr>
              <a:xfrm rot="19828409">
                <a:off x="5775669" y="3087902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화살표: 오른쪽 73">
                <a:extLst>
                  <a:ext uri="{FF2B5EF4-FFF2-40B4-BE49-F238E27FC236}">
                    <a16:creationId xmlns:a16="http://schemas.microsoft.com/office/drawing/2014/main" id="{92B11526-3440-76F5-3765-B5EBFDBCB7D8}"/>
                  </a:ext>
                </a:extLst>
              </p:cNvPr>
              <p:cNvSpPr/>
              <p:nvPr/>
            </p:nvSpPr>
            <p:spPr>
              <a:xfrm rot="19828409">
                <a:off x="5775669" y="2849891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1" name="그래픽 80" descr="괴물 단색으로 채워진">
                <a:extLst>
                  <a:ext uri="{FF2B5EF4-FFF2-40B4-BE49-F238E27FC236}">
                    <a16:creationId xmlns:a16="http://schemas.microsoft.com/office/drawing/2014/main" id="{5F137E5C-80EF-9A48-0E09-51105F5DC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96043" y="2669725"/>
                <a:ext cx="858228" cy="858228"/>
              </a:xfrm>
              <a:prstGeom prst="rect">
                <a:avLst/>
              </a:prstGeom>
            </p:spPr>
          </p:pic>
          <p:pic>
            <p:nvPicPr>
              <p:cNvPr id="82" name="그래픽 81" descr="괴물 단색으로 채워진">
                <a:extLst>
                  <a:ext uri="{FF2B5EF4-FFF2-40B4-BE49-F238E27FC236}">
                    <a16:creationId xmlns:a16="http://schemas.microsoft.com/office/drawing/2014/main" id="{E4D2F4BA-DB32-E60B-82D6-34E6E3D07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197319" y="3019864"/>
                <a:ext cx="858228" cy="858228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A5EB7A0-6171-1D52-5F54-5DB4A21196BB}"/>
                </a:ext>
              </a:extLst>
            </p:cNvPr>
            <p:cNvGrpSpPr/>
            <p:nvPr/>
          </p:nvGrpSpPr>
          <p:grpSpPr>
            <a:xfrm>
              <a:off x="5819532" y="2102936"/>
              <a:ext cx="2279878" cy="1527544"/>
              <a:chOff x="5775669" y="2350548"/>
              <a:chExt cx="2279878" cy="1527544"/>
            </a:xfrm>
          </p:grpSpPr>
          <p:pic>
            <p:nvPicPr>
              <p:cNvPr id="91" name="그래픽 90" descr="괴물 단색으로 채워진">
                <a:extLst>
                  <a:ext uri="{FF2B5EF4-FFF2-40B4-BE49-F238E27FC236}">
                    <a16:creationId xmlns:a16="http://schemas.microsoft.com/office/drawing/2014/main" id="{DDBB64C1-E4A7-BDB0-D757-A8EEC6B64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64054" y="2583601"/>
                <a:ext cx="858228" cy="858228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694F19-8774-8E8D-664E-F1741C7CA50D}"/>
                  </a:ext>
                </a:extLst>
              </p:cNvPr>
              <p:cNvSpPr txBox="1"/>
              <p:nvPr/>
            </p:nvSpPr>
            <p:spPr>
              <a:xfrm>
                <a:off x="5963758" y="2350548"/>
                <a:ext cx="1026278" cy="25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- HP</a:t>
                </a:r>
                <a:endPara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화살표: 오른쪽 92">
                <a:extLst>
                  <a:ext uri="{FF2B5EF4-FFF2-40B4-BE49-F238E27FC236}">
                    <a16:creationId xmlns:a16="http://schemas.microsoft.com/office/drawing/2014/main" id="{C4DA6D58-03BD-86E8-BBF8-3AC1D99DD712}"/>
                  </a:ext>
                </a:extLst>
              </p:cNvPr>
              <p:cNvSpPr/>
              <p:nvPr/>
            </p:nvSpPr>
            <p:spPr>
              <a:xfrm rot="19828409">
                <a:off x="5775669" y="3335872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화살표: 오른쪽 93">
                <a:extLst>
                  <a:ext uri="{FF2B5EF4-FFF2-40B4-BE49-F238E27FC236}">
                    <a16:creationId xmlns:a16="http://schemas.microsoft.com/office/drawing/2014/main" id="{5E4E725F-9CFE-B029-FE88-B4B55F5E82F5}"/>
                  </a:ext>
                </a:extLst>
              </p:cNvPr>
              <p:cNvSpPr/>
              <p:nvPr/>
            </p:nvSpPr>
            <p:spPr>
              <a:xfrm rot="19828409">
                <a:off x="5775669" y="3087902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화살표: 오른쪽 94">
                <a:extLst>
                  <a:ext uri="{FF2B5EF4-FFF2-40B4-BE49-F238E27FC236}">
                    <a16:creationId xmlns:a16="http://schemas.microsoft.com/office/drawing/2014/main" id="{50B6ED3E-15F7-7E92-1663-BB92715D1F9D}"/>
                  </a:ext>
                </a:extLst>
              </p:cNvPr>
              <p:cNvSpPr/>
              <p:nvPr/>
            </p:nvSpPr>
            <p:spPr>
              <a:xfrm rot="19828409">
                <a:off x="5775669" y="2849891"/>
                <a:ext cx="341785" cy="176167"/>
              </a:xfrm>
              <a:prstGeom prst="rightArrow">
                <a:avLst>
                  <a:gd name="adj1" fmla="val 33399"/>
                  <a:gd name="adj2" fmla="val 70751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6" name="그래픽 95" descr="괴물 단색으로 채워진">
                <a:extLst>
                  <a:ext uri="{FF2B5EF4-FFF2-40B4-BE49-F238E27FC236}">
                    <a16:creationId xmlns:a16="http://schemas.microsoft.com/office/drawing/2014/main" id="{CE9EA93B-ACDD-ADDA-83AA-B9412A28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96043" y="2669725"/>
                <a:ext cx="858228" cy="858228"/>
              </a:xfrm>
              <a:prstGeom prst="rect">
                <a:avLst/>
              </a:prstGeom>
            </p:spPr>
          </p:pic>
          <p:pic>
            <p:nvPicPr>
              <p:cNvPr id="97" name="그래픽 96" descr="괴물 단색으로 채워진">
                <a:extLst>
                  <a:ext uri="{FF2B5EF4-FFF2-40B4-BE49-F238E27FC236}">
                    <a16:creationId xmlns:a16="http://schemas.microsoft.com/office/drawing/2014/main" id="{28FC8A11-7EC7-F60A-5FE0-CD26B9AD6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197319" y="3019864"/>
                <a:ext cx="858228" cy="858228"/>
              </a:xfrm>
              <a:prstGeom prst="rect">
                <a:avLst/>
              </a:prstGeom>
            </p:spPr>
          </p:pic>
        </p:grp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B1B35115-0A56-D1F1-FC54-85AC1DF3C4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1037" y="5902476"/>
            <a:ext cx="431247" cy="431247"/>
          </a:xfrm>
          <a:prstGeom prst="rect">
            <a:avLst/>
          </a:prstGeom>
        </p:spPr>
      </p:pic>
      <p:pic>
        <p:nvPicPr>
          <p:cNvPr id="53" name="그래픽 52" descr="충돌 단색으로 채워진">
            <a:extLst>
              <a:ext uri="{FF2B5EF4-FFF2-40B4-BE49-F238E27FC236}">
                <a16:creationId xmlns:a16="http://schemas.microsoft.com/office/drawing/2014/main" id="{65540F9A-8594-6F02-52D3-6ACB779E6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7574" y="6056656"/>
            <a:ext cx="448868" cy="448868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A299F1D-1F81-EFDC-C998-C3F6C7097D79}"/>
              </a:ext>
            </a:extLst>
          </p:cNvPr>
          <p:cNvGrpSpPr/>
          <p:nvPr/>
        </p:nvGrpSpPr>
        <p:grpSpPr>
          <a:xfrm>
            <a:off x="8098242" y="5062931"/>
            <a:ext cx="937288" cy="750006"/>
            <a:chOff x="4074568" y="4749994"/>
            <a:chExt cx="1142732" cy="914400"/>
          </a:xfrm>
          <a:solidFill>
            <a:srgbClr val="000000">
              <a:alpha val="80000"/>
            </a:srgbClr>
          </a:solidFill>
        </p:grpSpPr>
        <p:pic>
          <p:nvPicPr>
            <p:cNvPr id="123" name="그래픽 122" descr="걷기 단색으로 채워진">
              <a:extLst>
                <a:ext uri="{FF2B5EF4-FFF2-40B4-BE49-F238E27FC236}">
                  <a16:creationId xmlns:a16="http://schemas.microsoft.com/office/drawing/2014/main" id="{A5EA7053-6FFB-4F03-A7E7-59C71AEF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941773">
              <a:off x="4074568" y="4749994"/>
              <a:ext cx="914400" cy="914400"/>
            </a:xfrm>
            <a:prstGeom prst="rect">
              <a:avLst/>
            </a:prstGeom>
          </p:spPr>
        </p:pic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DD63DB7-C17D-36E1-A373-F58D69C3CDB2}"/>
                </a:ext>
              </a:extLst>
            </p:cNvPr>
            <p:cNvSpPr/>
            <p:nvPr/>
          </p:nvSpPr>
          <p:spPr>
            <a:xfrm rot="19878670" flipH="1">
              <a:off x="4375588" y="4850459"/>
              <a:ext cx="841712" cy="373342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grpFill/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520567C-71F6-6D98-047B-00158A73CDA6}"/>
              </a:ext>
            </a:extLst>
          </p:cNvPr>
          <p:cNvGrpSpPr/>
          <p:nvPr/>
        </p:nvGrpSpPr>
        <p:grpSpPr>
          <a:xfrm>
            <a:off x="9208991" y="4468456"/>
            <a:ext cx="937288" cy="750006"/>
            <a:chOff x="4074568" y="4749994"/>
            <a:chExt cx="1142732" cy="914400"/>
          </a:xfrm>
        </p:grpSpPr>
        <p:pic>
          <p:nvPicPr>
            <p:cNvPr id="126" name="그래픽 125" descr="걷기 단색으로 채워진">
              <a:extLst>
                <a:ext uri="{FF2B5EF4-FFF2-40B4-BE49-F238E27FC236}">
                  <a16:creationId xmlns:a16="http://schemas.microsoft.com/office/drawing/2014/main" id="{11542D04-1442-1A4D-08C7-085CE1AFE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0941773">
              <a:off x="4074568" y="4749994"/>
              <a:ext cx="914400" cy="914400"/>
            </a:xfrm>
            <a:prstGeom prst="rect">
              <a:avLst/>
            </a:prstGeom>
          </p:spPr>
        </p:pic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79F1D82D-362F-F5D2-3172-5B0245AF2853}"/>
                </a:ext>
              </a:extLst>
            </p:cNvPr>
            <p:cNvSpPr/>
            <p:nvPr/>
          </p:nvSpPr>
          <p:spPr>
            <a:xfrm rot="19878670" flipH="1">
              <a:off x="4375588" y="4850459"/>
              <a:ext cx="841712" cy="373342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30" name="화살표: 오른쪽 129">
            <a:extLst>
              <a:ext uri="{FF2B5EF4-FFF2-40B4-BE49-F238E27FC236}">
                <a16:creationId xmlns:a16="http://schemas.microsoft.com/office/drawing/2014/main" id="{256563BC-DF94-DCA8-F30C-DF926A0E6D11}"/>
              </a:ext>
            </a:extLst>
          </p:cNvPr>
          <p:cNvSpPr/>
          <p:nvPr/>
        </p:nvSpPr>
        <p:spPr>
          <a:xfrm rot="18949739">
            <a:off x="9049686" y="5249062"/>
            <a:ext cx="280338" cy="144495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1A492C87-6048-FE27-46A0-7E617BD90726}"/>
              </a:ext>
            </a:extLst>
          </p:cNvPr>
          <p:cNvSpPr/>
          <p:nvPr/>
        </p:nvSpPr>
        <p:spPr>
          <a:xfrm rot="18949739">
            <a:off x="9049686" y="5061235"/>
            <a:ext cx="280338" cy="144495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09E000CE-41F4-C9EF-9FAF-F80C5D18F63D}"/>
              </a:ext>
            </a:extLst>
          </p:cNvPr>
          <p:cNvSpPr/>
          <p:nvPr/>
        </p:nvSpPr>
        <p:spPr>
          <a:xfrm rot="18949739">
            <a:off x="9049686" y="4843023"/>
            <a:ext cx="280338" cy="144495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1B033AC2-9327-7EBF-5286-50C91D06BFB9}"/>
              </a:ext>
            </a:extLst>
          </p:cNvPr>
          <p:cNvSpPr/>
          <p:nvPr/>
        </p:nvSpPr>
        <p:spPr>
          <a:xfrm rot="16200000">
            <a:off x="8351237" y="5958586"/>
            <a:ext cx="486789" cy="146499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E82FE1F0-CD7E-CD8C-4DA7-6D77A1622912}"/>
              </a:ext>
            </a:extLst>
          </p:cNvPr>
          <p:cNvSpPr/>
          <p:nvPr/>
        </p:nvSpPr>
        <p:spPr>
          <a:xfrm rot="16200000">
            <a:off x="7725568" y="5967418"/>
            <a:ext cx="486789" cy="146499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75807FA9-6BC2-E244-F4CF-EF3FACF37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6966" y="5902476"/>
            <a:ext cx="431247" cy="431247"/>
          </a:xfrm>
          <a:prstGeom prst="rect">
            <a:avLst/>
          </a:prstGeom>
        </p:spPr>
      </p:pic>
      <p:pic>
        <p:nvPicPr>
          <p:cNvPr id="136" name="그래픽 135" descr="충돌 단색으로 채워진">
            <a:extLst>
              <a:ext uri="{FF2B5EF4-FFF2-40B4-BE49-F238E27FC236}">
                <a16:creationId xmlns:a16="http://schemas.microsoft.com/office/drawing/2014/main" id="{BA03256C-38A4-1FE1-F95F-922A8BC34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3503" y="6056656"/>
            <a:ext cx="448868" cy="448868"/>
          </a:xfrm>
          <a:prstGeom prst="rect">
            <a:avLst/>
          </a:prstGeom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DE95DDD-1C3E-1B7D-AFDC-42DCFDF01CA3}"/>
              </a:ext>
            </a:extLst>
          </p:cNvPr>
          <p:cNvGrpSpPr/>
          <p:nvPr/>
        </p:nvGrpSpPr>
        <p:grpSpPr>
          <a:xfrm>
            <a:off x="2531642" y="5062931"/>
            <a:ext cx="937288" cy="750006"/>
            <a:chOff x="4074568" y="4749994"/>
            <a:chExt cx="1142732" cy="914400"/>
          </a:xfrm>
          <a:solidFill>
            <a:srgbClr val="000000">
              <a:alpha val="80000"/>
            </a:srgbClr>
          </a:solidFill>
        </p:grpSpPr>
        <p:pic>
          <p:nvPicPr>
            <p:cNvPr id="138" name="그래픽 137" descr="걷기 단색으로 채워진">
              <a:extLst>
                <a:ext uri="{FF2B5EF4-FFF2-40B4-BE49-F238E27FC236}">
                  <a16:creationId xmlns:a16="http://schemas.microsoft.com/office/drawing/2014/main" id="{08473F7C-4A17-BF5F-C5C0-567EA885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0941773">
              <a:off x="4074568" y="4749994"/>
              <a:ext cx="914400" cy="914400"/>
            </a:xfrm>
            <a:prstGeom prst="rect">
              <a:avLst/>
            </a:prstGeom>
          </p:spPr>
        </p:pic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089E258-40C1-38D1-AE60-16316BBD4763}"/>
                </a:ext>
              </a:extLst>
            </p:cNvPr>
            <p:cNvSpPr/>
            <p:nvPr/>
          </p:nvSpPr>
          <p:spPr>
            <a:xfrm rot="19878670" flipH="1">
              <a:off x="4375588" y="4850459"/>
              <a:ext cx="841712" cy="373342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grpFill/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078E9F4B-657B-EB0D-55DB-51E941070703}"/>
              </a:ext>
            </a:extLst>
          </p:cNvPr>
          <p:cNvSpPr/>
          <p:nvPr/>
        </p:nvSpPr>
        <p:spPr>
          <a:xfrm rot="16200000">
            <a:off x="2987166" y="5958586"/>
            <a:ext cx="486789" cy="146499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9E325118-8A72-54A8-BAA0-8156620BBE90}"/>
              </a:ext>
            </a:extLst>
          </p:cNvPr>
          <p:cNvSpPr/>
          <p:nvPr/>
        </p:nvSpPr>
        <p:spPr>
          <a:xfrm rot="16200000">
            <a:off x="2361497" y="5967418"/>
            <a:ext cx="486789" cy="146499"/>
          </a:xfrm>
          <a:prstGeom prst="rightArrow">
            <a:avLst>
              <a:gd name="adj1" fmla="val 33399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540B51-B2A0-1713-AAA1-1B4EF6BD12C3}"/>
              </a:ext>
            </a:extLst>
          </p:cNvPr>
          <p:cNvGrpSpPr/>
          <p:nvPr/>
        </p:nvGrpSpPr>
        <p:grpSpPr>
          <a:xfrm>
            <a:off x="3502462" y="4468456"/>
            <a:ext cx="1096593" cy="925101"/>
            <a:chOff x="2990490" y="4468456"/>
            <a:chExt cx="1096593" cy="925101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F9E0B6DE-6138-990D-BACB-01BDEEBF59F0}"/>
                </a:ext>
              </a:extLst>
            </p:cNvPr>
            <p:cNvGrpSpPr/>
            <p:nvPr/>
          </p:nvGrpSpPr>
          <p:grpSpPr>
            <a:xfrm>
              <a:off x="3149795" y="4468456"/>
              <a:ext cx="937288" cy="750006"/>
              <a:chOff x="4074568" y="4749994"/>
              <a:chExt cx="1142732" cy="914400"/>
            </a:xfrm>
          </p:grpSpPr>
          <p:pic>
            <p:nvPicPr>
              <p:cNvPr id="143" name="그래픽 142" descr="걷기 단색으로 채워진">
                <a:extLst>
                  <a:ext uri="{FF2B5EF4-FFF2-40B4-BE49-F238E27FC236}">
                    <a16:creationId xmlns:a16="http://schemas.microsoft.com/office/drawing/2014/main" id="{922EAC25-9495-7DA4-313B-01D4DE866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20941773">
                <a:off x="4074568" y="47499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FD291337-D17F-6ADA-7EE9-AD88CD6770B4}"/>
                  </a:ext>
                </a:extLst>
              </p:cNvPr>
              <p:cNvSpPr/>
              <p:nvPr/>
            </p:nvSpPr>
            <p:spPr>
              <a:xfrm rot="19878670" flipH="1">
                <a:off x="4375588" y="4850459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45" name="화살표: 오른쪽 144">
              <a:extLst>
                <a:ext uri="{FF2B5EF4-FFF2-40B4-BE49-F238E27FC236}">
                  <a16:creationId xmlns:a16="http://schemas.microsoft.com/office/drawing/2014/main" id="{575B50E9-B89C-1B58-B7DF-851A70C14DF2}"/>
                </a:ext>
              </a:extLst>
            </p:cNvPr>
            <p:cNvSpPr/>
            <p:nvPr/>
          </p:nvSpPr>
          <p:spPr>
            <a:xfrm rot="18949739">
              <a:off x="2990490" y="5249062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오른쪽 145">
              <a:extLst>
                <a:ext uri="{FF2B5EF4-FFF2-40B4-BE49-F238E27FC236}">
                  <a16:creationId xmlns:a16="http://schemas.microsoft.com/office/drawing/2014/main" id="{256438F9-715B-9BE9-953E-A85E6F1F5BAD}"/>
                </a:ext>
              </a:extLst>
            </p:cNvPr>
            <p:cNvSpPr/>
            <p:nvPr/>
          </p:nvSpPr>
          <p:spPr>
            <a:xfrm rot="18949739">
              <a:off x="2990490" y="5061235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화살표: 오른쪽 146">
              <a:extLst>
                <a:ext uri="{FF2B5EF4-FFF2-40B4-BE49-F238E27FC236}">
                  <a16:creationId xmlns:a16="http://schemas.microsoft.com/office/drawing/2014/main" id="{1525F964-3AD8-1092-EB3A-00A21DE93783}"/>
                </a:ext>
              </a:extLst>
            </p:cNvPr>
            <p:cNvSpPr/>
            <p:nvPr/>
          </p:nvSpPr>
          <p:spPr>
            <a:xfrm rot="18949739">
              <a:off x="2990490" y="4843023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3F9F1A6-6ED8-361B-8150-48199897D6A7}"/>
              </a:ext>
            </a:extLst>
          </p:cNvPr>
          <p:cNvGrpSpPr/>
          <p:nvPr/>
        </p:nvGrpSpPr>
        <p:grpSpPr>
          <a:xfrm flipH="1">
            <a:off x="1224947" y="4468456"/>
            <a:ext cx="1096593" cy="925101"/>
            <a:chOff x="2990490" y="4468456"/>
            <a:chExt cx="1096593" cy="925101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1D5FB96-2C4B-FFF5-87DC-B651F188CE24}"/>
                </a:ext>
              </a:extLst>
            </p:cNvPr>
            <p:cNvGrpSpPr/>
            <p:nvPr/>
          </p:nvGrpSpPr>
          <p:grpSpPr>
            <a:xfrm>
              <a:off x="3149795" y="4468456"/>
              <a:ext cx="937288" cy="750006"/>
              <a:chOff x="4074568" y="4749994"/>
              <a:chExt cx="1142732" cy="914400"/>
            </a:xfrm>
          </p:grpSpPr>
          <p:pic>
            <p:nvPicPr>
              <p:cNvPr id="153" name="그래픽 152" descr="걷기 단색으로 채워진">
                <a:extLst>
                  <a:ext uri="{FF2B5EF4-FFF2-40B4-BE49-F238E27FC236}">
                    <a16:creationId xmlns:a16="http://schemas.microsoft.com/office/drawing/2014/main" id="{A9105529-B336-8035-58A5-5B9CC5C4A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20941773">
                <a:off x="4074568" y="47499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4" name="자유형: 도형 153">
                <a:extLst>
                  <a:ext uri="{FF2B5EF4-FFF2-40B4-BE49-F238E27FC236}">
                    <a16:creationId xmlns:a16="http://schemas.microsoft.com/office/drawing/2014/main" id="{074F4242-84B0-9C94-6A7D-60D92FAE43E0}"/>
                  </a:ext>
                </a:extLst>
              </p:cNvPr>
              <p:cNvSpPr/>
              <p:nvPr/>
            </p:nvSpPr>
            <p:spPr>
              <a:xfrm rot="19878670" flipH="1">
                <a:off x="4375588" y="4850459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50" name="화살표: 오른쪽 149">
              <a:extLst>
                <a:ext uri="{FF2B5EF4-FFF2-40B4-BE49-F238E27FC236}">
                  <a16:creationId xmlns:a16="http://schemas.microsoft.com/office/drawing/2014/main" id="{56A636C9-6FED-7079-C99E-72B63A70CC3A}"/>
                </a:ext>
              </a:extLst>
            </p:cNvPr>
            <p:cNvSpPr/>
            <p:nvPr/>
          </p:nvSpPr>
          <p:spPr>
            <a:xfrm rot="18949739">
              <a:off x="2990490" y="5249062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화살표: 오른쪽 150">
              <a:extLst>
                <a:ext uri="{FF2B5EF4-FFF2-40B4-BE49-F238E27FC236}">
                  <a16:creationId xmlns:a16="http://schemas.microsoft.com/office/drawing/2014/main" id="{1EFBCBB2-A7B6-DCB3-29E9-41791DDA1833}"/>
                </a:ext>
              </a:extLst>
            </p:cNvPr>
            <p:cNvSpPr/>
            <p:nvPr/>
          </p:nvSpPr>
          <p:spPr>
            <a:xfrm rot="18949739">
              <a:off x="2990490" y="5061235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화살표: 오른쪽 151">
              <a:extLst>
                <a:ext uri="{FF2B5EF4-FFF2-40B4-BE49-F238E27FC236}">
                  <a16:creationId xmlns:a16="http://schemas.microsoft.com/office/drawing/2014/main" id="{D1A51D58-97B7-B3DD-74B0-A66C92497E1D}"/>
                </a:ext>
              </a:extLst>
            </p:cNvPr>
            <p:cNvSpPr/>
            <p:nvPr/>
          </p:nvSpPr>
          <p:spPr>
            <a:xfrm rot="18949739">
              <a:off x="2990490" y="4843023"/>
              <a:ext cx="280338" cy="144495"/>
            </a:xfrm>
            <a:prstGeom prst="rightArrow">
              <a:avLst>
                <a:gd name="adj1" fmla="val 33399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07C2CD08-CA25-8114-5175-4B1C0F9AC366}"/>
              </a:ext>
            </a:extLst>
          </p:cNvPr>
          <p:cNvSpPr txBox="1"/>
          <p:nvPr/>
        </p:nvSpPr>
        <p:spPr>
          <a:xfrm>
            <a:off x="948905" y="6427920"/>
            <a:ext cx="40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폭탄이 터질 때 위치에 따라 날아가는 방향이 다르다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8" name="화살표: 원형 157">
            <a:extLst>
              <a:ext uri="{FF2B5EF4-FFF2-40B4-BE49-F238E27FC236}">
                <a16:creationId xmlns:a16="http://schemas.microsoft.com/office/drawing/2014/main" id="{816FC552-4D22-64C4-1F60-0A29F85E999C}"/>
              </a:ext>
            </a:extLst>
          </p:cNvPr>
          <p:cNvSpPr/>
          <p:nvPr/>
        </p:nvSpPr>
        <p:spPr>
          <a:xfrm rot="18840595">
            <a:off x="8457060" y="4455316"/>
            <a:ext cx="1021015" cy="727830"/>
          </a:xfrm>
          <a:prstGeom prst="circularArrow">
            <a:avLst>
              <a:gd name="adj1" fmla="val 2247"/>
              <a:gd name="adj2" fmla="val 553562"/>
              <a:gd name="adj3" fmla="val 20717580"/>
              <a:gd name="adj4" fmla="val 12629448"/>
              <a:gd name="adj5" fmla="val 4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DFE632D0-6912-77A2-6E77-19BD5C5E4618}"/>
              </a:ext>
            </a:extLst>
          </p:cNvPr>
          <p:cNvCxnSpPr>
            <a:cxnSpLocks/>
          </p:cNvCxnSpPr>
          <p:nvPr/>
        </p:nvCxnSpPr>
        <p:spPr>
          <a:xfrm flipV="1">
            <a:off x="5780240" y="4533372"/>
            <a:ext cx="0" cy="173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872F4B74-46F9-168D-02EC-FA87F3F3AB70}"/>
              </a:ext>
            </a:extLst>
          </p:cNvPr>
          <p:cNvGrpSpPr/>
          <p:nvPr/>
        </p:nvGrpSpPr>
        <p:grpSpPr>
          <a:xfrm>
            <a:off x="91833" y="1323772"/>
            <a:ext cx="1893630" cy="1309745"/>
            <a:chOff x="6567943" y="884391"/>
            <a:chExt cx="1893630" cy="1309745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FE2E880B-8A42-0E65-542A-24566C6C3283}"/>
                </a:ext>
              </a:extLst>
            </p:cNvPr>
            <p:cNvGrpSpPr/>
            <p:nvPr/>
          </p:nvGrpSpPr>
          <p:grpSpPr>
            <a:xfrm>
              <a:off x="6825251" y="884391"/>
              <a:ext cx="1636322" cy="852086"/>
              <a:chOff x="235577" y="4132988"/>
              <a:chExt cx="2723874" cy="1418410"/>
            </a:xfrm>
          </p:grpSpPr>
          <p:sp>
            <p:nvSpPr>
              <p:cNvPr id="187" name="화살표: 오른쪽 186">
                <a:extLst>
                  <a:ext uri="{FF2B5EF4-FFF2-40B4-BE49-F238E27FC236}">
                    <a16:creationId xmlns:a16="http://schemas.microsoft.com/office/drawing/2014/main" id="{9D42ADEE-6C81-7CCC-D571-6EE463A36B10}"/>
                  </a:ext>
                </a:extLst>
              </p:cNvPr>
              <p:cNvSpPr/>
              <p:nvPr/>
            </p:nvSpPr>
            <p:spPr>
              <a:xfrm rot="16200000">
                <a:off x="561411" y="481069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화살표: 오른쪽 187">
                <a:extLst>
                  <a:ext uri="{FF2B5EF4-FFF2-40B4-BE49-F238E27FC236}">
                    <a16:creationId xmlns:a16="http://schemas.microsoft.com/office/drawing/2014/main" id="{5E712C21-7ABD-84C1-F7D9-BE2B4C10FA0D}"/>
                  </a:ext>
                </a:extLst>
              </p:cNvPr>
              <p:cNvSpPr/>
              <p:nvPr/>
            </p:nvSpPr>
            <p:spPr>
              <a:xfrm>
                <a:off x="1047787" y="528343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EDA7BDB-BDFF-DEFB-572C-CBAF31BF5261}"/>
                  </a:ext>
                </a:extLst>
              </p:cNvPr>
              <p:cNvSpPr txBox="1"/>
              <p:nvPr/>
            </p:nvSpPr>
            <p:spPr>
              <a:xfrm>
                <a:off x="738795" y="4905892"/>
                <a:ext cx="2220656" cy="40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X (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좌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우 방향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322C70E-C587-99E5-B18A-B2E2558F75A2}"/>
                  </a:ext>
                </a:extLst>
              </p:cNvPr>
              <p:cNvSpPr txBox="1"/>
              <p:nvPr/>
            </p:nvSpPr>
            <p:spPr>
              <a:xfrm>
                <a:off x="235577" y="4132988"/>
                <a:ext cx="1619030" cy="36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Y (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높이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91" name="화살표: 오른쪽 190">
              <a:extLst>
                <a:ext uri="{FF2B5EF4-FFF2-40B4-BE49-F238E27FC236}">
                  <a16:creationId xmlns:a16="http://schemas.microsoft.com/office/drawing/2014/main" id="{047F1332-5C31-6219-97A4-A8CF084C31B5}"/>
                </a:ext>
              </a:extLst>
            </p:cNvPr>
            <p:cNvSpPr/>
            <p:nvPr/>
          </p:nvSpPr>
          <p:spPr>
            <a:xfrm rot="8685204">
              <a:off x="6870978" y="1694983"/>
              <a:ext cx="474098" cy="161748"/>
            </a:xfrm>
            <a:prstGeom prst="rightArrow">
              <a:avLst>
                <a:gd name="adj1" fmla="val 25333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B995D3B-8369-F605-0166-3C4288F85078}"/>
                </a:ext>
              </a:extLst>
            </p:cNvPr>
            <p:cNvSpPr txBox="1"/>
            <p:nvPr/>
          </p:nvSpPr>
          <p:spPr>
            <a:xfrm>
              <a:off x="6567943" y="1947915"/>
              <a:ext cx="1119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Z (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상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하 방향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A2CFBDC-D4CB-84C9-9C71-8FE42DB64B5C}"/>
              </a:ext>
            </a:extLst>
          </p:cNvPr>
          <p:cNvSpPr/>
          <p:nvPr/>
        </p:nvSpPr>
        <p:spPr>
          <a:xfrm>
            <a:off x="9416767" y="5282974"/>
            <a:ext cx="416413" cy="103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35091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시스템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폭탄 발사 시스템 </a:t>
            </a:r>
            <a:r>
              <a:rPr lang="en-US" altLang="ko-KR" dirty="0"/>
              <a:t>: </a:t>
            </a:r>
            <a:r>
              <a:rPr lang="ko-KR" altLang="en-US" sz="1400" dirty="0"/>
              <a:t>마우스 왼쪽버튼을 클릭하면 마우스 커서 위치로 폭탄을 발사하는 시스템이다</a:t>
            </a:r>
            <a:r>
              <a:rPr lang="en-US" altLang="ko-KR" sz="140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폭발 지연 시스템</a:t>
            </a:r>
            <a:r>
              <a:rPr lang="en-US" altLang="ko-KR" dirty="0"/>
              <a:t> : </a:t>
            </a:r>
            <a:r>
              <a:rPr lang="ko-KR" altLang="en-US" sz="1400" dirty="0"/>
              <a:t>폭탄의 폭발을 지연시켜 원하는 순간에 폭탄을 터트릴 수 있는 시스템이다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CBA571-D857-2DEE-5064-B7BD524A2098}"/>
              </a:ext>
            </a:extLst>
          </p:cNvPr>
          <p:cNvGrpSpPr/>
          <p:nvPr/>
        </p:nvGrpSpPr>
        <p:grpSpPr>
          <a:xfrm>
            <a:off x="315489" y="1671997"/>
            <a:ext cx="11428836" cy="2008554"/>
            <a:chOff x="315489" y="972212"/>
            <a:chExt cx="12176867" cy="214001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C291086-C31C-E2C2-1DA6-21EBF84C1D65}"/>
                </a:ext>
              </a:extLst>
            </p:cNvPr>
            <p:cNvGrpSpPr/>
            <p:nvPr/>
          </p:nvGrpSpPr>
          <p:grpSpPr>
            <a:xfrm>
              <a:off x="315489" y="1129038"/>
              <a:ext cx="12176867" cy="1950292"/>
              <a:chOff x="315489" y="1712114"/>
              <a:chExt cx="12176867" cy="1950292"/>
            </a:xfrm>
          </p:grpSpPr>
          <p:pic>
            <p:nvPicPr>
              <p:cNvPr id="6" name="그래픽 5" descr="걷기 단색으로 채워진">
                <a:extLst>
                  <a:ext uri="{FF2B5EF4-FFF2-40B4-BE49-F238E27FC236}">
                    <a16:creationId xmlns:a16="http://schemas.microsoft.com/office/drawing/2014/main" id="{07E9D1DD-FE6D-C807-0FEF-E0B40BBED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941773">
                <a:off x="716281" y="26708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50CD1CB-329A-5C66-B72E-F0AFC6524A62}"/>
                  </a:ext>
                </a:extLst>
              </p:cNvPr>
              <p:cNvSpPr/>
              <p:nvPr/>
            </p:nvSpPr>
            <p:spPr>
              <a:xfrm rot="19878670" flipH="1">
                <a:off x="1017301" y="2838001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5DD3E69-C313-3D2E-A584-288652D4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7070" l="9961" r="89844">
                            <a14:foregroundMark x1="49609" y1="38281" x2="55859" y2="50000"/>
                            <a14:foregroundMark x1="47266" y1="37305" x2="59570" y2="76367"/>
                            <a14:foregroundMark x1="51172" y1="54102" x2="59180" y2="66992"/>
                            <a14:foregroundMark x1="69336" y1="55078" x2="60547" y2="96484"/>
                            <a14:foregroundMark x1="69922" y1="60156" x2="50195" y2="89844"/>
                            <a14:foregroundMark x1="39258" y1="59766" x2="42969" y2="88867"/>
                            <a14:foregroundMark x1="31641" y1="44141" x2="33594" y2="87109"/>
                            <a14:foregroundMark x1="39258" y1="41602" x2="35156" y2="89258"/>
                            <a14:foregroundMark x1="22656" y1="55664" x2="23242" y2="87109"/>
                            <a14:foregroundMark x1="24414" y1="43555" x2="15430" y2="85547"/>
                            <a14:foregroundMark x1="23242" y1="66602" x2="13477" y2="93555"/>
                            <a14:foregroundMark x1="22266" y1="91016" x2="30664" y2="97070"/>
                            <a14:foregroundMark x1="38477" y1="96094" x2="89648" y2="93945"/>
                            <a14:foregroundMark x1="83398" y1="97070" x2="75781" y2="35742"/>
                            <a14:foregroundMark x1="76367" y1="34766" x2="16602" y2="37891"/>
                            <a14:foregroundMark x1="46771" y1="32902" x2="79297" y2="34375"/>
                            <a14:foregroundMark x1="23242" y1="31836" x2="45663" y2="32852"/>
                            <a14:foregroundMark x1="65235" y1="31192" x2="65820" y2="31250"/>
                            <a14:foregroundMark x1="34180" y1="28125" x2="44137" y2="29109"/>
                            <a14:foregroundMark x1="44635" y1="28317" x2="35352" y2="26953"/>
                            <a14:foregroundMark x1="46484" y1="32227" x2="57617" y2="34180"/>
                            <a14:foregroundMark x1="47070" y1="31445" x2="42188" y2="30664"/>
                            <a14:foregroundMark x1="46484" y1="31250" x2="59375" y2="33594"/>
                            <a14:foregroundMark x1="45117" y1="31641" x2="62500" y2="34766"/>
                            <a14:backgroundMark x1="46680" y1="26563" x2="76367" y2="26367"/>
                            <a14:backgroundMark x1="50781" y1="21875" x2="53020" y2="29389"/>
                            <a14:backgroundMark x1="50809" y1="28987" x2="66797" y2="28711"/>
                            <a14:backgroundMark x1="47611" y1="29042" x2="48077" y2="29034"/>
                            <a14:backgroundMark x1="45700" y1="29075" x2="46974" y2="29053"/>
                            <a14:backgroundMark x1="49203" y1="28695" x2="65234" y2="125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03943" y="2066436"/>
                <a:ext cx="525772" cy="525772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E9F506A-9B10-E278-CF4A-B787A606A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4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7070" l="9961" r="89844">
                            <a14:foregroundMark x1="49609" y1="38281" x2="55859" y2="50000"/>
                            <a14:foregroundMark x1="47266" y1="37305" x2="59570" y2="76367"/>
                            <a14:foregroundMark x1="51172" y1="54102" x2="59180" y2="66992"/>
                            <a14:foregroundMark x1="69336" y1="55078" x2="60547" y2="96484"/>
                            <a14:foregroundMark x1="69922" y1="60156" x2="50195" y2="89844"/>
                            <a14:foregroundMark x1="39258" y1="59766" x2="42969" y2="88867"/>
                            <a14:foregroundMark x1="31641" y1="44141" x2="33594" y2="87109"/>
                            <a14:foregroundMark x1="39258" y1="41602" x2="35156" y2="89258"/>
                            <a14:foregroundMark x1="22656" y1="55664" x2="23242" y2="87109"/>
                            <a14:foregroundMark x1="24414" y1="43555" x2="15430" y2="85547"/>
                            <a14:foregroundMark x1="23242" y1="66602" x2="13477" y2="93555"/>
                            <a14:foregroundMark x1="22266" y1="91016" x2="30664" y2="97070"/>
                            <a14:foregroundMark x1="38477" y1="96094" x2="89648" y2="93945"/>
                            <a14:foregroundMark x1="83398" y1="97070" x2="75781" y2="35742"/>
                            <a14:foregroundMark x1="76367" y1="34766" x2="16602" y2="37891"/>
                            <a14:foregroundMark x1="46771" y1="32902" x2="79297" y2="34375"/>
                            <a14:foregroundMark x1="23242" y1="31836" x2="45663" y2="32852"/>
                            <a14:foregroundMark x1="65235" y1="31192" x2="65820" y2="31250"/>
                            <a14:foregroundMark x1="34180" y1="28125" x2="44137" y2="29109"/>
                            <a14:foregroundMark x1="44635" y1="28317" x2="35352" y2="26953"/>
                            <a14:foregroundMark x1="46484" y1="32227" x2="57617" y2="34180"/>
                            <a14:foregroundMark x1="47070" y1="31445" x2="42188" y2="30664"/>
                            <a14:foregroundMark x1="46484" y1="31250" x2="59375" y2="33594"/>
                            <a14:foregroundMark x1="45117" y1="31641" x2="62500" y2="34766"/>
                            <a14:backgroundMark x1="46680" y1="26563" x2="76367" y2="26367"/>
                            <a14:backgroundMark x1="50781" y1="21875" x2="53020" y2="29389"/>
                            <a14:backgroundMark x1="50809" y1="28987" x2="66797" y2="28711"/>
                            <a14:backgroundMark x1="47611" y1="29042" x2="48077" y2="29034"/>
                            <a14:backgroundMark x1="45700" y1="29075" x2="46974" y2="29053"/>
                            <a14:backgroundMark x1="49203" y1="28695" x2="65234" y2="125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6927" y="1712114"/>
                <a:ext cx="525772" cy="525772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896A36D-349D-7476-F955-5AC2A7A74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7070" l="9961" r="89844">
                            <a14:foregroundMark x1="49609" y1="38281" x2="55859" y2="50000"/>
                            <a14:foregroundMark x1="47266" y1="37305" x2="59570" y2="76367"/>
                            <a14:foregroundMark x1="51172" y1="54102" x2="59180" y2="66992"/>
                            <a14:foregroundMark x1="69336" y1="55078" x2="60547" y2="96484"/>
                            <a14:foregroundMark x1="69922" y1="60156" x2="50195" y2="89844"/>
                            <a14:foregroundMark x1="39258" y1="59766" x2="42969" y2="88867"/>
                            <a14:foregroundMark x1="31641" y1="44141" x2="33594" y2="87109"/>
                            <a14:foregroundMark x1="39258" y1="41602" x2="35156" y2="89258"/>
                            <a14:foregroundMark x1="22656" y1="55664" x2="23242" y2="87109"/>
                            <a14:foregroundMark x1="24414" y1="43555" x2="15430" y2="85547"/>
                            <a14:foregroundMark x1="23242" y1="66602" x2="13477" y2="93555"/>
                            <a14:foregroundMark x1="22266" y1="91016" x2="30664" y2="97070"/>
                            <a14:foregroundMark x1="38477" y1="96094" x2="89648" y2="93945"/>
                            <a14:foregroundMark x1="83398" y1="97070" x2="75781" y2="35742"/>
                            <a14:foregroundMark x1="76367" y1="34766" x2="16602" y2="37891"/>
                            <a14:foregroundMark x1="46771" y1="32902" x2="79297" y2="34375"/>
                            <a14:foregroundMark x1="23242" y1="31836" x2="45663" y2="32852"/>
                            <a14:foregroundMark x1="65235" y1="31192" x2="65820" y2="31250"/>
                            <a14:foregroundMark x1="34180" y1="28125" x2="44137" y2="29109"/>
                            <a14:foregroundMark x1="44635" y1="28317" x2="35352" y2="26953"/>
                            <a14:foregroundMark x1="46484" y1="32227" x2="57617" y2="34180"/>
                            <a14:foregroundMark x1="47070" y1="31445" x2="42188" y2="30664"/>
                            <a14:foregroundMark x1="46484" y1="31250" x2="59375" y2="33594"/>
                            <a14:foregroundMark x1="45117" y1="31641" x2="62500" y2="34766"/>
                            <a14:backgroundMark x1="46680" y1="26563" x2="76367" y2="26367"/>
                            <a14:backgroundMark x1="50781" y1="21875" x2="53020" y2="29389"/>
                            <a14:backgroundMark x1="50809" y1="28987" x2="66797" y2="28711"/>
                            <a14:backgroundMark x1="47611" y1="29042" x2="48077" y2="29034"/>
                            <a14:backgroundMark x1="45700" y1="29075" x2="46974" y2="29053"/>
                            <a14:backgroundMark x1="49203" y1="28695" x2="65234" y2="125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35636" y="1975000"/>
                <a:ext cx="525772" cy="525772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77636F82-500E-007B-DD23-C3222AB8D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7070" l="9961" r="89844">
                            <a14:foregroundMark x1="49609" y1="38281" x2="55859" y2="50000"/>
                            <a14:foregroundMark x1="47266" y1="37305" x2="59570" y2="76367"/>
                            <a14:foregroundMark x1="51172" y1="54102" x2="59180" y2="66992"/>
                            <a14:foregroundMark x1="69336" y1="55078" x2="60547" y2="96484"/>
                            <a14:foregroundMark x1="69922" y1="60156" x2="50195" y2="89844"/>
                            <a14:foregroundMark x1="39258" y1="59766" x2="42969" y2="88867"/>
                            <a14:foregroundMark x1="31641" y1="44141" x2="33594" y2="87109"/>
                            <a14:foregroundMark x1="39258" y1="41602" x2="35156" y2="89258"/>
                            <a14:foregroundMark x1="22656" y1="55664" x2="23242" y2="87109"/>
                            <a14:foregroundMark x1="24414" y1="43555" x2="15430" y2="85547"/>
                            <a14:foregroundMark x1="23242" y1="66602" x2="13477" y2="93555"/>
                            <a14:foregroundMark x1="22266" y1="91016" x2="30664" y2="97070"/>
                            <a14:foregroundMark x1="38477" y1="96094" x2="89648" y2="93945"/>
                            <a14:foregroundMark x1="83398" y1="97070" x2="75781" y2="35742"/>
                            <a14:foregroundMark x1="76367" y1="34766" x2="16602" y2="37891"/>
                            <a14:foregroundMark x1="46771" y1="32902" x2="79297" y2="34375"/>
                            <a14:foregroundMark x1="23242" y1="31836" x2="45663" y2="32852"/>
                            <a14:foregroundMark x1="65235" y1="31192" x2="65820" y2="31250"/>
                            <a14:foregroundMark x1="34180" y1="28125" x2="44137" y2="29109"/>
                            <a14:foregroundMark x1="44635" y1="28317" x2="35352" y2="26953"/>
                            <a14:foregroundMark x1="46484" y1="32227" x2="57617" y2="34180"/>
                            <a14:foregroundMark x1="47070" y1="31445" x2="42188" y2="30664"/>
                            <a14:foregroundMark x1="46484" y1="31250" x2="59375" y2="33594"/>
                            <a14:foregroundMark x1="45117" y1="31641" x2="62500" y2="34766"/>
                            <a14:backgroundMark x1="46680" y1="26563" x2="76367" y2="26367"/>
                            <a14:backgroundMark x1="50781" y1="21875" x2="53020" y2="29389"/>
                            <a14:backgroundMark x1="50809" y1="28987" x2="66797" y2="28711"/>
                            <a14:backgroundMark x1="47611" y1="29042" x2="48077" y2="29034"/>
                            <a14:backgroundMark x1="45700" y1="29075" x2="46974" y2="29053"/>
                            <a14:backgroundMark x1="49203" y1="28695" x2="65234" y2="125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78586" y="2498900"/>
                <a:ext cx="525772" cy="525772"/>
              </a:xfrm>
              <a:prstGeom prst="rect">
                <a:avLst/>
              </a:prstGeom>
            </p:spPr>
          </p:pic>
          <p:pic>
            <p:nvPicPr>
              <p:cNvPr id="20" name="그래픽 19" descr="괴물 단색으로 채워진">
                <a:extLst>
                  <a:ext uri="{FF2B5EF4-FFF2-40B4-BE49-F238E27FC236}">
                    <a16:creationId xmlns:a16="http://schemas.microsoft.com/office/drawing/2014/main" id="{D7E5BD46-530A-A94C-A74A-000D3D01B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89197" y="269084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AD1FB47-1AC1-E395-B5CA-0F26D3E81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489" y="3550157"/>
                <a:ext cx="9000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4EBCA7EC-6AE5-B7D9-DE3B-531D2B5C9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7070" l="9961" r="89844">
                            <a14:foregroundMark x1="49609" y1="38281" x2="55859" y2="50000"/>
                            <a14:foregroundMark x1="47266" y1="37305" x2="59570" y2="76367"/>
                            <a14:foregroundMark x1="51172" y1="54102" x2="59180" y2="66992"/>
                            <a14:foregroundMark x1="69336" y1="55078" x2="60547" y2="96484"/>
                            <a14:foregroundMark x1="69922" y1="60156" x2="50195" y2="89844"/>
                            <a14:foregroundMark x1="39258" y1="59766" x2="42969" y2="88867"/>
                            <a14:foregroundMark x1="31641" y1="44141" x2="33594" y2="87109"/>
                            <a14:foregroundMark x1="39258" y1="41602" x2="35156" y2="89258"/>
                            <a14:foregroundMark x1="22656" y1="55664" x2="23242" y2="87109"/>
                            <a14:foregroundMark x1="24414" y1="43555" x2="15430" y2="85547"/>
                            <a14:foregroundMark x1="23242" y1="66602" x2="13477" y2="93555"/>
                            <a14:foregroundMark x1="22266" y1="91016" x2="30664" y2="97070"/>
                            <a14:foregroundMark x1="38477" y1="96094" x2="89648" y2="93945"/>
                            <a14:foregroundMark x1="83398" y1="97070" x2="75781" y2="35742"/>
                            <a14:foregroundMark x1="76367" y1="34766" x2="16602" y2="37891"/>
                            <a14:foregroundMark x1="46771" y1="32902" x2="79297" y2="34375"/>
                            <a14:foregroundMark x1="23242" y1="31836" x2="45663" y2="32852"/>
                            <a14:foregroundMark x1="65235" y1="31192" x2="65820" y2="31250"/>
                            <a14:foregroundMark x1="34180" y1="28125" x2="44137" y2="29109"/>
                            <a14:foregroundMark x1="44635" y1="28317" x2="35352" y2="26953"/>
                            <a14:foregroundMark x1="46484" y1="32227" x2="57617" y2="34180"/>
                            <a14:foregroundMark x1="47070" y1="31445" x2="42188" y2="30664"/>
                            <a14:foregroundMark x1="46484" y1="31250" x2="59375" y2="33594"/>
                            <a14:foregroundMark x1="45117" y1="31641" x2="62500" y2="34766"/>
                            <a14:backgroundMark x1="46680" y1="26563" x2="76367" y2="26367"/>
                            <a14:backgroundMark x1="50781" y1="21875" x2="53020" y2="29389"/>
                            <a14:backgroundMark x1="50809" y1="28987" x2="66797" y2="28711"/>
                            <a14:backgroundMark x1="47611" y1="29042" x2="48077" y2="29034"/>
                            <a14:backgroundMark x1="45700" y1="29075" x2="46974" y2="29053"/>
                            <a14:backgroundMark x1="49203" y1="28695" x2="65234" y2="125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299547" y="3024386"/>
                <a:ext cx="525772" cy="525772"/>
              </a:xfrm>
              <a:prstGeom prst="rect">
                <a:avLst/>
              </a:prstGeom>
            </p:spPr>
          </p:pic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FAA6EAF-0E38-E96D-EF33-7C019579F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489" y="3662406"/>
                <a:ext cx="121768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그래픽 48" descr="충돌 단색으로 채워진">
              <a:extLst>
                <a:ext uri="{FF2B5EF4-FFF2-40B4-BE49-F238E27FC236}">
                  <a16:creationId xmlns:a16="http://schemas.microsoft.com/office/drawing/2014/main" id="{4875972B-D9E8-F83E-FC0A-3AC273B34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33707" y="2564973"/>
              <a:ext cx="547256" cy="54725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532A04-B5BA-094E-8866-5223D36E706F}"/>
                </a:ext>
              </a:extLst>
            </p:cNvPr>
            <p:cNvSpPr txBox="1"/>
            <p:nvPr/>
          </p:nvSpPr>
          <p:spPr>
            <a:xfrm>
              <a:off x="5582336" y="1859467"/>
              <a:ext cx="1093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- HP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FC9CC4-464A-70BD-70B8-7CBAD94D76AB}"/>
                </a:ext>
              </a:extLst>
            </p:cNvPr>
            <p:cNvSpPr txBox="1"/>
            <p:nvPr/>
          </p:nvSpPr>
          <p:spPr>
            <a:xfrm>
              <a:off x="5382066" y="972212"/>
              <a:ext cx="2964926" cy="295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지면 혹은 적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NPC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에 닿으면 즉시 폭발</a:t>
              </a:r>
            </a:p>
          </p:txBody>
        </p:sp>
      </p:grp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0B3FD2D9-71CA-26C4-487D-BCE869C95127}"/>
              </a:ext>
            </a:extLst>
          </p:cNvPr>
          <p:cNvSpPr/>
          <p:nvPr/>
        </p:nvSpPr>
        <p:spPr>
          <a:xfrm>
            <a:off x="1509307" y="1686536"/>
            <a:ext cx="3605617" cy="229503"/>
          </a:xfrm>
          <a:prstGeom prst="rightArrow">
            <a:avLst>
              <a:gd name="adj1" fmla="val 50000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E241281-CE0F-A9AC-D790-C9DD3F4E5F1C}"/>
              </a:ext>
            </a:extLst>
          </p:cNvPr>
          <p:cNvGrpSpPr/>
          <p:nvPr/>
        </p:nvGrpSpPr>
        <p:grpSpPr>
          <a:xfrm>
            <a:off x="315489" y="4154716"/>
            <a:ext cx="8666586" cy="2196663"/>
            <a:chOff x="315489" y="4037987"/>
            <a:chExt cx="8666586" cy="2196663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1B35115-0A56-D1F1-FC54-85AC1DF3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>
              <a:off x="7056128" y="5455294"/>
              <a:ext cx="525772" cy="525772"/>
            </a:xfrm>
            <a:prstGeom prst="rect">
              <a:avLst/>
            </a:prstGeom>
          </p:spPr>
        </p:pic>
        <p:pic>
          <p:nvPicPr>
            <p:cNvPr id="27" name="그래픽 26" descr="걷기 단색으로 채워진">
              <a:extLst>
                <a:ext uri="{FF2B5EF4-FFF2-40B4-BE49-F238E27FC236}">
                  <a16:creationId xmlns:a16="http://schemas.microsoft.com/office/drawing/2014/main" id="{9E48FB5C-2504-6B3A-ED3D-2F141BC5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941773">
              <a:off x="516256" y="5241598"/>
              <a:ext cx="914400" cy="914400"/>
            </a:xfrm>
            <a:prstGeom prst="rect">
              <a:avLst/>
            </a:prstGeom>
          </p:spPr>
        </p:pic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B41498-57F6-C5A1-EEA7-EEC57CD8AE00}"/>
                </a:ext>
              </a:extLst>
            </p:cNvPr>
            <p:cNvSpPr/>
            <p:nvPr/>
          </p:nvSpPr>
          <p:spPr>
            <a:xfrm rot="19878670" flipH="1">
              <a:off x="817276" y="5342063"/>
              <a:ext cx="841712" cy="373342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50A4591-32C8-6B60-CEAF-6B5402E46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10000"/>
            </a:blip>
            <a:stretch>
              <a:fillRect/>
            </a:stretch>
          </p:blipFill>
          <p:spPr>
            <a:xfrm>
              <a:off x="1903918" y="4570498"/>
              <a:ext cx="525772" cy="52577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07AFED4-3702-B3DE-499D-9A13BD43B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20000"/>
            </a:blip>
            <a:stretch>
              <a:fillRect/>
            </a:stretch>
          </p:blipFill>
          <p:spPr>
            <a:xfrm>
              <a:off x="2726902" y="4216176"/>
              <a:ext cx="525772" cy="52577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72457B8-82F4-04BD-7493-A863EB65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0000"/>
            </a:blip>
            <a:stretch>
              <a:fillRect/>
            </a:stretch>
          </p:blipFill>
          <p:spPr>
            <a:xfrm>
              <a:off x="3635611" y="4479062"/>
              <a:ext cx="525772" cy="52577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0F970FA-150C-4D82-A9E1-B6B9620AA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40000"/>
            </a:blip>
            <a:stretch>
              <a:fillRect/>
            </a:stretch>
          </p:blipFill>
          <p:spPr>
            <a:xfrm>
              <a:off x="4378561" y="5002962"/>
              <a:ext cx="525772" cy="525772"/>
            </a:xfrm>
            <a:prstGeom prst="rect">
              <a:avLst/>
            </a:prstGeom>
          </p:spPr>
        </p:pic>
        <p:pic>
          <p:nvPicPr>
            <p:cNvPr id="33" name="그래픽 32" descr="괴물 단색으로 채워진">
              <a:extLst>
                <a:ext uri="{FF2B5EF4-FFF2-40B4-BE49-F238E27FC236}">
                  <a16:creationId xmlns:a16="http://schemas.microsoft.com/office/drawing/2014/main" id="{722F3EDD-F4D4-C0E1-30EC-84076ECA5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2850" y="5274919"/>
              <a:ext cx="914400" cy="9144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5254572-21A3-20C4-B0E1-AC7B41ACD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</a:blip>
            <a:stretch>
              <a:fillRect/>
            </a:stretch>
          </p:blipFill>
          <p:spPr>
            <a:xfrm>
              <a:off x="5027350" y="5619143"/>
              <a:ext cx="525772" cy="525772"/>
            </a:xfrm>
            <a:prstGeom prst="rect">
              <a:avLst/>
            </a:prstGeom>
          </p:spPr>
        </p:pic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A5B4C9E-F307-679B-EC64-4E8F475F8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89" y="6144915"/>
              <a:ext cx="86665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81AB9B6-69BE-6DA0-C07C-251C08D6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60000"/>
            </a:blip>
            <a:stretch>
              <a:fillRect/>
            </a:stretch>
          </p:blipFill>
          <p:spPr>
            <a:xfrm rot="2700000">
              <a:off x="5745920" y="5043101"/>
              <a:ext cx="525772" cy="52577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6A27197-0CE2-9708-BA67-AE8CC0DE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80000"/>
            </a:blip>
            <a:stretch>
              <a:fillRect/>
            </a:stretch>
          </p:blipFill>
          <p:spPr>
            <a:xfrm rot="5400000">
              <a:off x="6445087" y="5708878"/>
              <a:ext cx="525772" cy="525772"/>
            </a:xfrm>
            <a:prstGeom prst="rect">
              <a:avLst/>
            </a:prstGeom>
          </p:spPr>
        </p:pic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74703BEE-2BBB-E5E5-26EA-FFCDAAFEF3B1}"/>
                </a:ext>
              </a:extLst>
            </p:cNvPr>
            <p:cNvSpPr/>
            <p:nvPr/>
          </p:nvSpPr>
          <p:spPr>
            <a:xfrm>
              <a:off x="5114925" y="4037987"/>
              <a:ext cx="2447924" cy="226857"/>
            </a:xfrm>
            <a:prstGeom prst="rightArrow">
              <a:avLst>
                <a:gd name="adj1" fmla="val 50000"/>
                <a:gd name="adj2" fmla="val 70751"/>
              </a:avLst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9D9D43-4926-408B-0891-838E4D7004FE}"/>
                </a:ext>
              </a:extLst>
            </p:cNvPr>
            <p:cNvSpPr txBox="1"/>
            <p:nvPr/>
          </p:nvSpPr>
          <p:spPr>
            <a:xfrm>
              <a:off x="4947492" y="4339665"/>
              <a:ext cx="3425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왼쪽클릭이 유지되고 있다면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폭발 지연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최대 </a:t>
              </a:r>
              <a:r>
                <a:rPr lang="en-US" altLang="ko-KR" sz="1200" b="1" dirty="0"/>
                <a:t>explosionDelayTime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까지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BD7BD05-9981-AA47-B44E-B5C39B030951}"/>
                </a:ext>
              </a:extLst>
            </p:cNvPr>
            <p:cNvSpPr/>
            <p:nvPr/>
          </p:nvSpPr>
          <p:spPr>
            <a:xfrm>
              <a:off x="1509308" y="4097645"/>
              <a:ext cx="3615142" cy="109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20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" y="67072"/>
            <a:ext cx="3862397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기능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sz="1050" b="1" dirty="0"/>
              <a:t>폭탄의 기능</a:t>
            </a:r>
            <a:endParaRPr lang="en-US" altLang="ko-KR" sz="1050" b="1" dirty="0"/>
          </a:p>
          <a:p>
            <a:r>
              <a:rPr lang="ko-KR" altLang="en-US" sz="1000" dirty="0"/>
              <a:t>폭탄은 탄성을 가지고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폭탄은 중력가속도와 마찰력의 영향을 받아 점점 느려진다</a:t>
            </a:r>
            <a:r>
              <a:rPr lang="en-US" altLang="ko-KR" sz="1000" dirty="0"/>
              <a:t>.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오브젝트와 충돌하면 속도가 감소하는 느낌</a:t>
            </a:r>
            <a:r>
              <a:rPr lang="en-US" altLang="ko-KR" sz="1000" b="1" dirty="0"/>
              <a:t>)</a:t>
            </a:r>
          </a:p>
          <a:p>
            <a:r>
              <a:rPr lang="ko-KR" altLang="en-US" sz="1000" dirty="0"/>
              <a:t>폭탄의 범위는 반지름이 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explosionRange_radius</a:t>
            </a:r>
            <a:r>
              <a:rPr lang="ko-KR" altLang="en-US" sz="1000" dirty="0"/>
              <a:t>인 원을 </a:t>
            </a:r>
            <a:r>
              <a:rPr lang="en-US" altLang="ko-KR" sz="1000" dirty="0"/>
              <a:t>360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º</a:t>
            </a:r>
            <a:r>
              <a:rPr lang="ko-KR" altLang="en-US" sz="1000" dirty="0"/>
              <a:t> 돌린 구의 형태이다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폭탄은 </a:t>
            </a:r>
            <a:r>
              <a:rPr lang="en-US" altLang="ko-KR" sz="1000" b="1" dirty="0"/>
              <a:t>‘Props’</a:t>
            </a:r>
            <a:r>
              <a:rPr lang="ko-KR" altLang="en-US" sz="1000" b="1" dirty="0"/>
              <a:t> </a:t>
            </a:r>
            <a:r>
              <a:rPr lang="ko-KR" altLang="en-US" sz="1000" dirty="0"/>
              <a:t>태그를 가진 오브젝트와 충돌하지 않는다</a:t>
            </a:r>
            <a:r>
              <a:rPr lang="en-US" altLang="ko-KR" sz="1000" dirty="0"/>
              <a:t>. (</a:t>
            </a:r>
            <a:r>
              <a:rPr lang="ko-KR" altLang="en-US" sz="1000" dirty="0"/>
              <a:t>사물오브젝트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폭탄은 오브젝트와 충돌하면 폭발하여 폭발 범위 내</a:t>
            </a:r>
            <a:r>
              <a:rPr lang="en-US" altLang="ko-KR" sz="1000" dirty="0"/>
              <a:t> </a:t>
            </a:r>
            <a:r>
              <a:rPr lang="ko-KR" altLang="en-US" sz="1000" dirty="0"/>
              <a:t>적들에게 </a:t>
            </a:r>
            <a:r>
              <a:rPr lang="en-US" altLang="ko-KR" sz="1000" b="1" dirty="0"/>
              <a:t>explosionDamage</a:t>
            </a:r>
            <a:r>
              <a:rPr lang="en-US" altLang="ko-KR" sz="1000" dirty="0"/>
              <a:t> </a:t>
            </a:r>
            <a:r>
              <a:rPr lang="ko-KR" altLang="en-US" sz="1000" b="1" dirty="0"/>
              <a:t>만큼의 피해를 입힌다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dirty="0"/>
              <a:t>폭탄의 폭발은 범위 내</a:t>
            </a:r>
            <a:r>
              <a:rPr lang="en-US" altLang="ko-KR" sz="1000" b="1" dirty="0"/>
              <a:t> ‘Movable’ </a:t>
            </a:r>
            <a:r>
              <a:rPr lang="ko-KR" altLang="en-US" sz="1000" b="1" dirty="0"/>
              <a:t>태그를 가진</a:t>
            </a:r>
            <a:r>
              <a:rPr lang="ko-KR" altLang="en-US" sz="1000" dirty="0"/>
              <a:t> </a:t>
            </a:r>
            <a:r>
              <a:rPr lang="ko-KR" altLang="en-US" sz="1000" b="1" dirty="0"/>
              <a:t>캐릭터오브젝트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사물오브젝트를 넉백시킨다</a:t>
            </a:r>
            <a:r>
              <a:rPr lang="en-US" altLang="ko-KR" sz="1000" b="1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9E3F41-80C4-0971-2A20-5D7FD720F60F}"/>
              </a:ext>
            </a:extLst>
          </p:cNvPr>
          <p:cNvCxnSpPr>
            <a:cxnSpLocks/>
          </p:cNvCxnSpPr>
          <p:nvPr/>
        </p:nvCxnSpPr>
        <p:spPr>
          <a:xfrm flipH="1">
            <a:off x="315489" y="6325472"/>
            <a:ext cx="11428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957E9134-63BF-3C2F-6233-F3877B620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99885" y="5572023"/>
            <a:ext cx="525772" cy="52577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040EFB9-F2E9-0D97-5286-9313087A6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47675" y="4687227"/>
            <a:ext cx="525772" cy="52577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0B29820-AEF7-7E5E-A299-EB2FF44A86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270659" y="4332905"/>
            <a:ext cx="525772" cy="5257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0D5E45D-FC3A-24E0-F37C-037269B6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179368" y="4595791"/>
            <a:ext cx="525772" cy="5257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ABBEA2E-CFCE-0E4B-C6FF-4ABF1EC9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922318" y="5119691"/>
            <a:ext cx="525772" cy="52577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DF8CBE4-EE09-A641-B0BD-1DCB0911B1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71107" y="5735872"/>
            <a:ext cx="525772" cy="52577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772D1B8-3805-85A0-4CC3-3BBFC994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2700000">
            <a:off x="4289677" y="5159830"/>
            <a:ext cx="525772" cy="52577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4CD92F3-0FDC-4045-6108-F4A91139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4988844" y="5825607"/>
            <a:ext cx="525772" cy="525772"/>
          </a:xfrm>
          <a:prstGeom prst="rect">
            <a:avLst/>
          </a:prstGeom>
        </p:spPr>
      </p:pic>
      <p:pic>
        <p:nvPicPr>
          <p:cNvPr id="65" name="그래픽 64" descr="커서 윤곽선">
            <a:extLst>
              <a:ext uri="{FF2B5EF4-FFF2-40B4-BE49-F238E27FC236}">
                <a16:creationId xmlns:a16="http://schemas.microsoft.com/office/drawing/2014/main" id="{7EFB458A-58FE-E828-E144-761EC3A86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9215" y="3807392"/>
            <a:ext cx="644802" cy="644802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EC0F673-D2AD-99FF-0792-4832E5921349}"/>
              </a:ext>
            </a:extLst>
          </p:cNvPr>
          <p:cNvCxnSpPr>
            <a:cxnSpLocks/>
          </p:cNvCxnSpPr>
          <p:nvPr/>
        </p:nvCxnSpPr>
        <p:spPr>
          <a:xfrm>
            <a:off x="3841021" y="4332905"/>
            <a:ext cx="0" cy="14255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25B60AD-ECE6-04CD-C5BF-5F54CF34DBDE}"/>
              </a:ext>
            </a:extLst>
          </p:cNvPr>
          <p:cNvSpPr txBox="1"/>
          <p:nvPr/>
        </p:nvSpPr>
        <p:spPr>
          <a:xfrm>
            <a:off x="3225083" y="3428943"/>
            <a:ext cx="1133066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마우스 커서 위치로 발사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1A0031-255D-B26B-8009-2C7C1E90F681}"/>
              </a:ext>
            </a:extLst>
          </p:cNvPr>
          <p:cNvSpPr/>
          <p:nvPr/>
        </p:nvSpPr>
        <p:spPr>
          <a:xfrm>
            <a:off x="9887982" y="5376434"/>
            <a:ext cx="787652" cy="94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31590F96-7A34-E964-19A6-BC0158DA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66181">
            <a:off x="8998945" y="5215312"/>
            <a:ext cx="525772" cy="52577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190EEA5-87AE-C770-70B8-D4516A1D5A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9469353" y="5501799"/>
            <a:ext cx="525772" cy="52577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C6B20426-332F-D4DA-72D1-03E53258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879077" y="5799700"/>
            <a:ext cx="525772" cy="52577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B5BE5D9-7537-540A-25BB-43251377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269052" y="5309137"/>
            <a:ext cx="525772" cy="52577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FAF71CA-CA8F-2F62-37D9-8C739E4D2B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62124" y="5159830"/>
            <a:ext cx="525772" cy="525772"/>
          </a:xfrm>
          <a:prstGeom prst="rect">
            <a:avLst/>
          </a:prstGeom>
        </p:spPr>
      </p:pic>
      <p:pic>
        <p:nvPicPr>
          <p:cNvPr id="77" name="그래픽 76" descr="괴물 단색으로 채워진">
            <a:extLst>
              <a:ext uri="{FF2B5EF4-FFF2-40B4-BE49-F238E27FC236}">
                <a16:creationId xmlns:a16="http://schemas.microsoft.com/office/drawing/2014/main" id="{794AF230-9AC3-7D69-7FC6-88B3E5F70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830" y="5501799"/>
            <a:ext cx="858228" cy="858228"/>
          </a:xfrm>
          <a:prstGeom prst="rect">
            <a:avLst/>
          </a:prstGeom>
        </p:spPr>
      </p:pic>
      <p:pic>
        <p:nvPicPr>
          <p:cNvPr id="78" name="그래픽 77" descr="충돌 단색으로 채워진">
            <a:extLst>
              <a:ext uri="{FF2B5EF4-FFF2-40B4-BE49-F238E27FC236}">
                <a16:creationId xmlns:a16="http://schemas.microsoft.com/office/drawing/2014/main" id="{6994A6DE-F3B0-E5A1-F466-47FF5FBD71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7892" y="5930912"/>
            <a:ext cx="513638" cy="5136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C5CF58B-A233-945B-B9F7-734193EB3E93}"/>
              </a:ext>
            </a:extLst>
          </p:cNvPr>
          <p:cNvSpPr txBox="1"/>
          <p:nvPr/>
        </p:nvSpPr>
        <p:spPr>
          <a:xfrm>
            <a:off x="5803534" y="5268746"/>
            <a:ext cx="1026278" cy="259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 HP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1BC7FA5-23A3-4661-ACE4-4BF3D6FE3226}"/>
              </a:ext>
            </a:extLst>
          </p:cNvPr>
          <p:cNvSpPr/>
          <p:nvPr/>
        </p:nvSpPr>
        <p:spPr>
          <a:xfrm>
            <a:off x="8955114" y="2884182"/>
            <a:ext cx="2155146" cy="2156571"/>
          </a:xfrm>
          <a:prstGeom prst="ellipse">
            <a:avLst/>
          </a:prstGeom>
          <a:solidFill>
            <a:srgbClr val="FFC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9E4EA-1F94-C208-3EB3-D6419260BE8A}"/>
              </a:ext>
            </a:extLst>
          </p:cNvPr>
          <p:cNvSpPr txBox="1"/>
          <p:nvPr/>
        </p:nvSpPr>
        <p:spPr>
          <a:xfrm>
            <a:off x="9512943" y="4155180"/>
            <a:ext cx="1024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폭탄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넉백 및 피해 범위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BC0C639-8122-BD45-A925-A144E1ED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80" y="3588868"/>
            <a:ext cx="573038" cy="57303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4E1CE-95B7-F305-9B95-9E21FC0653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955114" y="3962468"/>
            <a:ext cx="1077573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E1CC4D-9DA3-9396-3443-82C5FAB3579C}"/>
              </a:ext>
            </a:extLst>
          </p:cNvPr>
          <p:cNvCxnSpPr>
            <a:cxnSpLocks/>
          </p:cNvCxnSpPr>
          <p:nvPr/>
        </p:nvCxnSpPr>
        <p:spPr>
          <a:xfrm>
            <a:off x="8865970" y="3242248"/>
            <a:ext cx="482796" cy="7007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DFEDDF-A3ED-D9E6-3D07-521FC53CFA8A}"/>
              </a:ext>
            </a:extLst>
          </p:cNvPr>
          <p:cNvSpPr txBox="1"/>
          <p:nvPr/>
        </p:nvSpPr>
        <p:spPr>
          <a:xfrm>
            <a:off x="7524261" y="2916508"/>
            <a:ext cx="193171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explosionRange_radius</a:t>
            </a:r>
            <a:endParaRPr lang="ko-KR" altLang="en-US" sz="1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967830-A345-B581-EF3E-4F1B46A28211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159273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폭탄 발사 시스템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sz="1050" b="1" dirty="0"/>
              <a:t>폭탄 발사 시스템 </a:t>
            </a:r>
            <a:r>
              <a:rPr lang="en-US" altLang="ko-KR" sz="1000" dirty="0"/>
              <a:t>: </a:t>
            </a:r>
            <a:r>
              <a:rPr lang="ko-KR" altLang="en-US" sz="1000" dirty="0"/>
              <a:t>마우스 왼쪽버튼을 클릭하면 마우스 커서 위치로 폭탄을 발사하는 시스템이다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폭탄은 총구모델 앞에 위치한 </a:t>
            </a:r>
            <a:r>
              <a:rPr lang="en-US" altLang="ko-KR" sz="1000" b="1" dirty="0"/>
              <a:t>launchPoint</a:t>
            </a:r>
            <a:r>
              <a:rPr lang="en-US" altLang="ko-KR" sz="1000" dirty="0"/>
              <a:t> </a:t>
            </a:r>
            <a:r>
              <a:rPr lang="ko-KR" altLang="en-US" sz="1000" dirty="0"/>
              <a:t>오브젝트 위치에서부터 발사된다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폭탄은 커서의 위치로 발사되며 폭탄이 날아갈 수 있는 </a:t>
            </a:r>
            <a:r>
              <a:rPr lang="ko-KR" altLang="en-US" sz="1000" b="1" dirty="0">
                <a:solidFill>
                  <a:srgbClr val="0070C0"/>
                </a:solidFill>
              </a:rPr>
              <a:t>최대사거리</a:t>
            </a:r>
            <a:r>
              <a:rPr lang="en-US" altLang="ko-KR" sz="1000" b="1" dirty="0">
                <a:solidFill>
                  <a:srgbClr val="0070C0"/>
                </a:solidFill>
              </a:rPr>
              <a:t>(maxRange)</a:t>
            </a:r>
            <a:r>
              <a:rPr lang="ko-KR" altLang="en-US" sz="1000" dirty="0"/>
              <a:t>를 초과할 수 없게 한다</a:t>
            </a:r>
            <a:r>
              <a:rPr lang="en-US" altLang="ko-KR" sz="1000" dirty="0"/>
              <a:t>. (</a:t>
            </a:r>
            <a:r>
              <a:rPr lang="ko-KR" altLang="en-US" sz="1000" dirty="0"/>
              <a:t>커서가 </a:t>
            </a:r>
            <a:r>
              <a:rPr lang="ko-KR" altLang="en-US" sz="1000" b="1" dirty="0">
                <a:solidFill>
                  <a:srgbClr val="0070C0"/>
                </a:solidFill>
              </a:rPr>
              <a:t>최대사거리</a:t>
            </a:r>
            <a:r>
              <a:rPr lang="ko-KR" altLang="en-US" sz="1000" dirty="0"/>
              <a:t>를 벗어나면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커서까지의 거리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(distanceToCursor)</a:t>
            </a:r>
            <a:r>
              <a:rPr lang="ko-KR" altLang="en-US" sz="1000" dirty="0"/>
              <a:t>를 </a:t>
            </a:r>
            <a:r>
              <a:rPr lang="ko-KR" altLang="en-US" sz="1000" b="1" dirty="0">
                <a:solidFill>
                  <a:srgbClr val="0070C0"/>
                </a:solidFill>
              </a:rPr>
              <a:t>최대 사거리</a:t>
            </a:r>
            <a:r>
              <a:rPr lang="ko-KR" altLang="en-US" sz="1000" dirty="0"/>
              <a:t>로 적용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폭탄은 포물선을 그리며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chemeClr val="accent2"/>
                </a:solidFill>
              </a:rPr>
              <a:t>폭탄체공속도</a:t>
            </a:r>
            <a:r>
              <a:rPr lang="en-US" altLang="ko-KR" sz="1000" b="1" dirty="0">
                <a:solidFill>
                  <a:schemeClr val="accent2"/>
                </a:solidFill>
              </a:rPr>
              <a:t>(BoomSpeed)</a:t>
            </a:r>
            <a:r>
              <a:rPr lang="ko-KR" altLang="en-US" sz="1000" dirty="0"/>
              <a:t>만큼의</a:t>
            </a:r>
            <a:r>
              <a:rPr lang="en-US" altLang="ko-KR" sz="1000" dirty="0"/>
              <a:t> </a:t>
            </a:r>
            <a:r>
              <a:rPr lang="ko-KR" altLang="en-US" sz="1000" dirty="0"/>
              <a:t>속도로 발사된다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커서까지의 거리</a:t>
            </a:r>
            <a:r>
              <a:rPr lang="ko-KR" altLang="en-US" sz="1000" b="1" dirty="0">
                <a:solidFill>
                  <a:schemeClr val="tx1"/>
                </a:solidFill>
              </a:rPr>
              <a:t>가 최소거리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>
                <a:solidFill>
                  <a:schemeClr val="tx1"/>
                </a:solidFill>
              </a:rPr>
              <a:t>minRange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r>
              <a:rPr lang="ko-KR" altLang="en-US" sz="1000" b="1" dirty="0">
                <a:solidFill>
                  <a:schemeClr val="tx1"/>
                </a:solidFill>
              </a:rPr>
              <a:t>보다 짧다면 총구위치에서 </a:t>
            </a:r>
            <a:r>
              <a:rPr lang="ko-KR" altLang="en-US" sz="1000" b="1" dirty="0">
                <a:solidFill>
                  <a:srgbClr val="FF0000"/>
                </a:solidFill>
              </a:rPr>
              <a:t>지면을 향해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수직으로</a:t>
            </a:r>
            <a:r>
              <a:rPr lang="ko-KR" altLang="en-US" sz="1000" b="1" dirty="0">
                <a:solidFill>
                  <a:schemeClr val="tx1"/>
                </a:solidFill>
              </a:rPr>
              <a:t> 폭탄을 발사한다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/>
              <a:t>폭탄은 물리가 적용되지만 캐릭터 회전으로 인한 벡터는 적용되지 않는다</a:t>
            </a:r>
            <a:r>
              <a:rPr lang="en-US" altLang="ko-KR" sz="1000" dirty="0"/>
              <a:t>. (</a:t>
            </a:r>
            <a:r>
              <a:rPr lang="ko-KR" altLang="en-US" sz="1000" dirty="0"/>
              <a:t>폭탄이 캐릭터 회전벡터의 영향을 받지 않게함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폭탄 발사 후 </a:t>
            </a:r>
            <a:r>
              <a:rPr lang="ko-KR" altLang="en-US" sz="1000" b="1" dirty="0"/>
              <a:t>폭탄발사 쿨타임</a:t>
            </a:r>
            <a:r>
              <a:rPr lang="en-US" altLang="ko-KR" sz="1000" b="1" dirty="0"/>
              <a:t>(LaunchCoolTime)</a:t>
            </a:r>
            <a:r>
              <a:rPr lang="ko-KR" altLang="en-US" sz="1000" dirty="0"/>
              <a:t>을</a:t>
            </a:r>
            <a:r>
              <a:rPr lang="ko-KR" altLang="en-US" sz="1000" b="1" dirty="0"/>
              <a:t> </a:t>
            </a:r>
            <a:r>
              <a:rPr lang="ko-KR" altLang="en-US" sz="1000" dirty="0"/>
              <a:t>적용하여 폭탄을 비정상적으로 많이 발사하지 못하게 한다</a:t>
            </a:r>
            <a:r>
              <a:rPr lang="en-US" altLang="ko-KR" sz="1000" dirty="0"/>
              <a:t>. </a:t>
            </a:r>
            <a:r>
              <a:rPr lang="ko-KR" altLang="en-US" sz="1000" b="1" dirty="0"/>
              <a:t>지연상태인 폭탄이 있다면 폭탄을 발사하지 못하게 한다</a:t>
            </a:r>
            <a:r>
              <a:rPr lang="en-US" altLang="ko-KR" sz="1000" b="1" dirty="0"/>
              <a:t>.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FAC3C49-8D3D-08FD-F000-E8AA3A417AC2}"/>
              </a:ext>
            </a:extLst>
          </p:cNvPr>
          <p:cNvCxnSpPr>
            <a:cxnSpLocks/>
          </p:cNvCxnSpPr>
          <p:nvPr/>
        </p:nvCxnSpPr>
        <p:spPr>
          <a:xfrm flipH="1">
            <a:off x="215206" y="6325472"/>
            <a:ext cx="11731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A17525-5E77-1755-F956-057C50C9E576}"/>
              </a:ext>
            </a:extLst>
          </p:cNvPr>
          <p:cNvGrpSpPr/>
          <p:nvPr/>
        </p:nvGrpSpPr>
        <p:grpSpPr>
          <a:xfrm>
            <a:off x="1135384" y="5681344"/>
            <a:ext cx="730762" cy="584746"/>
            <a:chOff x="393293" y="3585165"/>
            <a:chExt cx="900808" cy="720815"/>
          </a:xfrm>
        </p:grpSpPr>
        <p:pic>
          <p:nvPicPr>
            <p:cNvPr id="103" name="그래픽 102" descr="걷기 단색으로 채워진">
              <a:extLst>
                <a:ext uri="{FF2B5EF4-FFF2-40B4-BE49-F238E27FC236}">
                  <a16:creationId xmlns:a16="http://schemas.microsoft.com/office/drawing/2014/main" id="{F6BD34EF-C1D1-558A-3224-86E3B1D9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41773">
              <a:off x="393293" y="3585165"/>
              <a:ext cx="720815" cy="720815"/>
            </a:xfrm>
            <a:prstGeom prst="rect">
              <a:avLst/>
            </a:prstGeom>
          </p:spPr>
        </p:pic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5AD89AF-DC98-0239-C20C-C84C8DF84A87}"/>
                </a:ext>
              </a:extLst>
            </p:cNvPr>
            <p:cNvSpPr/>
            <p:nvPr/>
          </p:nvSpPr>
          <p:spPr>
            <a:xfrm rot="19878670" flipH="1">
              <a:off x="630585" y="3716922"/>
              <a:ext cx="663516" cy="294303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5E706B76-0DF7-C9C8-B7CA-9E0AE576807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2382" y="5072324"/>
            <a:ext cx="414463" cy="414462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5015B5D3-BB4D-4F6D-75F8-52259A32AD7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1135" y="4793015"/>
            <a:ext cx="414463" cy="414462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BCFCE12-CB9E-A278-95A0-2C3BC98E6F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7465" y="5000246"/>
            <a:ext cx="414463" cy="414462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37C8247-5CF1-6B01-07AD-9236B388418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3127" y="5413232"/>
            <a:ext cx="414463" cy="414462"/>
          </a:xfrm>
          <a:prstGeom prst="rect">
            <a:avLst/>
          </a:prstGeom>
        </p:spPr>
      </p:pic>
      <p:pic>
        <p:nvPicPr>
          <p:cNvPr id="112" name="그래픽 111" descr="괴물 단색으로 채워진">
            <a:extLst>
              <a:ext uri="{FF2B5EF4-FFF2-40B4-BE49-F238E27FC236}">
                <a16:creationId xmlns:a16="http://schemas.microsoft.com/office/drawing/2014/main" id="{C3C339CF-BB4E-D97B-DDA5-193F7E298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8613" y="5564545"/>
            <a:ext cx="720815" cy="720815"/>
          </a:xfrm>
          <a:prstGeom prst="rect">
            <a:avLst/>
          </a:prstGeom>
        </p:spPr>
      </p:pic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2FBEE6D-5F93-8D35-DFAF-A4F34D7FDC19}"/>
              </a:ext>
            </a:extLst>
          </p:cNvPr>
          <p:cNvCxnSpPr>
            <a:cxnSpLocks/>
          </p:cNvCxnSpPr>
          <p:nvPr/>
        </p:nvCxnSpPr>
        <p:spPr>
          <a:xfrm flipH="1">
            <a:off x="669879" y="6241931"/>
            <a:ext cx="5563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369C4EAF-C100-9B05-CF77-DE8F985B1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455" y="5827469"/>
            <a:ext cx="414463" cy="414462"/>
          </a:xfrm>
          <a:prstGeom prst="rect">
            <a:avLst/>
          </a:prstGeom>
        </p:spPr>
      </p:pic>
      <p:pic>
        <p:nvPicPr>
          <p:cNvPr id="100" name="그래픽 99" descr="충돌 단색으로 채워진">
            <a:extLst>
              <a:ext uri="{FF2B5EF4-FFF2-40B4-BE49-F238E27FC236}">
                <a16:creationId xmlns:a16="http://schemas.microsoft.com/office/drawing/2014/main" id="{630CD8E6-652B-1765-6EDF-46E645DB0D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6042" y="5924952"/>
            <a:ext cx="431398" cy="43139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1497FD8-0C7A-F5DF-D3E7-E463372C7DBC}"/>
              </a:ext>
            </a:extLst>
          </p:cNvPr>
          <p:cNvSpPr txBox="1"/>
          <p:nvPr/>
        </p:nvSpPr>
        <p:spPr>
          <a:xfrm>
            <a:off x="5124376" y="5368807"/>
            <a:ext cx="861958" cy="21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- HP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06067-B741-7D65-70AD-848356DC4B0B}"/>
              </a:ext>
            </a:extLst>
          </p:cNvPr>
          <p:cNvSpPr txBox="1"/>
          <p:nvPr/>
        </p:nvSpPr>
        <p:spPr>
          <a:xfrm>
            <a:off x="4511832" y="4669390"/>
            <a:ext cx="23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327E31-783D-0302-D392-B5A68A18C8C7}"/>
              </a:ext>
            </a:extLst>
          </p:cNvPr>
          <p:cNvSpPr txBox="1"/>
          <p:nvPr/>
        </p:nvSpPr>
        <p:spPr>
          <a:xfrm>
            <a:off x="443474" y="4493213"/>
            <a:ext cx="1723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총구위치에서부터 발사됨</a:t>
            </a: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45173E6B-C6F2-46D3-F285-D7B0A8ECEA61}"/>
              </a:ext>
            </a:extLst>
          </p:cNvPr>
          <p:cNvCxnSpPr>
            <a:cxnSpLocks/>
            <a:stCxn id="104" idx="32"/>
          </p:cNvCxnSpPr>
          <p:nvPr/>
        </p:nvCxnSpPr>
        <p:spPr>
          <a:xfrm flipH="1">
            <a:off x="1802937" y="5756112"/>
            <a:ext cx="230" cy="48397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958F4FDB-D118-2768-4931-CE8099DC7C98}"/>
              </a:ext>
            </a:extLst>
          </p:cNvPr>
          <p:cNvSpPr/>
          <p:nvPr/>
        </p:nvSpPr>
        <p:spPr>
          <a:xfrm>
            <a:off x="2415205" y="4538445"/>
            <a:ext cx="2486250" cy="229503"/>
          </a:xfrm>
          <a:prstGeom prst="rightArrow">
            <a:avLst>
              <a:gd name="adj1" fmla="val 50000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A9AA21C-F042-69BC-3467-1D22EA80231D}"/>
              </a:ext>
            </a:extLst>
          </p:cNvPr>
          <p:cNvSpPr txBox="1"/>
          <p:nvPr/>
        </p:nvSpPr>
        <p:spPr>
          <a:xfrm>
            <a:off x="2475932" y="4232844"/>
            <a:ext cx="2163146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2"/>
                </a:solidFill>
                <a:latin typeface="+mn-ea"/>
                <a:ea typeface="+mn-ea"/>
              </a:rPr>
              <a:t>폭탄체공속도</a:t>
            </a:r>
            <a:endParaRPr lang="en-US" altLang="ko-KR" sz="1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364C412C-6681-0A13-B90D-96D6FEB5264A}"/>
              </a:ext>
            </a:extLst>
          </p:cNvPr>
          <p:cNvSpPr/>
          <p:nvPr/>
        </p:nvSpPr>
        <p:spPr>
          <a:xfrm>
            <a:off x="1218685" y="5193672"/>
            <a:ext cx="1156826" cy="1156826"/>
          </a:xfrm>
          <a:prstGeom prst="arc">
            <a:avLst>
              <a:gd name="adj1" fmla="val 20051356"/>
              <a:gd name="adj2" fmla="val 2156439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69076BE-1A00-9F88-7BBE-FF8F9D71BD2D}"/>
              </a:ext>
            </a:extLst>
          </p:cNvPr>
          <p:cNvSpPr txBox="1"/>
          <p:nvPr/>
        </p:nvSpPr>
        <p:spPr>
          <a:xfrm>
            <a:off x="2281948" y="5396034"/>
            <a:ext cx="81364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B050"/>
                </a:solidFill>
                <a:latin typeface="+mn-ea"/>
                <a:ea typeface="+mn-ea"/>
              </a:rPr>
              <a:t>발사 각도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E36201-570C-8DBD-ABFC-C84ACB7E7E52}"/>
              </a:ext>
            </a:extLst>
          </p:cNvPr>
          <p:cNvGrpSpPr/>
          <p:nvPr/>
        </p:nvGrpSpPr>
        <p:grpSpPr>
          <a:xfrm>
            <a:off x="669879" y="5198307"/>
            <a:ext cx="556804" cy="697202"/>
            <a:chOff x="25211" y="2260661"/>
            <a:chExt cx="868369" cy="1087329"/>
          </a:xfrm>
        </p:grpSpPr>
        <p:pic>
          <p:nvPicPr>
            <p:cNvPr id="82" name="그림 81" descr="개체, 거울, 그리기이(가) 표시된 사진&#10;&#10;자동 생성된 설명">
              <a:extLst>
                <a:ext uri="{FF2B5EF4-FFF2-40B4-BE49-F238E27FC236}">
                  <a16:creationId xmlns:a16="http://schemas.microsoft.com/office/drawing/2014/main" id="{AF33C4AC-C4CD-E66E-C4FD-2D1942D4E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7778" y1="33333" x2="44444" y2="25333"/>
                          <a14:foregroundMark x1="59111" y1="24444" x2="63556" y2="39111"/>
                          <a14:foregroundMark x1="44889" y1="23111" x2="41333" y2="35111"/>
                          <a14:foregroundMark x1="40889" y1="53333" x2="63111" y2="57778"/>
                          <a14:foregroundMark x1="63111" y1="57778" x2="47556" y2="54667"/>
                          <a14:foregroundMark x1="39556" y1="48444" x2="52000" y2="67556"/>
                          <a14:foregroundMark x1="52000" y1="67556" x2="45333" y2="48889"/>
                          <a14:foregroundMark x1="40444" y1="58667" x2="47556" y2="62667"/>
                          <a14:foregroundMark x1="38667" y1="69333" x2="60889" y2="74667"/>
                          <a14:foregroundMark x1="60889" y1="74667" x2="66222" y2="52889"/>
                          <a14:foregroundMark x1="66222" y1="52889" x2="46667" y2="42222"/>
                          <a14:foregroundMark x1="46667" y1="42222" x2="34667" y2="62667"/>
                          <a14:foregroundMark x1="34667" y1="62667" x2="37333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0" t="15592" r="25530" b="15592"/>
            <a:stretch/>
          </p:blipFill>
          <p:spPr>
            <a:xfrm>
              <a:off x="94215" y="2260661"/>
              <a:ext cx="799365" cy="1087329"/>
            </a:xfrm>
            <a:prstGeom prst="rect">
              <a:avLst/>
            </a:prstGeom>
          </p:spPr>
        </p:pic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7C0ADA4-2922-405F-AFDB-B9B73C044CCA}"/>
                </a:ext>
              </a:extLst>
            </p:cNvPr>
            <p:cNvSpPr/>
            <p:nvPr/>
          </p:nvSpPr>
          <p:spPr>
            <a:xfrm>
              <a:off x="185262" y="2321950"/>
              <a:ext cx="292894" cy="321469"/>
            </a:xfrm>
            <a:custGeom>
              <a:avLst/>
              <a:gdLst>
                <a:gd name="connsiteX0" fmla="*/ 288131 w 292894"/>
                <a:gd name="connsiteY0" fmla="*/ 0 h 321469"/>
                <a:gd name="connsiteX1" fmla="*/ 292894 w 292894"/>
                <a:gd name="connsiteY1" fmla="*/ 76200 h 321469"/>
                <a:gd name="connsiteX2" fmla="*/ 261937 w 292894"/>
                <a:gd name="connsiteY2" fmla="*/ 100013 h 321469"/>
                <a:gd name="connsiteX3" fmla="*/ 261937 w 292894"/>
                <a:gd name="connsiteY3" fmla="*/ 226219 h 321469"/>
                <a:gd name="connsiteX4" fmla="*/ 292894 w 292894"/>
                <a:gd name="connsiteY4" fmla="*/ 257175 h 321469"/>
                <a:gd name="connsiteX5" fmla="*/ 290512 w 292894"/>
                <a:gd name="connsiteY5" fmla="*/ 321469 h 321469"/>
                <a:gd name="connsiteX6" fmla="*/ 7144 w 292894"/>
                <a:gd name="connsiteY6" fmla="*/ 319088 h 321469"/>
                <a:gd name="connsiteX7" fmla="*/ 0 w 292894"/>
                <a:gd name="connsiteY7" fmla="*/ 147638 h 321469"/>
                <a:gd name="connsiteX8" fmla="*/ 28575 w 292894"/>
                <a:gd name="connsiteY8" fmla="*/ 83344 h 321469"/>
                <a:gd name="connsiteX9" fmla="*/ 85725 w 292894"/>
                <a:gd name="connsiteY9" fmla="*/ 30956 h 321469"/>
                <a:gd name="connsiteX10" fmla="*/ 147637 w 292894"/>
                <a:gd name="connsiteY10" fmla="*/ 7144 h 321469"/>
                <a:gd name="connsiteX11" fmla="*/ 288131 w 292894"/>
                <a:gd name="connsiteY11" fmla="*/ 0 h 32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894" h="321469">
                  <a:moveTo>
                    <a:pt x="288131" y="0"/>
                  </a:moveTo>
                  <a:lnTo>
                    <a:pt x="292894" y="76200"/>
                  </a:lnTo>
                  <a:lnTo>
                    <a:pt x="261937" y="100013"/>
                  </a:lnTo>
                  <a:lnTo>
                    <a:pt x="261937" y="226219"/>
                  </a:lnTo>
                  <a:lnTo>
                    <a:pt x="292894" y="257175"/>
                  </a:lnTo>
                  <a:lnTo>
                    <a:pt x="290512" y="321469"/>
                  </a:lnTo>
                  <a:lnTo>
                    <a:pt x="7144" y="319088"/>
                  </a:lnTo>
                  <a:lnTo>
                    <a:pt x="0" y="147638"/>
                  </a:lnTo>
                  <a:lnTo>
                    <a:pt x="28575" y="83344"/>
                  </a:lnTo>
                  <a:lnTo>
                    <a:pt x="85725" y="30956"/>
                  </a:lnTo>
                  <a:lnTo>
                    <a:pt x="147637" y="7144"/>
                  </a:lnTo>
                  <a:lnTo>
                    <a:pt x="28813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D0D6C8E-C451-A081-EE9F-721013624BDD}"/>
                </a:ext>
              </a:extLst>
            </p:cNvPr>
            <p:cNvSpPr txBox="1"/>
            <p:nvPr/>
          </p:nvSpPr>
          <p:spPr>
            <a:xfrm>
              <a:off x="25211" y="2286411"/>
              <a:ext cx="612996" cy="35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ea typeface="+mn-ea"/>
                </a:rPr>
                <a:t>M1</a:t>
              </a:r>
              <a:endParaRPr lang="ko-KR" altLang="en-US" sz="9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59E98DD-2606-D3F5-2583-DD9E7DEBD4A9}"/>
              </a:ext>
            </a:extLst>
          </p:cNvPr>
          <p:cNvSpPr/>
          <p:nvPr/>
        </p:nvSpPr>
        <p:spPr>
          <a:xfrm flipV="1">
            <a:off x="830686" y="5960365"/>
            <a:ext cx="279436" cy="207842"/>
          </a:xfrm>
          <a:prstGeom prst="rightArrow">
            <a:avLst>
              <a:gd name="adj1" fmla="val 50000"/>
              <a:gd name="adj2" fmla="val 7075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DB4DF0-DEDD-D0A2-69BE-99E083AE371D}"/>
              </a:ext>
            </a:extLst>
          </p:cNvPr>
          <p:cNvSpPr txBox="1"/>
          <p:nvPr/>
        </p:nvSpPr>
        <p:spPr>
          <a:xfrm>
            <a:off x="3306788" y="4810052"/>
            <a:ext cx="183765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포물선을 그리며 날아간다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DC4969-9629-8D13-F873-99085CEDA61E}"/>
              </a:ext>
            </a:extLst>
          </p:cNvPr>
          <p:cNvCxnSpPr>
            <a:cxnSpLocks/>
            <a:stCxn id="196" idx="2"/>
            <a:endCxn id="103" idx="3"/>
          </p:cNvCxnSpPr>
          <p:nvPr/>
        </p:nvCxnSpPr>
        <p:spPr>
          <a:xfrm>
            <a:off x="1305420" y="4739434"/>
            <a:ext cx="409367" cy="1178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F252ADC-A7A4-0952-B8AE-4113626F0308}"/>
              </a:ext>
            </a:extLst>
          </p:cNvPr>
          <p:cNvSpPr txBox="1"/>
          <p:nvPr/>
        </p:nvSpPr>
        <p:spPr>
          <a:xfrm>
            <a:off x="595473" y="3582294"/>
            <a:ext cx="872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측면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우측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DF5972-9DBC-8215-5CE3-40EBC6D1CF80}"/>
              </a:ext>
            </a:extLst>
          </p:cNvPr>
          <p:cNvSpPr txBox="1"/>
          <p:nvPr/>
        </p:nvSpPr>
        <p:spPr>
          <a:xfrm>
            <a:off x="1521691" y="3594622"/>
            <a:ext cx="375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앞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F4C2C42-DBD6-FC04-35E8-D17112C3F96D}"/>
              </a:ext>
            </a:extLst>
          </p:cNvPr>
          <p:cNvSpPr/>
          <p:nvPr/>
        </p:nvSpPr>
        <p:spPr>
          <a:xfrm>
            <a:off x="629638" y="3582294"/>
            <a:ext cx="1303858" cy="91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4FF2676-6AA6-13EE-5367-F8DB7A787381}"/>
              </a:ext>
            </a:extLst>
          </p:cNvPr>
          <p:cNvSpPr/>
          <p:nvPr/>
        </p:nvSpPr>
        <p:spPr>
          <a:xfrm>
            <a:off x="1473312" y="3582294"/>
            <a:ext cx="460184" cy="910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7" name="그래픽 136" descr="남자 단색으로 채워진">
            <a:extLst>
              <a:ext uri="{FF2B5EF4-FFF2-40B4-BE49-F238E27FC236}">
                <a16:creationId xmlns:a16="http://schemas.microsoft.com/office/drawing/2014/main" id="{405DD460-FF21-3AF2-D9D2-D290DF416B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12302" y="3853474"/>
            <a:ext cx="572921" cy="57292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B5756D-9B12-146A-62AF-D2B129F12A34}"/>
              </a:ext>
            </a:extLst>
          </p:cNvPr>
          <p:cNvSpPr/>
          <p:nvPr/>
        </p:nvSpPr>
        <p:spPr>
          <a:xfrm>
            <a:off x="1220496" y="3847955"/>
            <a:ext cx="141322" cy="13296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1A622B1-D05B-686C-4F7D-E1C2167D7FE5}"/>
              </a:ext>
            </a:extLst>
          </p:cNvPr>
          <p:cNvSpPr/>
          <p:nvPr/>
        </p:nvSpPr>
        <p:spPr>
          <a:xfrm>
            <a:off x="1639742" y="4022838"/>
            <a:ext cx="141322" cy="13296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78B6303-4AAB-1075-A304-5B54E709E5B3}"/>
              </a:ext>
            </a:extLst>
          </p:cNvPr>
          <p:cNvCxnSpPr>
            <a:cxnSpLocks/>
            <a:stCxn id="152" idx="1"/>
            <a:endCxn id="145" idx="3"/>
          </p:cNvCxnSpPr>
          <p:nvPr/>
        </p:nvCxnSpPr>
        <p:spPr>
          <a:xfrm flipH="1">
            <a:off x="1781064" y="4035773"/>
            <a:ext cx="286325" cy="535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BD3A7-6993-5EB2-045C-4C4F4DEB627A}"/>
              </a:ext>
            </a:extLst>
          </p:cNvPr>
          <p:cNvSpPr txBox="1"/>
          <p:nvPr/>
        </p:nvSpPr>
        <p:spPr>
          <a:xfrm>
            <a:off x="2067389" y="3835718"/>
            <a:ext cx="938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LaunchPoint Object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8" name="그래픽 157" descr="커서 윤곽선">
            <a:extLst>
              <a:ext uri="{FF2B5EF4-FFF2-40B4-BE49-F238E27FC236}">
                <a16:creationId xmlns:a16="http://schemas.microsoft.com/office/drawing/2014/main" id="{7C35A5FC-FA49-9F97-0082-E99E8D528B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8701" y="4289035"/>
            <a:ext cx="644802" cy="644802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5E7BECC6-DFAB-2162-CDCE-274001D79E0F}"/>
              </a:ext>
            </a:extLst>
          </p:cNvPr>
          <p:cNvCxnSpPr>
            <a:cxnSpLocks/>
          </p:cNvCxnSpPr>
          <p:nvPr/>
        </p:nvCxnSpPr>
        <p:spPr>
          <a:xfrm>
            <a:off x="6030507" y="4814548"/>
            <a:ext cx="0" cy="14255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DE59008-458B-D3B0-CD39-E247E25520B1}"/>
              </a:ext>
            </a:extLst>
          </p:cNvPr>
          <p:cNvSpPr txBox="1"/>
          <p:nvPr/>
        </p:nvSpPr>
        <p:spPr>
          <a:xfrm>
            <a:off x="5417608" y="3869690"/>
            <a:ext cx="1133066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마우스 커서 위치로 발사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62528EF-E027-48BE-6FBD-D7CFE571AEE9}"/>
              </a:ext>
            </a:extLst>
          </p:cNvPr>
          <p:cNvCxnSpPr>
            <a:cxnSpLocks/>
          </p:cNvCxnSpPr>
          <p:nvPr/>
        </p:nvCxnSpPr>
        <p:spPr>
          <a:xfrm>
            <a:off x="1412302" y="6432840"/>
            <a:ext cx="461820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5599FE6-7F3E-98A7-078A-971C9C6A12DA}"/>
              </a:ext>
            </a:extLst>
          </p:cNvPr>
          <p:cNvSpPr txBox="1"/>
          <p:nvPr/>
        </p:nvSpPr>
        <p:spPr>
          <a:xfrm>
            <a:off x="2659356" y="6486504"/>
            <a:ext cx="185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커서까지의 거리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F33B613B-0AA9-9EC6-DAED-2B143A86E39B}"/>
              </a:ext>
            </a:extLst>
          </p:cNvPr>
          <p:cNvCxnSpPr>
            <a:cxnSpLocks/>
          </p:cNvCxnSpPr>
          <p:nvPr/>
        </p:nvCxnSpPr>
        <p:spPr>
          <a:xfrm>
            <a:off x="1412302" y="6357512"/>
            <a:ext cx="0" cy="36396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7104D7B-1A08-C7C2-1BA0-C0F8083F1D4E}"/>
              </a:ext>
            </a:extLst>
          </p:cNvPr>
          <p:cNvCxnSpPr>
            <a:cxnSpLocks/>
          </p:cNvCxnSpPr>
          <p:nvPr/>
        </p:nvCxnSpPr>
        <p:spPr>
          <a:xfrm>
            <a:off x="6038491" y="6357512"/>
            <a:ext cx="0" cy="36396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58320EBD-86CB-9B05-B449-3948257B290E}"/>
              </a:ext>
            </a:extLst>
          </p:cNvPr>
          <p:cNvCxnSpPr>
            <a:cxnSpLocks/>
          </p:cNvCxnSpPr>
          <p:nvPr/>
        </p:nvCxnSpPr>
        <p:spPr>
          <a:xfrm>
            <a:off x="3232227" y="5216402"/>
            <a:ext cx="0" cy="10550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FC8F02-BA77-AACB-EDB6-F9C41A41AAC8}"/>
              </a:ext>
            </a:extLst>
          </p:cNvPr>
          <p:cNvSpPr txBox="1"/>
          <p:nvPr/>
        </p:nvSpPr>
        <p:spPr>
          <a:xfrm>
            <a:off x="3196609" y="5570945"/>
            <a:ext cx="863238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  <a:ea typeface="+mn-ea"/>
              </a:rPr>
              <a:t>포물선 높이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3CB4C3-E2E0-CBD4-0977-926033FD7F04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1229E98-8B8B-5E7A-922D-DEAA0E87B2BC}"/>
              </a:ext>
            </a:extLst>
          </p:cNvPr>
          <p:cNvGrpSpPr/>
          <p:nvPr/>
        </p:nvGrpSpPr>
        <p:grpSpPr>
          <a:xfrm>
            <a:off x="574658" y="3857773"/>
            <a:ext cx="730762" cy="584746"/>
            <a:chOff x="393293" y="3585165"/>
            <a:chExt cx="900808" cy="720815"/>
          </a:xfrm>
        </p:grpSpPr>
        <p:pic>
          <p:nvPicPr>
            <p:cNvPr id="78" name="그래픽 77" descr="걷기 단색으로 채워진">
              <a:extLst>
                <a:ext uri="{FF2B5EF4-FFF2-40B4-BE49-F238E27FC236}">
                  <a16:creationId xmlns:a16="http://schemas.microsoft.com/office/drawing/2014/main" id="{86CFF59F-4B1A-E161-231E-06BBF0DE8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41773">
              <a:off x="393293" y="3585165"/>
              <a:ext cx="720815" cy="720815"/>
            </a:xfrm>
            <a:prstGeom prst="rect">
              <a:avLst/>
            </a:prstGeom>
          </p:spPr>
        </p:pic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D13DD6-AA89-CC91-AF6B-36074937F7FB}"/>
                </a:ext>
              </a:extLst>
            </p:cNvPr>
            <p:cNvSpPr/>
            <p:nvPr/>
          </p:nvSpPr>
          <p:spPr>
            <a:xfrm rot="19878670" flipH="1">
              <a:off x="630585" y="3716922"/>
              <a:ext cx="663516" cy="294303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B5DE30B-C399-6838-54F2-0312075C1169}"/>
              </a:ext>
            </a:extLst>
          </p:cNvPr>
          <p:cNvSpPr txBox="1"/>
          <p:nvPr/>
        </p:nvSpPr>
        <p:spPr>
          <a:xfrm>
            <a:off x="6364453" y="3558719"/>
            <a:ext cx="485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커서위치에 따른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  <a:ea typeface="+mn-ea"/>
              </a:rPr>
              <a:t>폭탄발사궤적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 차이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4ADF14C-A6B8-0179-F349-EA303B825041}"/>
              </a:ext>
            </a:extLst>
          </p:cNvPr>
          <p:cNvCxnSpPr>
            <a:cxnSpLocks/>
          </p:cNvCxnSpPr>
          <p:nvPr/>
        </p:nvCxnSpPr>
        <p:spPr>
          <a:xfrm flipV="1">
            <a:off x="1795787" y="6105525"/>
            <a:ext cx="156838" cy="328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FCEBD2F-54F3-6882-B1B2-A19D3F4C1D26}"/>
              </a:ext>
            </a:extLst>
          </p:cNvPr>
          <p:cNvCxnSpPr>
            <a:cxnSpLocks/>
          </p:cNvCxnSpPr>
          <p:nvPr/>
        </p:nvCxnSpPr>
        <p:spPr>
          <a:xfrm>
            <a:off x="1936636" y="6108813"/>
            <a:ext cx="0" cy="131277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B0994CF-5A8F-9D47-9CBF-2A06AE46200A}"/>
              </a:ext>
            </a:extLst>
          </p:cNvPr>
          <p:cNvCxnSpPr>
            <a:cxnSpLocks/>
          </p:cNvCxnSpPr>
          <p:nvPr/>
        </p:nvCxnSpPr>
        <p:spPr>
          <a:xfrm flipH="1">
            <a:off x="1803240" y="5198307"/>
            <a:ext cx="1146000" cy="57558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3F15ACD-22FB-BFFA-ECA9-87DC7FF820A7}"/>
              </a:ext>
            </a:extLst>
          </p:cNvPr>
          <p:cNvSpPr txBox="1"/>
          <p:nvPr/>
        </p:nvSpPr>
        <p:spPr>
          <a:xfrm>
            <a:off x="6487348" y="4629101"/>
            <a:ext cx="179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최소거리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(minDistance)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312E6DA-0FD8-24DC-7D64-58D0097FF36E}"/>
              </a:ext>
            </a:extLst>
          </p:cNvPr>
          <p:cNvCxnSpPr>
            <a:cxnSpLocks/>
          </p:cNvCxnSpPr>
          <p:nvPr/>
        </p:nvCxnSpPr>
        <p:spPr>
          <a:xfrm>
            <a:off x="8116555" y="4397502"/>
            <a:ext cx="0" cy="5004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98FF522-19D4-C7A2-0F36-9CCDB6393041}"/>
              </a:ext>
            </a:extLst>
          </p:cNvPr>
          <p:cNvCxnSpPr>
            <a:cxnSpLocks/>
          </p:cNvCxnSpPr>
          <p:nvPr/>
        </p:nvCxnSpPr>
        <p:spPr>
          <a:xfrm>
            <a:off x="6589123" y="4611436"/>
            <a:ext cx="152743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7FA933B-8626-42DB-2A82-A4B8C77F351E}"/>
              </a:ext>
            </a:extLst>
          </p:cNvPr>
          <p:cNvCxnSpPr>
            <a:cxnSpLocks/>
          </p:cNvCxnSpPr>
          <p:nvPr/>
        </p:nvCxnSpPr>
        <p:spPr>
          <a:xfrm>
            <a:off x="6589123" y="4397502"/>
            <a:ext cx="0" cy="50048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538F606-CF37-32F9-6542-456025FBFFD4}"/>
              </a:ext>
            </a:extLst>
          </p:cNvPr>
          <p:cNvCxnSpPr>
            <a:cxnSpLocks/>
          </p:cNvCxnSpPr>
          <p:nvPr/>
        </p:nvCxnSpPr>
        <p:spPr>
          <a:xfrm>
            <a:off x="10983580" y="4397502"/>
            <a:ext cx="0" cy="50048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B585972-CE60-587F-DAE7-A06E9FC97786}"/>
              </a:ext>
            </a:extLst>
          </p:cNvPr>
          <p:cNvSpPr txBox="1"/>
          <p:nvPr/>
        </p:nvSpPr>
        <p:spPr>
          <a:xfrm>
            <a:off x="7895580" y="3895072"/>
            <a:ext cx="179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070C0"/>
                </a:solidFill>
              </a:rPr>
              <a:t>최대사거리</a:t>
            </a:r>
            <a:r>
              <a:rPr lang="en-US" altLang="ko-KR" sz="1000" b="1" dirty="0">
                <a:solidFill>
                  <a:srgbClr val="0070C0"/>
                </a:solidFill>
              </a:rPr>
              <a:t>(</a:t>
            </a:r>
            <a:r>
              <a:rPr lang="en-US" altLang="ko-KR" sz="1000" b="1" dirty="0" err="1">
                <a:solidFill>
                  <a:srgbClr val="0070C0"/>
                </a:solidFill>
              </a:rPr>
              <a:t>maxRange</a:t>
            </a:r>
            <a:r>
              <a:rPr lang="en-US" altLang="ko-KR" sz="1000" b="1" dirty="0">
                <a:solidFill>
                  <a:srgbClr val="0070C0"/>
                </a:solidFill>
              </a:rPr>
              <a:t>)</a:t>
            </a:r>
            <a:endParaRPr lang="ko-KR" altLang="en-US" sz="1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BB92CC7-4ABD-BAF8-81B0-79609C259F95}"/>
              </a:ext>
            </a:extLst>
          </p:cNvPr>
          <p:cNvCxnSpPr>
            <a:cxnSpLocks/>
          </p:cNvCxnSpPr>
          <p:nvPr/>
        </p:nvCxnSpPr>
        <p:spPr>
          <a:xfrm>
            <a:off x="8194370" y="4611436"/>
            <a:ext cx="278921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원호 124">
            <a:extLst>
              <a:ext uri="{FF2B5EF4-FFF2-40B4-BE49-F238E27FC236}">
                <a16:creationId xmlns:a16="http://schemas.microsoft.com/office/drawing/2014/main" id="{4697F986-D3EC-2777-2E0D-8F7CF39FBB1A}"/>
              </a:ext>
            </a:extLst>
          </p:cNvPr>
          <p:cNvSpPr/>
          <p:nvPr/>
        </p:nvSpPr>
        <p:spPr>
          <a:xfrm>
            <a:off x="6594171" y="4384596"/>
            <a:ext cx="1522384" cy="709785"/>
          </a:xfrm>
          <a:prstGeom prst="arc">
            <a:avLst>
              <a:gd name="adj1" fmla="val 11552139"/>
              <a:gd name="adj2" fmla="val 20974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6272FA75-3F8F-1CD4-0BC3-611FDEE62334}"/>
              </a:ext>
            </a:extLst>
          </p:cNvPr>
          <p:cNvSpPr/>
          <p:nvPr/>
        </p:nvSpPr>
        <p:spPr>
          <a:xfrm>
            <a:off x="6602079" y="4163820"/>
            <a:ext cx="4381499" cy="930562"/>
          </a:xfrm>
          <a:prstGeom prst="arc">
            <a:avLst>
              <a:gd name="adj1" fmla="val 10972412"/>
              <a:gd name="adj2" fmla="val 2147852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ECCD683-A30E-5FF5-F5FA-A3326C325BE6}"/>
              </a:ext>
            </a:extLst>
          </p:cNvPr>
          <p:cNvCxnSpPr>
            <a:cxnSpLocks/>
          </p:cNvCxnSpPr>
          <p:nvPr/>
        </p:nvCxnSpPr>
        <p:spPr>
          <a:xfrm flipH="1" flipV="1">
            <a:off x="6437915" y="6231887"/>
            <a:ext cx="5508805" cy="10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C05A19C-9434-4232-DFDC-E338A708F298}"/>
              </a:ext>
            </a:extLst>
          </p:cNvPr>
          <p:cNvGrpSpPr/>
          <p:nvPr/>
        </p:nvGrpSpPr>
        <p:grpSpPr>
          <a:xfrm>
            <a:off x="6478686" y="5296783"/>
            <a:ext cx="1162931" cy="930562"/>
            <a:chOff x="393293" y="3585165"/>
            <a:chExt cx="900808" cy="720815"/>
          </a:xfrm>
        </p:grpSpPr>
        <p:pic>
          <p:nvPicPr>
            <p:cNvPr id="130" name="그래픽 129" descr="걷기 단색으로 채워진">
              <a:extLst>
                <a:ext uri="{FF2B5EF4-FFF2-40B4-BE49-F238E27FC236}">
                  <a16:creationId xmlns:a16="http://schemas.microsoft.com/office/drawing/2014/main" id="{BC8C7F70-BC76-D8DC-AC52-5ABA22DD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41773">
              <a:off x="393293" y="3585165"/>
              <a:ext cx="720815" cy="720815"/>
            </a:xfrm>
            <a:prstGeom prst="rect">
              <a:avLst/>
            </a:prstGeom>
          </p:spPr>
        </p:pic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2CB7DA46-0982-2CF4-6FB7-8A31C01CA759}"/>
                </a:ext>
              </a:extLst>
            </p:cNvPr>
            <p:cNvSpPr/>
            <p:nvPr/>
          </p:nvSpPr>
          <p:spPr>
            <a:xfrm rot="19878670" flipH="1">
              <a:off x="630585" y="3716922"/>
              <a:ext cx="663516" cy="294303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138" name="그림 137">
            <a:extLst>
              <a:ext uri="{FF2B5EF4-FFF2-40B4-BE49-F238E27FC236}">
                <a16:creationId xmlns:a16="http://schemas.microsoft.com/office/drawing/2014/main" id="{AADC0C60-7052-9FE4-C0F2-EAF4805B8A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887" y="4919451"/>
            <a:ext cx="414463" cy="414462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450360F-F25D-5912-A263-139D6A7773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917" y="4688752"/>
            <a:ext cx="414463" cy="414462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E65C4FED-8181-DBC6-3805-22D7E2CEF6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4712" y="4901262"/>
            <a:ext cx="414463" cy="414462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11C12C7-C7AA-385D-F122-55ABB898525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8558" y="5259223"/>
            <a:ext cx="414463" cy="414462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345BC633-7D41-8599-3820-E6D96E4B019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8016" y="5821873"/>
            <a:ext cx="414463" cy="414462"/>
          </a:xfrm>
          <a:prstGeom prst="rect">
            <a:avLst/>
          </a:prstGeom>
        </p:spPr>
      </p:pic>
      <p:pic>
        <p:nvPicPr>
          <p:cNvPr id="143" name="그래픽 142" descr="커서 윤곽선">
            <a:extLst>
              <a:ext uri="{FF2B5EF4-FFF2-40B4-BE49-F238E27FC236}">
                <a16:creationId xmlns:a16="http://schemas.microsoft.com/office/drawing/2014/main" id="{3909BA0C-FD3C-97EF-EFF1-EDB891E6CB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8200" y="4779789"/>
            <a:ext cx="455462" cy="455462"/>
          </a:xfrm>
          <a:prstGeom prst="rect">
            <a:avLst/>
          </a:prstGeom>
        </p:spPr>
      </p:pic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B4A838B-4C50-109B-0D9B-2A75C8E8F6A8}"/>
              </a:ext>
            </a:extLst>
          </p:cNvPr>
          <p:cNvCxnSpPr>
            <a:cxnSpLocks/>
          </p:cNvCxnSpPr>
          <p:nvPr/>
        </p:nvCxnSpPr>
        <p:spPr>
          <a:xfrm>
            <a:off x="7971350" y="5198307"/>
            <a:ext cx="0" cy="10312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>
            <a:extLst>
              <a:ext uri="{FF2B5EF4-FFF2-40B4-BE49-F238E27FC236}">
                <a16:creationId xmlns:a16="http://schemas.microsoft.com/office/drawing/2014/main" id="{054B4975-0DD1-2F56-62E6-5CE55DC491B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616" y="5354335"/>
            <a:ext cx="414463" cy="414462"/>
          </a:xfrm>
          <a:prstGeom prst="rect">
            <a:avLst/>
          </a:prstGeom>
          <a:ln>
            <a:noFill/>
          </a:ln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4445D33-E578-4CFE-A5FD-727ABDC25F2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078" y="5473442"/>
            <a:ext cx="414463" cy="414462"/>
          </a:xfrm>
          <a:prstGeom prst="rect">
            <a:avLst/>
          </a:prstGeom>
          <a:ln>
            <a:noFill/>
          </a:ln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DFE3EE1C-C419-2AF6-C235-E2D3BC0C390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6223" y="5647079"/>
            <a:ext cx="414463" cy="414462"/>
          </a:xfrm>
          <a:prstGeom prst="rect">
            <a:avLst/>
          </a:prstGeom>
          <a:ln>
            <a:noFill/>
          </a:ln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A7A9EE0F-074F-7A42-A967-542F69209B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7070" l="9961" r="89844">
                        <a14:foregroundMark x1="49609" y1="38281" x2="55859" y2="50000"/>
                        <a14:foregroundMark x1="47266" y1="37305" x2="59570" y2="76367"/>
                        <a14:foregroundMark x1="51172" y1="54102" x2="59180" y2="66992"/>
                        <a14:foregroundMark x1="69336" y1="55078" x2="60547" y2="96484"/>
                        <a14:foregroundMark x1="69922" y1="60156" x2="50195" y2="89844"/>
                        <a14:foregroundMark x1="39258" y1="59766" x2="42969" y2="88867"/>
                        <a14:foregroundMark x1="31641" y1="44141" x2="33594" y2="87109"/>
                        <a14:foregroundMark x1="39258" y1="41602" x2="35156" y2="89258"/>
                        <a14:foregroundMark x1="22656" y1="55664" x2="23242" y2="87109"/>
                        <a14:foregroundMark x1="24414" y1="43555" x2="15430" y2="85547"/>
                        <a14:foregroundMark x1="23242" y1="66602" x2="13477" y2="93555"/>
                        <a14:foregroundMark x1="22266" y1="91016" x2="30664" y2="97070"/>
                        <a14:foregroundMark x1="38477" y1="96094" x2="89648" y2="93945"/>
                        <a14:foregroundMark x1="83398" y1="97070" x2="75781" y2="35742"/>
                        <a14:foregroundMark x1="76367" y1="34766" x2="16602" y2="37891"/>
                        <a14:foregroundMark x1="46771" y1="32902" x2="79297" y2="34375"/>
                        <a14:foregroundMark x1="23242" y1="31836" x2="45663" y2="32852"/>
                        <a14:foregroundMark x1="65235" y1="31192" x2="65820" y2="31250"/>
                        <a14:foregroundMark x1="34180" y1="28125" x2="44137" y2="29109"/>
                        <a14:foregroundMark x1="44635" y1="28317" x2="35352" y2="26953"/>
                        <a14:foregroundMark x1="46484" y1="32227" x2="57617" y2="34180"/>
                        <a14:foregroundMark x1="47070" y1="31445" x2="42188" y2="30664"/>
                        <a14:foregroundMark x1="46484" y1="31250" x2="59375" y2="33594"/>
                        <a14:foregroundMark x1="45117" y1="31641" x2="62500" y2="34766"/>
                        <a14:backgroundMark x1="46680" y1="26563" x2="76367" y2="26367"/>
                        <a14:backgroundMark x1="50781" y1="21875" x2="53020" y2="29389"/>
                        <a14:backgroundMark x1="50809" y1="28987" x2="66797" y2="28711"/>
                        <a14:backgroundMark x1="47611" y1="29042" x2="48077" y2="29034"/>
                        <a14:backgroundMark x1="45700" y1="29075" x2="46974" y2="29053"/>
                        <a14:backgroundMark x1="49203" y1="28695" x2="65234" y2="1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3093" y="5815087"/>
            <a:ext cx="414463" cy="414462"/>
          </a:xfrm>
          <a:prstGeom prst="rect">
            <a:avLst/>
          </a:prstGeom>
          <a:ln>
            <a:noFill/>
          </a:ln>
        </p:spPr>
      </p:pic>
      <p:pic>
        <p:nvPicPr>
          <p:cNvPr id="156" name="그래픽 155" descr="커서 윤곽선">
            <a:extLst>
              <a:ext uri="{FF2B5EF4-FFF2-40B4-BE49-F238E27FC236}">
                <a16:creationId xmlns:a16="http://schemas.microsoft.com/office/drawing/2014/main" id="{F8223885-9D41-038B-230E-1298999B41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71601" y="4651434"/>
            <a:ext cx="455462" cy="455462"/>
          </a:xfrm>
          <a:prstGeom prst="rect">
            <a:avLst/>
          </a:prstGeom>
        </p:spPr>
      </p:pic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564D4E1-9A79-D1CE-E1C3-6B48A7C5531B}"/>
              </a:ext>
            </a:extLst>
          </p:cNvPr>
          <p:cNvCxnSpPr>
            <a:cxnSpLocks/>
          </p:cNvCxnSpPr>
          <p:nvPr/>
        </p:nvCxnSpPr>
        <p:spPr>
          <a:xfrm>
            <a:off x="10574751" y="5072324"/>
            <a:ext cx="0" cy="8231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CBDDD51-BCE6-331B-C5F0-02E36DF5DEAE}"/>
              </a:ext>
            </a:extLst>
          </p:cNvPr>
          <p:cNvCxnSpPr>
            <a:cxnSpLocks/>
            <a:stCxn id="150" idx="0"/>
          </p:cNvCxnSpPr>
          <p:nvPr/>
        </p:nvCxnSpPr>
        <p:spPr>
          <a:xfrm>
            <a:off x="7634848" y="5354335"/>
            <a:ext cx="6677" cy="885755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C73E17FF-AE04-0911-1AFE-37B73AF7AC33}"/>
              </a:ext>
            </a:extLst>
          </p:cNvPr>
          <p:cNvCxnSpPr>
            <a:cxnSpLocks/>
          </p:cNvCxnSpPr>
          <p:nvPr/>
        </p:nvCxnSpPr>
        <p:spPr>
          <a:xfrm flipV="1">
            <a:off x="7634375" y="6105525"/>
            <a:ext cx="156838" cy="328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B868DEB-8F17-67FF-9B09-6C0B06BEA49A}"/>
              </a:ext>
            </a:extLst>
          </p:cNvPr>
          <p:cNvCxnSpPr>
            <a:cxnSpLocks/>
          </p:cNvCxnSpPr>
          <p:nvPr/>
        </p:nvCxnSpPr>
        <p:spPr>
          <a:xfrm>
            <a:off x="7775224" y="6108813"/>
            <a:ext cx="0" cy="131277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0EFB577-610B-5DC0-D9EE-692805403923}"/>
              </a:ext>
            </a:extLst>
          </p:cNvPr>
          <p:cNvSpPr/>
          <p:nvPr/>
        </p:nvSpPr>
        <p:spPr>
          <a:xfrm>
            <a:off x="7569663" y="5333913"/>
            <a:ext cx="141322" cy="13296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1" name="그래픽 90" descr="커서 윤곽선">
            <a:extLst>
              <a:ext uri="{FF2B5EF4-FFF2-40B4-BE49-F238E27FC236}">
                <a16:creationId xmlns:a16="http://schemas.microsoft.com/office/drawing/2014/main" id="{879B9EB0-B50A-D569-A0FA-FB1DCB5DF5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43052" y="3952357"/>
            <a:ext cx="455462" cy="455462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67FC0D0-13A0-D899-F8E7-6EFDD41F0D34}"/>
              </a:ext>
            </a:extLst>
          </p:cNvPr>
          <p:cNvCxnSpPr>
            <a:cxnSpLocks/>
          </p:cNvCxnSpPr>
          <p:nvPr/>
        </p:nvCxnSpPr>
        <p:spPr>
          <a:xfrm>
            <a:off x="11470783" y="4395103"/>
            <a:ext cx="0" cy="1845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B80400-028C-7090-2AF7-B6130B33EF27}"/>
              </a:ext>
            </a:extLst>
          </p:cNvPr>
          <p:cNvSpPr txBox="1"/>
          <p:nvPr/>
        </p:nvSpPr>
        <p:spPr>
          <a:xfrm>
            <a:off x="10880855" y="2923185"/>
            <a:ext cx="113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커서가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 최대사거리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를 벗어나면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커서까지의 거리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=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최대사거리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977D245-D41B-37DF-4FEC-128F85836A3F}"/>
              </a:ext>
            </a:extLst>
          </p:cNvPr>
          <p:cNvCxnSpPr>
            <a:cxnSpLocks/>
            <a:endCxn id="104" idx="23"/>
          </p:cNvCxnSpPr>
          <p:nvPr/>
        </p:nvCxnSpPr>
        <p:spPr>
          <a:xfrm flipH="1">
            <a:off x="1800964" y="5769563"/>
            <a:ext cx="1157621" cy="10403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3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8E2E35-A4ED-94A2-B54E-08358D32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9" y="707576"/>
            <a:ext cx="5207002" cy="55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E980A-21DD-E5A4-7877-E65CC1146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E840B7-D64D-6DBD-D032-432E0858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폭탄 발사 시스템 플로우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EA266-8BFF-6195-CAB2-86C27CBD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4105623" cy="5588802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US" altLang="ko-KR" sz="1200" b="1" dirty="0"/>
              <a:t>M1 </a:t>
            </a:r>
            <a:r>
              <a:rPr lang="ko-KR" altLang="en-US" sz="1200" b="1" dirty="0"/>
              <a:t>버튼이 입력되면</a:t>
            </a:r>
            <a:r>
              <a:rPr lang="ko-KR" altLang="en-US" sz="1200" dirty="0"/>
              <a:t> 폭탄 발사 연산을 시작한다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dirty="0"/>
              <a:t>폭탄발사 </a:t>
            </a:r>
            <a:r>
              <a:rPr lang="ko-KR" altLang="en-US" sz="1200" dirty="0" err="1"/>
              <a:t>쿨타임을</a:t>
            </a:r>
            <a:r>
              <a:rPr lang="ko-KR" altLang="en-US" sz="1200" dirty="0"/>
              <a:t> 체크하여 폭탄이 발사되지 않게 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커서까지의 거리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distanceToCursor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200" dirty="0"/>
              <a:t>가          </a:t>
            </a:r>
            <a:r>
              <a:rPr lang="ko-KR" altLang="en-US" sz="1200" b="1" dirty="0">
                <a:solidFill>
                  <a:schemeClr val="tx1"/>
                </a:solidFill>
              </a:rPr>
              <a:t>최소 사거리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minRange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ko-KR" altLang="en-US" sz="1200" dirty="0"/>
              <a:t>보다 작거나 같다면 </a:t>
            </a:r>
            <a:r>
              <a:rPr lang="ko-KR" altLang="en-US" sz="1200" b="1" dirty="0">
                <a:solidFill>
                  <a:srgbClr val="00B050"/>
                </a:solidFill>
              </a:rPr>
              <a:t>발사각도</a:t>
            </a:r>
            <a:r>
              <a:rPr lang="en-US" altLang="ko-KR" sz="1200" b="1" dirty="0">
                <a:solidFill>
                  <a:srgbClr val="00B050"/>
                </a:solidFill>
              </a:rPr>
              <a:t>(launchAngle)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으로 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커서까지의 거리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최대 사거리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maxRange</a:t>
            </a:r>
            <a:r>
              <a:rPr lang="en-US" altLang="ko-KR" sz="1200" b="1" dirty="0"/>
              <a:t>) </a:t>
            </a:r>
            <a:r>
              <a:rPr lang="ko-KR" altLang="en-US" sz="1200" dirty="0"/>
              <a:t>보다 크거나 같다면</a:t>
            </a:r>
            <a:r>
              <a:rPr lang="en-US" altLang="ko-KR" sz="1200" dirty="0"/>
              <a:t>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커서까지의 거리</a:t>
            </a:r>
            <a:r>
              <a:rPr lang="ko-KR" altLang="en-US" sz="1200" dirty="0"/>
              <a:t>를</a:t>
            </a:r>
            <a:r>
              <a:rPr lang="ko-KR" altLang="en-US" sz="1200" b="1" dirty="0"/>
              <a:t> 최대 사거리</a:t>
            </a:r>
            <a:r>
              <a:rPr lang="ko-KR" altLang="en-US" sz="1200" dirty="0"/>
              <a:t>로 설정한다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dirty="0"/>
              <a:t>폭탄 발사 후 </a:t>
            </a:r>
            <a:r>
              <a:rPr lang="ko-KR" altLang="en-US" sz="1200" b="1" dirty="0"/>
              <a:t>폭탄발사 쿨타임</a:t>
            </a:r>
            <a:r>
              <a:rPr lang="en-US" altLang="ko-KR" sz="1200" b="1" dirty="0"/>
              <a:t>(LaunchCoolTime)</a:t>
            </a:r>
            <a:r>
              <a:rPr lang="ko-KR" altLang="en-US" sz="1200" b="1" dirty="0"/>
              <a:t> </a:t>
            </a:r>
            <a:r>
              <a:rPr lang="ko-KR" altLang="en-US" sz="1200" dirty="0"/>
              <a:t>타이머를 작동시켜 쿨타임 동안에는 폭탄이 발사되지 않게 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FD035-3ABC-E35B-BFE8-75833DC71666}"/>
              </a:ext>
            </a:extLst>
          </p:cNvPr>
          <p:cNvSpPr txBox="1"/>
          <p:nvPr/>
        </p:nvSpPr>
        <p:spPr>
          <a:xfrm>
            <a:off x="4164594" y="770883"/>
            <a:ext cx="14851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* M1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은 마우스 왼쪽버튼을 말한다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. (Mouse1)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725932-23FA-7C3A-1F62-FB3AEEFEA79C}"/>
              </a:ext>
            </a:extLst>
          </p:cNvPr>
          <p:cNvSpPr/>
          <p:nvPr/>
        </p:nvSpPr>
        <p:spPr>
          <a:xfrm>
            <a:off x="7577164" y="1672727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36D03-DC97-E5AE-11E7-B53FE7CEE0EC}"/>
              </a:ext>
            </a:extLst>
          </p:cNvPr>
          <p:cNvSpPr/>
          <p:nvPr/>
        </p:nvSpPr>
        <p:spPr>
          <a:xfrm>
            <a:off x="7577164" y="2536982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5526B-A6FC-68F3-D18B-90BE51B508A3}"/>
              </a:ext>
            </a:extLst>
          </p:cNvPr>
          <p:cNvSpPr/>
          <p:nvPr/>
        </p:nvSpPr>
        <p:spPr>
          <a:xfrm>
            <a:off x="4164594" y="692372"/>
            <a:ext cx="7938362" cy="558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F1421-B527-8B90-921F-D053860A5691}"/>
              </a:ext>
            </a:extLst>
          </p:cNvPr>
          <p:cNvSpPr/>
          <p:nvPr/>
        </p:nvSpPr>
        <p:spPr>
          <a:xfrm>
            <a:off x="7577164" y="3378132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9C707B-9358-F8C7-066E-EF229D2FB83F}"/>
              </a:ext>
            </a:extLst>
          </p:cNvPr>
          <p:cNvSpPr/>
          <p:nvPr/>
        </p:nvSpPr>
        <p:spPr>
          <a:xfrm>
            <a:off x="7577164" y="4219282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AE25BC-7AD9-C61B-A764-E1CF5957D529}"/>
              </a:ext>
            </a:extLst>
          </p:cNvPr>
          <p:cNvSpPr/>
          <p:nvPr/>
        </p:nvSpPr>
        <p:spPr>
          <a:xfrm>
            <a:off x="7577164" y="5578182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68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" y="67072"/>
            <a:ext cx="3862397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넉백 시스템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sz="1050" b="1" dirty="0"/>
              <a:t>폭발 넉백 시스템 </a:t>
            </a:r>
            <a:r>
              <a:rPr lang="en-US" altLang="ko-KR" sz="1000" dirty="0"/>
              <a:t>: </a:t>
            </a:r>
            <a:r>
              <a:rPr lang="ko-KR" altLang="en-US" sz="1000" dirty="0"/>
              <a:t>폭탄 폭발 범위 내 오브젝트를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넉백시키고</a:t>
            </a:r>
            <a:r>
              <a:rPr lang="ko-KR" altLang="en-US" sz="1000" b="1" dirty="0"/>
              <a:t> 무게에 따라 넉백 강도가 달라지는 시스템</a:t>
            </a:r>
            <a:endParaRPr lang="en-US" altLang="ko-KR" sz="1000" b="1" dirty="0"/>
          </a:p>
          <a:p>
            <a:r>
              <a:rPr lang="ko-KR" altLang="en-US" sz="1000" dirty="0"/>
              <a:t>넉백된 캐릭터는 뛰어 오르면서 폭탄의 반대방향으로 밀려난다</a:t>
            </a:r>
            <a:r>
              <a:rPr lang="en-US" altLang="ko-KR" sz="1000" dirty="0"/>
              <a:t>.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넉백될 때 캐릭터오브젝트</a:t>
            </a:r>
            <a:r>
              <a:rPr lang="en-US" altLang="ko-KR" sz="1000" b="1" dirty="0"/>
              <a:t>(NPC, PC</a:t>
            </a:r>
            <a:r>
              <a:rPr lang="ko-KR" altLang="en-US" sz="1000" b="1" dirty="0"/>
              <a:t>캐릭터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는 회전하지 않는다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위치만 조정한다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사물은 회전가능</a:t>
            </a:r>
            <a:r>
              <a:rPr lang="en-US" altLang="ko-KR" sz="1000" b="1" dirty="0"/>
              <a:t>)</a:t>
            </a:r>
          </a:p>
          <a:p>
            <a:r>
              <a:rPr lang="ko-KR" altLang="en-US" sz="1000" dirty="0"/>
              <a:t>넉백은 </a:t>
            </a:r>
            <a:r>
              <a:rPr lang="ko-KR" altLang="en-US" sz="1000" b="1" dirty="0"/>
              <a:t>플레이어 캐릭터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폭탄점프</a:t>
            </a:r>
            <a:r>
              <a:rPr lang="en-US" altLang="ko-KR" sz="1000" b="1" dirty="0"/>
              <a:t>), NPC,</a:t>
            </a:r>
            <a:r>
              <a:rPr lang="ko-KR" altLang="en-US" sz="1000" b="1" dirty="0"/>
              <a:t> 사물 오브젝트 </a:t>
            </a:r>
            <a:r>
              <a:rPr lang="ko-KR" altLang="en-US" sz="1000" dirty="0"/>
              <a:t>등에 적용된다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폭탄의 넉백거리는 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explosionPower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objectWeight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 * C3(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조정값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3))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/>
              <a:t>만큼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넉백 각도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(knockBackAngle)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방향으로 밀려난다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/>
              <a:t>폭탄의 넉백은 지면에 있는 적에게만 적용된다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공중에 있는 적은 다시 넉백되지 않는다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지면에 있을 때만 넉백됨</a:t>
            </a:r>
            <a:r>
              <a:rPr lang="en-US" altLang="ko-KR" sz="1000" b="1" dirty="0"/>
              <a:t>)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9E3F41-80C4-0971-2A20-5D7FD720F60F}"/>
              </a:ext>
            </a:extLst>
          </p:cNvPr>
          <p:cNvCxnSpPr>
            <a:cxnSpLocks/>
          </p:cNvCxnSpPr>
          <p:nvPr/>
        </p:nvCxnSpPr>
        <p:spPr>
          <a:xfrm flipH="1">
            <a:off x="315489" y="6325472"/>
            <a:ext cx="11428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90E9DD-4457-E877-B97F-C3B6BBC55173}"/>
              </a:ext>
            </a:extLst>
          </p:cNvPr>
          <p:cNvSpPr txBox="1"/>
          <p:nvPr/>
        </p:nvSpPr>
        <p:spPr>
          <a:xfrm>
            <a:off x="834877" y="5941474"/>
            <a:ext cx="485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무게에 따라 충격량이 다름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55E75-B8E5-25C2-368B-54F1857A8B50}"/>
              </a:ext>
            </a:extLst>
          </p:cNvPr>
          <p:cNvSpPr txBox="1"/>
          <p:nvPr/>
        </p:nvSpPr>
        <p:spPr>
          <a:xfrm>
            <a:off x="6290919" y="5931019"/>
            <a:ext cx="485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폭탄의 반대방향으로 넉백된다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CA289D-822D-5A64-8F48-668D19CCA61A}"/>
              </a:ext>
            </a:extLst>
          </p:cNvPr>
          <p:cNvGrpSpPr/>
          <p:nvPr/>
        </p:nvGrpSpPr>
        <p:grpSpPr>
          <a:xfrm>
            <a:off x="1476672" y="3229868"/>
            <a:ext cx="3352771" cy="2601770"/>
            <a:chOff x="516667" y="2587739"/>
            <a:chExt cx="4199002" cy="325845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EA59D80-870C-4A0C-8BF4-8015B22D0A5A}"/>
                </a:ext>
              </a:extLst>
            </p:cNvPr>
            <p:cNvSpPr/>
            <p:nvPr/>
          </p:nvSpPr>
          <p:spPr>
            <a:xfrm>
              <a:off x="1716613" y="3765392"/>
              <a:ext cx="2106552" cy="2080800"/>
            </a:xfrm>
            <a:prstGeom prst="ellipse">
              <a:avLst/>
            </a:prstGeom>
            <a:solidFill>
              <a:srgbClr val="FFC000">
                <a:alpha val="30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E4B7330-A0F6-7B08-2A78-4A27A7D36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81" y="4974906"/>
              <a:ext cx="34943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2CF4156-3112-2BE3-DD27-054F46C3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96685" y="4436946"/>
              <a:ext cx="537960" cy="537961"/>
            </a:xfrm>
            <a:prstGeom prst="rect">
              <a:avLst/>
            </a:prstGeom>
          </p:spPr>
        </p:pic>
        <p:pic>
          <p:nvPicPr>
            <p:cNvPr id="54" name="그래픽 53" descr="충돌 단색으로 채워진">
              <a:extLst>
                <a:ext uri="{FF2B5EF4-FFF2-40B4-BE49-F238E27FC236}">
                  <a16:creationId xmlns:a16="http://schemas.microsoft.com/office/drawing/2014/main" id="{EE1F1679-FAF7-F0EF-B08E-3EA0BD25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2531" y="4683940"/>
              <a:ext cx="286268" cy="286268"/>
            </a:xfrm>
            <a:prstGeom prst="rect">
              <a:avLst/>
            </a:prstGeom>
          </p:spPr>
        </p:pic>
        <p:pic>
          <p:nvPicPr>
            <p:cNvPr id="73" name="그래픽 72" descr="괴물 단색으로 채워진">
              <a:extLst>
                <a:ext uri="{FF2B5EF4-FFF2-40B4-BE49-F238E27FC236}">
                  <a16:creationId xmlns:a16="http://schemas.microsoft.com/office/drawing/2014/main" id="{DB28D1E7-588F-316E-5D78-57433186F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03812" y="4321417"/>
              <a:ext cx="450308" cy="450308"/>
            </a:xfrm>
            <a:prstGeom prst="rect">
              <a:avLst/>
            </a:prstGeom>
          </p:spPr>
        </p:pic>
        <p:pic>
          <p:nvPicPr>
            <p:cNvPr id="90" name="그래픽 89" descr="괴물 단색으로 채워진">
              <a:extLst>
                <a:ext uri="{FF2B5EF4-FFF2-40B4-BE49-F238E27FC236}">
                  <a16:creationId xmlns:a16="http://schemas.microsoft.com/office/drawing/2014/main" id="{34AF80B8-FA72-2416-C907-44B63440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12070" y="4088345"/>
              <a:ext cx="450308" cy="45030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284C77-43D7-A3B6-D4EC-204EF04188DF}"/>
                </a:ext>
              </a:extLst>
            </p:cNvPr>
            <p:cNvSpPr txBox="1"/>
            <p:nvPr/>
          </p:nvSpPr>
          <p:spPr>
            <a:xfrm>
              <a:off x="3224175" y="2587739"/>
              <a:ext cx="1491494" cy="36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무게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+mn-ea"/>
                </a:rPr>
                <a:t>40kg(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예시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49" name="그래픽 48" descr="괴물 단색으로 채워진">
              <a:extLst>
                <a:ext uri="{FF2B5EF4-FFF2-40B4-BE49-F238E27FC236}">
                  <a16:creationId xmlns:a16="http://schemas.microsoft.com/office/drawing/2014/main" id="{69093EF8-C8A6-D36B-59EF-C2ADCEE9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72955" y="4005947"/>
              <a:ext cx="450308" cy="450308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02B2F4E-E2BA-314C-0BD6-EF48FCA6725D}"/>
                </a:ext>
              </a:extLst>
            </p:cNvPr>
            <p:cNvGrpSpPr/>
            <p:nvPr/>
          </p:nvGrpSpPr>
          <p:grpSpPr>
            <a:xfrm>
              <a:off x="2672675" y="3692009"/>
              <a:ext cx="937288" cy="750006"/>
              <a:chOff x="4074568" y="4749994"/>
              <a:chExt cx="1142732" cy="914400"/>
            </a:xfrm>
            <a:solidFill>
              <a:srgbClr val="000000">
                <a:alpha val="50000"/>
              </a:srgbClr>
            </a:solidFill>
          </p:grpSpPr>
          <p:pic>
            <p:nvPicPr>
              <p:cNvPr id="65" name="그래픽 64" descr="걷기 단색으로 채워진">
                <a:extLst>
                  <a:ext uri="{FF2B5EF4-FFF2-40B4-BE49-F238E27FC236}">
                    <a16:creationId xmlns:a16="http://schemas.microsoft.com/office/drawing/2014/main" id="{A1FEBC40-DB2A-FC6B-74A2-88A58442F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20941773">
                <a:off x="4074568" y="47499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3AF879E0-529F-B4F6-1178-589D010B5994}"/>
                  </a:ext>
                </a:extLst>
              </p:cNvPr>
              <p:cNvSpPr/>
              <p:nvPr/>
            </p:nvSpPr>
            <p:spPr>
              <a:xfrm rot="19878670" flipH="1">
                <a:off x="4375588" y="4850459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grpFill/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37BCFB0-C6E5-728B-9FD8-258AA80A1266}"/>
                </a:ext>
              </a:extLst>
            </p:cNvPr>
            <p:cNvGrpSpPr/>
            <p:nvPr/>
          </p:nvGrpSpPr>
          <p:grpSpPr>
            <a:xfrm>
              <a:off x="3087026" y="3123200"/>
              <a:ext cx="937288" cy="750006"/>
              <a:chOff x="4074568" y="4749994"/>
              <a:chExt cx="1142732" cy="914400"/>
            </a:xfrm>
            <a:solidFill>
              <a:srgbClr val="000000">
                <a:alpha val="70000"/>
              </a:srgbClr>
            </a:solidFill>
          </p:grpSpPr>
          <p:pic>
            <p:nvPicPr>
              <p:cNvPr id="68" name="그래픽 67" descr="걷기 단색으로 채워진">
                <a:extLst>
                  <a:ext uri="{FF2B5EF4-FFF2-40B4-BE49-F238E27FC236}">
                    <a16:creationId xmlns:a16="http://schemas.microsoft.com/office/drawing/2014/main" id="{F5FC181D-FE40-1A5A-FBE1-AB711B3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20941773">
                <a:off x="4074568" y="47499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E6A0FCE-BAF1-57AA-4022-84FB83B45810}"/>
                  </a:ext>
                </a:extLst>
              </p:cNvPr>
              <p:cNvSpPr/>
              <p:nvPr/>
            </p:nvSpPr>
            <p:spPr>
              <a:xfrm rot="19878670" flipH="1">
                <a:off x="4375588" y="4850459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grpFill/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9E75645-16A6-BD07-5EF7-B47E287EF48F}"/>
                </a:ext>
              </a:extLst>
            </p:cNvPr>
            <p:cNvGrpSpPr/>
            <p:nvPr/>
          </p:nvGrpSpPr>
          <p:grpSpPr>
            <a:xfrm>
              <a:off x="3571323" y="2906931"/>
              <a:ext cx="937288" cy="750006"/>
              <a:chOff x="4074568" y="4749994"/>
              <a:chExt cx="1142732" cy="914400"/>
            </a:xfrm>
          </p:grpSpPr>
          <p:pic>
            <p:nvPicPr>
              <p:cNvPr id="71" name="그래픽 70" descr="걷기 단색으로 채워진">
                <a:extLst>
                  <a:ext uri="{FF2B5EF4-FFF2-40B4-BE49-F238E27FC236}">
                    <a16:creationId xmlns:a16="http://schemas.microsoft.com/office/drawing/2014/main" id="{07043FAE-B3E7-C857-6C09-A2E27693D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941773">
                <a:off x="4074568" y="47499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3CC0478F-DEE6-466D-B09A-4DD4799E25C2}"/>
                  </a:ext>
                </a:extLst>
              </p:cNvPr>
              <p:cNvSpPr/>
              <p:nvPr/>
            </p:nvSpPr>
            <p:spPr>
              <a:xfrm rot="19878670" flipH="1">
                <a:off x="4375588" y="4850459"/>
                <a:ext cx="841712" cy="373342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29C074-9C68-969B-09F6-BEB85055761D}"/>
                </a:ext>
              </a:extLst>
            </p:cNvPr>
            <p:cNvSpPr txBox="1"/>
            <p:nvPr/>
          </p:nvSpPr>
          <p:spPr>
            <a:xfrm>
              <a:off x="516667" y="3768568"/>
              <a:ext cx="1491494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무게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+mn-ea"/>
                </a:rPr>
                <a:t>120kg(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예시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59F4104-B1FA-52E2-D9DE-1DC4C302A29F}"/>
              </a:ext>
            </a:extLst>
          </p:cNvPr>
          <p:cNvSpPr txBox="1"/>
          <p:nvPr/>
        </p:nvSpPr>
        <p:spPr>
          <a:xfrm>
            <a:off x="4431265" y="3432245"/>
            <a:ext cx="21218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explosionPower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– (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objectWeight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 * C(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조정값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만큼 넉백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1481F6-C6FC-0EF6-A951-FA23FA97064F}"/>
              </a:ext>
            </a:extLst>
          </p:cNvPr>
          <p:cNvGrpSpPr/>
          <p:nvPr/>
        </p:nvGrpSpPr>
        <p:grpSpPr>
          <a:xfrm>
            <a:off x="-73351" y="4903536"/>
            <a:ext cx="1893630" cy="1309745"/>
            <a:chOff x="324176" y="2724801"/>
            <a:chExt cx="1893630" cy="130974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6147227-2564-322E-C0DC-56AC61CBE5A9}"/>
                </a:ext>
              </a:extLst>
            </p:cNvPr>
            <p:cNvGrpSpPr/>
            <p:nvPr/>
          </p:nvGrpSpPr>
          <p:grpSpPr>
            <a:xfrm>
              <a:off x="581484" y="2724801"/>
              <a:ext cx="1636322" cy="852086"/>
              <a:chOff x="235577" y="4132988"/>
              <a:chExt cx="2723874" cy="1418410"/>
            </a:xfrm>
          </p:grpSpPr>
          <p:sp>
            <p:nvSpPr>
              <p:cNvPr id="100" name="화살표: 오른쪽 99">
                <a:extLst>
                  <a:ext uri="{FF2B5EF4-FFF2-40B4-BE49-F238E27FC236}">
                    <a16:creationId xmlns:a16="http://schemas.microsoft.com/office/drawing/2014/main" id="{7419AF2C-4EDE-4341-494E-0ECA8477EAF0}"/>
                  </a:ext>
                </a:extLst>
              </p:cNvPr>
              <p:cNvSpPr/>
              <p:nvPr/>
            </p:nvSpPr>
            <p:spPr>
              <a:xfrm rot="16200000">
                <a:off x="561411" y="481069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화살표: 오른쪽 100">
                <a:extLst>
                  <a:ext uri="{FF2B5EF4-FFF2-40B4-BE49-F238E27FC236}">
                    <a16:creationId xmlns:a16="http://schemas.microsoft.com/office/drawing/2014/main" id="{0987B34B-323E-AEA8-862F-EA761647909A}"/>
                  </a:ext>
                </a:extLst>
              </p:cNvPr>
              <p:cNvSpPr/>
              <p:nvPr/>
            </p:nvSpPr>
            <p:spPr>
              <a:xfrm>
                <a:off x="1047787" y="528343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F003CA-9F4F-6DA8-E05E-3B2595D9485D}"/>
                  </a:ext>
                </a:extLst>
              </p:cNvPr>
              <p:cNvSpPr txBox="1"/>
              <p:nvPr/>
            </p:nvSpPr>
            <p:spPr>
              <a:xfrm>
                <a:off x="738795" y="4905892"/>
                <a:ext cx="2220656" cy="40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X (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좌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우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039B421-1DAB-3983-0167-6752995DAB48}"/>
                  </a:ext>
                </a:extLst>
              </p:cNvPr>
              <p:cNvSpPr txBox="1"/>
              <p:nvPr/>
            </p:nvSpPr>
            <p:spPr>
              <a:xfrm>
                <a:off x="235577" y="4132988"/>
                <a:ext cx="1619030" cy="36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Y (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높이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0B13CFFE-B036-EDFE-6D40-9C1A1E176C64}"/>
                </a:ext>
              </a:extLst>
            </p:cNvPr>
            <p:cNvSpPr/>
            <p:nvPr/>
          </p:nvSpPr>
          <p:spPr>
            <a:xfrm rot="8685204">
              <a:off x="627211" y="3535393"/>
              <a:ext cx="474098" cy="161748"/>
            </a:xfrm>
            <a:prstGeom prst="rightArrow">
              <a:avLst>
                <a:gd name="adj1" fmla="val 25333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BA86E6-18F8-3979-D13C-231C5C13B989}"/>
                </a:ext>
              </a:extLst>
            </p:cNvPr>
            <p:cNvSpPr txBox="1"/>
            <p:nvPr/>
          </p:nvSpPr>
          <p:spPr>
            <a:xfrm>
              <a:off x="324176" y="3788325"/>
              <a:ext cx="1119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Z (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상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하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12041-95BE-EEC5-3302-110FD4693EB4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57B4D3C-34A5-4DDD-9D4E-ED3D5F97AF18}"/>
              </a:ext>
            </a:extLst>
          </p:cNvPr>
          <p:cNvCxnSpPr>
            <a:cxnSpLocks/>
          </p:cNvCxnSpPr>
          <p:nvPr/>
        </p:nvCxnSpPr>
        <p:spPr>
          <a:xfrm flipV="1">
            <a:off x="3306522" y="3558368"/>
            <a:ext cx="1520778" cy="143073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B1A23C1-58C7-4006-A196-ADBEAF36EEE1}"/>
              </a:ext>
            </a:extLst>
          </p:cNvPr>
          <p:cNvGrpSpPr/>
          <p:nvPr/>
        </p:nvGrpSpPr>
        <p:grpSpPr>
          <a:xfrm>
            <a:off x="7398536" y="1967950"/>
            <a:ext cx="4250396" cy="3863688"/>
            <a:chOff x="7084726" y="1756195"/>
            <a:chExt cx="4483345" cy="407544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F963C76-3174-446B-8F9F-AF0B9739C659}"/>
                </a:ext>
              </a:extLst>
            </p:cNvPr>
            <p:cNvGrpSpPr/>
            <p:nvPr/>
          </p:nvGrpSpPr>
          <p:grpSpPr>
            <a:xfrm>
              <a:off x="7084726" y="2971805"/>
              <a:ext cx="4483345" cy="2859833"/>
              <a:chOff x="8163899" y="3645408"/>
              <a:chExt cx="3427341" cy="218623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AB87CFC-8044-16D5-1D34-BB5D36C3C16F}"/>
                  </a:ext>
                </a:extLst>
              </p:cNvPr>
              <p:cNvSpPr/>
              <p:nvPr/>
            </p:nvSpPr>
            <p:spPr>
              <a:xfrm>
                <a:off x="8163899" y="4911325"/>
                <a:ext cx="2155146" cy="524132"/>
              </a:xfrm>
              <a:prstGeom prst="ellipse">
                <a:avLst/>
              </a:prstGeom>
              <a:solidFill>
                <a:srgbClr val="FFC000">
                  <a:alpha val="30000"/>
                </a:srgbClr>
              </a:solidFill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지면</a:t>
                </a:r>
                <a:endPara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82B3BC2-F8E6-5951-F9A0-BE6D2B0F8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9777" y="4636644"/>
                <a:ext cx="573038" cy="573034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1721515-0694-427C-A636-17F6AC231EBD}"/>
                  </a:ext>
                </a:extLst>
              </p:cNvPr>
              <p:cNvGrpSpPr/>
              <p:nvPr/>
            </p:nvGrpSpPr>
            <p:grpSpPr>
              <a:xfrm>
                <a:off x="8182131" y="3718297"/>
                <a:ext cx="2401868" cy="1757200"/>
                <a:chOff x="8801277" y="4503409"/>
                <a:chExt cx="991506" cy="725384"/>
              </a:xfrm>
            </p:grpSpPr>
            <p:sp>
              <p:nvSpPr>
                <p:cNvPr id="83" name="화살표: 오른쪽 82">
                  <a:extLst>
                    <a:ext uri="{FF2B5EF4-FFF2-40B4-BE49-F238E27FC236}">
                      <a16:creationId xmlns:a16="http://schemas.microsoft.com/office/drawing/2014/main" id="{B6BFB373-B485-4097-B662-8C763833F49B}"/>
                    </a:ext>
                  </a:extLst>
                </p:cNvPr>
                <p:cNvSpPr/>
                <p:nvPr/>
              </p:nvSpPr>
              <p:spPr>
                <a:xfrm rot="16200000">
                  <a:off x="8958736" y="4751031"/>
                  <a:ext cx="549310" cy="54065"/>
                </a:xfrm>
                <a:prstGeom prst="rightArrow">
                  <a:avLst>
                    <a:gd name="adj1" fmla="val 25333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화살표: 오른쪽 83">
                  <a:extLst>
                    <a:ext uri="{FF2B5EF4-FFF2-40B4-BE49-F238E27FC236}">
                      <a16:creationId xmlns:a16="http://schemas.microsoft.com/office/drawing/2014/main" id="{1C04ACBD-EBB5-49D6-A06C-4520492B6B95}"/>
                    </a:ext>
                  </a:extLst>
                </p:cNvPr>
                <p:cNvSpPr/>
                <p:nvPr/>
              </p:nvSpPr>
              <p:spPr>
                <a:xfrm>
                  <a:off x="9243472" y="5028008"/>
                  <a:ext cx="549311" cy="66905"/>
                </a:xfrm>
                <a:prstGeom prst="rightArrow">
                  <a:avLst>
                    <a:gd name="adj1" fmla="val 25333"/>
                    <a:gd name="adj2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화살표: 오른쪽 80">
                  <a:extLst>
                    <a:ext uri="{FF2B5EF4-FFF2-40B4-BE49-F238E27FC236}">
                      <a16:creationId xmlns:a16="http://schemas.microsoft.com/office/drawing/2014/main" id="{0EBF8F45-6006-4BAE-937C-5CE05EFD8F1B}"/>
                    </a:ext>
                  </a:extLst>
                </p:cNvPr>
                <p:cNvSpPr/>
                <p:nvPr/>
              </p:nvSpPr>
              <p:spPr>
                <a:xfrm rot="8685204">
                  <a:off x="8801277" y="5155816"/>
                  <a:ext cx="474098" cy="72977"/>
                </a:xfrm>
                <a:prstGeom prst="rightArrow">
                  <a:avLst>
                    <a:gd name="adj1" fmla="val 25333"/>
                    <a:gd name="adj2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6564D352-F251-46E4-A832-9B979A3D3E2B}"/>
                  </a:ext>
                </a:extLst>
              </p:cNvPr>
              <p:cNvSpPr/>
              <p:nvPr/>
            </p:nvSpPr>
            <p:spPr>
              <a:xfrm rot="1651788">
                <a:off x="9512885" y="3929023"/>
                <a:ext cx="667577" cy="1375168"/>
              </a:xfrm>
              <a:prstGeom prst="triangle">
                <a:avLst>
                  <a:gd name="adj" fmla="val 22628"/>
                </a:avLst>
              </a:prstGeom>
              <a:solidFill>
                <a:schemeClr val="accent1">
                  <a:alpha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0E9B2D-9F2B-2AD4-B988-876352B0CE21}"/>
                  </a:ext>
                </a:extLst>
              </p:cNvPr>
              <p:cNvSpPr txBox="1"/>
              <p:nvPr/>
            </p:nvSpPr>
            <p:spPr>
              <a:xfrm>
                <a:off x="10363635" y="4130152"/>
                <a:ext cx="12276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ea typeface="+mn-ea"/>
                  </a:rPr>
                  <a:t>knockBackAngle</a:t>
                </a: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A7336EF-C658-403E-A216-960773A3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4204" y="3645408"/>
                <a:ext cx="926116" cy="142341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DA5B961-BDB1-4635-AEDA-C67CEA2A547E}"/>
                  </a:ext>
                </a:extLst>
              </p:cNvPr>
              <p:cNvSpPr txBox="1"/>
              <p:nvPr/>
            </p:nvSpPr>
            <p:spPr>
              <a:xfrm>
                <a:off x="10133951" y="4740096"/>
                <a:ext cx="13340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X (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좌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우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F62F1B5-806D-4802-AF33-878C18382667}"/>
                  </a:ext>
                </a:extLst>
              </p:cNvPr>
              <p:cNvSpPr txBox="1"/>
              <p:nvPr/>
            </p:nvSpPr>
            <p:spPr>
              <a:xfrm>
                <a:off x="8410460" y="3839625"/>
                <a:ext cx="972605" cy="21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Y (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높이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647EC0-9709-48DF-8C43-EA2870AABCC3}"/>
                  </a:ext>
                </a:extLst>
              </p:cNvPr>
              <p:cNvSpPr txBox="1"/>
              <p:nvPr/>
            </p:nvSpPr>
            <p:spPr>
              <a:xfrm>
                <a:off x="8249322" y="5585417"/>
                <a:ext cx="11192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Z (</a:t>
                </a:r>
                <a:r>
                  <a:rPr lang="ko-KR" altLang="en-US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상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하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75C12E04-C63C-41FC-9904-15BEF0A2EB08}"/>
                  </a:ext>
                </a:extLst>
              </p:cNvPr>
              <p:cNvSpPr/>
              <p:nvPr/>
            </p:nvSpPr>
            <p:spPr>
              <a:xfrm>
                <a:off x="8847020" y="4693635"/>
                <a:ext cx="750370" cy="750366"/>
              </a:xfrm>
              <a:prstGeom prst="arc">
                <a:avLst>
                  <a:gd name="adj1" fmla="val 18656463"/>
                  <a:gd name="adj2" fmla="val 1693264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58" name="직선 화살표 연결선 157">
                <a:extLst>
                  <a:ext uri="{FF2B5EF4-FFF2-40B4-BE49-F238E27FC236}">
                    <a16:creationId xmlns:a16="http://schemas.microsoft.com/office/drawing/2014/main" id="{4D4F9098-2C3B-F6B6-39DE-EB3A9866F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52900" y="4323559"/>
                <a:ext cx="926116" cy="524132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66C8C4D-0B84-4BDD-B546-5839B728EBC1}"/>
                </a:ext>
              </a:extLst>
            </p:cNvPr>
            <p:cNvGrpSpPr/>
            <p:nvPr/>
          </p:nvGrpSpPr>
          <p:grpSpPr>
            <a:xfrm>
              <a:off x="9491651" y="1756195"/>
              <a:ext cx="1445190" cy="1156420"/>
              <a:chOff x="9597712" y="2465947"/>
              <a:chExt cx="748395" cy="598856"/>
            </a:xfrm>
          </p:grpSpPr>
          <p:pic>
            <p:nvPicPr>
              <p:cNvPr id="89" name="그래픽 88" descr="걷기 단색으로 채워진">
                <a:extLst>
                  <a:ext uri="{FF2B5EF4-FFF2-40B4-BE49-F238E27FC236}">
                    <a16:creationId xmlns:a16="http://schemas.microsoft.com/office/drawing/2014/main" id="{E699B690-0696-44D8-8426-D4FF454E5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941773">
                <a:off x="9597712" y="2465947"/>
                <a:ext cx="598856" cy="598856"/>
              </a:xfrm>
              <a:prstGeom prst="rect">
                <a:avLst/>
              </a:prstGeom>
            </p:spPr>
          </p:pic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BC0A480E-D75C-4B55-AF0F-F9538802A575}"/>
                  </a:ext>
                </a:extLst>
              </p:cNvPr>
              <p:cNvSpPr/>
              <p:nvPr/>
            </p:nvSpPr>
            <p:spPr>
              <a:xfrm rot="19878670" flipH="1">
                <a:off x="9794855" y="2531743"/>
                <a:ext cx="551252" cy="244508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35B2C9E-F77A-440A-BBB0-0327FE04E6A5}"/>
                </a:ext>
              </a:extLst>
            </p:cNvPr>
            <p:cNvGrpSpPr/>
            <p:nvPr/>
          </p:nvGrpSpPr>
          <p:grpSpPr>
            <a:xfrm>
              <a:off x="8392209" y="3679043"/>
              <a:ext cx="762282" cy="609972"/>
              <a:chOff x="9597712" y="2465947"/>
              <a:chExt cx="748395" cy="598856"/>
            </a:xfrm>
            <a:solidFill>
              <a:srgbClr val="000000">
                <a:alpha val="20000"/>
              </a:srgbClr>
            </a:solidFill>
          </p:grpSpPr>
          <p:pic>
            <p:nvPicPr>
              <p:cNvPr id="93" name="그래픽 92" descr="걷기 단색으로 채워진">
                <a:extLst>
                  <a:ext uri="{FF2B5EF4-FFF2-40B4-BE49-F238E27FC236}">
                    <a16:creationId xmlns:a16="http://schemas.microsoft.com/office/drawing/2014/main" id="{0C6C6DAB-ABAD-4809-BEAC-BB8BB8C38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20941773">
                <a:off x="9597712" y="2465947"/>
                <a:ext cx="598856" cy="598856"/>
              </a:xfrm>
              <a:prstGeom prst="rect">
                <a:avLst/>
              </a:prstGeom>
            </p:spPr>
          </p:pic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7EFDED43-8BD1-4A06-85DC-DFC49F89B738}"/>
                  </a:ext>
                </a:extLst>
              </p:cNvPr>
              <p:cNvSpPr/>
              <p:nvPr/>
            </p:nvSpPr>
            <p:spPr>
              <a:xfrm rot="19878670" flipH="1">
                <a:off x="9794855" y="2531743"/>
                <a:ext cx="551252" cy="244508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grpFill/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449C376-86E2-4F6B-9996-D2178650337F}"/>
                </a:ext>
              </a:extLst>
            </p:cNvPr>
            <p:cNvGrpSpPr/>
            <p:nvPr/>
          </p:nvGrpSpPr>
          <p:grpSpPr>
            <a:xfrm>
              <a:off x="8645423" y="2654108"/>
              <a:ext cx="1089134" cy="871516"/>
              <a:chOff x="9597712" y="2465947"/>
              <a:chExt cx="748395" cy="598856"/>
            </a:xfrm>
            <a:solidFill>
              <a:srgbClr val="000000">
                <a:alpha val="60000"/>
              </a:srgbClr>
            </a:solidFill>
          </p:grpSpPr>
          <p:pic>
            <p:nvPicPr>
              <p:cNvPr id="96" name="그래픽 95" descr="걷기 단색으로 채워진">
                <a:extLst>
                  <a:ext uri="{FF2B5EF4-FFF2-40B4-BE49-F238E27FC236}">
                    <a16:creationId xmlns:a16="http://schemas.microsoft.com/office/drawing/2014/main" id="{9DF70A82-94B3-4F7C-B567-283009632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20941773">
                <a:off x="9597712" y="2465947"/>
                <a:ext cx="598856" cy="598856"/>
              </a:xfrm>
              <a:prstGeom prst="rect">
                <a:avLst/>
              </a:prstGeom>
            </p:spPr>
          </p:pic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DC6C0A14-9049-4CF4-ADD8-4FC415AB4A57}"/>
                  </a:ext>
                </a:extLst>
              </p:cNvPr>
              <p:cNvSpPr/>
              <p:nvPr/>
            </p:nvSpPr>
            <p:spPr>
              <a:xfrm rot="19878670" flipH="1">
                <a:off x="9794855" y="2531743"/>
                <a:ext cx="551252" cy="244508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grpFill/>
              <a:ln w="92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7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BC2FDDC2-5D13-8DBF-6A29-52E522CBE865}"/>
              </a:ext>
            </a:extLst>
          </p:cNvPr>
          <p:cNvSpPr/>
          <p:nvPr/>
        </p:nvSpPr>
        <p:spPr>
          <a:xfrm>
            <a:off x="6498102" y="4742692"/>
            <a:ext cx="2823952" cy="2825820"/>
          </a:xfrm>
          <a:prstGeom prst="ellipse">
            <a:avLst/>
          </a:prstGeom>
          <a:solidFill>
            <a:srgbClr val="FFC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1BC7FA5-23A3-4661-ACE4-4BF3D6FE3226}"/>
              </a:ext>
            </a:extLst>
          </p:cNvPr>
          <p:cNvSpPr/>
          <p:nvPr/>
        </p:nvSpPr>
        <p:spPr>
          <a:xfrm>
            <a:off x="7282047" y="1020940"/>
            <a:ext cx="3237778" cy="3239918"/>
          </a:xfrm>
          <a:prstGeom prst="ellipse">
            <a:avLst/>
          </a:prstGeom>
          <a:solidFill>
            <a:srgbClr val="FFC000">
              <a:alpha val="3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" y="67072"/>
            <a:ext cx="3862397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넉백 시스템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6037029" cy="5588802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sz="1050" b="1" dirty="0"/>
              <a:t>폭탄 폭발 시 지형 뒤에 있는 적 예외 처리</a:t>
            </a:r>
            <a:endParaRPr lang="en-US" altLang="ko-KR" sz="1050" b="1" dirty="0"/>
          </a:p>
          <a:p>
            <a:r>
              <a:rPr lang="ko-KR" altLang="en-US" sz="1000" dirty="0"/>
              <a:t>폭탄 폭발 반경 내에 </a:t>
            </a:r>
            <a:r>
              <a:rPr lang="en-US" altLang="ko-KR" sz="1000" b="1" dirty="0"/>
              <a:t>‘Movable’ </a:t>
            </a:r>
            <a:r>
              <a:rPr lang="ko-KR" altLang="en-US" sz="1000" b="1" dirty="0"/>
              <a:t>태그를 소유한 오브젝트</a:t>
            </a:r>
            <a:r>
              <a:rPr lang="ko-KR" altLang="en-US" sz="1000" dirty="0"/>
              <a:t>들에게 </a:t>
            </a:r>
            <a:r>
              <a:rPr lang="en-US" altLang="ko-KR" sz="1000" b="1" dirty="0">
                <a:solidFill>
                  <a:srgbClr val="00B050"/>
                </a:solidFill>
              </a:rPr>
              <a:t>RaycastAll</a:t>
            </a:r>
            <a:r>
              <a:rPr lang="ko-KR" altLang="en-US" sz="1000" dirty="0"/>
              <a:t>를 각각 발사한다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>
                <a:solidFill>
                  <a:srgbClr val="00B050"/>
                </a:solidFill>
              </a:rPr>
              <a:t>RaycastAll</a:t>
            </a:r>
            <a:r>
              <a:rPr lang="ko-KR" altLang="en-US" sz="1000" dirty="0"/>
              <a:t>과 충돌한 모든 오브젝트 중 </a:t>
            </a:r>
            <a:r>
              <a:rPr lang="en-US" altLang="ko-KR" sz="1000" b="1" dirty="0"/>
              <a:t>‘Immovable’ </a:t>
            </a:r>
            <a:r>
              <a:rPr lang="ko-KR" altLang="en-US" sz="1000" b="1" dirty="0"/>
              <a:t>태그를 소유한 오브젝트 뒤에 있는 오브젝트들에게는 폭발 피해 및 넉백 연산을 적용</a:t>
            </a:r>
            <a:r>
              <a:rPr lang="ko-KR" altLang="en-US" sz="1000" dirty="0"/>
              <a:t>하지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벽 뒤에 있는 오브젝트를 검사하는 연산순서는 아래와 같다</a:t>
            </a:r>
            <a:r>
              <a:rPr lang="en-US" altLang="ko-KR" sz="1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srgbClr val="00B050"/>
                </a:solidFill>
              </a:rPr>
              <a:t>RaycastAll</a:t>
            </a:r>
            <a:r>
              <a:rPr lang="ko-KR" altLang="en-US" sz="1000" dirty="0"/>
              <a:t>에 충돌한 오브젝트들을 폭탄과의 거리를 기준으로 배열변수에 오름차순으로 정렬한다</a:t>
            </a:r>
            <a:r>
              <a:rPr lang="en-US" altLang="ko-KR" sz="1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/>
              <a:t>정렬된 오브젝트를 대상으로 순서대로 </a:t>
            </a:r>
            <a:r>
              <a:rPr lang="en-US" altLang="ko-KR" sz="1000" b="1" dirty="0"/>
              <a:t>‘Immovable’ </a:t>
            </a:r>
            <a:r>
              <a:rPr lang="ko-KR" altLang="en-US" sz="1000" b="1" dirty="0"/>
              <a:t>태그를 소유 여부를 검사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/>
              <a:t>위의 태그를 소유한 오브젝트의 다음 인덱스의 오브젝트들에게는 폭발 피해 및 넉백연산을 적용하지 않는다</a:t>
            </a:r>
            <a:r>
              <a:rPr lang="en-US" altLang="ko-KR" sz="1000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9E3F41-80C4-0971-2A20-5D7FD720F60F}"/>
              </a:ext>
            </a:extLst>
          </p:cNvPr>
          <p:cNvCxnSpPr>
            <a:cxnSpLocks/>
          </p:cNvCxnSpPr>
          <p:nvPr/>
        </p:nvCxnSpPr>
        <p:spPr>
          <a:xfrm flipH="1">
            <a:off x="315489" y="6325472"/>
            <a:ext cx="11428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1A0031-255D-B26B-8009-2C7C1E90F681}"/>
              </a:ext>
            </a:extLst>
          </p:cNvPr>
          <p:cNvSpPr/>
          <p:nvPr/>
        </p:nvSpPr>
        <p:spPr>
          <a:xfrm>
            <a:off x="8483116" y="5822840"/>
            <a:ext cx="123913" cy="48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pic>
        <p:nvPicPr>
          <p:cNvPr id="77" name="그래픽 76" descr="괴물 단색으로 채워진">
            <a:extLst>
              <a:ext uri="{FF2B5EF4-FFF2-40B4-BE49-F238E27FC236}">
                <a16:creationId xmlns:a16="http://schemas.microsoft.com/office/drawing/2014/main" id="{794AF230-9AC3-7D69-7FC6-88B3E5F70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1681" y="5067754"/>
            <a:ext cx="1321683" cy="1321683"/>
          </a:xfrm>
          <a:prstGeom prst="rect">
            <a:avLst/>
          </a:prstGeom>
        </p:spPr>
      </p:pic>
      <p:pic>
        <p:nvPicPr>
          <p:cNvPr id="78" name="그래픽 77" descr="충돌 단색으로 채워진">
            <a:extLst>
              <a:ext uri="{FF2B5EF4-FFF2-40B4-BE49-F238E27FC236}">
                <a16:creationId xmlns:a16="http://schemas.microsoft.com/office/drawing/2014/main" id="{6994A6DE-F3B0-E5A1-F466-47FF5FBD7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4117" y="5031667"/>
            <a:ext cx="513638" cy="5136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49E4EA-1F94-C208-3EB3-D6419260BE8A}"/>
              </a:ext>
            </a:extLst>
          </p:cNvPr>
          <p:cNvSpPr txBox="1"/>
          <p:nvPr/>
        </p:nvSpPr>
        <p:spPr>
          <a:xfrm>
            <a:off x="8381192" y="2833611"/>
            <a:ext cx="1024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폭탄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넉백 및 피해 범위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BC0C639-8122-BD45-A925-A144E1ED5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7029" y="2267299"/>
            <a:ext cx="573038" cy="57303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4E1CE-95B7-F305-9B95-9E21FC0653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282047" y="2640899"/>
            <a:ext cx="161888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E1CC4D-9DA3-9396-3443-82C5FAB3579C}"/>
              </a:ext>
            </a:extLst>
          </p:cNvPr>
          <p:cNvCxnSpPr>
            <a:cxnSpLocks/>
          </p:cNvCxnSpPr>
          <p:nvPr/>
        </p:nvCxnSpPr>
        <p:spPr>
          <a:xfrm>
            <a:off x="8119046" y="2267299"/>
            <a:ext cx="97969" cy="3541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94F861-1EAD-E6D9-430E-C67EFC7B0E81}"/>
              </a:ext>
            </a:extLst>
          </p:cNvPr>
          <p:cNvSpPr txBox="1"/>
          <p:nvPr/>
        </p:nvSpPr>
        <p:spPr>
          <a:xfrm>
            <a:off x="5303170" y="71275"/>
            <a:ext cx="371219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폭탄폭발 예외처리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지형 뒤에 있는 적</a:t>
            </a:r>
            <a:r>
              <a:rPr lang="en-US" altLang="ko-KR" sz="1000" dirty="0">
                <a:latin typeface="+mn-ea"/>
                <a:ea typeface="+mn-ea"/>
              </a:rPr>
              <a:t>) </a:t>
            </a:r>
          </a:p>
          <a:p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프로그래머 논의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함 해봐야 알 수 있음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  <a:p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62239-4011-E2D3-0ECD-E85DA179AE62}"/>
              </a:ext>
            </a:extLst>
          </p:cNvPr>
          <p:cNvSpPr/>
          <p:nvPr/>
        </p:nvSpPr>
        <p:spPr>
          <a:xfrm>
            <a:off x="4759716" y="74686"/>
            <a:ext cx="543454" cy="4989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결정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967830-A345-B581-EF3E-4F1B46A28211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  <p:pic>
        <p:nvPicPr>
          <p:cNvPr id="35" name="그래픽 34" descr="괴물 단색으로 채워진">
            <a:extLst>
              <a:ext uri="{FF2B5EF4-FFF2-40B4-BE49-F238E27FC236}">
                <a16:creationId xmlns:a16="http://schemas.microsoft.com/office/drawing/2014/main" id="{305FD884-AD67-896E-4F04-7E9467B32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8632" y="2539218"/>
            <a:ext cx="785926" cy="7859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9012FF-7043-190F-33F4-2BF6709625F3}"/>
              </a:ext>
            </a:extLst>
          </p:cNvPr>
          <p:cNvSpPr/>
          <p:nvPr/>
        </p:nvSpPr>
        <p:spPr>
          <a:xfrm>
            <a:off x="9677582" y="2585285"/>
            <a:ext cx="225782" cy="123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pic>
        <p:nvPicPr>
          <p:cNvPr id="41" name="그래픽 40" descr="괴물 단색으로 채워진">
            <a:extLst>
              <a:ext uri="{FF2B5EF4-FFF2-40B4-BE49-F238E27FC236}">
                <a16:creationId xmlns:a16="http://schemas.microsoft.com/office/drawing/2014/main" id="{D255BD74-9771-C73B-FA81-5DAA92BB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6313" y="1134753"/>
            <a:ext cx="785926" cy="78592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510B1C-12E8-90FC-7894-4109D0387A87}"/>
              </a:ext>
            </a:extLst>
          </p:cNvPr>
          <p:cNvCxnSpPr>
            <a:cxnSpLocks/>
          </p:cNvCxnSpPr>
          <p:nvPr/>
        </p:nvCxnSpPr>
        <p:spPr>
          <a:xfrm flipV="1">
            <a:off x="8945897" y="1888353"/>
            <a:ext cx="234170" cy="73307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5E5778-1B49-37B9-BA09-B65801B0B6BE}"/>
              </a:ext>
            </a:extLst>
          </p:cNvPr>
          <p:cNvCxnSpPr>
            <a:cxnSpLocks/>
          </p:cNvCxnSpPr>
          <p:nvPr/>
        </p:nvCxnSpPr>
        <p:spPr>
          <a:xfrm>
            <a:off x="8945897" y="2632360"/>
            <a:ext cx="1231375" cy="27708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B042364-896F-4A76-59B7-64E95A13E298}"/>
              </a:ext>
            </a:extLst>
          </p:cNvPr>
          <p:cNvSpPr txBox="1"/>
          <p:nvPr/>
        </p:nvSpPr>
        <p:spPr>
          <a:xfrm>
            <a:off x="10077006" y="746411"/>
            <a:ext cx="193171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+mn-ea"/>
              </a:rPr>
              <a:t>RaycastAll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엄폐물 뒤에 있는 적에게는 폭발 피해 및 넉백 연산을 적용시키지 않는다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0D7F61-E23B-8B6E-01BE-8AEB99D96EE1}"/>
              </a:ext>
            </a:extLst>
          </p:cNvPr>
          <p:cNvCxnSpPr>
            <a:cxnSpLocks/>
          </p:cNvCxnSpPr>
          <p:nvPr/>
        </p:nvCxnSpPr>
        <p:spPr>
          <a:xfrm flipH="1">
            <a:off x="9469353" y="1532513"/>
            <a:ext cx="921994" cy="12031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DFEDDF-A3ED-D9E6-3D07-521FC53CFA8A}"/>
              </a:ext>
            </a:extLst>
          </p:cNvPr>
          <p:cNvSpPr txBox="1"/>
          <p:nvPr/>
        </p:nvSpPr>
        <p:spPr>
          <a:xfrm>
            <a:off x="7159265" y="1960362"/>
            <a:ext cx="193171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explosionRange_radius</a:t>
            </a:r>
            <a:endParaRPr lang="ko-KR" altLang="en-US" sz="1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1EAFA24-761D-34C6-7789-7775FE7C2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559" y="5755145"/>
            <a:ext cx="573038" cy="5730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47FF8D3-66B1-F179-E038-A1CB334E0F6B}"/>
              </a:ext>
            </a:extLst>
          </p:cNvPr>
          <p:cNvSpPr txBox="1"/>
          <p:nvPr/>
        </p:nvSpPr>
        <p:spPr>
          <a:xfrm>
            <a:off x="9687897" y="4005578"/>
            <a:ext cx="2236893" cy="214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질문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키가 큰 적 앞에 작은 벽이 있고 적의 상반신은 폭탄에 노출되어 있는 상태이다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하지만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RaycastAll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은 벽 오브젝트를 통과하기 때문에 키가 큰 적이 엄폐되어 있는 것으로 판정되어 피해 및 넉백 연산이 적용되지 않는다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이때 키가 큰 적이 폭탄의 피해를 받을 수 있게 하려면 무엇이 필요한가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E98CD17-F556-0CE4-0E3A-BB418F9ADC62}"/>
              </a:ext>
            </a:extLst>
          </p:cNvPr>
          <p:cNvCxnSpPr>
            <a:cxnSpLocks/>
          </p:cNvCxnSpPr>
          <p:nvPr/>
        </p:nvCxnSpPr>
        <p:spPr>
          <a:xfrm flipV="1">
            <a:off x="7910078" y="5796845"/>
            <a:ext cx="1152904" cy="36207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그래픽 31" descr="괴물 단색으로 채워진">
            <a:extLst>
              <a:ext uri="{FF2B5EF4-FFF2-40B4-BE49-F238E27FC236}">
                <a16:creationId xmlns:a16="http://schemas.microsoft.com/office/drawing/2014/main" id="{ECC21566-07C8-84C4-FFE1-75214D5E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310" y="4977845"/>
            <a:ext cx="785926" cy="785926"/>
          </a:xfrm>
          <a:prstGeom prst="rect">
            <a:avLst/>
          </a:prstGeom>
        </p:spPr>
      </p:pic>
      <p:pic>
        <p:nvPicPr>
          <p:cNvPr id="33" name="그래픽 32" descr="괴물 단색으로 채워진">
            <a:extLst>
              <a:ext uri="{FF2B5EF4-FFF2-40B4-BE49-F238E27FC236}">
                <a16:creationId xmlns:a16="http://schemas.microsoft.com/office/drawing/2014/main" id="{EC36F6FC-4205-7F7C-C505-2458CA16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4178" y="4674791"/>
            <a:ext cx="785926" cy="78592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F2855C-3F4F-F016-C3F2-892CB964F2B4}"/>
              </a:ext>
            </a:extLst>
          </p:cNvPr>
          <p:cNvCxnSpPr>
            <a:cxnSpLocks/>
          </p:cNvCxnSpPr>
          <p:nvPr/>
        </p:nvCxnSpPr>
        <p:spPr>
          <a:xfrm flipV="1">
            <a:off x="4143103" y="5523958"/>
            <a:ext cx="234170" cy="73307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91CAD1-321F-11D6-0488-059349C9762A}"/>
              </a:ext>
            </a:extLst>
          </p:cNvPr>
          <p:cNvCxnSpPr>
            <a:cxnSpLocks/>
          </p:cNvCxnSpPr>
          <p:nvPr/>
        </p:nvCxnSpPr>
        <p:spPr>
          <a:xfrm flipV="1">
            <a:off x="4165613" y="5074148"/>
            <a:ext cx="487538" cy="116673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CA5D30-B983-48DE-894F-64066774FB33}"/>
              </a:ext>
            </a:extLst>
          </p:cNvPr>
          <p:cNvSpPr txBox="1"/>
          <p:nvPr/>
        </p:nvSpPr>
        <p:spPr>
          <a:xfrm>
            <a:off x="4340991" y="5390557"/>
            <a:ext cx="193171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+mn-ea"/>
              </a:rPr>
              <a:t>Raycast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오브젝트끼리 겹쳐있을 때 충돌문제</a:t>
            </a:r>
          </a:p>
        </p:txBody>
      </p:sp>
    </p:spTree>
    <p:extLst>
      <p:ext uri="{BB962C8B-B14F-4D97-AF65-F5344CB8AC3E}">
        <p14:creationId xmlns:p14="http://schemas.microsoft.com/office/powerpoint/2010/main" val="247160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0" y="67072"/>
            <a:ext cx="3818437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폭발지연 시스템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b="1" dirty="0"/>
              <a:t>폭탄 폭발지연 시스템 </a:t>
            </a:r>
            <a:r>
              <a:rPr lang="en-US" altLang="ko-KR" sz="1200" dirty="0"/>
              <a:t>: </a:t>
            </a:r>
            <a:r>
              <a:rPr lang="ko-KR" altLang="en-US" sz="1200" dirty="0"/>
              <a:t>폭탄의 폭발을 지연시켜 원하는 순간에 폭탄을 터트릴 수 있는 시스템</a:t>
            </a:r>
            <a:endParaRPr lang="en-US" altLang="ko-KR" sz="1200" dirty="0"/>
          </a:p>
          <a:p>
            <a:r>
              <a:rPr lang="ko-KR" altLang="en-US" sz="1200" dirty="0"/>
              <a:t>폭탄은 </a:t>
            </a:r>
            <a:r>
              <a:rPr lang="ko-KR" altLang="en-US" sz="1200" b="1" dirty="0"/>
              <a:t>기본상태와 지연상태로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개의 상태를 가지고 있다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dirty="0"/>
              <a:t>폭탄 오브젝트 생성 후 </a:t>
            </a:r>
            <a:r>
              <a:rPr lang="ko-KR" altLang="en-US" sz="1200" b="1" dirty="0"/>
              <a:t>입력감지시간</a:t>
            </a:r>
            <a:r>
              <a:rPr lang="en-US" altLang="ko-KR" sz="1200" b="1" dirty="0"/>
              <a:t>(0.5</a:t>
            </a:r>
            <a:r>
              <a:rPr lang="ko-KR" altLang="en-US" sz="1200" b="1" dirty="0"/>
              <a:t>초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내 왼쪽 클릭버튼 유지가 중단 될 시 </a:t>
            </a:r>
            <a:r>
              <a:rPr lang="ko-KR" altLang="en-US" sz="1200" dirty="0"/>
              <a:t>기본상태로 전환된다</a:t>
            </a:r>
            <a:r>
              <a:rPr lang="en-US" altLang="ko-KR" sz="1200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B77C038-A5D7-3D4A-9367-B818552703F2}"/>
              </a:ext>
            </a:extLst>
          </p:cNvPr>
          <p:cNvGrpSpPr/>
          <p:nvPr/>
        </p:nvGrpSpPr>
        <p:grpSpPr>
          <a:xfrm>
            <a:off x="1307307" y="2542214"/>
            <a:ext cx="9427673" cy="3256314"/>
            <a:chOff x="3596787" y="3109317"/>
            <a:chExt cx="4998426" cy="17264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15917C-FEC6-1F7C-30C4-A494E6AAAE65}"/>
                </a:ext>
              </a:extLst>
            </p:cNvPr>
            <p:cNvSpPr/>
            <p:nvPr/>
          </p:nvSpPr>
          <p:spPr>
            <a:xfrm>
              <a:off x="3784105" y="3789485"/>
              <a:ext cx="1406769" cy="5451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지연 상태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15FD66-7132-6739-7272-B9A58F03DEA5}"/>
                </a:ext>
              </a:extLst>
            </p:cNvPr>
            <p:cNvSpPr/>
            <p:nvPr/>
          </p:nvSpPr>
          <p:spPr>
            <a:xfrm>
              <a:off x="6984264" y="3789485"/>
              <a:ext cx="1406769" cy="5451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기본 상태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7CE1E68-B93F-7CFD-CBF8-02B4A483464E}"/>
                </a:ext>
              </a:extLst>
            </p:cNvPr>
            <p:cNvSpPr/>
            <p:nvPr/>
          </p:nvSpPr>
          <p:spPr>
            <a:xfrm>
              <a:off x="5284910" y="3947294"/>
              <a:ext cx="1602880" cy="229503"/>
            </a:xfrm>
            <a:prstGeom prst="rightArrow">
              <a:avLst>
                <a:gd name="adj1" fmla="val 50000"/>
                <a:gd name="adj2" fmla="val 70751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DF01E6-8905-ECA6-53FB-8035C23CB818}"/>
                </a:ext>
              </a:extLst>
            </p:cNvPr>
            <p:cNvSpPr txBox="1"/>
            <p:nvPr/>
          </p:nvSpPr>
          <p:spPr>
            <a:xfrm>
              <a:off x="5189655" y="3817847"/>
              <a:ext cx="1795828" cy="130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발사 후 입력감지시간 내 왼쪽클릭 유지 중단 시</a:t>
              </a:r>
              <a:endParaRPr lang="en-US" altLang="ko-KR" sz="1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0F16DC-971D-9B6D-D4BC-8E5AD74DE39A}"/>
                </a:ext>
              </a:extLst>
            </p:cNvPr>
            <p:cNvSpPr/>
            <p:nvPr/>
          </p:nvSpPr>
          <p:spPr>
            <a:xfrm>
              <a:off x="3596787" y="3109317"/>
              <a:ext cx="4998426" cy="1726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50AEED-FFF8-284F-69EC-4A7D878EC308}"/>
                </a:ext>
              </a:extLst>
            </p:cNvPr>
            <p:cNvSpPr txBox="1"/>
            <p:nvPr/>
          </p:nvSpPr>
          <p:spPr>
            <a:xfrm>
              <a:off x="5189655" y="3173114"/>
              <a:ext cx="1795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+mn-ea"/>
                  <a:ea typeface="+mn-ea"/>
                </a:rPr>
                <a:t>폭탄 상태</a:t>
              </a:r>
              <a:endParaRPr lang="en-US" altLang="ko-KR" sz="11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4DF65E-9E20-9005-9FCD-EE0AF4DB38E5}"/>
                </a:ext>
              </a:extLst>
            </p:cNvPr>
            <p:cNvSpPr txBox="1"/>
            <p:nvPr/>
          </p:nvSpPr>
          <p:spPr>
            <a:xfrm>
              <a:off x="6986702" y="4381712"/>
              <a:ext cx="1500569" cy="1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오브젝트에 충돌 시 폭발</a:t>
              </a:r>
              <a:endParaRPr lang="en-US" altLang="ko-KR" sz="1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AA2F70-66A7-D2E1-7515-BBF17A956F45}"/>
                </a:ext>
              </a:extLst>
            </p:cNvPr>
            <p:cNvSpPr txBox="1"/>
            <p:nvPr/>
          </p:nvSpPr>
          <p:spPr>
            <a:xfrm>
              <a:off x="3784105" y="4381712"/>
              <a:ext cx="1795829" cy="27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왼쪽 클릭 유지 중단 시 폭발</a:t>
              </a:r>
              <a:endParaRPr lang="en-US" altLang="ko-KR" sz="10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/>
                <a:t>폭발지연시간이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종료되면 폭발</a:t>
              </a:r>
              <a:endParaRPr lang="en-US" altLang="ko-KR" sz="1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1B4DD-5B58-EBF4-A52F-312043D91D9F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117806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" y="67072"/>
            <a:ext cx="3862397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폭발지연 시스템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b="1" dirty="0"/>
              <a:t>폭발 기본 상태</a:t>
            </a:r>
            <a:r>
              <a:rPr lang="en-US" altLang="ko-KR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오브젝트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적 </a:t>
            </a:r>
            <a:r>
              <a:rPr lang="en-US" altLang="ko-KR" sz="1200" b="1" dirty="0"/>
              <a:t>NPC, </a:t>
            </a:r>
            <a:r>
              <a:rPr lang="ko-KR" altLang="en-US" sz="1200" b="1" dirty="0"/>
              <a:t>지형오브젝트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ko-KR" altLang="en-US" sz="1200" dirty="0"/>
              <a:t>와 충돌하면 데미지와 넉백을 입히고 폭발한다</a:t>
            </a:r>
            <a:r>
              <a:rPr lang="en-US" altLang="ko-KR" sz="1200" dirty="0"/>
              <a:t>.</a:t>
            </a:r>
          </a:p>
          <a:p>
            <a:pPr marL="139700" indent="0">
              <a:buNone/>
            </a:pPr>
            <a:endParaRPr lang="en-US" altLang="ko-KR" sz="12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9E3F41-80C4-0971-2A20-5D7FD720F60F}"/>
              </a:ext>
            </a:extLst>
          </p:cNvPr>
          <p:cNvCxnSpPr>
            <a:cxnSpLocks/>
          </p:cNvCxnSpPr>
          <p:nvPr/>
        </p:nvCxnSpPr>
        <p:spPr>
          <a:xfrm flipH="1">
            <a:off x="315489" y="6325472"/>
            <a:ext cx="11428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A19638-FCCA-3CEC-8075-0B6DAAD69173}"/>
              </a:ext>
            </a:extLst>
          </p:cNvPr>
          <p:cNvGrpSpPr/>
          <p:nvPr/>
        </p:nvGrpSpPr>
        <p:grpSpPr>
          <a:xfrm>
            <a:off x="1872244" y="4460507"/>
            <a:ext cx="8447511" cy="1895843"/>
            <a:chOff x="315489" y="4460507"/>
            <a:chExt cx="8447511" cy="1895843"/>
          </a:xfrm>
        </p:grpSpPr>
        <p:pic>
          <p:nvPicPr>
            <p:cNvPr id="42" name="그래픽 41" descr="걷기 단색으로 채워진">
              <a:extLst>
                <a:ext uri="{FF2B5EF4-FFF2-40B4-BE49-F238E27FC236}">
                  <a16:creationId xmlns:a16="http://schemas.microsoft.com/office/drawing/2014/main" id="{62894DD7-7521-4889-C855-5980C72F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41773">
              <a:off x="691660" y="5394837"/>
              <a:ext cx="858228" cy="858228"/>
            </a:xfrm>
            <a:prstGeom prst="rect">
              <a:avLst/>
            </a:prstGeom>
          </p:spPr>
        </p:pic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1313F80-8E56-CCEA-AC04-084EC23C7B3B}"/>
                </a:ext>
              </a:extLst>
            </p:cNvPr>
            <p:cNvSpPr/>
            <p:nvPr/>
          </p:nvSpPr>
          <p:spPr>
            <a:xfrm rot="19878670" flipH="1">
              <a:off x="974188" y="5551711"/>
              <a:ext cx="790005" cy="350407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92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1918B6F-0705-DFB0-E1FE-862F3BD3C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94077" y="4827544"/>
              <a:ext cx="493474" cy="49347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DAE7123-75DF-5B58-016F-4BCF1DE0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66505" y="4494988"/>
              <a:ext cx="493474" cy="49347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A6327DD-D7CF-4634-32F3-97BF4387C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19392" y="4741725"/>
              <a:ext cx="493474" cy="49347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255564F-4119-8D3C-6EA4-B936978B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16702" y="5233441"/>
              <a:ext cx="493474" cy="493473"/>
            </a:xfrm>
            <a:prstGeom prst="rect">
              <a:avLst/>
            </a:prstGeom>
          </p:spPr>
        </p:pic>
        <p:pic>
          <p:nvPicPr>
            <p:cNvPr id="48" name="그래픽 47" descr="괴물 단색으로 채워진">
              <a:extLst>
                <a:ext uri="{FF2B5EF4-FFF2-40B4-BE49-F238E27FC236}">
                  <a16:creationId xmlns:a16="http://schemas.microsoft.com/office/drawing/2014/main" id="{B10BAE2A-0B6F-5172-6AE4-9F0D13D6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59087" y="5413599"/>
              <a:ext cx="858228" cy="858228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80FAF54-99DC-78CA-2ECD-5E209A082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89" y="6220119"/>
              <a:ext cx="8447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135857B-7983-CFF1-2E66-7096E206C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7070" l="9961" r="89844">
                          <a14:foregroundMark x1="49609" y1="38281" x2="55859" y2="50000"/>
                          <a14:foregroundMark x1="47266" y1="37305" x2="59570" y2="76367"/>
                          <a14:foregroundMark x1="51172" y1="54102" x2="59180" y2="66992"/>
                          <a14:foregroundMark x1="69336" y1="55078" x2="60547" y2="96484"/>
                          <a14:foregroundMark x1="69922" y1="60156" x2="50195" y2="89844"/>
                          <a14:foregroundMark x1="39258" y1="59766" x2="42969" y2="88867"/>
                          <a14:foregroundMark x1="31641" y1="44141" x2="33594" y2="87109"/>
                          <a14:foregroundMark x1="39258" y1="41602" x2="35156" y2="89258"/>
                          <a14:foregroundMark x1="22656" y1="55664" x2="23242" y2="87109"/>
                          <a14:foregroundMark x1="24414" y1="43555" x2="15430" y2="85547"/>
                          <a14:foregroundMark x1="23242" y1="66602" x2="13477" y2="93555"/>
                          <a14:foregroundMark x1="22266" y1="91016" x2="30664" y2="97070"/>
                          <a14:foregroundMark x1="38477" y1="96094" x2="89648" y2="93945"/>
                          <a14:foregroundMark x1="83398" y1="97070" x2="75781" y2="35742"/>
                          <a14:foregroundMark x1="76367" y1="34766" x2="16602" y2="37891"/>
                          <a14:foregroundMark x1="46771" y1="32902" x2="79297" y2="34375"/>
                          <a14:foregroundMark x1="23242" y1="31836" x2="45663" y2="32852"/>
                          <a14:foregroundMark x1="65235" y1="31192" x2="65820" y2="31250"/>
                          <a14:foregroundMark x1="34180" y1="28125" x2="44137" y2="29109"/>
                          <a14:foregroundMark x1="44635" y1="28317" x2="35352" y2="26953"/>
                          <a14:foregroundMark x1="46484" y1="32227" x2="57617" y2="34180"/>
                          <a14:foregroundMark x1="47070" y1="31445" x2="42188" y2="30664"/>
                          <a14:foregroundMark x1="46484" y1="31250" x2="59375" y2="33594"/>
                          <a14:foregroundMark x1="45117" y1="31641" x2="62500" y2="34766"/>
                          <a14:backgroundMark x1="46680" y1="26563" x2="76367" y2="26367"/>
                          <a14:backgroundMark x1="50781" y1="21875" x2="53020" y2="29389"/>
                          <a14:backgroundMark x1="50809" y1="28987" x2="66797" y2="28711"/>
                          <a14:backgroundMark x1="47611" y1="29042" x2="48077" y2="29034"/>
                          <a14:backgroundMark x1="45700" y1="29075" x2="46974" y2="29053"/>
                          <a14:backgroundMark x1="49203" y1="28695" x2="65234" y2="1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93374" y="5726646"/>
              <a:ext cx="493474" cy="493473"/>
            </a:xfrm>
            <a:prstGeom prst="rect">
              <a:avLst/>
            </a:prstGeom>
          </p:spPr>
        </p:pic>
        <p:pic>
          <p:nvPicPr>
            <p:cNvPr id="38" name="그래픽 37" descr="충돌 단색으로 채워진">
              <a:extLst>
                <a:ext uri="{FF2B5EF4-FFF2-40B4-BE49-F238E27FC236}">
                  <a16:creationId xmlns:a16="http://schemas.microsoft.com/office/drawing/2014/main" id="{44C03511-9246-F21C-8F8C-2FBC0DDF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13149" y="5842712"/>
              <a:ext cx="513638" cy="5136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92FF9D-9060-E5ED-3F76-C4AEDC33F43B}"/>
                </a:ext>
              </a:extLst>
            </p:cNvPr>
            <p:cNvSpPr txBox="1"/>
            <p:nvPr/>
          </p:nvSpPr>
          <p:spPr>
            <a:xfrm>
              <a:off x="5258791" y="5180546"/>
              <a:ext cx="1026278" cy="25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- HP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04A81A-7FAF-74AB-2587-FDE12B34318E}"/>
                </a:ext>
              </a:extLst>
            </p:cNvPr>
            <p:cNvSpPr txBox="1"/>
            <p:nvPr/>
          </p:nvSpPr>
          <p:spPr>
            <a:xfrm>
              <a:off x="4396806" y="4460507"/>
              <a:ext cx="2782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지면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, NPC,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사물 오브젝트 등에 충돌하면 폭발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E6B582-FCE8-A93C-F96D-25077B2331F7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5115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ko-KR" dirty="0"/>
              <a:t>문서 업데이트</a:t>
            </a:r>
            <a:endParaRPr dirty="0"/>
          </a:p>
        </p:txBody>
      </p:sp>
      <p:graphicFrame>
        <p:nvGraphicFramePr>
          <p:cNvPr id="110" name="Google Shape;110;p2"/>
          <p:cNvGraphicFramePr/>
          <p:nvPr>
            <p:extLst>
              <p:ext uri="{D42A27DB-BD31-4B8C-83A1-F6EECF244321}">
                <p14:modId xmlns:p14="http://schemas.microsoft.com/office/powerpoint/2010/main" val="2352777523"/>
              </p:ext>
            </p:extLst>
          </p:nvPr>
        </p:nvGraphicFramePr>
        <p:xfrm>
          <a:off x="58972" y="2095037"/>
          <a:ext cx="12074056" cy="1885950"/>
        </p:xfrm>
        <a:graphic>
          <a:graphicData uri="http://schemas.openxmlformats.org/drawingml/2006/table">
            <a:tbl>
              <a:tblPr>
                <a:noFill/>
                <a:tableStyleId>{17E58222-3514-4B60-BCB8-CF88D0EF3168}</a:tableStyleId>
              </a:tblPr>
              <a:tblGrid>
                <a:gridCol w="36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4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수정날짜</a:t>
                      </a:r>
                      <a:endParaRPr sz="14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수정자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내용</a:t>
                      </a:r>
                      <a:endParaRPr sz="14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2022/0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5/10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최초작성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2022/05/18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오타 수정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 발사 플로우 차트 화살표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색깔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2022/05/18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프로그래머 의견반영한 피드백 부분 표기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2022/05/24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점프 예외처리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폭탄발사 지점수정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폭탄폭발 예외처리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2022/06/15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점프 미결정처리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횡방향회피 추가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넉백 수정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 발사 수정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애니메이션 설명 추가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기획의도 프로토타입 문구 삭제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2022/06/21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PC </a:t>
                      </a:r>
                      <a:r>
                        <a:rPr lang="ko-KR" altLang="en-US" sz="12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및 폭탄이 사물 오브젝트와 충돌 시 처리 설정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2022/06/22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 발사 시스템 도식 수정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2022/06/24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오타 및 내용수정 및 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06/24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회의내용 반영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회피 </a:t>
                      </a: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매커니즘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62934"/>
                  </a:ext>
                </a:extLst>
              </a:tr>
            </a:tbl>
          </a:graphicData>
        </a:graphic>
      </p:graphicFrame>
      <p:sp>
        <p:nvSpPr>
          <p:cNvPr id="111" name="Google Shape;111;p2"/>
          <p:cNvSpPr txBox="1"/>
          <p:nvPr/>
        </p:nvSpPr>
        <p:spPr>
          <a:xfrm>
            <a:off x="58972" y="692727"/>
            <a:ext cx="4927895" cy="14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업데이트 시 아래 표에 기입바람.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업데이트 내역을 남겨 수정현황을 파악하기 위함.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시 이전 파일에 덮어씌우지 말고 새로 만들기 바람.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CA8C86-FD35-A357-D529-E4FE79226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F99E94-F9CA-27CF-8180-27B65FE3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" y="67072"/>
            <a:ext cx="4042248" cy="422054"/>
          </a:xfrm>
        </p:spPr>
        <p:txBody>
          <a:bodyPr>
            <a:normAutofit/>
          </a:bodyPr>
          <a:lstStyle/>
          <a:p>
            <a:r>
              <a:rPr lang="ko-KR" altLang="en-US" dirty="0"/>
              <a:t>폭탄 폭발지연 시스템 세부설명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23F75-2F7B-D6AF-B5A9-2F679757A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ko-KR" altLang="en-US" b="1" dirty="0"/>
              <a:t>폭발 지연 상태</a:t>
            </a:r>
            <a:r>
              <a:rPr lang="en-US" altLang="ko-KR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마우스 왼쪽 클릭을 발사 후 클릭 입력을 유지하고 있는 동안 폭탄의 폭발이 지연되는 상태이다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폭탄을 발사하여 생성된 폭탄 오브젝트의 </a:t>
            </a:r>
            <a:r>
              <a:rPr lang="ko-KR" altLang="en-US" sz="1200" b="1" dirty="0"/>
              <a:t>초기상태는 </a:t>
            </a:r>
            <a:r>
              <a:rPr lang="ko-KR" altLang="en-US" sz="1200" b="1" dirty="0">
                <a:solidFill>
                  <a:srgbClr val="0070C0"/>
                </a:solidFill>
              </a:rPr>
              <a:t>폭발지연상태</a:t>
            </a:r>
            <a:r>
              <a:rPr lang="ko-KR" altLang="en-US" sz="1200" dirty="0"/>
              <a:t>이며 오브젝트 생성 후 입력감지시간</a:t>
            </a:r>
            <a:r>
              <a:rPr lang="en-US" altLang="ko-KR" sz="1200" b="1" dirty="0"/>
              <a:t>(inputCheckTime)</a:t>
            </a:r>
            <a:r>
              <a:rPr lang="ko-KR" altLang="en-US" sz="1200" b="1" dirty="0"/>
              <a:t> </a:t>
            </a:r>
            <a:r>
              <a:rPr lang="ko-KR" altLang="en-US" sz="1200" dirty="0"/>
              <a:t>내에 </a:t>
            </a:r>
            <a:r>
              <a:rPr lang="ko-KR" altLang="en-US" sz="1200" b="1" dirty="0"/>
              <a:t>마우스 왼쪽 버튼 입력이 중단</a:t>
            </a:r>
            <a:r>
              <a:rPr lang="en-US" altLang="ko-KR" sz="1200" b="1" dirty="0"/>
              <a:t>(Button Up)</a:t>
            </a:r>
            <a:r>
              <a:rPr lang="ko-KR" altLang="en-US" sz="1200" dirty="0"/>
              <a:t>되면 </a:t>
            </a:r>
            <a:r>
              <a:rPr lang="ko-KR" altLang="en-US" sz="1200" b="1" dirty="0">
                <a:solidFill>
                  <a:srgbClr val="FF0000"/>
                </a:solidFill>
              </a:rPr>
              <a:t>기본상태</a:t>
            </a:r>
            <a:r>
              <a:rPr lang="ko-KR" altLang="en-US" sz="1200" dirty="0"/>
              <a:t>가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폭탄지연상태가 되면 폭탄이 </a:t>
            </a:r>
            <a:r>
              <a:rPr lang="ko-KR" altLang="en-US" sz="1200" b="1" dirty="0"/>
              <a:t>지면 또는 오브젝트와 충돌했을 때 폭발하지 않는다</a:t>
            </a:r>
            <a:r>
              <a:rPr lang="en-US" altLang="ko-KR" sz="1200" b="1" dirty="0"/>
              <a:t>.</a:t>
            </a:r>
          </a:p>
          <a:p>
            <a:r>
              <a:rPr lang="ko-KR" altLang="en-US" sz="1200" dirty="0"/>
              <a:t>폭발지연이 중단되고 폭발하게 되는 경우는 </a:t>
            </a:r>
            <a:r>
              <a:rPr lang="ko-KR" altLang="en-US" sz="1200" b="1" dirty="0"/>
              <a:t>왼쪽버튼입력을 중단할 때</a:t>
            </a:r>
            <a:r>
              <a:rPr lang="en-US" altLang="ko-KR" sz="1200" b="1" dirty="0"/>
              <a:t>(Button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Up)</a:t>
            </a:r>
            <a:r>
              <a:rPr lang="ko-KR" altLang="en-US" sz="1200" b="1" dirty="0"/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또는</a:t>
            </a:r>
            <a:r>
              <a:rPr lang="ko-KR" altLang="en-US" sz="1200" b="1" dirty="0"/>
              <a:t> 폭발지연시간</a:t>
            </a:r>
            <a:r>
              <a:rPr lang="en-US" altLang="ko-KR" sz="1200" b="1" dirty="0"/>
              <a:t>(explosionDelayTime)</a:t>
            </a:r>
            <a:r>
              <a:rPr lang="ko-KR" altLang="en-US" sz="1200" b="1" dirty="0"/>
              <a:t>이 종료되면 폭발</a:t>
            </a:r>
            <a:r>
              <a:rPr lang="ko-KR" altLang="en-US" sz="1200" dirty="0"/>
              <a:t>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폭탄은 탄성을 가지고 있기 때문에 지연 상태에서 발사속도의 영향을 받아 지면에 부딪힌 후 통통 튀고 구르면서 더 멀리 이동할 수 있게 된다</a:t>
            </a:r>
            <a:r>
              <a:rPr lang="en-US" altLang="ko-KR" sz="1200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CC1EB3-DF35-6C8F-AA92-60B4B5E756F7}"/>
              </a:ext>
            </a:extLst>
          </p:cNvPr>
          <p:cNvCxnSpPr>
            <a:cxnSpLocks/>
          </p:cNvCxnSpPr>
          <p:nvPr/>
        </p:nvCxnSpPr>
        <p:spPr>
          <a:xfrm flipH="1">
            <a:off x="215206" y="6325472"/>
            <a:ext cx="11731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B33D0C3-862D-274F-8D38-EDB34D648234}"/>
              </a:ext>
            </a:extLst>
          </p:cNvPr>
          <p:cNvGrpSpPr/>
          <p:nvPr/>
        </p:nvGrpSpPr>
        <p:grpSpPr>
          <a:xfrm>
            <a:off x="1902127" y="3233105"/>
            <a:ext cx="8183712" cy="3092369"/>
            <a:chOff x="52286" y="3233105"/>
            <a:chExt cx="8183712" cy="309236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1EA6732-567A-4016-9EC5-72CFAFB1779A}"/>
                </a:ext>
              </a:extLst>
            </p:cNvPr>
            <p:cNvGrpSpPr/>
            <p:nvPr/>
          </p:nvGrpSpPr>
          <p:grpSpPr>
            <a:xfrm>
              <a:off x="215206" y="3233105"/>
              <a:ext cx="8020792" cy="3092369"/>
              <a:chOff x="434918" y="4242275"/>
              <a:chExt cx="5403273" cy="208320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7302C5A-4146-20CC-FF2F-39AC827EFB78}"/>
                  </a:ext>
                </a:extLst>
              </p:cNvPr>
              <p:cNvGrpSpPr/>
              <p:nvPr/>
            </p:nvGrpSpPr>
            <p:grpSpPr>
              <a:xfrm>
                <a:off x="434918" y="5010678"/>
                <a:ext cx="5403273" cy="1314798"/>
                <a:chOff x="315489" y="4047441"/>
                <a:chExt cx="8988528" cy="2187209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A6DDAD61-59D3-2777-4DB6-8BC88F55D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7056128" y="5455294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8" name="그래픽 7" descr="걷기 단색으로 채워진">
                  <a:extLst>
                    <a:ext uri="{FF2B5EF4-FFF2-40B4-BE49-F238E27FC236}">
                      <a16:creationId xmlns:a16="http://schemas.microsoft.com/office/drawing/2014/main" id="{D9EA0028-8A71-043E-08CE-4AFB8BED6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0941773">
                  <a:off x="516256" y="524159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47C4B80B-BBD9-B567-1936-CCAE3EF3D573}"/>
                    </a:ext>
                  </a:extLst>
                </p:cNvPr>
                <p:cNvSpPr/>
                <p:nvPr/>
              </p:nvSpPr>
              <p:spPr>
                <a:xfrm rot="19878670" flipH="1">
                  <a:off x="817276" y="5342063"/>
                  <a:ext cx="841712" cy="373342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2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44A47E5C-2D61-D775-AAE0-F42569515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10000"/>
                </a:blip>
                <a:stretch>
                  <a:fillRect/>
                </a:stretch>
              </p:blipFill>
              <p:spPr>
                <a:xfrm>
                  <a:off x="1903918" y="4570498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B3D47EA1-4614-047F-C010-B85EDC3BD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20000"/>
                </a:blip>
                <a:stretch>
                  <a:fillRect/>
                </a:stretch>
              </p:blipFill>
              <p:spPr>
                <a:xfrm>
                  <a:off x="2726902" y="4216176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963DEE1E-5654-9F61-7192-FBE9B2ADC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0000"/>
                </a:blip>
                <a:stretch>
                  <a:fillRect/>
                </a:stretch>
              </p:blipFill>
              <p:spPr>
                <a:xfrm>
                  <a:off x="3635611" y="4479062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42F8A3BF-6376-087C-4EF6-803BE86F5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40000"/>
                </a:blip>
                <a:stretch>
                  <a:fillRect/>
                </a:stretch>
              </p:blipFill>
              <p:spPr>
                <a:xfrm>
                  <a:off x="4378561" y="5002962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14" name="그래픽 13" descr="괴물 단색으로 채워진">
                  <a:extLst>
                    <a:ext uri="{FF2B5EF4-FFF2-40B4-BE49-F238E27FC236}">
                      <a16:creationId xmlns:a16="http://schemas.microsoft.com/office/drawing/2014/main" id="{03C8AB30-A3D4-92AE-9784-DEDCDA3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2850" y="527491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E1EDD0F2-3CAC-9F98-C04D-AEE795EE6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50000"/>
                </a:blip>
                <a:stretch>
                  <a:fillRect/>
                </a:stretch>
              </p:blipFill>
              <p:spPr>
                <a:xfrm>
                  <a:off x="5027350" y="5619143"/>
                  <a:ext cx="525772" cy="525772"/>
                </a:xfrm>
                <a:prstGeom prst="rect">
                  <a:avLst/>
                </a:prstGeom>
              </p:spPr>
            </p:pic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49D39844-8965-FCC0-D605-17A271CBB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489" y="6144915"/>
                  <a:ext cx="86665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DA72947-7FE2-7E69-5567-96C106E8E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0000"/>
                </a:blip>
                <a:stretch>
                  <a:fillRect/>
                </a:stretch>
              </p:blipFill>
              <p:spPr>
                <a:xfrm rot="2700000">
                  <a:off x="5745920" y="5043101"/>
                  <a:ext cx="525772" cy="525772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002D7481-DB18-91E3-5907-FC0F036C17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80000"/>
                </a:blip>
                <a:stretch>
                  <a:fillRect/>
                </a:stretch>
              </p:blipFill>
              <p:spPr>
                <a:xfrm rot="5400000">
                  <a:off x="6445087" y="5708878"/>
                  <a:ext cx="525772" cy="525772"/>
                </a:xfrm>
                <a:prstGeom prst="rect">
                  <a:avLst/>
                </a:prstGeom>
              </p:spPr>
            </p:pic>
            <p:sp>
              <p:nvSpPr>
                <p:cNvPr id="21" name="화살표: 오른쪽 20">
                  <a:extLst>
                    <a:ext uri="{FF2B5EF4-FFF2-40B4-BE49-F238E27FC236}">
                      <a16:creationId xmlns:a16="http://schemas.microsoft.com/office/drawing/2014/main" id="{84766D6D-6CB8-B6F8-7553-E03F19455785}"/>
                    </a:ext>
                  </a:extLst>
                </p:cNvPr>
                <p:cNvSpPr/>
                <p:nvPr/>
              </p:nvSpPr>
              <p:spPr>
                <a:xfrm>
                  <a:off x="5114926" y="4047441"/>
                  <a:ext cx="2447924" cy="209549"/>
                </a:xfrm>
                <a:prstGeom prst="rightArrow">
                  <a:avLst>
                    <a:gd name="adj1" fmla="val 50000"/>
                    <a:gd name="adj2" fmla="val 70751"/>
                  </a:avLst>
                </a:prstGeom>
                <a:gradFill flip="none" rotWithShape="1"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4C1173D-5CAE-14B4-324D-16ADC9402744}"/>
                    </a:ext>
                  </a:extLst>
                </p:cNvPr>
                <p:cNvSpPr txBox="1"/>
                <p:nvPr/>
              </p:nvSpPr>
              <p:spPr>
                <a:xfrm>
                  <a:off x="5334010" y="4339666"/>
                  <a:ext cx="3970007" cy="448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왼쪽클릭이 유지되고 있다면 폭발 지연</a:t>
                  </a:r>
                  <a:endParaRPr lang="en-US" altLang="ko-KR" sz="1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또는 최대 </a:t>
                  </a:r>
                  <a:r>
                    <a:rPr lang="en-US" altLang="ko-KR" sz="1000" b="1" dirty="0"/>
                    <a:t>explosionDelayTime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까지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)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FC28B28-F514-93F2-7D50-B025EC230E5B}"/>
                    </a:ext>
                  </a:extLst>
                </p:cNvPr>
                <p:cNvSpPr/>
                <p:nvPr/>
              </p:nvSpPr>
              <p:spPr>
                <a:xfrm>
                  <a:off x="1509308" y="4097645"/>
                  <a:ext cx="3615142" cy="109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323F277-4125-79A4-0749-74346CA73A15}"/>
                  </a:ext>
                </a:extLst>
              </p:cNvPr>
              <p:cNvGrpSpPr/>
              <p:nvPr/>
            </p:nvGrpSpPr>
            <p:grpSpPr>
              <a:xfrm>
                <a:off x="2877352" y="4242275"/>
                <a:ext cx="1083475" cy="1656349"/>
                <a:chOff x="5326496" y="4129217"/>
                <a:chExt cx="1380794" cy="2110873"/>
              </a:xfrm>
            </p:grpSpPr>
            <p:pic>
              <p:nvPicPr>
                <p:cNvPr id="25" name="그래픽 24" descr="커서 윤곽선">
                  <a:extLst>
                    <a:ext uri="{FF2B5EF4-FFF2-40B4-BE49-F238E27FC236}">
                      <a16:creationId xmlns:a16="http://schemas.microsoft.com/office/drawing/2014/main" id="{AE51019A-3FFD-AB19-1630-251A9B5D4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9245" y="4343148"/>
                  <a:ext cx="531347" cy="531348"/>
                </a:xfrm>
                <a:prstGeom prst="rect">
                  <a:avLst/>
                </a:prstGeom>
              </p:spPr>
            </p:pic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60C1E3E6-EFDE-69EB-AB57-0FED1622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0507" y="4814548"/>
                  <a:ext cx="0" cy="142554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30EDC04-3AC6-1AFB-B894-D262802061E6}"/>
                    </a:ext>
                  </a:extLst>
                </p:cNvPr>
                <p:cNvSpPr txBox="1"/>
                <p:nvPr/>
              </p:nvSpPr>
              <p:spPr>
                <a:xfrm>
                  <a:off x="5326496" y="4129217"/>
                  <a:ext cx="1380794" cy="833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0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마우스 커서 위치로 발사</a:t>
                  </a:r>
                  <a:endParaRPr lang="en-US" altLang="ko-KR" sz="1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E93BF9-0D94-529A-A5F8-66B1E9F52AAD}"/>
                </a:ext>
              </a:extLst>
            </p:cNvPr>
            <p:cNvGrpSpPr/>
            <p:nvPr/>
          </p:nvGrpSpPr>
          <p:grpSpPr>
            <a:xfrm>
              <a:off x="422005" y="4573638"/>
              <a:ext cx="556804" cy="697202"/>
              <a:chOff x="25211" y="2260661"/>
              <a:chExt cx="868369" cy="1087329"/>
            </a:xfrm>
          </p:grpSpPr>
          <p:pic>
            <p:nvPicPr>
              <p:cNvPr id="31" name="그림 30" descr="개체, 거울, 그리기이(가) 표시된 사진&#10;&#10;자동 생성된 설명">
                <a:extLst>
                  <a:ext uri="{FF2B5EF4-FFF2-40B4-BE49-F238E27FC236}">
                    <a16:creationId xmlns:a16="http://schemas.microsoft.com/office/drawing/2014/main" id="{675FFA63-5488-D675-D911-28B982FCE2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37778" y1="33333" x2="44444" y2="25333"/>
                            <a14:foregroundMark x1="59111" y1="24444" x2="63556" y2="39111"/>
                            <a14:foregroundMark x1="44889" y1="23111" x2="41333" y2="35111"/>
                            <a14:foregroundMark x1="40889" y1="53333" x2="63111" y2="57778"/>
                            <a14:foregroundMark x1="63111" y1="57778" x2="47556" y2="54667"/>
                            <a14:foregroundMark x1="39556" y1="48444" x2="52000" y2="67556"/>
                            <a14:foregroundMark x1="52000" y1="67556" x2="45333" y2="48889"/>
                            <a14:foregroundMark x1="40444" y1="58667" x2="47556" y2="62667"/>
                            <a14:foregroundMark x1="38667" y1="69333" x2="60889" y2="74667"/>
                            <a14:foregroundMark x1="60889" y1="74667" x2="66222" y2="52889"/>
                            <a14:foregroundMark x1="66222" y1="52889" x2="46667" y2="42222"/>
                            <a14:foregroundMark x1="46667" y1="42222" x2="34667" y2="62667"/>
                            <a14:foregroundMark x1="34667" y1="62667" x2="37333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30" t="15592" r="25530" b="15592"/>
              <a:stretch/>
            </p:blipFill>
            <p:spPr>
              <a:xfrm>
                <a:off x="94215" y="2260661"/>
                <a:ext cx="799365" cy="1087329"/>
              </a:xfrm>
              <a:prstGeom prst="rect">
                <a:avLst/>
              </a:prstGeom>
            </p:spPr>
          </p:pic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333DA407-2D36-5917-806B-141484B56A5F}"/>
                  </a:ext>
                </a:extLst>
              </p:cNvPr>
              <p:cNvSpPr/>
              <p:nvPr/>
            </p:nvSpPr>
            <p:spPr>
              <a:xfrm>
                <a:off x="185262" y="2321950"/>
                <a:ext cx="292894" cy="321469"/>
              </a:xfrm>
              <a:custGeom>
                <a:avLst/>
                <a:gdLst>
                  <a:gd name="connsiteX0" fmla="*/ 288131 w 292894"/>
                  <a:gd name="connsiteY0" fmla="*/ 0 h 321469"/>
                  <a:gd name="connsiteX1" fmla="*/ 292894 w 292894"/>
                  <a:gd name="connsiteY1" fmla="*/ 76200 h 321469"/>
                  <a:gd name="connsiteX2" fmla="*/ 261937 w 292894"/>
                  <a:gd name="connsiteY2" fmla="*/ 100013 h 321469"/>
                  <a:gd name="connsiteX3" fmla="*/ 261937 w 292894"/>
                  <a:gd name="connsiteY3" fmla="*/ 226219 h 321469"/>
                  <a:gd name="connsiteX4" fmla="*/ 292894 w 292894"/>
                  <a:gd name="connsiteY4" fmla="*/ 257175 h 321469"/>
                  <a:gd name="connsiteX5" fmla="*/ 290512 w 292894"/>
                  <a:gd name="connsiteY5" fmla="*/ 321469 h 321469"/>
                  <a:gd name="connsiteX6" fmla="*/ 7144 w 292894"/>
                  <a:gd name="connsiteY6" fmla="*/ 319088 h 321469"/>
                  <a:gd name="connsiteX7" fmla="*/ 0 w 292894"/>
                  <a:gd name="connsiteY7" fmla="*/ 147638 h 321469"/>
                  <a:gd name="connsiteX8" fmla="*/ 28575 w 292894"/>
                  <a:gd name="connsiteY8" fmla="*/ 83344 h 321469"/>
                  <a:gd name="connsiteX9" fmla="*/ 85725 w 292894"/>
                  <a:gd name="connsiteY9" fmla="*/ 30956 h 321469"/>
                  <a:gd name="connsiteX10" fmla="*/ 147637 w 292894"/>
                  <a:gd name="connsiteY10" fmla="*/ 7144 h 321469"/>
                  <a:gd name="connsiteX11" fmla="*/ 288131 w 292894"/>
                  <a:gd name="connsiteY11" fmla="*/ 0 h 32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2894" h="321469">
                    <a:moveTo>
                      <a:pt x="288131" y="0"/>
                    </a:moveTo>
                    <a:lnTo>
                      <a:pt x="292894" y="76200"/>
                    </a:lnTo>
                    <a:lnTo>
                      <a:pt x="261937" y="100013"/>
                    </a:lnTo>
                    <a:lnTo>
                      <a:pt x="261937" y="226219"/>
                    </a:lnTo>
                    <a:lnTo>
                      <a:pt x="292894" y="257175"/>
                    </a:lnTo>
                    <a:lnTo>
                      <a:pt x="290512" y="321469"/>
                    </a:lnTo>
                    <a:lnTo>
                      <a:pt x="7144" y="319088"/>
                    </a:lnTo>
                    <a:lnTo>
                      <a:pt x="0" y="147638"/>
                    </a:lnTo>
                    <a:lnTo>
                      <a:pt x="28575" y="83344"/>
                    </a:lnTo>
                    <a:lnTo>
                      <a:pt x="85725" y="30956"/>
                    </a:lnTo>
                    <a:lnTo>
                      <a:pt x="147637" y="7144"/>
                    </a:lnTo>
                    <a:lnTo>
                      <a:pt x="28813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E86BD3-24A8-37BC-2690-9DF483EFFF0B}"/>
                  </a:ext>
                </a:extLst>
              </p:cNvPr>
              <p:cNvSpPr txBox="1"/>
              <p:nvPr/>
            </p:nvSpPr>
            <p:spPr>
              <a:xfrm>
                <a:off x="25211" y="2286411"/>
                <a:ext cx="612996" cy="35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M1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F113BCA-B6E2-18B6-A3A2-1090345F18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631" y="4347862"/>
              <a:ext cx="93832" cy="2866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FEE95B-1033-9AE3-C537-A906A2E7F12C}"/>
                </a:ext>
              </a:extLst>
            </p:cNvPr>
            <p:cNvSpPr txBox="1"/>
            <p:nvPr/>
          </p:nvSpPr>
          <p:spPr>
            <a:xfrm>
              <a:off x="52286" y="4054448"/>
              <a:ext cx="1526395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rPr>
                <a:t>발사 후 버튼입력 유지</a:t>
              </a:r>
              <a:endParaRPr lang="en-US" altLang="ko-KR" sz="1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10074-4CE5-7B45-FAF2-27E555C3DEBE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412715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058B9143-DD19-1129-B067-84A903D8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50" y="692372"/>
            <a:ext cx="2481050" cy="558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E980A-21DD-E5A4-7877-E65CC1146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E840B7-D64D-6DBD-D032-432E0858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폭탄 지연 상태 플로우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EA266-8BFF-6195-CAB2-86C27CBD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4105623" cy="5588802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ko-KR" altLang="en-US" sz="1200" dirty="0"/>
              <a:t>폭탄이 생성되면 </a:t>
            </a:r>
            <a:r>
              <a:rPr lang="ko-KR" altLang="en-US" sz="1200" b="1" dirty="0"/>
              <a:t>폭발지연시간과 입력감지시간 타이머를 작동</a:t>
            </a:r>
            <a:r>
              <a:rPr lang="ko-KR" altLang="en-US" sz="1200" dirty="0"/>
              <a:t>하여 시간을 체크한다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dirty="0"/>
              <a:t>입력감지시간 </a:t>
            </a:r>
            <a:r>
              <a:rPr lang="ko-KR" altLang="en-US" sz="1200" b="1" dirty="0"/>
              <a:t>타이머가 종료되기 전에 </a:t>
            </a:r>
            <a:r>
              <a:rPr lang="en-US" altLang="ko-KR" sz="1200" b="1" dirty="0"/>
              <a:t>M1 </a:t>
            </a:r>
            <a:r>
              <a:rPr lang="ko-KR" altLang="en-US" sz="1200" b="1" dirty="0"/>
              <a:t>입력유지가 중단되었다면</a:t>
            </a:r>
            <a:r>
              <a:rPr lang="en-US" altLang="ko-KR" sz="1200" b="1" dirty="0"/>
              <a:t>(Button Up)</a:t>
            </a:r>
            <a:r>
              <a:rPr lang="ko-KR" altLang="en-US" sz="1200" dirty="0"/>
              <a:t> 폭탄을 기본상태로 전환시킨다</a:t>
            </a:r>
            <a:r>
              <a:rPr lang="en-US" altLang="ko-KR" sz="1200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ko-KR" altLang="en-US" sz="1200" dirty="0"/>
              <a:t>입력감지시간이 종료된 후 부터 </a:t>
            </a:r>
            <a:r>
              <a:rPr lang="en-US" altLang="ko-KR" sz="1200" b="1" dirty="0">
                <a:solidFill>
                  <a:srgbClr val="0070C0"/>
                </a:solidFill>
              </a:rPr>
              <a:t>M1 </a:t>
            </a:r>
            <a:r>
              <a:rPr lang="ko-KR" altLang="en-US" sz="1200" b="1" dirty="0">
                <a:solidFill>
                  <a:srgbClr val="0070C0"/>
                </a:solidFill>
              </a:rPr>
              <a:t>입력 유지가 중단되거나</a:t>
            </a:r>
            <a:r>
              <a:rPr lang="ko-KR" altLang="en-US" sz="1200" b="1" dirty="0"/>
              <a:t> 또는 </a:t>
            </a:r>
            <a:r>
              <a:rPr lang="ko-KR" altLang="en-US" sz="1200" b="1" dirty="0">
                <a:solidFill>
                  <a:srgbClr val="FF0000"/>
                </a:solidFill>
              </a:rPr>
              <a:t>폭발지연시간이 종료</a:t>
            </a:r>
            <a:r>
              <a:rPr lang="ko-KR" altLang="en-US" sz="1200" dirty="0"/>
              <a:t>됐다면 폭탄을 폭발시킨다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FD035-3ABC-E35B-BFE8-75833DC71666}"/>
              </a:ext>
            </a:extLst>
          </p:cNvPr>
          <p:cNvSpPr txBox="1"/>
          <p:nvPr/>
        </p:nvSpPr>
        <p:spPr>
          <a:xfrm>
            <a:off x="5565565" y="2266666"/>
            <a:ext cx="14851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* M1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은 마우스 왼쪽버튼을 말한다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. (Mouse1)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725932-23FA-7C3A-1F62-FB3AEEFEA79C}"/>
              </a:ext>
            </a:extLst>
          </p:cNvPr>
          <p:cNvSpPr/>
          <p:nvPr/>
        </p:nvSpPr>
        <p:spPr>
          <a:xfrm>
            <a:off x="7691494" y="1277421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36D03-DC97-E5AE-11E7-B53FE7CEE0EC}"/>
              </a:ext>
            </a:extLst>
          </p:cNvPr>
          <p:cNvSpPr/>
          <p:nvPr/>
        </p:nvSpPr>
        <p:spPr>
          <a:xfrm>
            <a:off x="7691494" y="2355375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5526B-A6FC-68F3-D18B-90BE51B508A3}"/>
              </a:ext>
            </a:extLst>
          </p:cNvPr>
          <p:cNvSpPr/>
          <p:nvPr/>
        </p:nvSpPr>
        <p:spPr>
          <a:xfrm>
            <a:off x="4164594" y="692372"/>
            <a:ext cx="7938362" cy="558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BF10FA4-023D-B655-0F9C-18032441213C}"/>
              </a:ext>
            </a:extLst>
          </p:cNvPr>
          <p:cNvSpPr/>
          <p:nvPr/>
        </p:nvSpPr>
        <p:spPr>
          <a:xfrm>
            <a:off x="7691494" y="3744834"/>
            <a:ext cx="217282" cy="2172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6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8B6E37-DF46-3928-2714-C02C78DB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49" y="1114134"/>
            <a:ext cx="4585852" cy="4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E980A-21DD-E5A4-7877-E65CC1146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E840B7-D64D-6DBD-D032-432E0858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폭탄 기본 상태 플로우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EA266-8BFF-6195-CAB2-86C27CBD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4105623" cy="5588802"/>
          </a:xfrm>
        </p:spPr>
        <p:txBody>
          <a:bodyPr>
            <a:norm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ko-KR" altLang="en-US" sz="1200" b="1" dirty="0"/>
              <a:t>지면 또는 몬스터 오브젝트와 충돌</a:t>
            </a:r>
            <a:r>
              <a:rPr lang="ko-KR" altLang="en-US" sz="1200" dirty="0"/>
              <a:t>하면 폭발한다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사물 오브젝트는 통과하게 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725932-23FA-7C3A-1F62-FB3AEEFEA79C}"/>
              </a:ext>
            </a:extLst>
          </p:cNvPr>
          <p:cNvSpPr/>
          <p:nvPr/>
        </p:nvSpPr>
        <p:spPr>
          <a:xfrm>
            <a:off x="6163597" y="2844800"/>
            <a:ext cx="486124" cy="4861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5526B-A6FC-68F3-D18B-90BE51B508A3}"/>
              </a:ext>
            </a:extLst>
          </p:cNvPr>
          <p:cNvSpPr/>
          <p:nvPr/>
        </p:nvSpPr>
        <p:spPr>
          <a:xfrm>
            <a:off x="4164594" y="692372"/>
            <a:ext cx="7938362" cy="558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8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B2C06D-E4F9-6386-998A-2505832C8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2CAF25-9D80-7EB4-E6DF-843232D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모음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CCC1B62-F132-CB1F-161B-A0921B42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06025"/>
            <a:ext cx="2090646" cy="47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F3CDACAC-9AD3-E9A5-5138-BD50C81C93B3}"/>
              </a:ext>
            </a:extLst>
          </p:cNvPr>
          <p:cNvSpPr txBox="1">
            <a:spLocks/>
          </p:cNvSpPr>
          <p:nvPr/>
        </p:nvSpPr>
        <p:spPr>
          <a:xfrm>
            <a:off x="8302039" y="713498"/>
            <a:ext cx="290499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폭탄 지연 상태 플로우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DDC4F6DC-251E-5CE8-FFDB-8DEA1D2B0E7D}"/>
              </a:ext>
            </a:extLst>
          </p:cNvPr>
          <p:cNvSpPr txBox="1">
            <a:spLocks/>
          </p:cNvSpPr>
          <p:nvPr/>
        </p:nvSpPr>
        <p:spPr>
          <a:xfrm>
            <a:off x="3889962" y="688030"/>
            <a:ext cx="3308904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폭탄 발사 시스템 플로우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E89ED40-136E-6290-86AF-0C3EF6AE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0" y="1306025"/>
            <a:ext cx="1840360" cy="29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8E049C60-7EBB-D449-94E4-9A2D45A502C3}"/>
              </a:ext>
            </a:extLst>
          </p:cNvPr>
          <p:cNvSpPr txBox="1">
            <a:spLocks/>
          </p:cNvSpPr>
          <p:nvPr/>
        </p:nvSpPr>
        <p:spPr>
          <a:xfrm>
            <a:off x="-38652" y="688030"/>
            <a:ext cx="3308904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시스템 플로우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D5DE7A1-6978-428D-429A-340D3CB9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7" y="1306025"/>
            <a:ext cx="4593594" cy="49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사용 애니메이션</a:t>
            </a:r>
          </a:p>
        </p:txBody>
      </p:sp>
      <p:graphicFrame>
        <p:nvGraphicFramePr>
          <p:cNvPr id="57" name="Google Shape;110;p2">
            <a:extLst>
              <a:ext uri="{FF2B5EF4-FFF2-40B4-BE49-F238E27FC236}">
                <a16:creationId xmlns:a16="http://schemas.microsoft.com/office/drawing/2014/main" id="{53797C4A-4B15-463F-A107-79D16E925AFC}"/>
              </a:ext>
            </a:extLst>
          </p:cNvPr>
          <p:cNvGraphicFramePr/>
          <p:nvPr/>
        </p:nvGraphicFramePr>
        <p:xfrm>
          <a:off x="119648" y="1223810"/>
          <a:ext cx="11951339" cy="4630297"/>
        </p:xfrm>
        <a:graphic>
          <a:graphicData uri="http://schemas.openxmlformats.org/drawingml/2006/table">
            <a:tbl>
              <a:tblPr>
                <a:noFill/>
                <a:tableStyleId>{17E58222-3514-4B60-BCB8-CF88D0EF3168}</a:tableStyleId>
              </a:tblPr>
              <a:tblGrid>
                <a:gridCol w="34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4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애니메이션 이름</a:t>
                      </a:r>
                      <a:endParaRPr sz="11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프리펩 이름</a:t>
                      </a:r>
                      <a:endParaRPr sz="11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/>
                        <a:t>용도</a:t>
                      </a:r>
                      <a:endParaRPr sz="1100" u="none" strike="noStrike" cap="none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앞으로 걷는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뒤로 걷는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오른쪽으로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오른쪽으로 걷는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왼쪽으로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왼쪽으로 걷는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 대각선으로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WD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오른쪽 대각선으로 걷는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 대각선으로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WA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왼쪽 대각선으로 걷는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 대각선으로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오른쪽 대각선으로 걷는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 대각선으로 달리기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SA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를 입력했을 때 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왼쪽 대각선으로 걷는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90092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앞으로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방향으로 구르는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238971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뒤로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29695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오른쪽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652005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왼쪽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97626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WD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lang="ko-KR" altLang="en-US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708826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앞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WA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lang="ko-KR" altLang="en-US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55573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오른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SD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lang="ko-KR" altLang="en-US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07988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뒤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왼 회피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SA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방향으로 구르는 애니메이션</a:t>
                      </a:r>
                      <a:endParaRPr lang="ko-KR" altLang="en-US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046017"/>
                  </a:ext>
                </a:extLst>
              </a:tr>
              <a:tr h="227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넉백 시 실행되는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040173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 발사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폭탄 발사 시 실행되는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708744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피격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플레이어가 피격시 실행되는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32467"/>
                  </a:ext>
                </a:extLst>
              </a:tr>
              <a:tr h="2209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사망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PC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플레이어가 사망 시 실행되는 애니메이션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6063"/>
                  </a:ext>
                </a:extLst>
              </a:tr>
            </a:tbl>
          </a:graphicData>
        </a:graphic>
      </p:graphicFrame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3842D55F-6AA8-4312-C61A-B147641D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692727"/>
            <a:ext cx="5924076" cy="4220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000" dirty="0"/>
              <a:t>애니메이션 보간으로 대각선이동 해결하기로 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0424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FB41-CE26-4B55-9859-544BB9771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190B54-90FB-4CE1-B2F4-EB9F390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D2578-E080-4F17-97E1-C7E48C70E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아래로는 전체 미 결정 문서모음</a:t>
            </a:r>
            <a:endParaRPr lang="en-US" altLang="ko-KR" sz="2000" dirty="0"/>
          </a:p>
          <a:p>
            <a:r>
              <a:rPr lang="ko-KR" altLang="en-US" sz="2000" dirty="0"/>
              <a:t>부분 미 결정 문서는 담지 않았음</a:t>
            </a:r>
          </a:p>
        </p:txBody>
      </p:sp>
    </p:spTree>
    <p:extLst>
      <p:ext uri="{BB962C8B-B14F-4D97-AF65-F5344CB8AC3E}">
        <p14:creationId xmlns:p14="http://schemas.microsoft.com/office/powerpoint/2010/main" val="47468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점프 시스템 세부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692726"/>
            <a:ext cx="5901209" cy="5939427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스페이스바 입력 시 </a:t>
            </a:r>
            <a:r>
              <a:rPr lang="en-US" altLang="ko-KR" sz="1000" dirty="0"/>
              <a:t>PC</a:t>
            </a:r>
            <a:r>
              <a:rPr lang="ko-KR" altLang="en-US" sz="1000" dirty="0"/>
              <a:t>캐릭터를 공중으로 뛰어 올리는 시스템이다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 err="1"/>
              <a:t>jump_Height</a:t>
            </a:r>
            <a:r>
              <a:rPr lang="ko-KR" altLang="en-US" sz="1000" dirty="0"/>
              <a:t>는 점프 최고점을 나타낸 변수이다</a:t>
            </a:r>
            <a:r>
              <a:rPr lang="en-US" altLang="ko-KR" sz="1000" dirty="0"/>
              <a:t>. </a:t>
            </a:r>
            <a:r>
              <a:rPr lang="ko-KR" altLang="en-US" sz="1000" dirty="0"/>
              <a:t>기획자가 수정할 수 있게 변수로 만든다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공중에 있지 않은 상태에서 스페이스바 입력 시 </a:t>
            </a:r>
            <a:r>
              <a:rPr lang="en-US" altLang="ko-KR" sz="1000" b="1" dirty="0"/>
              <a:t>jump_Height </a:t>
            </a:r>
            <a:r>
              <a:rPr lang="ko-KR" altLang="en-US" sz="1000" dirty="0"/>
              <a:t>만큼 점프하게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점프는 </a:t>
            </a:r>
            <a:r>
              <a:rPr lang="en-US" altLang="ko-KR" sz="1000" b="1" dirty="0" err="1"/>
              <a:t>jump_Speed</a:t>
            </a:r>
            <a:r>
              <a:rPr lang="ko-KR" altLang="en-US" sz="1000" dirty="0"/>
              <a:t>의 속도로 </a:t>
            </a:r>
            <a:r>
              <a:rPr lang="en-US" altLang="ko-KR" sz="1000" dirty="0"/>
              <a:t>Y</a:t>
            </a:r>
            <a:r>
              <a:rPr lang="ko-KR" altLang="en-US" sz="1000" dirty="0"/>
              <a:t>축방향으로 가속 운동한다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b="1" dirty="0"/>
              <a:t>jump_Height</a:t>
            </a:r>
            <a:r>
              <a:rPr lang="ko-KR" altLang="en-US" sz="1000" dirty="0"/>
              <a:t>에 가까워 질수록 중력가속도를 받아 감속되며 </a:t>
            </a:r>
            <a:r>
              <a:rPr lang="en-US" altLang="ko-KR" sz="1000" b="1" dirty="0"/>
              <a:t>jump_Height</a:t>
            </a:r>
            <a:r>
              <a:rPr lang="ko-KR" altLang="en-US" sz="1000" dirty="0"/>
              <a:t>에 도달하면 </a:t>
            </a:r>
            <a:r>
              <a:rPr lang="en-US" altLang="ko-KR" sz="1000" b="1" dirty="0"/>
              <a:t>jump_Speed</a:t>
            </a:r>
            <a:r>
              <a:rPr lang="ko-KR" altLang="en-US" sz="1000" dirty="0"/>
              <a:t>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되어 해당 높이를 초과하여 상승할 수 없다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점프 후 공중에서 키보드 이동</a:t>
            </a:r>
            <a:r>
              <a:rPr lang="en-US" altLang="ko-KR" sz="1000" dirty="0"/>
              <a:t>(WASD)</a:t>
            </a:r>
            <a:r>
              <a:rPr lang="ko-KR" altLang="en-US" sz="1000" dirty="0"/>
              <a:t> 조작이 가능하게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착지 시 착지 위치에 캐릭터 오브젝트</a:t>
            </a:r>
            <a:r>
              <a:rPr lang="en-US" altLang="ko-KR" sz="1000" dirty="0"/>
              <a:t>(NPC, </a:t>
            </a:r>
            <a:r>
              <a:rPr lang="ko-KR" altLang="en-US" sz="1000" dirty="0"/>
              <a:t>몬스터</a:t>
            </a:r>
            <a:r>
              <a:rPr lang="en-US" altLang="ko-KR" sz="1000" dirty="0"/>
              <a:t>NPC </a:t>
            </a:r>
            <a:r>
              <a:rPr lang="ko-KR" altLang="en-US" sz="1000" dirty="0"/>
              <a:t>등등</a:t>
            </a:r>
            <a:r>
              <a:rPr lang="en-US" altLang="ko-KR" sz="1000" dirty="0"/>
              <a:t>)</a:t>
            </a:r>
            <a:r>
              <a:rPr lang="ko-KR" altLang="en-US" sz="1000" dirty="0"/>
              <a:t>가 있을 경우에도 점프를 할 수 있게 한다</a:t>
            </a:r>
            <a:r>
              <a:rPr lang="en-US" altLang="ko-KR" sz="1000" dirty="0"/>
              <a:t>.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6B76C8C-BB52-217F-296C-7141E5B5B666}"/>
              </a:ext>
            </a:extLst>
          </p:cNvPr>
          <p:cNvSpPr/>
          <p:nvPr/>
        </p:nvSpPr>
        <p:spPr>
          <a:xfrm>
            <a:off x="6596863" y="824386"/>
            <a:ext cx="4940257" cy="474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B6F2CF7-805A-F53C-3EE0-7AAD7CC8850A}"/>
              </a:ext>
            </a:extLst>
          </p:cNvPr>
          <p:cNvGrpSpPr/>
          <p:nvPr/>
        </p:nvGrpSpPr>
        <p:grpSpPr>
          <a:xfrm>
            <a:off x="6825251" y="884391"/>
            <a:ext cx="1636322" cy="852086"/>
            <a:chOff x="235577" y="4132988"/>
            <a:chExt cx="2723874" cy="1418410"/>
          </a:xfrm>
        </p:grpSpPr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id="{27048BE4-2FB9-11E7-30BA-451F8EAA9498}"/>
                </a:ext>
              </a:extLst>
            </p:cNvPr>
            <p:cNvSpPr/>
            <p:nvPr/>
          </p:nvSpPr>
          <p:spPr>
            <a:xfrm rot="16200000">
              <a:off x="561411" y="481069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FB85A674-82EF-98BA-5F71-FA151409FC4F}"/>
                </a:ext>
              </a:extLst>
            </p:cNvPr>
            <p:cNvSpPr/>
            <p:nvPr/>
          </p:nvSpPr>
          <p:spPr>
            <a:xfrm>
              <a:off x="1047787" y="528343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B4E31E1-572B-D320-21AD-F5AD1F7F9035}"/>
                </a:ext>
              </a:extLst>
            </p:cNvPr>
            <p:cNvSpPr txBox="1"/>
            <p:nvPr/>
          </p:nvSpPr>
          <p:spPr>
            <a:xfrm>
              <a:off x="738795" y="4905892"/>
              <a:ext cx="2220656" cy="409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X (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좌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우 방향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154738-B680-A86F-9D11-32A7DFA12150}"/>
                </a:ext>
              </a:extLst>
            </p:cNvPr>
            <p:cNvSpPr txBox="1"/>
            <p:nvPr/>
          </p:nvSpPr>
          <p:spPr>
            <a:xfrm>
              <a:off x="235577" y="4132988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  <a:latin typeface="+mn-ea"/>
                  <a:ea typeface="+mn-ea"/>
                </a:rPr>
                <a:t>Y (</a:t>
              </a:r>
              <a:r>
                <a: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rPr>
                <a:t>높이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9AAD70-B6F3-7BBD-70F7-05479A3BD1AC}"/>
              </a:ext>
            </a:extLst>
          </p:cNvPr>
          <p:cNvGrpSpPr/>
          <p:nvPr/>
        </p:nvGrpSpPr>
        <p:grpSpPr>
          <a:xfrm>
            <a:off x="7352095" y="3176419"/>
            <a:ext cx="3429793" cy="2416642"/>
            <a:chOff x="6089708" y="2055222"/>
            <a:chExt cx="5361607" cy="3777806"/>
          </a:xfrm>
        </p:grpSpPr>
        <p:pic>
          <p:nvPicPr>
            <p:cNvPr id="6" name="그래픽 5" descr="실행 단색으로 채워진">
              <a:extLst>
                <a:ext uri="{FF2B5EF4-FFF2-40B4-BE49-F238E27FC236}">
                  <a16:creationId xmlns:a16="http://schemas.microsoft.com/office/drawing/2014/main" id="{A3C928F7-5296-7484-9D70-73E21FD4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40591" y="3643002"/>
              <a:ext cx="914400" cy="914400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7CA0AF-FE4D-C66F-4280-FC6B01057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708" y="4593448"/>
              <a:ext cx="5361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래픽 31" descr="실행 단색으로 채워진">
              <a:extLst>
                <a:ext uri="{FF2B5EF4-FFF2-40B4-BE49-F238E27FC236}">
                  <a16:creationId xmlns:a16="http://schemas.microsoft.com/office/drawing/2014/main" id="{0B93E8A2-1990-3C21-E857-339BEB0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80943" y="3641108"/>
              <a:ext cx="914400" cy="914400"/>
            </a:xfrm>
            <a:prstGeom prst="rect">
              <a:avLst/>
            </a:prstGeom>
          </p:spPr>
        </p:pic>
        <p:sp>
          <p:nvSpPr>
            <p:cNvPr id="11" name="화살표: 원형 10">
              <a:extLst>
                <a:ext uri="{FF2B5EF4-FFF2-40B4-BE49-F238E27FC236}">
                  <a16:creationId xmlns:a16="http://schemas.microsoft.com/office/drawing/2014/main" id="{F706DB70-0E6E-9EFF-62FB-8885326D8729}"/>
                </a:ext>
              </a:extLst>
            </p:cNvPr>
            <p:cNvSpPr/>
            <p:nvPr/>
          </p:nvSpPr>
          <p:spPr>
            <a:xfrm rot="21329486">
              <a:off x="6457353" y="2055222"/>
              <a:ext cx="4638688" cy="3777806"/>
            </a:xfrm>
            <a:prstGeom prst="circularArrow">
              <a:avLst>
                <a:gd name="adj1" fmla="val 2247"/>
                <a:gd name="adj2" fmla="val 553562"/>
                <a:gd name="adj3" fmla="val 20717580"/>
                <a:gd name="adj4" fmla="val 11898918"/>
                <a:gd name="adj5" fmla="val 4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844565-66EA-CDD6-72E1-CFBC299CB404}"/>
                </a:ext>
              </a:extLst>
            </p:cNvPr>
            <p:cNvCxnSpPr>
              <a:cxnSpLocks/>
            </p:cNvCxnSpPr>
            <p:nvPr/>
          </p:nvCxnSpPr>
          <p:spPr>
            <a:xfrm>
              <a:off x="8805672" y="2276856"/>
              <a:ext cx="0" cy="231659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826CACE-4CBF-73FA-DC46-0555B140A3C9}"/>
              </a:ext>
            </a:extLst>
          </p:cNvPr>
          <p:cNvSpPr txBox="1"/>
          <p:nvPr/>
        </p:nvSpPr>
        <p:spPr>
          <a:xfrm>
            <a:off x="8869602" y="3892508"/>
            <a:ext cx="1334389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jump_Height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점프 높이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8F662C1-EAFE-03CA-0EDB-C5FA452267DE}"/>
              </a:ext>
            </a:extLst>
          </p:cNvPr>
          <p:cNvCxnSpPr>
            <a:cxnSpLocks/>
          </p:cNvCxnSpPr>
          <p:nvPr/>
        </p:nvCxnSpPr>
        <p:spPr>
          <a:xfrm flipH="1">
            <a:off x="7352095" y="3071175"/>
            <a:ext cx="3429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679BF12-DEE6-6376-8BA2-25E3CE812E37}"/>
              </a:ext>
            </a:extLst>
          </p:cNvPr>
          <p:cNvSpPr/>
          <p:nvPr/>
        </p:nvSpPr>
        <p:spPr>
          <a:xfrm rot="16200000">
            <a:off x="8455357" y="2088818"/>
            <a:ext cx="374082" cy="32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687FCF-909D-2096-A691-D8B9CB8948EB}"/>
              </a:ext>
            </a:extLst>
          </p:cNvPr>
          <p:cNvCxnSpPr>
            <a:cxnSpLocks/>
          </p:cNvCxnSpPr>
          <p:nvPr/>
        </p:nvCxnSpPr>
        <p:spPr>
          <a:xfrm>
            <a:off x="9372364" y="1962997"/>
            <a:ext cx="0" cy="11187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4A48A7-619A-FA41-ACBA-B1171C14B970}"/>
              </a:ext>
            </a:extLst>
          </p:cNvPr>
          <p:cNvSpPr txBox="1"/>
          <p:nvPr/>
        </p:nvSpPr>
        <p:spPr>
          <a:xfrm>
            <a:off x="9332172" y="2201064"/>
            <a:ext cx="977448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jump_Height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점프 높이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ED52B7-FC64-43C8-6BAB-0CA0342043D6}"/>
              </a:ext>
            </a:extLst>
          </p:cNvPr>
          <p:cNvGrpSpPr/>
          <p:nvPr/>
        </p:nvGrpSpPr>
        <p:grpSpPr>
          <a:xfrm>
            <a:off x="7121570" y="3224328"/>
            <a:ext cx="943054" cy="400930"/>
            <a:chOff x="6572950" y="3187255"/>
            <a:chExt cx="1060226" cy="45074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962A724-F2D7-830B-1461-8A77B0D6B7F8}"/>
                </a:ext>
              </a:extLst>
            </p:cNvPr>
            <p:cNvSpPr/>
            <p:nvPr/>
          </p:nvSpPr>
          <p:spPr>
            <a:xfrm>
              <a:off x="6572950" y="3187255"/>
              <a:ext cx="463623" cy="450745"/>
            </a:xfrm>
            <a:prstGeom prst="roundRect">
              <a:avLst/>
            </a:prstGeom>
            <a:solidFill>
              <a:schemeClr val="accent5">
                <a:lumMod val="7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47654DB8-75CA-7BD6-A25A-25E441F6E7B2}"/>
                </a:ext>
              </a:extLst>
            </p:cNvPr>
            <p:cNvSpPr/>
            <p:nvPr/>
          </p:nvSpPr>
          <p:spPr>
            <a:xfrm>
              <a:off x="7169553" y="3222654"/>
              <a:ext cx="463623" cy="379948"/>
            </a:xfrm>
            <a:prstGeom prst="rightArrow">
              <a:avLst>
                <a:gd name="adj1" fmla="val 25934"/>
                <a:gd name="adj2" fmla="val 596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래픽 17" descr="남자 단색으로 채워진">
            <a:extLst>
              <a:ext uri="{FF2B5EF4-FFF2-40B4-BE49-F238E27FC236}">
                <a16:creationId xmlns:a16="http://schemas.microsoft.com/office/drawing/2014/main" id="{0B3BE7AF-97AC-CBC1-8648-74813D4FC3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3022" y="2524631"/>
            <a:ext cx="572921" cy="572920"/>
          </a:xfrm>
          <a:prstGeom prst="rect">
            <a:avLst/>
          </a:prstGeom>
        </p:spPr>
      </p:pic>
      <p:pic>
        <p:nvPicPr>
          <p:cNvPr id="64" name="그래픽 63" descr="남자 단색으로 채워진">
            <a:extLst>
              <a:ext uri="{FF2B5EF4-FFF2-40B4-BE49-F238E27FC236}">
                <a16:creationId xmlns:a16="http://schemas.microsoft.com/office/drawing/2014/main" id="{D349AEBC-E85E-B9A7-F241-ED10725F0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4175" y="2081773"/>
            <a:ext cx="572921" cy="572920"/>
          </a:xfrm>
          <a:prstGeom prst="rect">
            <a:avLst/>
          </a:prstGeom>
        </p:spPr>
      </p:pic>
      <p:pic>
        <p:nvPicPr>
          <p:cNvPr id="65" name="그래픽 64" descr="남자 단색으로 채워진">
            <a:extLst>
              <a:ext uri="{FF2B5EF4-FFF2-40B4-BE49-F238E27FC236}">
                <a16:creationId xmlns:a16="http://schemas.microsoft.com/office/drawing/2014/main" id="{5A51A3AB-C0C0-6CC3-C521-8A08451FAC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3022" y="1772405"/>
            <a:ext cx="572921" cy="572920"/>
          </a:xfrm>
          <a:prstGeom prst="rect">
            <a:avLst/>
          </a:prstGeom>
        </p:spPr>
      </p:pic>
      <p:pic>
        <p:nvPicPr>
          <p:cNvPr id="66" name="그래픽 65" descr="남자 단색으로 채워진">
            <a:extLst>
              <a:ext uri="{FF2B5EF4-FFF2-40B4-BE49-F238E27FC236}">
                <a16:creationId xmlns:a16="http://schemas.microsoft.com/office/drawing/2014/main" id="{38A53948-73B0-E7E4-6E7C-9A33967368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3022" y="1560784"/>
            <a:ext cx="572921" cy="572920"/>
          </a:xfrm>
          <a:prstGeom prst="rect">
            <a:avLst/>
          </a:prstGeom>
        </p:spPr>
      </p:pic>
      <p:pic>
        <p:nvPicPr>
          <p:cNvPr id="49" name="그래픽 48" descr="남자 단색으로 채워진">
            <a:extLst>
              <a:ext uri="{FF2B5EF4-FFF2-40B4-BE49-F238E27FC236}">
                <a16:creationId xmlns:a16="http://schemas.microsoft.com/office/drawing/2014/main" id="{EB416DD3-3DA9-1D23-3509-50ADD768B7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03022" y="1384646"/>
            <a:ext cx="572921" cy="572921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C7F3396-4DA0-2F2B-29E6-C301CDE95C0F}"/>
              </a:ext>
            </a:extLst>
          </p:cNvPr>
          <p:cNvCxnSpPr>
            <a:cxnSpLocks/>
          </p:cNvCxnSpPr>
          <p:nvPr/>
        </p:nvCxnSpPr>
        <p:spPr>
          <a:xfrm flipH="1">
            <a:off x="8618100" y="1960807"/>
            <a:ext cx="977448" cy="21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76BA9BF6-7B6C-F312-CCE5-08F95F045D8D}"/>
              </a:ext>
            </a:extLst>
          </p:cNvPr>
          <p:cNvSpPr/>
          <p:nvPr/>
        </p:nvSpPr>
        <p:spPr>
          <a:xfrm rot="8685204">
            <a:off x="6870978" y="1694983"/>
            <a:ext cx="474098" cy="161748"/>
          </a:xfrm>
          <a:prstGeom prst="rightArrow">
            <a:avLst>
              <a:gd name="adj1" fmla="val 2533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788247-DF15-8A04-E53F-03B8220AC1A3}"/>
              </a:ext>
            </a:extLst>
          </p:cNvPr>
          <p:cNvSpPr txBox="1"/>
          <p:nvPr/>
        </p:nvSpPr>
        <p:spPr>
          <a:xfrm>
            <a:off x="6567943" y="1947915"/>
            <a:ext cx="111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Z (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상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하 방향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BE65E-B468-5C16-6A4B-2BA008E6DD67}"/>
              </a:ext>
            </a:extLst>
          </p:cNvPr>
          <p:cNvSpPr txBox="1"/>
          <p:nvPr/>
        </p:nvSpPr>
        <p:spPr>
          <a:xfrm>
            <a:off x="8036383" y="2464101"/>
            <a:ext cx="977448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jump_Speed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점프 속도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D2D1A-4B9B-EB3B-46AD-3C56E4E42480}"/>
              </a:ext>
            </a:extLst>
          </p:cNvPr>
          <p:cNvSpPr txBox="1"/>
          <p:nvPr/>
        </p:nvSpPr>
        <p:spPr>
          <a:xfrm>
            <a:off x="9642425" y="3192917"/>
            <a:ext cx="1334389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MoveSpeed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65EC0-8901-C93A-8156-B784BE9865A5}"/>
              </a:ext>
            </a:extLst>
          </p:cNvPr>
          <p:cNvSpPr txBox="1"/>
          <p:nvPr/>
        </p:nvSpPr>
        <p:spPr>
          <a:xfrm>
            <a:off x="5303170" y="71275"/>
            <a:ext cx="37121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06_09 </a:t>
            </a:r>
            <a:r>
              <a:rPr lang="ko-KR" altLang="en-US" sz="1000" dirty="0">
                <a:latin typeface="+mn-ea"/>
                <a:ea typeface="+mn-ea"/>
              </a:rPr>
              <a:t>콘텐츠 기획 회의 결과로 보류</a:t>
            </a:r>
            <a:endParaRPr lang="en-US" altLang="ko-KR" sz="1000" dirty="0">
              <a:latin typeface="+mn-ea"/>
              <a:ea typeface="+mn-ea"/>
            </a:endParaRPr>
          </a:p>
          <a:p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BC0CC-7BF2-21A4-EDCC-FF55D2CE09FE}"/>
              </a:ext>
            </a:extLst>
          </p:cNvPr>
          <p:cNvSpPr/>
          <p:nvPr/>
        </p:nvSpPr>
        <p:spPr>
          <a:xfrm>
            <a:off x="4759716" y="74686"/>
            <a:ext cx="543454" cy="4989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32481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기획서는 </a:t>
            </a:r>
            <a:r>
              <a:rPr lang="en-US" altLang="ko-KR" dirty="0"/>
              <a:t>PC </a:t>
            </a:r>
            <a:r>
              <a:rPr lang="ko-KR" altLang="en-US" dirty="0"/>
              <a:t>캐릭터의 이동 및 폭탄 전투 시스템에 대해 기획한 문서이다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폭탄이 터져 적들을 한번에 날려버리는 재미를 주기위해 다음과 같이 기획했다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39700" indent="0">
              <a:buNone/>
            </a:pPr>
            <a:r>
              <a:rPr lang="ko-KR" altLang="en-US" sz="1600" b="1" dirty="0"/>
              <a:t>문서 룰</a:t>
            </a:r>
            <a:endParaRPr lang="en-US" altLang="ko-KR" sz="1600" b="1" dirty="0"/>
          </a:p>
          <a:p>
            <a:r>
              <a:rPr lang="ko-KR" altLang="en-US" dirty="0"/>
              <a:t>해당 시스템들의 기획은 개발상황</a:t>
            </a:r>
            <a:r>
              <a:rPr lang="en-US" altLang="ko-KR" dirty="0"/>
              <a:t>, </a:t>
            </a:r>
            <a:r>
              <a:rPr lang="ko-KR" altLang="en-US" dirty="0"/>
              <a:t>프로그래머의 판단에 따라서 언제든지 자유롭게 담당자에게 수정 요청 및 의견을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 사항이 생겼을 시 팀원들과 공유할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기획 중 필요한 수치 값들을 변수로 선언하여 기획자가 수치조정으로 손쉽게 수정이 가능하게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미결정인 문서는 더 논의가 필요하므로 제작하지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4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PC </a:t>
            </a:r>
            <a:r>
              <a:rPr lang="ko-KR" altLang="en-US" dirty="0"/>
              <a:t>스탯</a:t>
            </a:r>
            <a:endParaRPr lang="en-US" altLang="ko-KR" dirty="0"/>
          </a:p>
          <a:p>
            <a:pPr lvl="1"/>
            <a:r>
              <a:rPr lang="en-US" altLang="ko-KR" dirty="0"/>
              <a:t>HP(</a:t>
            </a:r>
            <a:r>
              <a:rPr lang="ko-KR" altLang="en-US" dirty="0"/>
              <a:t>체력</a:t>
            </a:r>
            <a:r>
              <a:rPr lang="en-US" altLang="ko-KR" dirty="0"/>
              <a:t>) : PC</a:t>
            </a:r>
            <a:r>
              <a:rPr lang="ko-KR" altLang="en-US" dirty="0"/>
              <a:t>의 </a:t>
            </a:r>
            <a:r>
              <a:rPr lang="en-US" altLang="ko-KR" dirty="0"/>
              <a:t>HP</a:t>
            </a:r>
            <a:r>
              <a:rPr lang="ko-KR" altLang="en-US" dirty="0"/>
              <a:t>는 정수</a:t>
            </a:r>
            <a:r>
              <a:rPr lang="en-US" altLang="ko-KR" dirty="0"/>
              <a:t>(int)</a:t>
            </a:r>
            <a:r>
              <a:rPr lang="ko-KR" altLang="en-US" dirty="0"/>
              <a:t>형으로 데미지 연산을 통해 업데이트 된다</a:t>
            </a:r>
            <a:r>
              <a:rPr lang="en-US" altLang="ko-KR" dirty="0"/>
              <a:t>. HP</a:t>
            </a:r>
            <a:r>
              <a:rPr lang="ko-KR" altLang="en-US" dirty="0"/>
              <a:t>슬라이드바 </a:t>
            </a:r>
            <a:r>
              <a:rPr lang="en-US" altLang="ko-KR" dirty="0"/>
              <a:t>UI</a:t>
            </a:r>
            <a:r>
              <a:rPr lang="ko-KR" altLang="en-US" dirty="0"/>
              <a:t>를 통해서 표현된다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무게 </a:t>
            </a:r>
            <a:r>
              <a:rPr lang="en-US" altLang="ko-KR" dirty="0"/>
              <a:t>: </a:t>
            </a:r>
            <a:r>
              <a:rPr lang="ko-KR" altLang="en-US" dirty="0"/>
              <a:t>넉백에 관여되는 수치</a:t>
            </a:r>
            <a:endParaRPr lang="en-US" altLang="ko-KR" dirty="0"/>
          </a:p>
          <a:p>
            <a:pPr lvl="1"/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이동속도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72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및 시선 시스템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캐릭터의 이동과 시선</a:t>
            </a:r>
            <a:r>
              <a:rPr lang="en-US" altLang="ko-KR" dirty="0"/>
              <a:t>(</a:t>
            </a:r>
            <a:r>
              <a:rPr lang="ko-KR" altLang="en-US" dirty="0"/>
              <a:t>캐릭터 회전</a:t>
            </a:r>
            <a:r>
              <a:rPr lang="en-US" altLang="ko-KR" dirty="0"/>
              <a:t>)</a:t>
            </a:r>
            <a:r>
              <a:rPr lang="ko-KR" altLang="en-US" dirty="0"/>
              <a:t>이 분리된 시스템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7339B9-8F96-EE9E-E394-EF5CB5C35F90}"/>
              </a:ext>
            </a:extLst>
          </p:cNvPr>
          <p:cNvGrpSpPr/>
          <p:nvPr/>
        </p:nvGrpSpPr>
        <p:grpSpPr>
          <a:xfrm>
            <a:off x="1775931" y="1544768"/>
            <a:ext cx="2933776" cy="4976647"/>
            <a:chOff x="1772808" y="1686052"/>
            <a:chExt cx="2787517" cy="4728544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CB1EB28A-6BD2-1145-E30C-4C3AEF23BEB0}"/>
                </a:ext>
              </a:extLst>
            </p:cNvPr>
            <p:cNvSpPr/>
            <p:nvPr/>
          </p:nvSpPr>
          <p:spPr>
            <a:xfrm>
              <a:off x="2718931" y="2579591"/>
              <a:ext cx="862470" cy="7435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75B1FA9-BEE8-8815-22DA-D022479E709F}"/>
                </a:ext>
              </a:extLst>
            </p:cNvPr>
            <p:cNvGrpSpPr/>
            <p:nvPr/>
          </p:nvGrpSpPr>
          <p:grpSpPr>
            <a:xfrm>
              <a:off x="2428219" y="4739330"/>
              <a:ext cx="1443896" cy="917730"/>
              <a:chOff x="1498294" y="4841007"/>
              <a:chExt cx="1123951" cy="714375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29E19FC-C8DF-D7A9-96DB-381005B4B455}"/>
                  </a:ext>
                </a:extLst>
              </p:cNvPr>
              <p:cNvSpPr/>
              <p:nvPr/>
            </p:nvSpPr>
            <p:spPr>
              <a:xfrm>
                <a:off x="1888819" y="4841007"/>
                <a:ext cx="342900" cy="33337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W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F94E50A-0E18-BC1E-9769-D7DE5DB88B28}"/>
                  </a:ext>
                </a:extLst>
              </p:cNvPr>
              <p:cNvSpPr/>
              <p:nvPr/>
            </p:nvSpPr>
            <p:spPr>
              <a:xfrm>
                <a:off x="1888819" y="5218379"/>
                <a:ext cx="342900" cy="33337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S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C5CE5CB-E431-44C1-F413-D1C52D70053D}"/>
                  </a:ext>
                </a:extLst>
              </p:cNvPr>
              <p:cNvSpPr/>
              <p:nvPr/>
            </p:nvSpPr>
            <p:spPr>
              <a:xfrm>
                <a:off x="1498294" y="5218381"/>
                <a:ext cx="342900" cy="33337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26BA06D1-24D7-F5C9-052A-DFCE1B3805BB}"/>
                  </a:ext>
                </a:extLst>
              </p:cNvPr>
              <p:cNvSpPr/>
              <p:nvPr/>
            </p:nvSpPr>
            <p:spPr>
              <a:xfrm>
                <a:off x="2279345" y="5222007"/>
                <a:ext cx="342900" cy="33337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EE872B-7119-64D2-F822-C34BCB8FCDD4}"/>
                </a:ext>
              </a:extLst>
            </p:cNvPr>
            <p:cNvSpPr txBox="1"/>
            <p:nvPr/>
          </p:nvSpPr>
          <p:spPr>
            <a:xfrm>
              <a:off x="2301867" y="4336191"/>
              <a:ext cx="1696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이동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815D0-48F5-6265-3501-E5E3DF650D7D}"/>
                </a:ext>
              </a:extLst>
            </p:cNvPr>
            <p:cNvSpPr txBox="1"/>
            <p:nvPr/>
          </p:nvSpPr>
          <p:spPr>
            <a:xfrm>
              <a:off x="1960459" y="5891376"/>
              <a:ext cx="23794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WASD</a:t>
              </a:r>
              <a:r>
                <a:rPr lang="ko-KR" altLang="en-US" dirty="0"/>
                <a:t>를 입력하여</a:t>
              </a:r>
              <a:endParaRPr lang="en-US" altLang="ko-KR" dirty="0"/>
            </a:p>
            <a:p>
              <a:pPr algn="ctr"/>
              <a:r>
                <a:rPr lang="en-US" altLang="ko-KR" dirty="0"/>
                <a:t>8</a:t>
              </a:r>
              <a:r>
                <a:rPr lang="ko-KR" altLang="en-US" dirty="0"/>
                <a:t>방향 이동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4F574F5A-BB7C-4CEF-1CD1-01F03E4AB0BC}"/>
                </a:ext>
              </a:extLst>
            </p:cNvPr>
            <p:cNvSpPr/>
            <p:nvPr/>
          </p:nvSpPr>
          <p:spPr>
            <a:xfrm rot="16200000">
              <a:off x="2869236" y="1786479"/>
              <a:ext cx="561860" cy="361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134D5D0-5DD9-2DEE-B5B8-05D891A4004C}"/>
                </a:ext>
              </a:extLst>
            </p:cNvPr>
            <p:cNvSpPr/>
            <p:nvPr/>
          </p:nvSpPr>
          <p:spPr>
            <a:xfrm rot="5400000" flipV="1">
              <a:off x="2869236" y="3755205"/>
              <a:ext cx="561860" cy="3610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DC11530-4DE0-5070-CC25-C345328168B2}"/>
                </a:ext>
              </a:extLst>
            </p:cNvPr>
            <p:cNvGrpSpPr/>
            <p:nvPr/>
          </p:nvGrpSpPr>
          <p:grpSpPr>
            <a:xfrm>
              <a:off x="3998465" y="1784767"/>
              <a:ext cx="561860" cy="2431870"/>
              <a:chOff x="2908568" y="1469004"/>
              <a:chExt cx="561860" cy="2431870"/>
            </a:xfrm>
          </p:grpSpPr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9597A3DE-07DE-5051-8116-7D2D44953AF5}"/>
                  </a:ext>
                </a:extLst>
              </p:cNvPr>
              <p:cNvSpPr/>
              <p:nvPr/>
            </p:nvSpPr>
            <p:spPr>
              <a:xfrm>
                <a:off x="2908568" y="2471049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F2A83CAC-E002-8008-66E9-EFFF92BBAE94}"/>
                  </a:ext>
                </a:extLst>
              </p:cNvPr>
              <p:cNvSpPr/>
              <p:nvPr/>
            </p:nvSpPr>
            <p:spPr>
              <a:xfrm rot="-2700000">
                <a:off x="2908568" y="1469004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83CC0946-3558-3A6B-0233-20DC4F0FF1A8}"/>
                  </a:ext>
                </a:extLst>
              </p:cNvPr>
              <p:cNvSpPr/>
              <p:nvPr/>
            </p:nvSpPr>
            <p:spPr>
              <a:xfrm rot="2700000">
                <a:off x="2914096" y="3439441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F7A2F0D-3E03-6182-8D5B-B518296531F9}"/>
                </a:ext>
              </a:extLst>
            </p:cNvPr>
            <p:cNvGrpSpPr/>
            <p:nvPr/>
          </p:nvGrpSpPr>
          <p:grpSpPr>
            <a:xfrm flipH="1">
              <a:off x="1772808" y="1782650"/>
              <a:ext cx="567388" cy="2435872"/>
              <a:chOff x="2908568" y="1469004"/>
              <a:chExt cx="567388" cy="2435872"/>
            </a:xfrm>
          </p:grpSpPr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EAAA7634-0AAC-6AF1-FF14-956D563382E7}"/>
                  </a:ext>
                </a:extLst>
              </p:cNvPr>
              <p:cNvSpPr/>
              <p:nvPr/>
            </p:nvSpPr>
            <p:spPr>
              <a:xfrm>
                <a:off x="2908568" y="2471049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D8848905-A2F9-059E-8F1B-7C2F575118ED}"/>
                  </a:ext>
                </a:extLst>
              </p:cNvPr>
              <p:cNvSpPr/>
              <p:nvPr/>
            </p:nvSpPr>
            <p:spPr>
              <a:xfrm rot="18900000">
                <a:off x="2914096" y="1469004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A36E49B1-E207-6527-38CE-F01DBD8775D5}"/>
                  </a:ext>
                </a:extLst>
              </p:cNvPr>
              <p:cNvSpPr/>
              <p:nvPr/>
            </p:nvSpPr>
            <p:spPr>
              <a:xfrm rot="2700000">
                <a:off x="2914097" y="3443443"/>
                <a:ext cx="561860" cy="3610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BA78B3-390C-D028-F977-F17BE85BDA41}"/>
              </a:ext>
            </a:extLst>
          </p:cNvPr>
          <p:cNvGrpSpPr/>
          <p:nvPr/>
        </p:nvGrpSpPr>
        <p:grpSpPr>
          <a:xfrm>
            <a:off x="6928181" y="1501221"/>
            <a:ext cx="3947580" cy="5037978"/>
            <a:chOff x="6816364" y="1292526"/>
            <a:chExt cx="3889735" cy="5131816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7F9BB2F5-65BA-68FA-743C-23BAEFB6B0FF}"/>
                </a:ext>
              </a:extLst>
            </p:cNvPr>
            <p:cNvSpPr/>
            <p:nvPr/>
          </p:nvSpPr>
          <p:spPr>
            <a:xfrm rot="3172288">
              <a:off x="8275954" y="3192966"/>
              <a:ext cx="862470" cy="743508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화살표: 원형 44">
              <a:extLst>
                <a:ext uri="{FF2B5EF4-FFF2-40B4-BE49-F238E27FC236}">
                  <a16:creationId xmlns:a16="http://schemas.microsoft.com/office/drawing/2014/main" id="{052058AA-47A7-3C04-C7F3-C8E851DC00FD}"/>
                </a:ext>
              </a:extLst>
            </p:cNvPr>
            <p:cNvSpPr/>
            <p:nvPr/>
          </p:nvSpPr>
          <p:spPr>
            <a:xfrm flipH="1">
              <a:off x="7566284" y="2091248"/>
              <a:ext cx="2281811" cy="1906907"/>
            </a:xfrm>
            <a:prstGeom prst="circularArrow">
              <a:avLst>
                <a:gd name="adj1" fmla="val 5999"/>
                <a:gd name="adj2" fmla="val 1142319"/>
                <a:gd name="adj3" fmla="val 20513774"/>
                <a:gd name="adj4" fmla="val 11363967"/>
                <a:gd name="adj5" fmla="val 10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1624B128-34D5-FB33-7E56-2501F4C42D72}"/>
                </a:ext>
              </a:extLst>
            </p:cNvPr>
            <p:cNvSpPr/>
            <p:nvPr/>
          </p:nvSpPr>
          <p:spPr>
            <a:xfrm rot="2161579">
              <a:off x="8275954" y="3193150"/>
              <a:ext cx="862470" cy="743508"/>
            </a:xfrm>
            <a:prstGeom prst="triangl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57977AB-7E53-18C9-D4C0-3F6942728CC7}"/>
                </a:ext>
              </a:extLst>
            </p:cNvPr>
            <p:cNvSpPr/>
            <p:nvPr/>
          </p:nvSpPr>
          <p:spPr>
            <a:xfrm rot="992012">
              <a:off x="8281600" y="3187453"/>
              <a:ext cx="862470" cy="74350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02120724-5349-3B71-979D-AD615477B7C5}"/>
                </a:ext>
              </a:extLst>
            </p:cNvPr>
            <p:cNvSpPr/>
            <p:nvPr/>
          </p:nvSpPr>
          <p:spPr>
            <a:xfrm>
              <a:off x="8244958" y="3145701"/>
              <a:ext cx="862470" cy="7435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E56F00-494F-EE4E-47C5-49164E3CB0CA}"/>
                </a:ext>
              </a:extLst>
            </p:cNvPr>
            <p:cNvSpPr txBox="1"/>
            <p:nvPr/>
          </p:nvSpPr>
          <p:spPr>
            <a:xfrm>
              <a:off x="7827894" y="4336191"/>
              <a:ext cx="1696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시선</a:t>
              </a:r>
            </a:p>
          </p:txBody>
        </p:sp>
        <p:pic>
          <p:nvPicPr>
            <p:cNvPr id="50" name="그림 49" descr="개체, 거울, 그리기이(가) 표시된 사진&#10;&#10;자동 생성된 설명">
              <a:extLst>
                <a:ext uri="{FF2B5EF4-FFF2-40B4-BE49-F238E27FC236}">
                  <a16:creationId xmlns:a16="http://schemas.microsoft.com/office/drawing/2014/main" id="{A58E527B-DD80-CF2C-CC2D-587B94AE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778" y1="33333" x2="44444" y2="25333"/>
                          <a14:foregroundMark x1="59111" y1="24444" x2="63556" y2="39111"/>
                          <a14:foregroundMark x1="44889" y1="23111" x2="41333" y2="35111"/>
                          <a14:foregroundMark x1="40889" y1="53333" x2="63111" y2="57778"/>
                          <a14:foregroundMark x1="63111" y1="57778" x2="47556" y2="54667"/>
                          <a14:foregroundMark x1="39556" y1="48444" x2="52000" y2="67556"/>
                          <a14:foregroundMark x1="52000" y1="67556" x2="45333" y2="48889"/>
                          <a14:foregroundMark x1="40444" y1="58667" x2="47556" y2="62667"/>
                          <a14:foregroundMark x1="38667" y1="69333" x2="60889" y2="74667"/>
                          <a14:foregroundMark x1="60889" y1="74667" x2="66222" y2="52889"/>
                          <a14:foregroundMark x1="66222" y1="52889" x2="46667" y2="42222"/>
                          <a14:foregroundMark x1="46667" y1="42222" x2="34667" y2="62667"/>
                          <a14:foregroundMark x1="34667" y1="62667" x2="37333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0" t="15592" r="25530" b="15592"/>
            <a:stretch/>
          </p:blipFill>
          <p:spPr>
            <a:xfrm>
              <a:off x="8282367" y="4739330"/>
              <a:ext cx="787652" cy="110758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730AB7-6E7A-09FE-8225-68C505D25FE2}"/>
                </a:ext>
              </a:extLst>
            </p:cNvPr>
            <p:cNvSpPr txBox="1"/>
            <p:nvPr/>
          </p:nvSpPr>
          <p:spPr>
            <a:xfrm>
              <a:off x="7522444" y="5891376"/>
              <a:ext cx="2379414" cy="53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마우스 커서의 위치에 따라</a:t>
              </a:r>
              <a:endParaRPr lang="en-US" altLang="ko-KR" dirty="0"/>
            </a:p>
            <a:p>
              <a:pPr algn="ctr"/>
              <a:r>
                <a:rPr lang="ko-KR" altLang="en-US" dirty="0"/>
                <a:t>캐릭터 회전</a:t>
              </a:r>
            </a:p>
          </p:txBody>
        </p:sp>
        <p:sp>
          <p:nvSpPr>
            <p:cNvPr id="52" name="그래픽 27" descr="커서 윤곽선">
              <a:extLst>
                <a:ext uri="{FF2B5EF4-FFF2-40B4-BE49-F238E27FC236}">
                  <a16:creationId xmlns:a16="http://schemas.microsoft.com/office/drawing/2014/main" id="{BAE46512-87D6-7270-7513-BEDAA3F966D1}"/>
                </a:ext>
              </a:extLst>
            </p:cNvPr>
            <p:cNvSpPr/>
            <p:nvPr/>
          </p:nvSpPr>
          <p:spPr>
            <a:xfrm>
              <a:off x="10173048" y="2018111"/>
              <a:ext cx="533051" cy="533552"/>
            </a:xfrm>
            <a:custGeom>
              <a:avLst/>
              <a:gdLst>
                <a:gd name="connsiteX0" fmla="*/ 20664 w 533051"/>
                <a:gd name="connsiteY0" fmla="*/ 20622 h 533552"/>
                <a:gd name="connsiteX1" fmla="*/ 497257 w 533051"/>
                <a:gd name="connsiteY1" fmla="*/ 179546 h 533552"/>
                <a:gd name="connsiteX2" fmla="*/ 497318 w 533051"/>
                <a:gd name="connsiteY2" fmla="*/ 179666 h 533552"/>
                <a:gd name="connsiteX3" fmla="*/ 497257 w 533051"/>
                <a:gd name="connsiteY3" fmla="*/ 179727 h 533552"/>
                <a:gd name="connsiteX4" fmla="*/ 334179 w 533051"/>
                <a:gd name="connsiteY4" fmla="*/ 238468 h 533552"/>
                <a:gd name="connsiteX5" fmla="*/ 305937 w 533051"/>
                <a:gd name="connsiteY5" fmla="*/ 248603 h 533552"/>
                <a:gd name="connsiteX6" fmla="*/ 327169 w 533051"/>
                <a:gd name="connsiteY6" fmla="*/ 269824 h 533552"/>
                <a:gd name="connsiteX7" fmla="*/ 506105 w 533051"/>
                <a:gd name="connsiteY7" fmla="*/ 448751 h 533552"/>
                <a:gd name="connsiteX8" fmla="*/ 448184 w 533051"/>
                <a:gd name="connsiteY8" fmla="*/ 506616 h 533552"/>
                <a:gd name="connsiteX9" fmla="*/ 269428 w 533051"/>
                <a:gd name="connsiteY9" fmla="*/ 327812 h 533552"/>
                <a:gd name="connsiteX10" fmla="*/ 248254 w 533051"/>
                <a:gd name="connsiteY10" fmla="*/ 306591 h 533552"/>
                <a:gd name="connsiteX11" fmla="*/ 238081 w 533051"/>
                <a:gd name="connsiteY11" fmla="*/ 334823 h 533552"/>
                <a:gd name="connsiteX12" fmla="*/ 179274 w 533051"/>
                <a:gd name="connsiteY12" fmla="*/ 497967 h 533552"/>
                <a:gd name="connsiteX13" fmla="*/ 179154 w 533051"/>
                <a:gd name="connsiteY13" fmla="*/ 498028 h 533552"/>
                <a:gd name="connsiteX14" fmla="*/ 179093 w 533051"/>
                <a:gd name="connsiteY14" fmla="*/ 497967 h 533552"/>
                <a:gd name="connsiteX15" fmla="*/ 20549 w 533051"/>
                <a:gd name="connsiteY15" fmla="*/ 20765 h 533552"/>
                <a:gd name="connsiteX16" fmla="*/ 20535 w 533051"/>
                <a:gd name="connsiteY16" fmla="*/ 20636 h 533552"/>
                <a:gd name="connsiteX17" fmla="*/ 20664 w 533051"/>
                <a:gd name="connsiteY17" fmla="*/ 20622 h 533552"/>
                <a:gd name="connsiteX18" fmla="*/ 16282 w 533051"/>
                <a:gd name="connsiteY18" fmla="*/ 0 h 533552"/>
                <a:gd name="connsiteX19" fmla="*/ 16196 w 533051"/>
                <a:gd name="connsiteY19" fmla="*/ 0 h 533552"/>
                <a:gd name="connsiteX20" fmla="*/ 4 w 533051"/>
                <a:gd name="connsiteY20" fmla="*/ 16926 h 533552"/>
                <a:gd name="connsiteX21" fmla="*/ 880 w 533051"/>
                <a:gd name="connsiteY21" fmla="*/ 21917 h 533552"/>
                <a:gd name="connsiteX22" fmla="*/ 163367 w 533051"/>
                <a:gd name="connsiteY22" fmla="*/ 511064 h 533552"/>
                <a:gd name="connsiteX23" fmla="*/ 184637 w 533051"/>
                <a:gd name="connsiteY23" fmla="*/ 521226 h 533552"/>
                <a:gd name="connsiteX24" fmla="*/ 194800 w 533051"/>
                <a:gd name="connsiteY24" fmla="*/ 511064 h 533552"/>
                <a:gd name="connsiteX25" fmla="*/ 255960 w 533051"/>
                <a:gd name="connsiteY25" fmla="*/ 341281 h 533552"/>
                <a:gd name="connsiteX26" fmla="*/ 448184 w 533051"/>
                <a:gd name="connsiteY26" fmla="*/ 533552 h 533552"/>
                <a:gd name="connsiteX27" fmla="*/ 533052 w 533051"/>
                <a:gd name="connsiteY27" fmla="*/ 448780 h 533552"/>
                <a:gd name="connsiteX28" fmla="*/ 340647 w 533051"/>
                <a:gd name="connsiteY28" fmla="*/ 256375 h 533552"/>
                <a:gd name="connsiteX29" fmla="*/ 510191 w 533051"/>
                <a:gd name="connsiteY29" fmla="*/ 195310 h 533552"/>
                <a:gd name="connsiteX30" fmla="*/ 520527 w 533051"/>
                <a:gd name="connsiteY30" fmla="*/ 174108 h 533552"/>
                <a:gd name="connsiteX31" fmla="*/ 510191 w 533051"/>
                <a:gd name="connsiteY31" fmla="*/ 163773 h 533552"/>
                <a:gd name="connsiteX32" fmla="*/ 21626 w 533051"/>
                <a:gd name="connsiteY32" fmla="*/ 857 h 533552"/>
                <a:gd name="connsiteX33" fmla="*/ 16282 w 533051"/>
                <a:gd name="connsiteY33" fmla="*/ 0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051" h="533552">
                  <a:moveTo>
                    <a:pt x="20664" y="20622"/>
                  </a:moveTo>
                  <a:lnTo>
                    <a:pt x="497257" y="179546"/>
                  </a:lnTo>
                  <a:cubicBezTo>
                    <a:pt x="497306" y="179562"/>
                    <a:pt x="497334" y="179617"/>
                    <a:pt x="497318" y="179666"/>
                  </a:cubicBezTo>
                  <a:cubicBezTo>
                    <a:pt x="497308" y="179695"/>
                    <a:pt x="497285" y="179718"/>
                    <a:pt x="497257" y="179727"/>
                  </a:cubicBezTo>
                  <a:lnTo>
                    <a:pt x="334179" y="238468"/>
                  </a:lnTo>
                  <a:lnTo>
                    <a:pt x="305937" y="248603"/>
                  </a:lnTo>
                  <a:lnTo>
                    <a:pt x="327169" y="269824"/>
                  </a:lnTo>
                  <a:lnTo>
                    <a:pt x="506105" y="448751"/>
                  </a:lnTo>
                  <a:lnTo>
                    <a:pt x="448184" y="506616"/>
                  </a:lnTo>
                  <a:lnTo>
                    <a:pt x="269428" y="327812"/>
                  </a:lnTo>
                  <a:lnTo>
                    <a:pt x="248254" y="306591"/>
                  </a:lnTo>
                  <a:lnTo>
                    <a:pt x="238081" y="334823"/>
                  </a:lnTo>
                  <a:lnTo>
                    <a:pt x="179274" y="497967"/>
                  </a:lnTo>
                  <a:cubicBezTo>
                    <a:pt x="179258" y="498017"/>
                    <a:pt x="179203" y="498044"/>
                    <a:pt x="179154" y="498028"/>
                  </a:cubicBezTo>
                  <a:cubicBezTo>
                    <a:pt x="179125" y="498018"/>
                    <a:pt x="179103" y="497996"/>
                    <a:pt x="179093" y="497967"/>
                  </a:cubicBezTo>
                  <a:lnTo>
                    <a:pt x="20549" y="20765"/>
                  </a:lnTo>
                  <a:cubicBezTo>
                    <a:pt x="20510" y="20733"/>
                    <a:pt x="20504" y="20675"/>
                    <a:pt x="20535" y="20636"/>
                  </a:cubicBezTo>
                  <a:cubicBezTo>
                    <a:pt x="20567" y="20597"/>
                    <a:pt x="20625" y="20590"/>
                    <a:pt x="20664" y="20622"/>
                  </a:cubicBezTo>
                  <a:close/>
                  <a:moveTo>
                    <a:pt x="16282" y="0"/>
                  </a:moveTo>
                  <a:lnTo>
                    <a:pt x="16196" y="0"/>
                  </a:lnTo>
                  <a:cubicBezTo>
                    <a:pt x="7053" y="209"/>
                    <a:pt x="-193" y="7783"/>
                    <a:pt x="4" y="16926"/>
                  </a:cubicBezTo>
                  <a:cubicBezTo>
                    <a:pt x="41" y="18624"/>
                    <a:pt x="337" y="20307"/>
                    <a:pt x="880" y="21917"/>
                  </a:cubicBezTo>
                  <a:lnTo>
                    <a:pt x="163367" y="511064"/>
                  </a:lnTo>
                  <a:cubicBezTo>
                    <a:pt x="166434" y="519744"/>
                    <a:pt x="175957" y="524293"/>
                    <a:pt x="184637" y="521226"/>
                  </a:cubicBezTo>
                  <a:cubicBezTo>
                    <a:pt x="189387" y="519548"/>
                    <a:pt x="193121" y="515813"/>
                    <a:pt x="194800" y="511064"/>
                  </a:cubicBezTo>
                  <a:lnTo>
                    <a:pt x="255960" y="341281"/>
                  </a:lnTo>
                  <a:lnTo>
                    <a:pt x="448184" y="533552"/>
                  </a:lnTo>
                  <a:lnTo>
                    <a:pt x="533052" y="448780"/>
                  </a:lnTo>
                  <a:lnTo>
                    <a:pt x="340647" y="256375"/>
                  </a:lnTo>
                  <a:lnTo>
                    <a:pt x="510191" y="195310"/>
                  </a:lnTo>
                  <a:cubicBezTo>
                    <a:pt x="518900" y="192310"/>
                    <a:pt x="523527" y="182817"/>
                    <a:pt x="520527" y="174108"/>
                  </a:cubicBezTo>
                  <a:cubicBezTo>
                    <a:pt x="518855" y="169256"/>
                    <a:pt x="515044" y="165444"/>
                    <a:pt x="510191" y="163773"/>
                  </a:cubicBezTo>
                  <a:lnTo>
                    <a:pt x="21626" y="857"/>
                  </a:lnTo>
                  <a:cubicBezTo>
                    <a:pt x="19902" y="288"/>
                    <a:pt x="18098" y="-2"/>
                    <a:pt x="1628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그래픽 35" descr="커서 윤곽선">
              <a:extLst>
                <a:ext uri="{FF2B5EF4-FFF2-40B4-BE49-F238E27FC236}">
                  <a16:creationId xmlns:a16="http://schemas.microsoft.com/office/drawing/2014/main" id="{732A8D59-7418-1EA6-9006-60DCC56211D7}"/>
                </a:ext>
              </a:extLst>
            </p:cNvPr>
            <p:cNvSpPr/>
            <p:nvPr/>
          </p:nvSpPr>
          <p:spPr>
            <a:xfrm>
              <a:off x="9413185" y="1486090"/>
              <a:ext cx="533051" cy="533552"/>
            </a:xfrm>
            <a:custGeom>
              <a:avLst/>
              <a:gdLst>
                <a:gd name="connsiteX0" fmla="*/ 20664 w 533051"/>
                <a:gd name="connsiteY0" fmla="*/ 20622 h 533552"/>
                <a:gd name="connsiteX1" fmla="*/ 497257 w 533051"/>
                <a:gd name="connsiteY1" fmla="*/ 179546 h 533552"/>
                <a:gd name="connsiteX2" fmla="*/ 497318 w 533051"/>
                <a:gd name="connsiteY2" fmla="*/ 179666 h 533552"/>
                <a:gd name="connsiteX3" fmla="*/ 497257 w 533051"/>
                <a:gd name="connsiteY3" fmla="*/ 179727 h 533552"/>
                <a:gd name="connsiteX4" fmla="*/ 334179 w 533051"/>
                <a:gd name="connsiteY4" fmla="*/ 238468 h 533552"/>
                <a:gd name="connsiteX5" fmla="*/ 305937 w 533051"/>
                <a:gd name="connsiteY5" fmla="*/ 248603 h 533552"/>
                <a:gd name="connsiteX6" fmla="*/ 327169 w 533051"/>
                <a:gd name="connsiteY6" fmla="*/ 269824 h 533552"/>
                <a:gd name="connsiteX7" fmla="*/ 506105 w 533051"/>
                <a:gd name="connsiteY7" fmla="*/ 448751 h 533552"/>
                <a:gd name="connsiteX8" fmla="*/ 448184 w 533051"/>
                <a:gd name="connsiteY8" fmla="*/ 506616 h 533552"/>
                <a:gd name="connsiteX9" fmla="*/ 269428 w 533051"/>
                <a:gd name="connsiteY9" fmla="*/ 327812 h 533552"/>
                <a:gd name="connsiteX10" fmla="*/ 248254 w 533051"/>
                <a:gd name="connsiteY10" fmla="*/ 306591 h 533552"/>
                <a:gd name="connsiteX11" fmla="*/ 238081 w 533051"/>
                <a:gd name="connsiteY11" fmla="*/ 334823 h 533552"/>
                <a:gd name="connsiteX12" fmla="*/ 179274 w 533051"/>
                <a:gd name="connsiteY12" fmla="*/ 497967 h 533552"/>
                <a:gd name="connsiteX13" fmla="*/ 179154 w 533051"/>
                <a:gd name="connsiteY13" fmla="*/ 498028 h 533552"/>
                <a:gd name="connsiteX14" fmla="*/ 179093 w 533051"/>
                <a:gd name="connsiteY14" fmla="*/ 497967 h 533552"/>
                <a:gd name="connsiteX15" fmla="*/ 20549 w 533051"/>
                <a:gd name="connsiteY15" fmla="*/ 20765 h 533552"/>
                <a:gd name="connsiteX16" fmla="*/ 20535 w 533051"/>
                <a:gd name="connsiteY16" fmla="*/ 20636 h 533552"/>
                <a:gd name="connsiteX17" fmla="*/ 20664 w 533051"/>
                <a:gd name="connsiteY17" fmla="*/ 20622 h 533552"/>
                <a:gd name="connsiteX18" fmla="*/ 16282 w 533051"/>
                <a:gd name="connsiteY18" fmla="*/ 0 h 533552"/>
                <a:gd name="connsiteX19" fmla="*/ 16196 w 533051"/>
                <a:gd name="connsiteY19" fmla="*/ 0 h 533552"/>
                <a:gd name="connsiteX20" fmla="*/ 4 w 533051"/>
                <a:gd name="connsiteY20" fmla="*/ 16926 h 533552"/>
                <a:gd name="connsiteX21" fmla="*/ 880 w 533051"/>
                <a:gd name="connsiteY21" fmla="*/ 21917 h 533552"/>
                <a:gd name="connsiteX22" fmla="*/ 163367 w 533051"/>
                <a:gd name="connsiteY22" fmla="*/ 511064 h 533552"/>
                <a:gd name="connsiteX23" fmla="*/ 184637 w 533051"/>
                <a:gd name="connsiteY23" fmla="*/ 521226 h 533552"/>
                <a:gd name="connsiteX24" fmla="*/ 194800 w 533051"/>
                <a:gd name="connsiteY24" fmla="*/ 511064 h 533552"/>
                <a:gd name="connsiteX25" fmla="*/ 255960 w 533051"/>
                <a:gd name="connsiteY25" fmla="*/ 341281 h 533552"/>
                <a:gd name="connsiteX26" fmla="*/ 448184 w 533051"/>
                <a:gd name="connsiteY26" fmla="*/ 533552 h 533552"/>
                <a:gd name="connsiteX27" fmla="*/ 533052 w 533051"/>
                <a:gd name="connsiteY27" fmla="*/ 448780 h 533552"/>
                <a:gd name="connsiteX28" fmla="*/ 340647 w 533051"/>
                <a:gd name="connsiteY28" fmla="*/ 256375 h 533552"/>
                <a:gd name="connsiteX29" fmla="*/ 510191 w 533051"/>
                <a:gd name="connsiteY29" fmla="*/ 195310 h 533552"/>
                <a:gd name="connsiteX30" fmla="*/ 520527 w 533051"/>
                <a:gd name="connsiteY30" fmla="*/ 174108 h 533552"/>
                <a:gd name="connsiteX31" fmla="*/ 510191 w 533051"/>
                <a:gd name="connsiteY31" fmla="*/ 163773 h 533552"/>
                <a:gd name="connsiteX32" fmla="*/ 21626 w 533051"/>
                <a:gd name="connsiteY32" fmla="*/ 857 h 533552"/>
                <a:gd name="connsiteX33" fmla="*/ 16282 w 533051"/>
                <a:gd name="connsiteY33" fmla="*/ 0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051" h="533552">
                  <a:moveTo>
                    <a:pt x="20664" y="20622"/>
                  </a:moveTo>
                  <a:lnTo>
                    <a:pt x="497257" y="179546"/>
                  </a:lnTo>
                  <a:cubicBezTo>
                    <a:pt x="497306" y="179562"/>
                    <a:pt x="497334" y="179617"/>
                    <a:pt x="497318" y="179666"/>
                  </a:cubicBezTo>
                  <a:cubicBezTo>
                    <a:pt x="497308" y="179695"/>
                    <a:pt x="497285" y="179718"/>
                    <a:pt x="497257" y="179727"/>
                  </a:cubicBezTo>
                  <a:lnTo>
                    <a:pt x="334179" y="238468"/>
                  </a:lnTo>
                  <a:lnTo>
                    <a:pt x="305937" y="248603"/>
                  </a:lnTo>
                  <a:lnTo>
                    <a:pt x="327169" y="269824"/>
                  </a:lnTo>
                  <a:lnTo>
                    <a:pt x="506105" y="448751"/>
                  </a:lnTo>
                  <a:lnTo>
                    <a:pt x="448184" y="506616"/>
                  </a:lnTo>
                  <a:lnTo>
                    <a:pt x="269428" y="327812"/>
                  </a:lnTo>
                  <a:lnTo>
                    <a:pt x="248254" y="306591"/>
                  </a:lnTo>
                  <a:lnTo>
                    <a:pt x="238081" y="334823"/>
                  </a:lnTo>
                  <a:lnTo>
                    <a:pt x="179274" y="497967"/>
                  </a:lnTo>
                  <a:cubicBezTo>
                    <a:pt x="179258" y="498017"/>
                    <a:pt x="179203" y="498044"/>
                    <a:pt x="179154" y="498028"/>
                  </a:cubicBezTo>
                  <a:cubicBezTo>
                    <a:pt x="179125" y="498018"/>
                    <a:pt x="179103" y="497996"/>
                    <a:pt x="179093" y="497967"/>
                  </a:cubicBezTo>
                  <a:lnTo>
                    <a:pt x="20549" y="20765"/>
                  </a:lnTo>
                  <a:cubicBezTo>
                    <a:pt x="20510" y="20733"/>
                    <a:pt x="20504" y="20675"/>
                    <a:pt x="20535" y="20636"/>
                  </a:cubicBezTo>
                  <a:cubicBezTo>
                    <a:pt x="20567" y="20597"/>
                    <a:pt x="20625" y="20590"/>
                    <a:pt x="20664" y="20622"/>
                  </a:cubicBezTo>
                  <a:close/>
                  <a:moveTo>
                    <a:pt x="16282" y="0"/>
                  </a:moveTo>
                  <a:lnTo>
                    <a:pt x="16196" y="0"/>
                  </a:lnTo>
                  <a:cubicBezTo>
                    <a:pt x="7053" y="209"/>
                    <a:pt x="-193" y="7783"/>
                    <a:pt x="4" y="16926"/>
                  </a:cubicBezTo>
                  <a:cubicBezTo>
                    <a:pt x="41" y="18624"/>
                    <a:pt x="337" y="20307"/>
                    <a:pt x="880" y="21917"/>
                  </a:cubicBezTo>
                  <a:lnTo>
                    <a:pt x="163367" y="511064"/>
                  </a:lnTo>
                  <a:cubicBezTo>
                    <a:pt x="166434" y="519744"/>
                    <a:pt x="175957" y="524293"/>
                    <a:pt x="184637" y="521226"/>
                  </a:cubicBezTo>
                  <a:cubicBezTo>
                    <a:pt x="189387" y="519548"/>
                    <a:pt x="193121" y="515813"/>
                    <a:pt x="194800" y="511064"/>
                  </a:cubicBezTo>
                  <a:lnTo>
                    <a:pt x="255960" y="341281"/>
                  </a:lnTo>
                  <a:lnTo>
                    <a:pt x="448184" y="533552"/>
                  </a:lnTo>
                  <a:lnTo>
                    <a:pt x="533052" y="448780"/>
                  </a:lnTo>
                  <a:lnTo>
                    <a:pt x="340647" y="256375"/>
                  </a:lnTo>
                  <a:lnTo>
                    <a:pt x="510191" y="195310"/>
                  </a:lnTo>
                  <a:cubicBezTo>
                    <a:pt x="518900" y="192310"/>
                    <a:pt x="523527" y="182817"/>
                    <a:pt x="520527" y="174108"/>
                  </a:cubicBezTo>
                  <a:cubicBezTo>
                    <a:pt x="518855" y="169256"/>
                    <a:pt x="515044" y="165444"/>
                    <a:pt x="510191" y="163773"/>
                  </a:cubicBezTo>
                  <a:lnTo>
                    <a:pt x="21626" y="857"/>
                  </a:lnTo>
                  <a:cubicBezTo>
                    <a:pt x="19902" y="288"/>
                    <a:pt x="18098" y="-2"/>
                    <a:pt x="16282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그래픽 36" descr="커서 윤곽선">
              <a:extLst>
                <a:ext uri="{FF2B5EF4-FFF2-40B4-BE49-F238E27FC236}">
                  <a16:creationId xmlns:a16="http://schemas.microsoft.com/office/drawing/2014/main" id="{703694F4-A0E2-303F-9410-8BFB9F581D7B}"/>
                </a:ext>
              </a:extLst>
            </p:cNvPr>
            <p:cNvSpPr/>
            <p:nvPr/>
          </p:nvSpPr>
          <p:spPr>
            <a:xfrm>
              <a:off x="8653322" y="1292526"/>
              <a:ext cx="533051" cy="533552"/>
            </a:xfrm>
            <a:custGeom>
              <a:avLst/>
              <a:gdLst>
                <a:gd name="connsiteX0" fmla="*/ 20664 w 533051"/>
                <a:gd name="connsiteY0" fmla="*/ 20622 h 533552"/>
                <a:gd name="connsiteX1" fmla="*/ 497257 w 533051"/>
                <a:gd name="connsiteY1" fmla="*/ 179546 h 533552"/>
                <a:gd name="connsiteX2" fmla="*/ 497318 w 533051"/>
                <a:gd name="connsiteY2" fmla="*/ 179666 h 533552"/>
                <a:gd name="connsiteX3" fmla="*/ 497257 w 533051"/>
                <a:gd name="connsiteY3" fmla="*/ 179727 h 533552"/>
                <a:gd name="connsiteX4" fmla="*/ 334179 w 533051"/>
                <a:gd name="connsiteY4" fmla="*/ 238468 h 533552"/>
                <a:gd name="connsiteX5" fmla="*/ 305937 w 533051"/>
                <a:gd name="connsiteY5" fmla="*/ 248603 h 533552"/>
                <a:gd name="connsiteX6" fmla="*/ 327169 w 533051"/>
                <a:gd name="connsiteY6" fmla="*/ 269824 h 533552"/>
                <a:gd name="connsiteX7" fmla="*/ 506105 w 533051"/>
                <a:gd name="connsiteY7" fmla="*/ 448751 h 533552"/>
                <a:gd name="connsiteX8" fmla="*/ 448184 w 533051"/>
                <a:gd name="connsiteY8" fmla="*/ 506616 h 533552"/>
                <a:gd name="connsiteX9" fmla="*/ 269428 w 533051"/>
                <a:gd name="connsiteY9" fmla="*/ 327812 h 533552"/>
                <a:gd name="connsiteX10" fmla="*/ 248254 w 533051"/>
                <a:gd name="connsiteY10" fmla="*/ 306591 h 533552"/>
                <a:gd name="connsiteX11" fmla="*/ 238081 w 533051"/>
                <a:gd name="connsiteY11" fmla="*/ 334823 h 533552"/>
                <a:gd name="connsiteX12" fmla="*/ 179274 w 533051"/>
                <a:gd name="connsiteY12" fmla="*/ 497967 h 533552"/>
                <a:gd name="connsiteX13" fmla="*/ 179154 w 533051"/>
                <a:gd name="connsiteY13" fmla="*/ 498028 h 533552"/>
                <a:gd name="connsiteX14" fmla="*/ 179093 w 533051"/>
                <a:gd name="connsiteY14" fmla="*/ 497967 h 533552"/>
                <a:gd name="connsiteX15" fmla="*/ 20549 w 533051"/>
                <a:gd name="connsiteY15" fmla="*/ 20765 h 533552"/>
                <a:gd name="connsiteX16" fmla="*/ 20535 w 533051"/>
                <a:gd name="connsiteY16" fmla="*/ 20636 h 533552"/>
                <a:gd name="connsiteX17" fmla="*/ 20664 w 533051"/>
                <a:gd name="connsiteY17" fmla="*/ 20622 h 533552"/>
                <a:gd name="connsiteX18" fmla="*/ 16282 w 533051"/>
                <a:gd name="connsiteY18" fmla="*/ 0 h 533552"/>
                <a:gd name="connsiteX19" fmla="*/ 16196 w 533051"/>
                <a:gd name="connsiteY19" fmla="*/ 0 h 533552"/>
                <a:gd name="connsiteX20" fmla="*/ 4 w 533051"/>
                <a:gd name="connsiteY20" fmla="*/ 16926 h 533552"/>
                <a:gd name="connsiteX21" fmla="*/ 880 w 533051"/>
                <a:gd name="connsiteY21" fmla="*/ 21917 h 533552"/>
                <a:gd name="connsiteX22" fmla="*/ 163367 w 533051"/>
                <a:gd name="connsiteY22" fmla="*/ 511064 h 533552"/>
                <a:gd name="connsiteX23" fmla="*/ 184637 w 533051"/>
                <a:gd name="connsiteY23" fmla="*/ 521226 h 533552"/>
                <a:gd name="connsiteX24" fmla="*/ 194800 w 533051"/>
                <a:gd name="connsiteY24" fmla="*/ 511064 h 533552"/>
                <a:gd name="connsiteX25" fmla="*/ 255960 w 533051"/>
                <a:gd name="connsiteY25" fmla="*/ 341281 h 533552"/>
                <a:gd name="connsiteX26" fmla="*/ 448184 w 533051"/>
                <a:gd name="connsiteY26" fmla="*/ 533552 h 533552"/>
                <a:gd name="connsiteX27" fmla="*/ 533052 w 533051"/>
                <a:gd name="connsiteY27" fmla="*/ 448780 h 533552"/>
                <a:gd name="connsiteX28" fmla="*/ 340647 w 533051"/>
                <a:gd name="connsiteY28" fmla="*/ 256375 h 533552"/>
                <a:gd name="connsiteX29" fmla="*/ 510191 w 533051"/>
                <a:gd name="connsiteY29" fmla="*/ 195310 h 533552"/>
                <a:gd name="connsiteX30" fmla="*/ 520527 w 533051"/>
                <a:gd name="connsiteY30" fmla="*/ 174108 h 533552"/>
                <a:gd name="connsiteX31" fmla="*/ 510191 w 533051"/>
                <a:gd name="connsiteY31" fmla="*/ 163773 h 533552"/>
                <a:gd name="connsiteX32" fmla="*/ 21626 w 533051"/>
                <a:gd name="connsiteY32" fmla="*/ 857 h 533552"/>
                <a:gd name="connsiteX33" fmla="*/ 16282 w 533051"/>
                <a:gd name="connsiteY33" fmla="*/ 0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051" h="533552">
                  <a:moveTo>
                    <a:pt x="20664" y="20622"/>
                  </a:moveTo>
                  <a:lnTo>
                    <a:pt x="497257" y="179546"/>
                  </a:lnTo>
                  <a:cubicBezTo>
                    <a:pt x="497306" y="179562"/>
                    <a:pt x="497334" y="179617"/>
                    <a:pt x="497318" y="179666"/>
                  </a:cubicBezTo>
                  <a:cubicBezTo>
                    <a:pt x="497308" y="179695"/>
                    <a:pt x="497285" y="179718"/>
                    <a:pt x="497257" y="179727"/>
                  </a:cubicBezTo>
                  <a:lnTo>
                    <a:pt x="334179" y="238468"/>
                  </a:lnTo>
                  <a:lnTo>
                    <a:pt x="305937" y="248603"/>
                  </a:lnTo>
                  <a:lnTo>
                    <a:pt x="327169" y="269824"/>
                  </a:lnTo>
                  <a:lnTo>
                    <a:pt x="506105" y="448751"/>
                  </a:lnTo>
                  <a:lnTo>
                    <a:pt x="448184" y="506616"/>
                  </a:lnTo>
                  <a:lnTo>
                    <a:pt x="269428" y="327812"/>
                  </a:lnTo>
                  <a:lnTo>
                    <a:pt x="248254" y="306591"/>
                  </a:lnTo>
                  <a:lnTo>
                    <a:pt x="238081" y="334823"/>
                  </a:lnTo>
                  <a:lnTo>
                    <a:pt x="179274" y="497967"/>
                  </a:lnTo>
                  <a:cubicBezTo>
                    <a:pt x="179258" y="498017"/>
                    <a:pt x="179203" y="498044"/>
                    <a:pt x="179154" y="498028"/>
                  </a:cubicBezTo>
                  <a:cubicBezTo>
                    <a:pt x="179125" y="498018"/>
                    <a:pt x="179103" y="497996"/>
                    <a:pt x="179093" y="497967"/>
                  </a:cubicBezTo>
                  <a:lnTo>
                    <a:pt x="20549" y="20765"/>
                  </a:lnTo>
                  <a:cubicBezTo>
                    <a:pt x="20510" y="20733"/>
                    <a:pt x="20504" y="20675"/>
                    <a:pt x="20535" y="20636"/>
                  </a:cubicBezTo>
                  <a:cubicBezTo>
                    <a:pt x="20567" y="20597"/>
                    <a:pt x="20625" y="20590"/>
                    <a:pt x="20664" y="20622"/>
                  </a:cubicBezTo>
                  <a:close/>
                  <a:moveTo>
                    <a:pt x="16282" y="0"/>
                  </a:moveTo>
                  <a:lnTo>
                    <a:pt x="16196" y="0"/>
                  </a:lnTo>
                  <a:cubicBezTo>
                    <a:pt x="7053" y="209"/>
                    <a:pt x="-193" y="7783"/>
                    <a:pt x="4" y="16926"/>
                  </a:cubicBezTo>
                  <a:cubicBezTo>
                    <a:pt x="41" y="18624"/>
                    <a:pt x="337" y="20307"/>
                    <a:pt x="880" y="21917"/>
                  </a:cubicBezTo>
                  <a:lnTo>
                    <a:pt x="163367" y="511064"/>
                  </a:lnTo>
                  <a:cubicBezTo>
                    <a:pt x="166434" y="519744"/>
                    <a:pt x="175957" y="524293"/>
                    <a:pt x="184637" y="521226"/>
                  </a:cubicBezTo>
                  <a:cubicBezTo>
                    <a:pt x="189387" y="519548"/>
                    <a:pt x="193121" y="515813"/>
                    <a:pt x="194800" y="511064"/>
                  </a:cubicBezTo>
                  <a:lnTo>
                    <a:pt x="255960" y="341281"/>
                  </a:lnTo>
                  <a:lnTo>
                    <a:pt x="448184" y="533552"/>
                  </a:lnTo>
                  <a:lnTo>
                    <a:pt x="533052" y="448780"/>
                  </a:lnTo>
                  <a:lnTo>
                    <a:pt x="340647" y="256375"/>
                  </a:lnTo>
                  <a:lnTo>
                    <a:pt x="510191" y="195310"/>
                  </a:lnTo>
                  <a:cubicBezTo>
                    <a:pt x="518900" y="192310"/>
                    <a:pt x="523527" y="182817"/>
                    <a:pt x="520527" y="174108"/>
                  </a:cubicBezTo>
                  <a:cubicBezTo>
                    <a:pt x="518855" y="169256"/>
                    <a:pt x="515044" y="165444"/>
                    <a:pt x="510191" y="163773"/>
                  </a:cubicBezTo>
                  <a:lnTo>
                    <a:pt x="21626" y="857"/>
                  </a:lnTo>
                  <a:cubicBezTo>
                    <a:pt x="19902" y="288"/>
                    <a:pt x="18098" y="-2"/>
                    <a:pt x="16282" y="0"/>
                  </a:cubicBez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그래픽 37" descr="커서 윤곽선">
              <a:extLst>
                <a:ext uri="{FF2B5EF4-FFF2-40B4-BE49-F238E27FC236}">
                  <a16:creationId xmlns:a16="http://schemas.microsoft.com/office/drawing/2014/main" id="{2D8A8D81-924A-649C-5870-1DEA375F3838}"/>
                </a:ext>
              </a:extLst>
            </p:cNvPr>
            <p:cNvSpPr/>
            <p:nvPr/>
          </p:nvSpPr>
          <p:spPr>
            <a:xfrm>
              <a:off x="7661654" y="1390700"/>
              <a:ext cx="533051" cy="533552"/>
            </a:xfrm>
            <a:custGeom>
              <a:avLst/>
              <a:gdLst>
                <a:gd name="connsiteX0" fmla="*/ 20664 w 533051"/>
                <a:gd name="connsiteY0" fmla="*/ 20622 h 533552"/>
                <a:gd name="connsiteX1" fmla="*/ 497257 w 533051"/>
                <a:gd name="connsiteY1" fmla="*/ 179546 h 533552"/>
                <a:gd name="connsiteX2" fmla="*/ 497318 w 533051"/>
                <a:gd name="connsiteY2" fmla="*/ 179666 h 533552"/>
                <a:gd name="connsiteX3" fmla="*/ 497257 w 533051"/>
                <a:gd name="connsiteY3" fmla="*/ 179727 h 533552"/>
                <a:gd name="connsiteX4" fmla="*/ 334179 w 533051"/>
                <a:gd name="connsiteY4" fmla="*/ 238468 h 533552"/>
                <a:gd name="connsiteX5" fmla="*/ 305937 w 533051"/>
                <a:gd name="connsiteY5" fmla="*/ 248603 h 533552"/>
                <a:gd name="connsiteX6" fmla="*/ 327169 w 533051"/>
                <a:gd name="connsiteY6" fmla="*/ 269824 h 533552"/>
                <a:gd name="connsiteX7" fmla="*/ 506105 w 533051"/>
                <a:gd name="connsiteY7" fmla="*/ 448751 h 533552"/>
                <a:gd name="connsiteX8" fmla="*/ 448184 w 533051"/>
                <a:gd name="connsiteY8" fmla="*/ 506616 h 533552"/>
                <a:gd name="connsiteX9" fmla="*/ 269428 w 533051"/>
                <a:gd name="connsiteY9" fmla="*/ 327812 h 533552"/>
                <a:gd name="connsiteX10" fmla="*/ 248254 w 533051"/>
                <a:gd name="connsiteY10" fmla="*/ 306591 h 533552"/>
                <a:gd name="connsiteX11" fmla="*/ 238081 w 533051"/>
                <a:gd name="connsiteY11" fmla="*/ 334823 h 533552"/>
                <a:gd name="connsiteX12" fmla="*/ 179274 w 533051"/>
                <a:gd name="connsiteY12" fmla="*/ 497967 h 533552"/>
                <a:gd name="connsiteX13" fmla="*/ 179154 w 533051"/>
                <a:gd name="connsiteY13" fmla="*/ 498028 h 533552"/>
                <a:gd name="connsiteX14" fmla="*/ 179093 w 533051"/>
                <a:gd name="connsiteY14" fmla="*/ 497967 h 533552"/>
                <a:gd name="connsiteX15" fmla="*/ 20549 w 533051"/>
                <a:gd name="connsiteY15" fmla="*/ 20765 h 533552"/>
                <a:gd name="connsiteX16" fmla="*/ 20535 w 533051"/>
                <a:gd name="connsiteY16" fmla="*/ 20636 h 533552"/>
                <a:gd name="connsiteX17" fmla="*/ 20664 w 533051"/>
                <a:gd name="connsiteY17" fmla="*/ 20622 h 533552"/>
                <a:gd name="connsiteX18" fmla="*/ 16282 w 533051"/>
                <a:gd name="connsiteY18" fmla="*/ 0 h 533552"/>
                <a:gd name="connsiteX19" fmla="*/ 16196 w 533051"/>
                <a:gd name="connsiteY19" fmla="*/ 0 h 533552"/>
                <a:gd name="connsiteX20" fmla="*/ 4 w 533051"/>
                <a:gd name="connsiteY20" fmla="*/ 16926 h 533552"/>
                <a:gd name="connsiteX21" fmla="*/ 880 w 533051"/>
                <a:gd name="connsiteY21" fmla="*/ 21917 h 533552"/>
                <a:gd name="connsiteX22" fmla="*/ 163367 w 533051"/>
                <a:gd name="connsiteY22" fmla="*/ 511064 h 533552"/>
                <a:gd name="connsiteX23" fmla="*/ 184637 w 533051"/>
                <a:gd name="connsiteY23" fmla="*/ 521226 h 533552"/>
                <a:gd name="connsiteX24" fmla="*/ 194800 w 533051"/>
                <a:gd name="connsiteY24" fmla="*/ 511064 h 533552"/>
                <a:gd name="connsiteX25" fmla="*/ 255960 w 533051"/>
                <a:gd name="connsiteY25" fmla="*/ 341281 h 533552"/>
                <a:gd name="connsiteX26" fmla="*/ 448184 w 533051"/>
                <a:gd name="connsiteY26" fmla="*/ 533552 h 533552"/>
                <a:gd name="connsiteX27" fmla="*/ 533052 w 533051"/>
                <a:gd name="connsiteY27" fmla="*/ 448780 h 533552"/>
                <a:gd name="connsiteX28" fmla="*/ 340647 w 533051"/>
                <a:gd name="connsiteY28" fmla="*/ 256375 h 533552"/>
                <a:gd name="connsiteX29" fmla="*/ 510191 w 533051"/>
                <a:gd name="connsiteY29" fmla="*/ 195310 h 533552"/>
                <a:gd name="connsiteX30" fmla="*/ 520527 w 533051"/>
                <a:gd name="connsiteY30" fmla="*/ 174108 h 533552"/>
                <a:gd name="connsiteX31" fmla="*/ 510191 w 533051"/>
                <a:gd name="connsiteY31" fmla="*/ 163773 h 533552"/>
                <a:gd name="connsiteX32" fmla="*/ 21626 w 533051"/>
                <a:gd name="connsiteY32" fmla="*/ 857 h 533552"/>
                <a:gd name="connsiteX33" fmla="*/ 16282 w 533051"/>
                <a:gd name="connsiteY33" fmla="*/ 0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051" h="533552">
                  <a:moveTo>
                    <a:pt x="20664" y="20622"/>
                  </a:moveTo>
                  <a:lnTo>
                    <a:pt x="497257" y="179546"/>
                  </a:lnTo>
                  <a:cubicBezTo>
                    <a:pt x="497306" y="179562"/>
                    <a:pt x="497334" y="179617"/>
                    <a:pt x="497318" y="179666"/>
                  </a:cubicBezTo>
                  <a:cubicBezTo>
                    <a:pt x="497308" y="179695"/>
                    <a:pt x="497285" y="179718"/>
                    <a:pt x="497257" y="179727"/>
                  </a:cubicBezTo>
                  <a:lnTo>
                    <a:pt x="334179" y="238468"/>
                  </a:lnTo>
                  <a:lnTo>
                    <a:pt x="305937" y="248603"/>
                  </a:lnTo>
                  <a:lnTo>
                    <a:pt x="327169" y="269824"/>
                  </a:lnTo>
                  <a:lnTo>
                    <a:pt x="506105" y="448751"/>
                  </a:lnTo>
                  <a:lnTo>
                    <a:pt x="448184" y="506616"/>
                  </a:lnTo>
                  <a:lnTo>
                    <a:pt x="269428" y="327812"/>
                  </a:lnTo>
                  <a:lnTo>
                    <a:pt x="248254" y="306591"/>
                  </a:lnTo>
                  <a:lnTo>
                    <a:pt x="238081" y="334823"/>
                  </a:lnTo>
                  <a:lnTo>
                    <a:pt x="179274" y="497967"/>
                  </a:lnTo>
                  <a:cubicBezTo>
                    <a:pt x="179258" y="498017"/>
                    <a:pt x="179203" y="498044"/>
                    <a:pt x="179154" y="498028"/>
                  </a:cubicBezTo>
                  <a:cubicBezTo>
                    <a:pt x="179125" y="498018"/>
                    <a:pt x="179103" y="497996"/>
                    <a:pt x="179093" y="497967"/>
                  </a:cubicBezTo>
                  <a:lnTo>
                    <a:pt x="20549" y="20765"/>
                  </a:lnTo>
                  <a:cubicBezTo>
                    <a:pt x="20510" y="20733"/>
                    <a:pt x="20504" y="20675"/>
                    <a:pt x="20535" y="20636"/>
                  </a:cubicBezTo>
                  <a:cubicBezTo>
                    <a:pt x="20567" y="20597"/>
                    <a:pt x="20625" y="20590"/>
                    <a:pt x="20664" y="20622"/>
                  </a:cubicBezTo>
                  <a:close/>
                  <a:moveTo>
                    <a:pt x="16282" y="0"/>
                  </a:moveTo>
                  <a:lnTo>
                    <a:pt x="16196" y="0"/>
                  </a:lnTo>
                  <a:cubicBezTo>
                    <a:pt x="7053" y="209"/>
                    <a:pt x="-193" y="7783"/>
                    <a:pt x="4" y="16926"/>
                  </a:cubicBezTo>
                  <a:cubicBezTo>
                    <a:pt x="41" y="18624"/>
                    <a:pt x="337" y="20307"/>
                    <a:pt x="880" y="21917"/>
                  </a:cubicBezTo>
                  <a:lnTo>
                    <a:pt x="163367" y="511064"/>
                  </a:lnTo>
                  <a:cubicBezTo>
                    <a:pt x="166434" y="519744"/>
                    <a:pt x="175957" y="524293"/>
                    <a:pt x="184637" y="521226"/>
                  </a:cubicBezTo>
                  <a:cubicBezTo>
                    <a:pt x="189387" y="519548"/>
                    <a:pt x="193121" y="515813"/>
                    <a:pt x="194800" y="511064"/>
                  </a:cubicBezTo>
                  <a:lnTo>
                    <a:pt x="255960" y="341281"/>
                  </a:lnTo>
                  <a:lnTo>
                    <a:pt x="448184" y="533552"/>
                  </a:lnTo>
                  <a:lnTo>
                    <a:pt x="533052" y="448780"/>
                  </a:lnTo>
                  <a:lnTo>
                    <a:pt x="340647" y="256375"/>
                  </a:lnTo>
                  <a:lnTo>
                    <a:pt x="510191" y="195310"/>
                  </a:lnTo>
                  <a:cubicBezTo>
                    <a:pt x="518900" y="192310"/>
                    <a:pt x="523527" y="182817"/>
                    <a:pt x="520527" y="174108"/>
                  </a:cubicBezTo>
                  <a:cubicBezTo>
                    <a:pt x="518855" y="169256"/>
                    <a:pt x="515044" y="165444"/>
                    <a:pt x="510191" y="163773"/>
                  </a:cubicBezTo>
                  <a:lnTo>
                    <a:pt x="21626" y="857"/>
                  </a:lnTo>
                  <a:cubicBezTo>
                    <a:pt x="19902" y="288"/>
                    <a:pt x="18098" y="-2"/>
                    <a:pt x="16282" y="0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그래픽 38" descr="커서 윤곽선">
              <a:extLst>
                <a:ext uri="{FF2B5EF4-FFF2-40B4-BE49-F238E27FC236}">
                  <a16:creationId xmlns:a16="http://schemas.microsoft.com/office/drawing/2014/main" id="{BC5DF88B-6175-C1DE-54F7-C4E2DA600C41}"/>
                </a:ext>
              </a:extLst>
            </p:cNvPr>
            <p:cNvSpPr/>
            <p:nvPr/>
          </p:nvSpPr>
          <p:spPr>
            <a:xfrm>
              <a:off x="6816364" y="1847900"/>
              <a:ext cx="533051" cy="533552"/>
            </a:xfrm>
            <a:custGeom>
              <a:avLst/>
              <a:gdLst>
                <a:gd name="connsiteX0" fmla="*/ 20664 w 533051"/>
                <a:gd name="connsiteY0" fmla="*/ 20622 h 533552"/>
                <a:gd name="connsiteX1" fmla="*/ 497257 w 533051"/>
                <a:gd name="connsiteY1" fmla="*/ 179546 h 533552"/>
                <a:gd name="connsiteX2" fmla="*/ 497318 w 533051"/>
                <a:gd name="connsiteY2" fmla="*/ 179666 h 533552"/>
                <a:gd name="connsiteX3" fmla="*/ 497257 w 533051"/>
                <a:gd name="connsiteY3" fmla="*/ 179727 h 533552"/>
                <a:gd name="connsiteX4" fmla="*/ 334179 w 533051"/>
                <a:gd name="connsiteY4" fmla="*/ 238468 h 533552"/>
                <a:gd name="connsiteX5" fmla="*/ 305937 w 533051"/>
                <a:gd name="connsiteY5" fmla="*/ 248603 h 533552"/>
                <a:gd name="connsiteX6" fmla="*/ 327169 w 533051"/>
                <a:gd name="connsiteY6" fmla="*/ 269824 h 533552"/>
                <a:gd name="connsiteX7" fmla="*/ 506105 w 533051"/>
                <a:gd name="connsiteY7" fmla="*/ 448751 h 533552"/>
                <a:gd name="connsiteX8" fmla="*/ 448184 w 533051"/>
                <a:gd name="connsiteY8" fmla="*/ 506616 h 533552"/>
                <a:gd name="connsiteX9" fmla="*/ 269428 w 533051"/>
                <a:gd name="connsiteY9" fmla="*/ 327812 h 533552"/>
                <a:gd name="connsiteX10" fmla="*/ 248254 w 533051"/>
                <a:gd name="connsiteY10" fmla="*/ 306591 h 533552"/>
                <a:gd name="connsiteX11" fmla="*/ 238081 w 533051"/>
                <a:gd name="connsiteY11" fmla="*/ 334823 h 533552"/>
                <a:gd name="connsiteX12" fmla="*/ 179274 w 533051"/>
                <a:gd name="connsiteY12" fmla="*/ 497967 h 533552"/>
                <a:gd name="connsiteX13" fmla="*/ 179154 w 533051"/>
                <a:gd name="connsiteY13" fmla="*/ 498028 h 533552"/>
                <a:gd name="connsiteX14" fmla="*/ 179093 w 533051"/>
                <a:gd name="connsiteY14" fmla="*/ 497967 h 533552"/>
                <a:gd name="connsiteX15" fmla="*/ 20549 w 533051"/>
                <a:gd name="connsiteY15" fmla="*/ 20765 h 533552"/>
                <a:gd name="connsiteX16" fmla="*/ 20535 w 533051"/>
                <a:gd name="connsiteY16" fmla="*/ 20636 h 533552"/>
                <a:gd name="connsiteX17" fmla="*/ 20664 w 533051"/>
                <a:gd name="connsiteY17" fmla="*/ 20622 h 533552"/>
                <a:gd name="connsiteX18" fmla="*/ 16282 w 533051"/>
                <a:gd name="connsiteY18" fmla="*/ 0 h 533552"/>
                <a:gd name="connsiteX19" fmla="*/ 16196 w 533051"/>
                <a:gd name="connsiteY19" fmla="*/ 0 h 533552"/>
                <a:gd name="connsiteX20" fmla="*/ 4 w 533051"/>
                <a:gd name="connsiteY20" fmla="*/ 16926 h 533552"/>
                <a:gd name="connsiteX21" fmla="*/ 880 w 533051"/>
                <a:gd name="connsiteY21" fmla="*/ 21917 h 533552"/>
                <a:gd name="connsiteX22" fmla="*/ 163367 w 533051"/>
                <a:gd name="connsiteY22" fmla="*/ 511064 h 533552"/>
                <a:gd name="connsiteX23" fmla="*/ 184637 w 533051"/>
                <a:gd name="connsiteY23" fmla="*/ 521226 h 533552"/>
                <a:gd name="connsiteX24" fmla="*/ 194800 w 533051"/>
                <a:gd name="connsiteY24" fmla="*/ 511064 h 533552"/>
                <a:gd name="connsiteX25" fmla="*/ 255960 w 533051"/>
                <a:gd name="connsiteY25" fmla="*/ 341281 h 533552"/>
                <a:gd name="connsiteX26" fmla="*/ 448184 w 533051"/>
                <a:gd name="connsiteY26" fmla="*/ 533552 h 533552"/>
                <a:gd name="connsiteX27" fmla="*/ 533052 w 533051"/>
                <a:gd name="connsiteY27" fmla="*/ 448780 h 533552"/>
                <a:gd name="connsiteX28" fmla="*/ 340647 w 533051"/>
                <a:gd name="connsiteY28" fmla="*/ 256375 h 533552"/>
                <a:gd name="connsiteX29" fmla="*/ 510191 w 533051"/>
                <a:gd name="connsiteY29" fmla="*/ 195310 h 533552"/>
                <a:gd name="connsiteX30" fmla="*/ 520527 w 533051"/>
                <a:gd name="connsiteY30" fmla="*/ 174108 h 533552"/>
                <a:gd name="connsiteX31" fmla="*/ 510191 w 533051"/>
                <a:gd name="connsiteY31" fmla="*/ 163773 h 533552"/>
                <a:gd name="connsiteX32" fmla="*/ 21626 w 533051"/>
                <a:gd name="connsiteY32" fmla="*/ 857 h 533552"/>
                <a:gd name="connsiteX33" fmla="*/ 16282 w 533051"/>
                <a:gd name="connsiteY33" fmla="*/ 0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051" h="533552">
                  <a:moveTo>
                    <a:pt x="20664" y="20622"/>
                  </a:moveTo>
                  <a:lnTo>
                    <a:pt x="497257" y="179546"/>
                  </a:lnTo>
                  <a:cubicBezTo>
                    <a:pt x="497306" y="179562"/>
                    <a:pt x="497334" y="179617"/>
                    <a:pt x="497318" y="179666"/>
                  </a:cubicBezTo>
                  <a:cubicBezTo>
                    <a:pt x="497308" y="179695"/>
                    <a:pt x="497285" y="179718"/>
                    <a:pt x="497257" y="179727"/>
                  </a:cubicBezTo>
                  <a:lnTo>
                    <a:pt x="334179" y="238468"/>
                  </a:lnTo>
                  <a:lnTo>
                    <a:pt x="305937" y="248603"/>
                  </a:lnTo>
                  <a:lnTo>
                    <a:pt x="327169" y="269824"/>
                  </a:lnTo>
                  <a:lnTo>
                    <a:pt x="506105" y="448751"/>
                  </a:lnTo>
                  <a:lnTo>
                    <a:pt x="448184" y="506616"/>
                  </a:lnTo>
                  <a:lnTo>
                    <a:pt x="269428" y="327812"/>
                  </a:lnTo>
                  <a:lnTo>
                    <a:pt x="248254" y="306591"/>
                  </a:lnTo>
                  <a:lnTo>
                    <a:pt x="238081" y="334823"/>
                  </a:lnTo>
                  <a:lnTo>
                    <a:pt x="179274" y="497967"/>
                  </a:lnTo>
                  <a:cubicBezTo>
                    <a:pt x="179258" y="498017"/>
                    <a:pt x="179203" y="498044"/>
                    <a:pt x="179154" y="498028"/>
                  </a:cubicBezTo>
                  <a:cubicBezTo>
                    <a:pt x="179125" y="498018"/>
                    <a:pt x="179103" y="497996"/>
                    <a:pt x="179093" y="497967"/>
                  </a:cubicBezTo>
                  <a:lnTo>
                    <a:pt x="20549" y="20765"/>
                  </a:lnTo>
                  <a:cubicBezTo>
                    <a:pt x="20510" y="20733"/>
                    <a:pt x="20504" y="20675"/>
                    <a:pt x="20535" y="20636"/>
                  </a:cubicBezTo>
                  <a:cubicBezTo>
                    <a:pt x="20567" y="20597"/>
                    <a:pt x="20625" y="20590"/>
                    <a:pt x="20664" y="20622"/>
                  </a:cubicBezTo>
                  <a:close/>
                  <a:moveTo>
                    <a:pt x="16282" y="0"/>
                  </a:moveTo>
                  <a:lnTo>
                    <a:pt x="16196" y="0"/>
                  </a:lnTo>
                  <a:cubicBezTo>
                    <a:pt x="7053" y="209"/>
                    <a:pt x="-193" y="7783"/>
                    <a:pt x="4" y="16926"/>
                  </a:cubicBezTo>
                  <a:cubicBezTo>
                    <a:pt x="41" y="18624"/>
                    <a:pt x="337" y="20307"/>
                    <a:pt x="880" y="21917"/>
                  </a:cubicBezTo>
                  <a:lnTo>
                    <a:pt x="163367" y="511064"/>
                  </a:lnTo>
                  <a:cubicBezTo>
                    <a:pt x="166434" y="519744"/>
                    <a:pt x="175957" y="524293"/>
                    <a:pt x="184637" y="521226"/>
                  </a:cubicBezTo>
                  <a:cubicBezTo>
                    <a:pt x="189387" y="519548"/>
                    <a:pt x="193121" y="515813"/>
                    <a:pt x="194800" y="511064"/>
                  </a:cubicBezTo>
                  <a:lnTo>
                    <a:pt x="255960" y="341281"/>
                  </a:lnTo>
                  <a:lnTo>
                    <a:pt x="448184" y="533552"/>
                  </a:lnTo>
                  <a:lnTo>
                    <a:pt x="533052" y="448780"/>
                  </a:lnTo>
                  <a:lnTo>
                    <a:pt x="340647" y="256375"/>
                  </a:lnTo>
                  <a:lnTo>
                    <a:pt x="510191" y="195310"/>
                  </a:lnTo>
                  <a:cubicBezTo>
                    <a:pt x="518900" y="192310"/>
                    <a:pt x="523527" y="182817"/>
                    <a:pt x="520527" y="174108"/>
                  </a:cubicBezTo>
                  <a:cubicBezTo>
                    <a:pt x="518855" y="169256"/>
                    <a:pt x="515044" y="165444"/>
                    <a:pt x="510191" y="163773"/>
                  </a:cubicBezTo>
                  <a:lnTo>
                    <a:pt x="21626" y="857"/>
                  </a:lnTo>
                  <a:cubicBezTo>
                    <a:pt x="19902" y="288"/>
                    <a:pt x="18098" y="-2"/>
                    <a:pt x="1628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7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시스템 세부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692726"/>
            <a:ext cx="5924076" cy="5939427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키보드의 </a:t>
            </a:r>
            <a:r>
              <a:rPr lang="en-US" altLang="ko-KR" sz="1000" dirty="0"/>
              <a:t>WASD</a:t>
            </a:r>
            <a:r>
              <a:rPr lang="ko-KR" altLang="en-US" sz="1000" dirty="0"/>
              <a:t>를 조작하여 </a:t>
            </a:r>
            <a:r>
              <a:rPr lang="en-US" altLang="ko-KR" sz="1000" dirty="0"/>
              <a:t>PC</a:t>
            </a:r>
            <a:r>
              <a:rPr lang="ko-KR" altLang="en-US" sz="1000" dirty="0"/>
              <a:t>캐릭터를 이동시키는 시스템</a:t>
            </a:r>
            <a:endParaRPr lang="en-US" altLang="ko-KR" sz="1000" dirty="0"/>
          </a:p>
          <a:p>
            <a:r>
              <a:rPr lang="ko-KR" altLang="en-US" sz="1000" dirty="0"/>
              <a:t>캐릭터의 이동은 마우스 커서는 관여하지 않고 키보드 조작만 관여한다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캐릭터의 이동은 가속도 없이 </a:t>
            </a:r>
            <a:r>
              <a:rPr lang="en-US" altLang="ko-KR" sz="1000" b="1" dirty="0"/>
              <a:t>moveSpeed</a:t>
            </a:r>
            <a:r>
              <a:rPr lang="ko-KR" altLang="en-US" sz="1000" dirty="0"/>
              <a:t>만큼 일정한 속도로 이동하게 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캐릭터는 </a:t>
            </a:r>
            <a:r>
              <a:rPr lang="en-US" altLang="ko-KR" sz="1000" dirty="0"/>
              <a:t>8</a:t>
            </a:r>
            <a:r>
              <a:rPr lang="ko-KR" altLang="en-US" sz="1000" dirty="0"/>
              <a:t>방향으로만 이동할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8</a:t>
            </a:r>
            <a:r>
              <a:rPr lang="ko-KR" altLang="en-US" sz="1000" dirty="0"/>
              <a:t>방향 모두 속도 제약없이 같은 속도로 이동한다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/>
              <a:t>예외 처리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서로 반대방향의 키가 동시에 입력됐을 때는 해당 벡터들이 서로 상쇄되게 한다</a:t>
            </a:r>
            <a:r>
              <a:rPr lang="en-US" altLang="ko-KR" sz="1000" dirty="0"/>
              <a:t>. (</a:t>
            </a:r>
            <a:r>
              <a:rPr lang="ko-KR" altLang="en-US" sz="1000" dirty="0"/>
              <a:t>상</a:t>
            </a:r>
            <a:r>
              <a:rPr lang="en-US" altLang="ko-KR" sz="1000" dirty="0"/>
              <a:t>, </a:t>
            </a:r>
            <a:r>
              <a:rPr lang="ko-KR" altLang="en-US" sz="1000" dirty="0"/>
              <a:t>하</a:t>
            </a:r>
            <a:r>
              <a:rPr lang="en-US" altLang="ko-KR" sz="1000" dirty="0"/>
              <a:t>), (</a:t>
            </a:r>
            <a:r>
              <a:rPr lang="ko-KR" altLang="en-US" sz="1000" dirty="0"/>
              <a:t>좌</a:t>
            </a:r>
            <a:r>
              <a:rPr lang="en-US" altLang="ko-KR" sz="1000" dirty="0"/>
              <a:t>, </a:t>
            </a:r>
            <a:r>
              <a:rPr lang="ko-KR" altLang="en-US" sz="1000" dirty="0"/>
              <a:t>우</a:t>
            </a:r>
            <a:r>
              <a:rPr lang="en-US" altLang="ko-KR" sz="1000" dirty="0"/>
              <a:t>), (</a:t>
            </a:r>
            <a:r>
              <a:rPr lang="ko-KR" altLang="en-US" sz="1000" dirty="0"/>
              <a:t>좌상</a:t>
            </a:r>
            <a:r>
              <a:rPr lang="en-US" altLang="ko-KR" sz="1000" dirty="0"/>
              <a:t>, </a:t>
            </a:r>
            <a:r>
              <a:rPr lang="ko-KR" altLang="en-US" sz="1000" dirty="0"/>
              <a:t>우하</a:t>
            </a:r>
            <a:r>
              <a:rPr lang="en-US" altLang="ko-KR" sz="1000" dirty="0"/>
              <a:t>), (</a:t>
            </a:r>
            <a:r>
              <a:rPr lang="ko-KR" altLang="en-US" sz="1000" dirty="0"/>
              <a:t>좌하</a:t>
            </a:r>
            <a:r>
              <a:rPr lang="en-US" altLang="ko-KR" sz="1000" dirty="0"/>
              <a:t>, </a:t>
            </a:r>
            <a:r>
              <a:rPr lang="ko-KR" altLang="en-US" sz="1000" dirty="0"/>
              <a:t>우상</a:t>
            </a:r>
            <a:r>
              <a:rPr lang="en-US" altLang="ko-KR" sz="1000" dirty="0"/>
              <a:t>) </a:t>
            </a:r>
            <a:r>
              <a:rPr lang="ko-KR" altLang="en-US" sz="1000" dirty="0"/>
              <a:t>등</a:t>
            </a: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/>
              <a:t>상↑</a:t>
            </a:r>
            <a:r>
              <a:rPr lang="en-US" altLang="ko-KR" sz="1000" dirty="0"/>
              <a:t>, </a:t>
            </a:r>
            <a:r>
              <a:rPr lang="ko-KR" altLang="en-US" sz="1000" dirty="0"/>
              <a:t>하↓</a:t>
            </a:r>
            <a:r>
              <a:rPr lang="en-US" altLang="ko-KR" sz="1000" dirty="0"/>
              <a:t>, </a:t>
            </a:r>
            <a:r>
              <a:rPr lang="ko-KR" altLang="en-US" sz="1000" dirty="0"/>
              <a:t>우→ 키가 입력됐을 경우에는 </a:t>
            </a:r>
            <a:r>
              <a:rPr lang="en-US" altLang="ko-KR" sz="1000" dirty="0"/>
              <a:t>z(</a:t>
            </a:r>
            <a:r>
              <a:rPr lang="ko-KR" altLang="en-US" sz="1000" dirty="0"/>
              <a:t>상하 방향</a:t>
            </a:r>
            <a:r>
              <a:rPr lang="en-US" altLang="ko-KR" sz="1000" dirty="0"/>
              <a:t>)</a:t>
            </a:r>
            <a:r>
              <a:rPr lang="ko-KR" altLang="en-US" sz="1000" dirty="0"/>
              <a:t>의 이동은 제한하고 </a:t>
            </a:r>
            <a:r>
              <a:rPr lang="en-US" altLang="ko-KR" sz="1000" dirty="0"/>
              <a:t>x(</a:t>
            </a:r>
            <a:r>
              <a:rPr lang="ko-KR" altLang="en-US" sz="1000" dirty="0"/>
              <a:t>좌우 방향</a:t>
            </a:r>
            <a:r>
              <a:rPr lang="en-US" altLang="ko-KR" sz="1000" dirty="0"/>
              <a:t>)</a:t>
            </a:r>
            <a:r>
              <a:rPr lang="ko-KR" altLang="en-US" sz="1000" dirty="0"/>
              <a:t>의 이동인 우 방향으로만 이동하게 된다</a:t>
            </a:r>
            <a:r>
              <a:rPr lang="en-US" altLang="ko-KR" sz="1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/>
              <a:t>상↑</a:t>
            </a:r>
            <a:r>
              <a:rPr lang="en-US" altLang="ko-KR" sz="1000" dirty="0"/>
              <a:t>, </a:t>
            </a:r>
            <a:r>
              <a:rPr lang="ko-KR" altLang="en-US" sz="1000" dirty="0"/>
              <a:t>하↓가 입력되고 있는 상태에서 우→ 키가 나중에 입력되더라도 위와 같은 규칙을 적용시킨다</a:t>
            </a:r>
            <a:r>
              <a:rPr lang="en-US" altLang="ko-KR" sz="1000" dirty="0"/>
              <a:t>.</a:t>
            </a:r>
          </a:p>
          <a:p>
            <a:pPr marL="596900" lvl="1" indent="0">
              <a:buNone/>
            </a:pPr>
            <a:endParaRPr lang="en-US" altLang="ko-KR" sz="1000" dirty="0"/>
          </a:p>
          <a:p>
            <a:pPr marL="596900" lvl="1" indent="0">
              <a:buNone/>
            </a:pPr>
            <a:endParaRPr lang="en-US" altLang="ko-KR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000" dirty="0"/>
              <a:t>두개의 키를 입력하여 </a:t>
            </a:r>
            <a:r>
              <a:rPr lang="ko-KR" altLang="en-US" sz="1000" b="1" dirty="0"/>
              <a:t>대각선으로 움직일 때 기본 이동속도에 맞춰 속도를 조정한다</a:t>
            </a:r>
            <a:r>
              <a:rPr lang="en-US" altLang="ko-KR" sz="1000" b="1" dirty="0"/>
              <a:t>. (8</a:t>
            </a:r>
            <a:r>
              <a:rPr lang="ko-KR" altLang="en-US" sz="1000" b="1" dirty="0"/>
              <a:t>방향의 모든 방향의 속도를 같게 한다</a:t>
            </a:r>
            <a:r>
              <a:rPr lang="en-US" altLang="ko-KR" sz="1000" b="1" dirty="0"/>
              <a:t>.)</a:t>
            </a:r>
          </a:p>
        </p:txBody>
      </p:sp>
      <p:pic>
        <p:nvPicPr>
          <p:cNvPr id="25" name="그래픽 24" descr="걷기 단색으로 채워진">
            <a:extLst>
              <a:ext uri="{FF2B5EF4-FFF2-40B4-BE49-F238E27FC236}">
                <a16:creationId xmlns:a16="http://schemas.microsoft.com/office/drawing/2014/main" id="{DBF66815-514A-B21D-63CC-A863768F8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5228" y="1407787"/>
            <a:ext cx="914400" cy="9144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6C69FF-AEA5-2F64-441F-53C28DCACC5F}"/>
              </a:ext>
            </a:extLst>
          </p:cNvPr>
          <p:cNvSpPr/>
          <p:nvPr/>
        </p:nvSpPr>
        <p:spPr>
          <a:xfrm>
            <a:off x="6578167" y="1327536"/>
            <a:ext cx="4958953" cy="144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1CAC8D5-9F6A-0F64-AD6E-3345946CFF41}"/>
              </a:ext>
            </a:extLst>
          </p:cNvPr>
          <p:cNvSpPr/>
          <p:nvPr/>
        </p:nvSpPr>
        <p:spPr>
          <a:xfrm flipH="1">
            <a:off x="10359298" y="1636237"/>
            <a:ext cx="591340" cy="379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5BAEEE0-7C95-BB46-34B3-FF4A0FCDEF74}"/>
              </a:ext>
            </a:extLst>
          </p:cNvPr>
          <p:cNvSpPr/>
          <p:nvPr/>
        </p:nvSpPr>
        <p:spPr>
          <a:xfrm>
            <a:off x="8836537" y="1612052"/>
            <a:ext cx="591340" cy="379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554DD2-E820-D08A-2A2B-B547E7E39F80}"/>
              </a:ext>
            </a:extLst>
          </p:cNvPr>
          <p:cNvSpPr txBox="1"/>
          <p:nvPr/>
        </p:nvSpPr>
        <p:spPr>
          <a:xfrm>
            <a:off x="8162268" y="2373015"/>
            <a:ext cx="350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B050"/>
                </a:solidFill>
                <a:latin typeface="+mn-ea"/>
                <a:ea typeface="+mn-ea"/>
              </a:rPr>
              <a:t>X</a:t>
            </a:r>
            <a:r>
              <a:rPr lang="ko-KR" altLang="en-US" sz="1000" dirty="0">
                <a:solidFill>
                  <a:srgbClr val="00B050"/>
                </a:solidFill>
                <a:latin typeface="+mn-ea"/>
                <a:ea typeface="+mn-ea"/>
              </a:rPr>
              <a:t>축</a:t>
            </a:r>
            <a:r>
              <a:rPr lang="ko-KR" altLang="en-US" sz="1000" dirty="0">
                <a:latin typeface="+mn-ea"/>
                <a:ea typeface="+mn-ea"/>
              </a:rPr>
              <a:t>의 좌우 방향으로 힘이 작용하면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  <a:ea typeface="+mn-ea"/>
              </a:rPr>
              <a:t>X</a:t>
            </a:r>
            <a:r>
              <a:rPr lang="ko-KR" altLang="en-US" sz="1000" dirty="0">
                <a:solidFill>
                  <a:srgbClr val="00B050"/>
                </a:solidFill>
                <a:latin typeface="+mn-ea"/>
                <a:ea typeface="+mn-ea"/>
              </a:rPr>
              <a:t>축</a:t>
            </a:r>
            <a:r>
              <a:rPr lang="ko-KR" altLang="en-US" sz="1000" dirty="0">
                <a:latin typeface="+mn-ea"/>
                <a:ea typeface="+mn-ea"/>
              </a:rPr>
              <a:t> 방향으로 작용하는 벡터는 </a:t>
            </a:r>
            <a:r>
              <a:rPr lang="en-US" altLang="ko-KR" sz="1000" dirty="0">
                <a:latin typeface="+mn-ea"/>
                <a:ea typeface="+mn-ea"/>
              </a:rPr>
              <a:t>0</a:t>
            </a:r>
            <a:r>
              <a:rPr lang="ko-KR" altLang="en-US" sz="1000" dirty="0">
                <a:latin typeface="+mn-ea"/>
                <a:ea typeface="+mn-ea"/>
              </a:rPr>
              <a:t>이 된다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r>
              <a:rPr lang="ko-KR" altLang="en-US" sz="1000" dirty="0">
                <a:latin typeface="+mn-ea"/>
                <a:ea typeface="+mn-ea"/>
              </a:rPr>
              <a:t> 따라서 정지한다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824FB2-9701-DBF2-834F-C72E6625ECF0}"/>
              </a:ext>
            </a:extLst>
          </p:cNvPr>
          <p:cNvSpPr/>
          <p:nvPr/>
        </p:nvSpPr>
        <p:spPr>
          <a:xfrm>
            <a:off x="6578167" y="2902479"/>
            <a:ext cx="4958953" cy="144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1AB351-E08F-F02B-4800-C67AF03B6272}"/>
              </a:ext>
            </a:extLst>
          </p:cNvPr>
          <p:cNvGrpSpPr/>
          <p:nvPr/>
        </p:nvGrpSpPr>
        <p:grpSpPr>
          <a:xfrm>
            <a:off x="6709133" y="3157337"/>
            <a:ext cx="1148494" cy="935874"/>
            <a:chOff x="884627" y="4487475"/>
            <a:chExt cx="1700533" cy="1385716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10EA8E08-5BE6-65B6-6A1B-BF5BFBDE24CA}"/>
                </a:ext>
              </a:extLst>
            </p:cNvPr>
            <p:cNvSpPr/>
            <p:nvPr/>
          </p:nvSpPr>
          <p:spPr>
            <a:xfrm rot="16200000">
              <a:off x="561411" y="481069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DC3F1471-AEDE-5F34-788A-90F035B495BD}"/>
                </a:ext>
              </a:extLst>
            </p:cNvPr>
            <p:cNvSpPr/>
            <p:nvPr/>
          </p:nvSpPr>
          <p:spPr>
            <a:xfrm>
              <a:off x="1047787" y="528343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97B378-8415-20E8-D38D-E80D1C5F5357}"/>
                </a:ext>
              </a:extLst>
            </p:cNvPr>
            <p:cNvSpPr txBox="1"/>
            <p:nvPr/>
          </p:nvSpPr>
          <p:spPr>
            <a:xfrm>
              <a:off x="959991" y="5508620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X (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좌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우 방향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21976-FF81-DEFE-904C-45625332D3C3}"/>
                </a:ext>
              </a:extLst>
            </p:cNvPr>
            <p:cNvSpPr txBox="1"/>
            <p:nvPr/>
          </p:nvSpPr>
          <p:spPr>
            <a:xfrm>
              <a:off x="966130" y="4684243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Z (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상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하 방향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9ADB5D0-808A-FBE5-DDB5-C774936F9154}"/>
              </a:ext>
            </a:extLst>
          </p:cNvPr>
          <p:cNvSpPr txBox="1"/>
          <p:nvPr/>
        </p:nvSpPr>
        <p:spPr>
          <a:xfrm>
            <a:off x="9692550" y="2921849"/>
            <a:ext cx="1844570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B050"/>
                </a:solidFill>
                <a:latin typeface="+mn-ea"/>
                <a:ea typeface="+mn-ea"/>
              </a:rPr>
              <a:t>X</a:t>
            </a:r>
            <a:r>
              <a:rPr lang="ko-KR" altLang="en-US" sz="1000" dirty="0">
                <a:solidFill>
                  <a:srgbClr val="00B050"/>
                </a:solidFill>
                <a:latin typeface="+mn-ea"/>
                <a:ea typeface="+mn-ea"/>
              </a:rPr>
              <a:t>축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벡터는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이지만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</a:rPr>
              <a:t>Z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</a:rPr>
              <a:t>축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으로 이동할 수 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서로 반대되는 방향의 벡터는 상쇄되게 한다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5E71815-393B-EDFF-642B-30F1A851F7EA}"/>
              </a:ext>
            </a:extLst>
          </p:cNvPr>
          <p:cNvGrpSpPr/>
          <p:nvPr/>
        </p:nvGrpSpPr>
        <p:grpSpPr>
          <a:xfrm>
            <a:off x="6709133" y="1576764"/>
            <a:ext cx="1148494" cy="935874"/>
            <a:chOff x="884627" y="4487475"/>
            <a:chExt cx="1700533" cy="1385716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54F7BD51-4B61-3537-E22A-571C2C678592}"/>
                </a:ext>
              </a:extLst>
            </p:cNvPr>
            <p:cNvSpPr/>
            <p:nvPr/>
          </p:nvSpPr>
          <p:spPr>
            <a:xfrm rot="16200000">
              <a:off x="561411" y="481069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FAFA4779-4B17-A382-4C26-BACCC00A45B0}"/>
                </a:ext>
              </a:extLst>
            </p:cNvPr>
            <p:cNvSpPr/>
            <p:nvPr/>
          </p:nvSpPr>
          <p:spPr>
            <a:xfrm>
              <a:off x="1047787" y="528343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E3D126-9BD6-338A-06EE-52721F3216D1}"/>
                </a:ext>
              </a:extLst>
            </p:cNvPr>
            <p:cNvSpPr txBox="1"/>
            <p:nvPr/>
          </p:nvSpPr>
          <p:spPr>
            <a:xfrm>
              <a:off x="959991" y="5508620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X (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좌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우 방향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C02DAB-4273-EE93-7E07-77E323D71EC3}"/>
                </a:ext>
              </a:extLst>
            </p:cNvPr>
            <p:cNvSpPr txBox="1"/>
            <p:nvPr/>
          </p:nvSpPr>
          <p:spPr>
            <a:xfrm>
              <a:off x="966130" y="4684243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Z (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상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하 방향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518745-3D58-BC7B-EA66-F59FDAC76BFD}"/>
              </a:ext>
            </a:extLst>
          </p:cNvPr>
          <p:cNvGrpSpPr/>
          <p:nvPr/>
        </p:nvGrpSpPr>
        <p:grpSpPr>
          <a:xfrm>
            <a:off x="8045279" y="3089781"/>
            <a:ext cx="1600105" cy="1195460"/>
            <a:chOff x="2145177" y="4200659"/>
            <a:chExt cx="2114101" cy="1579473"/>
          </a:xfrm>
        </p:grpSpPr>
        <p:pic>
          <p:nvPicPr>
            <p:cNvPr id="41" name="그래픽 40" descr="걷기 단색으로 채워진">
              <a:extLst>
                <a:ext uri="{FF2B5EF4-FFF2-40B4-BE49-F238E27FC236}">
                  <a16:creationId xmlns:a16="http://schemas.microsoft.com/office/drawing/2014/main" id="{015D8DC4-DBAC-3F8B-5733-6253852EB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3868" y="4865732"/>
              <a:ext cx="914400" cy="914400"/>
            </a:xfrm>
            <a:prstGeom prst="rect">
              <a:avLst/>
            </a:prstGeom>
          </p:spPr>
        </p:pic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6CDFF7C-0F80-715D-FF46-9636F247B9EF}"/>
                </a:ext>
              </a:extLst>
            </p:cNvPr>
            <p:cNvSpPr/>
            <p:nvPr/>
          </p:nvSpPr>
          <p:spPr>
            <a:xfrm flipH="1">
              <a:off x="3667938" y="5094182"/>
              <a:ext cx="591340" cy="37994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619C03B1-1142-9C37-9531-B7A12ED9EA6E}"/>
                </a:ext>
              </a:extLst>
            </p:cNvPr>
            <p:cNvSpPr/>
            <p:nvPr/>
          </p:nvSpPr>
          <p:spPr>
            <a:xfrm>
              <a:off x="2145177" y="5069997"/>
              <a:ext cx="591340" cy="37994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DBFEC26B-E838-3CE2-A137-DC940BF80D72}"/>
                </a:ext>
              </a:extLst>
            </p:cNvPr>
            <p:cNvSpPr/>
            <p:nvPr/>
          </p:nvSpPr>
          <p:spPr>
            <a:xfrm rot="16200000">
              <a:off x="2951881" y="4306355"/>
              <a:ext cx="591340" cy="379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73CAC4-1392-7BA1-779F-2E78EE28C838}"/>
              </a:ext>
            </a:extLst>
          </p:cNvPr>
          <p:cNvSpPr/>
          <p:nvPr/>
        </p:nvSpPr>
        <p:spPr>
          <a:xfrm>
            <a:off x="6578167" y="4824147"/>
            <a:ext cx="4958953" cy="144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F86302D-E0C3-4DC6-EEC7-9D0A692B34A1}"/>
              </a:ext>
            </a:extLst>
          </p:cNvPr>
          <p:cNvGrpSpPr/>
          <p:nvPr/>
        </p:nvGrpSpPr>
        <p:grpSpPr>
          <a:xfrm>
            <a:off x="6522240" y="4859851"/>
            <a:ext cx="1331241" cy="1205533"/>
            <a:chOff x="607901" y="4162983"/>
            <a:chExt cx="1971120" cy="1784991"/>
          </a:xfrm>
        </p:grpSpPr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C74343D5-AB82-4973-AAD8-D0F3E7980EC8}"/>
                </a:ext>
              </a:extLst>
            </p:cNvPr>
            <p:cNvSpPr/>
            <p:nvPr/>
          </p:nvSpPr>
          <p:spPr>
            <a:xfrm rot="16200000">
              <a:off x="561411" y="481069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8CF37F91-E5D7-3DA1-B9B2-3A3D2046A6AF}"/>
                </a:ext>
              </a:extLst>
            </p:cNvPr>
            <p:cNvSpPr/>
            <p:nvPr/>
          </p:nvSpPr>
          <p:spPr>
            <a:xfrm>
              <a:off x="1047787" y="5283431"/>
              <a:ext cx="914400" cy="267967"/>
            </a:xfrm>
            <a:prstGeom prst="rightArrow">
              <a:avLst>
                <a:gd name="adj1" fmla="val 25333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D88DF0-29D5-DA29-29A1-9C1672255EBE}"/>
                </a:ext>
              </a:extLst>
            </p:cNvPr>
            <p:cNvSpPr txBox="1"/>
            <p:nvPr/>
          </p:nvSpPr>
          <p:spPr>
            <a:xfrm>
              <a:off x="959991" y="5583403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X (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좌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rPr>
                <a:t>우 방향</a:t>
              </a:r>
              <a:r>
                <a:rPr lang="en-US" altLang="ko-KR" sz="1000" b="1" dirty="0">
                  <a:solidFill>
                    <a:srgbClr val="00B05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018A2A-C1EF-04ED-5B4F-EF60DF0230F1}"/>
                </a:ext>
              </a:extLst>
            </p:cNvPr>
            <p:cNvSpPr txBox="1"/>
            <p:nvPr/>
          </p:nvSpPr>
          <p:spPr>
            <a:xfrm>
              <a:off x="607901" y="4162983"/>
              <a:ext cx="1619030" cy="36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Z (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상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rPr>
                <a:t>하 방향</a:t>
              </a:r>
              <a:r>
                <a:rPr lang="en-US" altLang="ko-KR" sz="10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0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8C9C87-0B19-FDC7-CA59-1ECA1CF91913}"/>
              </a:ext>
            </a:extLst>
          </p:cNvPr>
          <p:cNvSpPr txBox="1"/>
          <p:nvPr/>
        </p:nvSpPr>
        <p:spPr>
          <a:xfrm>
            <a:off x="9755028" y="4843517"/>
            <a:ext cx="1761638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대각선 방향의 속도도 일반속도와 같게 한다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궁극적으로 모든 방향의 이동속도를 같게 한다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9B9D254-FC42-8B2B-7213-210DEB4E64FC}"/>
              </a:ext>
            </a:extLst>
          </p:cNvPr>
          <p:cNvGrpSpPr/>
          <p:nvPr/>
        </p:nvGrpSpPr>
        <p:grpSpPr>
          <a:xfrm>
            <a:off x="8379397" y="4993025"/>
            <a:ext cx="1139276" cy="1195460"/>
            <a:chOff x="2783868" y="4200659"/>
            <a:chExt cx="1505241" cy="1579473"/>
          </a:xfrm>
        </p:grpSpPr>
        <p:pic>
          <p:nvPicPr>
            <p:cNvPr id="67" name="그래픽 66" descr="걷기 단색으로 채워진">
              <a:extLst>
                <a:ext uri="{FF2B5EF4-FFF2-40B4-BE49-F238E27FC236}">
                  <a16:creationId xmlns:a16="http://schemas.microsoft.com/office/drawing/2014/main" id="{AB775917-7D17-470A-36CC-08C05A93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3868" y="4865732"/>
              <a:ext cx="914400" cy="914400"/>
            </a:xfrm>
            <a:prstGeom prst="rect">
              <a:avLst/>
            </a:prstGeom>
          </p:spPr>
        </p:pic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07E2EB3D-2D90-CA5F-140D-380C45C81500}"/>
                </a:ext>
              </a:extLst>
            </p:cNvPr>
            <p:cNvSpPr/>
            <p:nvPr/>
          </p:nvSpPr>
          <p:spPr>
            <a:xfrm>
              <a:off x="3697769" y="5132016"/>
              <a:ext cx="591340" cy="37994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A52C3809-A760-48C2-3EB0-444738912997}"/>
                </a:ext>
              </a:extLst>
            </p:cNvPr>
            <p:cNvSpPr/>
            <p:nvPr/>
          </p:nvSpPr>
          <p:spPr>
            <a:xfrm rot="16200000">
              <a:off x="2951881" y="4306355"/>
              <a:ext cx="591340" cy="37994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8A22D63E-15D2-492A-5C15-05F0BD61D203}"/>
                </a:ext>
              </a:extLst>
            </p:cNvPr>
            <p:cNvSpPr/>
            <p:nvPr/>
          </p:nvSpPr>
          <p:spPr>
            <a:xfrm rot="18900000">
              <a:off x="3678330" y="4349134"/>
              <a:ext cx="591340" cy="379948"/>
            </a:xfrm>
            <a:prstGeom prst="rightArrow">
              <a:avLst/>
            </a:prstGeom>
            <a:solidFill>
              <a:srgbClr val="0AE1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F345B79-3FA3-B9AC-1681-864491758A71}"/>
              </a:ext>
            </a:extLst>
          </p:cNvPr>
          <p:cNvCxnSpPr/>
          <p:nvPr/>
        </p:nvCxnSpPr>
        <p:spPr>
          <a:xfrm flipH="1">
            <a:off x="395536" y="4697425"/>
            <a:ext cx="11175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3EE26298-49DF-7FE5-5BF4-DA483FD314AA}"/>
              </a:ext>
            </a:extLst>
          </p:cNvPr>
          <p:cNvSpPr/>
          <p:nvPr/>
        </p:nvSpPr>
        <p:spPr>
          <a:xfrm rot="-2700000">
            <a:off x="6728817" y="5379819"/>
            <a:ext cx="617560" cy="180978"/>
          </a:xfrm>
          <a:prstGeom prst="rightArrow">
            <a:avLst>
              <a:gd name="adj1" fmla="val 25333"/>
              <a:gd name="adj2" fmla="val 50000"/>
            </a:avLst>
          </a:prstGeom>
          <a:solidFill>
            <a:srgbClr val="0AE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09D719-1C3E-D82F-4B51-9CEF1E2004E0}"/>
              </a:ext>
            </a:extLst>
          </p:cNvPr>
          <p:cNvSpPr txBox="1"/>
          <p:nvPr/>
        </p:nvSpPr>
        <p:spPr>
          <a:xfrm>
            <a:off x="7331265" y="5131985"/>
            <a:ext cx="627108" cy="400110"/>
          </a:xfrm>
          <a:prstGeom prst="rect">
            <a:avLst/>
          </a:prstGeom>
          <a:noFill/>
          <a:ln>
            <a:solidFill>
              <a:srgbClr val="0AE1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대각선 방향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28AE0-EFA1-3E49-0D8E-522387A4C545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773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시선 시스템 세부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692726"/>
            <a:ext cx="5924076" cy="5939427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캐릭터가 마우스 커서방향을 바라보게 하는 시스템이다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캐릭터의 시선은 캐릭터의 이동시스템과 독립적으로 작동한다</a:t>
            </a:r>
            <a:r>
              <a:rPr lang="en-US" altLang="ko-KR" sz="1000" dirty="0"/>
              <a:t>.</a:t>
            </a:r>
          </a:p>
          <a:p>
            <a:pPr marL="596900" lvl="1" indent="0">
              <a:buNone/>
            </a:pPr>
            <a:r>
              <a:rPr lang="en-US" altLang="ko-KR" sz="1000" dirty="0"/>
              <a:t>(</a:t>
            </a:r>
            <a:r>
              <a:rPr lang="ko-KR" altLang="en-US" sz="1000" dirty="0"/>
              <a:t>뒤를 보며 앞으로 달리거나 앞을 보며 좌우 이동이 가능함</a:t>
            </a:r>
            <a:r>
              <a:rPr lang="en-US" altLang="ko-KR" sz="1000" dirty="0"/>
              <a:t>.)</a:t>
            </a:r>
          </a:p>
          <a:p>
            <a:r>
              <a:rPr lang="ko-KR" altLang="en-US" sz="1000" dirty="0"/>
              <a:t>캐릭터의 회전은 </a:t>
            </a:r>
            <a:r>
              <a:rPr lang="en-US" altLang="ko-KR" sz="1000" b="1" dirty="0"/>
              <a:t>Yaw</a:t>
            </a:r>
            <a:r>
              <a:rPr lang="ko-KR" altLang="en-US" sz="1000" b="1" dirty="0"/>
              <a:t>방향</a:t>
            </a:r>
            <a:r>
              <a:rPr lang="en-US" altLang="ko-KR" sz="1000" b="1" dirty="0"/>
              <a:t>(Y</a:t>
            </a:r>
            <a:r>
              <a:rPr lang="ko-KR" altLang="en-US" sz="1000" b="1" dirty="0"/>
              <a:t>축 회전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으로만 이루어지므로 </a:t>
            </a:r>
            <a:r>
              <a:rPr lang="ko-KR" altLang="en-US" sz="1000" dirty="0"/>
              <a:t>마우스 커서의 </a:t>
            </a:r>
            <a:r>
              <a:rPr lang="en-US" altLang="ko-KR" sz="1000" b="1" dirty="0"/>
              <a:t>X,Z </a:t>
            </a:r>
            <a:r>
              <a:rPr lang="ko-KR" altLang="en-US" sz="1000" b="1" dirty="0"/>
              <a:t>좌표를 참조</a:t>
            </a:r>
            <a:r>
              <a:rPr lang="ko-KR" altLang="en-US" sz="1000" dirty="0"/>
              <a:t>하여 바라보게 한다</a:t>
            </a:r>
            <a:r>
              <a:rPr lang="en-US" altLang="ko-KR" sz="1000" dirty="0"/>
              <a:t>.</a:t>
            </a:r>
          </a:p>
        </p:txBody>
      </p:sp>
      <p:pic>
        <p:nvPicPr>
          <p:cNvPr id="78" name="그래픽 77" descr="커서 윤곽선">
            <a:extLst>
              <a:ext uri="{FF2B5EF4-FFF2-40B4-BE49-F238E27FC236}">
                <a16:creationId xmlns:a16="http://schemas.microsoft.com/office/drawing/2014/main" id="{5B37DFE1-9EB1-1BFE-357A-E5E3D8F99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3304" y="566005"/>
            <a:ext cx="364008" cy="364008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16B76C8C-BB52-217F-296C-7141E5B5B666}"/>
              </a:ext>
            </a:extLst>
          </p:cNvPr>
          <p:cNvSpPr/>
          <p:nvPr/>
        </p:nvSpPr>
        <p:spPr>
          <a:xfrm>
            <a:off x="6573187" y="824386"/>
            <a:ext cx="4963930" cy="4768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0EFE6D7D-E118-4BC7-6369-AE0699D8DC6E}"/>
              </a:ext>
            </a:extLst>
          </p:cNvPr>
          <p:cNvSpPr/>
          <p:nvPr/>
        </p:nvSpPr>
        <p:spPr>
          <a:xfrm rot="3172288">
            <a:off x="8769748" y="2662789"/>
            <a:ext cx="756734" cy="674389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91232D13-DC07-B8E8-AAFE-DCAE7D727309}"/>
              </a:ext>
            </a:extLst>
          </p:cNvPr>
          <p:cNvSpPr/>
          <p:nvPr/>
        </p:nvSpPr>
        <p:spPr>
          <a:xfrm flipH="1">
            <a:off x="8113272" y="1707154"/>
            <a:ext cx="2069687" cy="1673127"/>
          </a:xfrm>
          <a:prstGeom prst="circularArrow">
            <a:avLst>
              <a:gd name="adj1" fmla="val 5999"/>
              <a:gd name="adj2" fmla="val 1142319"/>
              <a:gd name="adj3" fmla="val 20513774"/>
              <a:gd name="adj4" fmla="val 11363967"/>
              <a:gd name="adj5" fmla="val 10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00A9F1F0-B20C-7FB9-78D0-5F47FF29F8E5}"/>
              </a:ext>
            </a:extLst>
          </p:cNvPr>
          <p:cNvSpPr/>
          <p:nvPr/>
        </p:nvSpPr>
        <p:spPr>
          <a:xfrm rot="2161579">
            <a:off x="8756969" y="2673967"/>
            <a:ext cx="782292" cy="652356"/>
          </a:xfrm>
          <a:prstGeom prst="triangl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C81BC5D4-E1CC-C581-BE94-4C1B6F558941}"/>
              </a:ext>
            </a:extLst>
          </p:cNvPr>
          <p:cNvSpPr/>
          <p:nvPr/>
        </p:nvSpPr>
        <p:spPr>
          <a:xfrm rot="992012">
            <a:off x="8762091" y="2668968"/>
            <a:ext cx="782292" cy="652356"/>
          </a:xfrm>
          <a:prstGeom prst="triangl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9185B719-0A7C-8BD2-324D-0A475AD39B04}"/>
              </a:ext>
            </a:extLst>
          </p:cNvPr>
          <p:cNvSpPr/>
          <p:nvPr/>
        </p:nvSpPr>
        <p:spPr>
          <a:xfrm>
            <a:off x="8728855" y="2632335"/>
            <a:ext cx="782292" cy="6523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517EBF-A443-91A3-ADE0-18AA9B5F6E54}"/>
              </a:ext>
            </a:extLst>
          </p:cNvPr>
          <p:cNvSpPr txBox="1"/>
          <p:nvPr/>
        </p:nvSpPr>
        <p:spPr>
          <a:xfrm>
            <a:off x="8350562" y="3676875"/>
            <a:ext cx="1538877" cy="2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시선</a:t>
            </a:r>
          </a:p>
        </p:txBody>
      </p:sp>
      <p:pic>
        <p:nvPicPr>
          <p:cNvPr id="115" name="그림 114" descr="개체, 거울, 그리기이(가) 표시된 사진&#10;&#10;자동 생성된 설명">
            <a:extLst>
              <a:ext uri="{FF2B5EF4-FFF2-40B4-BE49-F238E27FC236}">
                <a16:creationId xmlns:a16="http://schemas.microsoft.com/office/drawing/2014/main" id="{E7CEF4A1-1E31-BB82-1065-0207E7B4B2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7778" y1="33333" x2="44444" y2="25333"/>
                        <a14:foregroundMark x1="59111" y1="24444" x2="63556" y2="39111"/>
                        <a14:foregroundMark x1="44889" y1="23111" x2="41333" y2="35111"/>
                        <a14:foregroundMark x1="40889" y1="53333" x2="63111" y2="57778"/>
                        <a14:foregroundMark x1="63111" y1="57778" x2="47556" y2="54667"/>
                        <a14:foregroundMark x1="39556" y1="48444" x2="52000" y2="67556"/>
                        <a14:foregroundMark x1="52000" y1="67556" x2="45333" y2="48889"/>
                        <a14:foregroundMark x1="40444" y1="58667" x2="47556" y2="62667"/>
                        <a14:foregroundMark x1="38667" y1="69333" x2="60889" y2="74667"/>
                        <a14:foregroundMark x1="60889" y1="74667" x2="66222" y2="52889"/>
                        <a14:foregroundMark x1="66222" y1="52889" x2="46667" y2="42222"/>
                        <a14:foregroundMark x1="46667" y1="42222" x2="34667" y2="62667"/>
                        <a14:foregroundMark x1="34667" y1="62667" x2="373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0" t="15592" r="25530" b="15592"/>
          <a:stretch/>
        </p:blipFill>
        <p:spPr>
          <a:xfrm>
            <a:off x="8762786" y="4030591"/>
            <a:ext cx="714430" cy="97179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0D8EEBC-3925-FD57-159C-22B375D24A58}"/>
              </a:ext>
            </a:extLst>
          </p:cNvPr>
          <p:cNvSpPr txBox="1"/>
          <p:nvPr/>
        </p:nvSpPr>
        <p:spPr>
          <a:xfrm>
            <a:off x="7533603" y="5041400"/>
            <a:ext cx="323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마우스 커서의 위치에 따라</a:t>
            </a:r>
            <a:endParaRPr lang="en-US" altLang="ko-KR" dirty="0"/>
          </a:p>
          <a:p>
            <a:pPr algn="ctr"/>
            <a:r>
              <a:rPr lang="ko-KR" altLang="en-US" dirty="0"/>
              <a:t>캐릭터 회전</a:t>
            </a:r>
          </a:p>
        </p:txBody>
      </p:sp>
      <p:sp>
        <p:nvSpPr>
          <p:cNvPr id="117" name="그래픽 27" descr="커서 윤곽선">
            <a:extLst>
              <a:ext uri="{FF2B5EF4-FFF2-40B4-BE49-F238E27FC236}">
                <a16:creationId xmlns:a16="http://schemas.microsoft.com/office/drawing/2014/main" id="{A621DE7E-E577-2F62-48CB-B735972F7AB3}"/>
              </a:ext>
            </a:extLst>
          </p:cNvPr>
          <p:cNvSpPr/>
          <p:nvPr/>
        </p:nvSpPr>
        <p:spPr>
          <a:xfrm>
            <a:off x="10477704" y="1642984"/>
            <a:ext cx="483497" cy="468140"/>
          </a:xfrm>
          <a:custGeom>
            <a:avLst/>
            <a:gdLst>
              <a:gd name="connsiteX0" fmla="*/ 20664 w 533051"/>
              <a:gd name="connsiteY0" fmla="*/ 20622 h 533552"/>
              <a:gd name="connsiteX1" fmla="*/ 497257 w 533051"/>
              <a:gd name="connsiteY1" fmla="*/ 179546 h 533552"/>
              <a:gd name="connsiteX2" fmla="*/ 497318 w 533051"/>
              <a:gd name="connsiteY2" fmla="*/ 179666 h 533552"/>
              <a:gd name="connsiteX3" fmla="*/ 497257 w 533051"/>
              <a:gd name="connsiteY3" fmla="*/ 179727 h 533552"/>
              <a:gd name="connsiteX4" fmla="*/ 334179 w 533051"/>
              <a:gd name="connsiteY4" fmla="*/ 238468 h 533552"/>
              <a:gd name="connsiteX5" fmla="*/ 305937 w 533051"/>
              <a:gd name="connsiteY5" fmla="*/ 248603 h 533552"/>
              <a:gd name="connsiteX6" fmla="*/ 327169 w 533051"/>
              <a:gd name="connsiteY6" fmla="*/ 269824 h 533552"/>
              <a:gd name="connsiteX7" fmla="*/ 506105 w 533051"/>
              <a:gd name="connsiteY7" fmla="*/ 448751 h 533552"/>
              <a:gd name="connsiteX8" fmla="*/ 448184 w 533051"/>
              <a:gd name="connsiteY8" fmla="*/ 506616 h 533552"/>
              <a:gd name="connsiteX9" fmla="*/ 269428 w 533051"/>
              <a:gd name="connsiteY9" fmla="*/ 327812 h 533552"/>
              <a:gd name="connsiteX10" fmla="*/ 248254 w 533051"/>
              <a:gd name="connsiteY10" fmla="*/ 306591 h 533552"/>
              <a:gd name="connsiteX11" fmla="*/ 238081 w 533051"/>
              <a:gd name="connsiteY11" fmla="*/ 334823 h 533552"/>
              <a:gd name="connsiteX12" fmla="*/ 179274 w 533051"/>
              <a:gd name="connsiteY12" fmla="*/ 497967 h 533552"/>
              <a:gd name="connsiteX13" fmla="*/ 179154 w 533051"/>
              <a:gd name="connsiteY13" fmla="*/ 498028 h 533552"/>
              <a:gd name="connsiteX14" fmla="*/ 179093 w 533051"/>
              <a:gd name="connsiteY14" fmla="*/ 497967 h 533552"/>
              <a:gd name="connsiteX15" fmla="*/ 20549 w 533051"/>
              <a:gd name="connsiteY15" fmla="*/ 20765 h 533552"/>
              <a:gd name="connsiteX16" fmla="*/ 20535 w 533051"/>
              <a:gd name="connsiteY16" fmla="*/ 20636 h 533552"/>
              <a:gd name="connsiteX17" fmla="*/ 20664 w 533051"/>
              <a:gd name="connsiteY17" fmla="*/ 20622 h 533552"/>
              <a:gd name="connsiteX18" fmla="*/ 16282 w 533051"/>
              <a:gd name="connsiteY18" fmla="*/ 0 h 533552"/>
              <a:gd name="connsiteX19" fmla="*/ 16196 w 533051"/>
              <a:gd name="connsiteY19" fmla="*/ 0 h 533552"/>
              <a:gd name="connsiteX20" fmla="*/ 4 w 533051"/>
              <a:gd name="connsiteY20" fmla="*/ 16926 h 533552"/>
              <a:gd name="connsiteX21" fmla="*/ 880 w 533051"/>
              <a:gd name="connsiteY21" fmla="*/ 21917 h 533552"/>
              <a:gd name="connsiteX22" fmla="*/ 163367 w 533051"/>
              <a:gd name="connsiteY22" fmla="*/ 511064 h 533552"/>
              <a:gd name="connsiteX23" fmla="*/ 184637 w 533051"/>
              <a:gd name="connsiteY23" fmla="*/ 521226 h 533552"/>
              <a:gd name="connsiteX24" fmla="*/ 194800 w 533051"/>
              <a:gd name="connsiteY24" fmla="*/ 511064 h 533552"/>
              <a:gd name="connsiteX25" fmla="*/ 255960 w 533051"/>
              <a:gd name="connsiteY25" fmla="*/ 341281 h 533552"/>
              <a:gd name="connsiteX26" fmla="*/ 448184 w 533051"/>
              <a:gd name="connsiteY26" fmla="*/ 533552 h 533552"/>
              <a:gd name="connsiteX27" fmla="*/ 533052 w 533051"/>
              <a:gd name="connsiteY27" fmla="*/ 448780 h 533552"/>
              <a:gd name="connsiteX28" fmla="*/ 340647 w 533051"/>
              <a:gd name="connsiteY28" fmla="*/ 256375 h 533552"/>
              <a:gd name="connsiteX29" fmla="*/ 510191 w 533051"/>
              <a:gd name="connsiteY29" fmla="*/ 195310 h 533552"/>
              <a:gd name="connsiteX30" fmla="*/ 520527 w 533051"/>
              <a:gd name="connsiteY30" fmla="*/ 174108 h 533552"/>
              <a:gd name="connsiteX31" fmla="*/ 510191 w 533051"/>
              <a:gd name="connsiteY31" fmla="*/ 163773 h 533552"/>
              <a:gd name="connsiteX32" fmla="*/ 21626 w 533051"/>
              <a:gd name="connsiteY32" fmla="*/ 857 h 533552"/>
              <a:gd name="connsiteX33" fmla="*/ 16282 w 533051"/>
              <a:gd name="connsiteY33" fmla="*/ 0 h 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051" h="533552">
                <a:moveTo>
                  <a:pt x="20664" y="20622"/>
                </a:moveTo>
                <a:lnTo>
                  <a:pt x="497257" y="179546"/>
                </a:lnTo>
                <a:cubicBezTo>
                  <a:pt x="497306" y="179562"/>
                  <a:pt x="497334" y="179617"/>
                  <a:pt x="497318" y="179666"/>
                </a:cubicBezTo>
                <a:cubicBezTo>
                  <a:pt x="497308" y="179695"/>
                  <a:pt x="497285" y="179718"/>
                  <a:pt x="497257" y="179727"/>
                </a:cubicBezTo>
                <a:lnTo>
                  <a:pt x="334179" y="238468"/>
                </a:lnTo>
                <a:lnTo>
                  <a:pt x="305937" y="248603"/>
                </a:lnTo>
                <a:lnTo>
                  <a:pt x="327169" y="269824"/>
                </a:lnTo>
                <a:lnTo>
                  <a:pt x="506105" y="448751"/>
                </a:lnTo>
                <a:lnTo>
                  <a:pt x="448184" y="506616"/>
                </a:lnTo>
                <a:lnTo>
                  <a:pt x="269428" y="327812"/>
                </a:lnTo>
                <a:lnTo>
                  <a:pt x="248254" y="306591"/>
                </a:lnTo>
                <a:lnTo>
                  <a:pt x="238081" y="334823"/>
                </a:lnTo>
                <a:lnTo>
                  <a:pt x="179274" y="497967"/>
                </a:lnTo>
                <a:cubicBezTo>
                  <a:pt x="179258" y="498017"/>
                  <a:pt x="179203" y="498044"/>
                  <a:pt x="179154" y="498028"/>
                </a:cubicBezTo>
                <a:cubicBezTo>
                  <a:pt x="179125" y="498018"/>
                  <a:pt x="179103" y="497996"/>
                  <a:pt x="179093" y="497967"/>
                </a:cubicBezTo>
                <a:lnTo>
                  <a:pt x="20549" y="20765"/>
                </a:lnTo>
                <a:cubicBezTo>
                  <a:pt x="20510" y="20733"/>
                  <a:pt x="20504" y="20675"/>
                  <a:pt x="20535" y="20636"/>
                </a:cubicBezTo>
                <a:cubicBezTo>
                  <a:pt x="20567" y="20597"/>
                  <a:pt x="20625" y="20590"/>
                  <a:pt x="20664" y="20622"/>
                </a:cubicBezTo>
                <a:close/>
                <a:moveTo>
                  <a:pt x="16282" y="0"/>
                </a:moveTo>
                <a:lnTo>
                  <a:pt x="16196" y="0"/>
                </a:lnTo>
                <a:cubicBezTo>
                  <a:pt x="7053" y="209"/>
                  <a:pt x="-193" y="7783"/>
                  <a:pt x="4" y="16926"/>
                </a:cubicBezTo>
                <a:cubicBezTo>
                  <a:pt x="41" y="18624"/>
                  <a:pt x="337" y="20307"/>
                  <a:pt x="880" y="21917"/>
                </a:cubicBezTo>
                <a:lnTo>
                  <a:pt x="163367" y="511064"/>
                </a:lnTo>
                <a:cubicBezTo>
                  <a:pt x="166434" y="519744"/>
                  <a:pt x="175957" y="524293"/>
                  <a:pt x="184637" y="521226"/>
                </a:cubicBezTo>
                <a:cubicBezTo>
                  <a:pt x="189387" y="519548"/>
                  <a:pt x="193121" y="515813"/>
                  <a:pt x="194800" y="511064"/>
                </a:cubicBezTo>
                <a:lnTo>
                  <a:pt x="255960" y="341281"/>
                </a:lnTo>
                <a:lnTo>
                  <a:pt x="448184" y="533552"/>
                </a:lnTo>
                <a:lnTo>
                  <a:pt x="533052" y="448780"/>
                </a:lnTo>
                <a:lnTo>
                  <a:pt x="340647" y="256375"/>
                </a:lnTo>
                <a:lnTo>
                  <a:pt x="510191" y="195310"/>
                </a:lnTo>
                <a:cubicBezTo>
                  <a:pt x="518900" y="192310"/>
                  <a:pt x="523527" y="182817"/>
                  <a:pt x="520527" y="174108"/>
                </a:cubicBezTo>
                <a:cubicBezTo>
                  <a:pt x="518855" y="169256"/>
                  <a:pt x="515044" y="165444"/>
                  <a:pt x="510191" y="163773"/>
                </a:cubicBezTo>
                <a:lnTo>
                  <a:pt x="21626" y="857"/>
                </a:lnTo>
                <a:cubicBezTo>
                  <a:pt x="19902" y="288"/>
                  <a:pt x="18098" y="-2"/>
                  <a:pt x="16282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8" name="그래픽 35" descr="커서 윤곽선">
            <a:extLst>
              <a:ext uri="{FF2B5EF4-FFF2-40B4-BE49-F238E27FC236}">
                <a16:creationId xmlns:a16="http://schemas.microsoft.com/office/drawing/2014/main" id="{703BF347-9564-B5CF-E7BA-780A61D17AAC}"/>
              </a:ext>
            </a:extLst>
          </p:cNvPr>
          <p:cNvSpPr/>
          <p:nvPr/>
        </p:nvSpPr>
        <p:spPr>
          <a:xfrm>
            <a:off x="9788480" y="1176187"/>
            <a:ext cx="483497" cy="468140"/>
          </a:xfrm>
          <a:custGeom>
            <a:avLst/>
            <a:gdLst>
              <a:gd name="connsiteX0" fmla="*/ 20664 w 533051"/>
              <a:gd name="connsiteY0" fmla="*/ 20622 h 533552"/>
              <a:gd name="connsiteX1" fmla="*/ 497257 w 533051"/>
              <a:gd name="connsiteY1" fmla="*/ 179546 h 533552"/>
              <a:gd name="connsiteX2" fmla="*/ 497318 w 533051"/>
              <a:gd name="connsiteY2" fmla="*/ 179666 h 533552"/>
              <a:gd name="connsiteX3" fmla="*/ 497257 w 533051"/>
              <a:gd name="connsiteY3" fmla="*/ 179727 h 533552"/>
              <a:gd name="connsiteX4" fmla="*/ 334179 w 533051"/>
              <a:gd name="connsiteY4" fmla="*/ 238468 h 533552"/>
              <a:gd name="connsiteX5" fmla="*/ 305937 w 533051"/>
              <a:gd name="connsiteY5" fmla="*/ 248603 h 533552"/>
              <a:gd name="connsiteX6" fmla="*/ 327169 w 533051"/>
              <a:gd name="connsiteY6" fmla="*/ 269824 h 533552"/>
              <a:gd name="connsiteX7" fmla="*/ 506105 w 533051"/>
              <a:gd name="connsiteY7" fmla="*/ 448751 h 533552"/>
              <a:gd name="connsiteX8" fmla="*/ 448184 w 533051"/>
              <a:gd name="connsiteY8" fmla="*/ 506616 h 533552"/>
              <a:gd name="connsiteX9" fmla="*/ 269428 w 533051"/>
              <a:gd name="connsiteY9" fmla="*/ 327812 h 533552"/>
              <a:gd name="connsiteX10" fmla="*/ 248254 w 533051"/>
              <a:gd name="connsiteY10" fmla="*/ 306591 h 533552"/>
              <a:gd name="connsiteX11" fmla="*/ 238081 w 533051"/>
              <a:gd name="connsiteY11" fmla="*/ 334823 h 533552"/>
              <a:gd name="connsiteX12" fmla="*/ 179274 w 533051"/>
              <a:gd name="connsiteY12" fmla="*/ 497967 h 533552"/>
              <a:gd name="connsiteX13" fmla="*/ 179154 w 533051"/>
              <a:gd name="connsiteY13" fmla="*/ 498028 h 533552"/>
              <a:gd name="connsiteX14" fmla="*/ 179093 w 533051"/>
              <a:gd name="connsiteY14" fmla="*/ 497967 h 533552"/>
              <a:gd name="connsiteX15" fmla="*/ 20549 w 533051"/>
              <a:gd name="connsiteY15" fmla="*/ 20765 h 533552"/>
              <a:gd name="connsiteX16" fmla="*/ 20535 w 533051"/>
              <a:gd name="connsiteY16" fmla="*/ 20636 h 533552"/>
              <a:gd name="connsiteX17" fmla="*/ 20664 w 533051"/>
              <a:gd name="connsiteY17" fmla="*/ 20622 h 533552"/>
              <a:gd name="connsiteX18" fmla="*/ 16282 w 533051"/>
              <a:gd name="connsiteY18" fmla="*/ 0 h 533552"/>
              <a:gd name="connsiteX19" fmla="*/ 16196 w 533051"/>
              <a:gd name="connsiteY19" fmla="*/ 0 h 533552"/>
              <a:gd name="connsiteX20" fmla="*/ 4 w 533051"/>
              <a:gd name="connsiteY20" fmla="*/ 16926 h 533552"/>
              <a:gd name="connsiteX21" fmla="*/ 880 w 533051"/>
              <a:gd name="connsiteY21" fmla="*/ 21917 h 533552"/>
              <a:gd name="connsiteX22" fmla="*/ 163367 w 533051"/>
              <a:gd name="connsiteY22" fmla="*/ 511064 h 533552"/>
              <a:gd name="connsiteX23" fmla="*/ 184637 w 533051"/>
              <a:gd name="connsiteY23" fmla="*/ 521226 h 533552"/>
              <a:gd name="connsiteX24" fmla="*/ 194800 w 533051"/>
              <a:gd name="connsiteY24" fmla="*/ 511064 h 533552"/>
              <a:gd name="connsiteX25" fmla="*/ 255960 w 533051"/>
              <a:gd name="connsiteY25" fmla="*/ 341281 h 533552"/>
              <a:gd name="connsiteX26" fmla="*/ 448184 w 533051"/>
              <a:gd name="connsiteY26" fmla="*/ 533552 h 533552"/>
              <a:gd name="connsiteX27" fmla="*/ 533052 w 533051"/>
              <a:gd name="connsiteY27" fmla="*/ 448780 h 533552"/>
              <a:gd name="connsiteX28" fmla="*/ 340647 w 533051"/>
              <a:gd name="connsiteY28" fmla="*/ 256375 h 533552"/>
              <a:gd name="connsiteX29" fmla="*/ 510191 w 533051"/>
              <a:gd name="connsiteY29" fmla="*/ 195310 h 533552"/>
              <a:gd name="connsiteX30" fmla="*/ 520527 w 533051"/>
              <a:gd name="connsiteY30" fmla="*/ 174108 h 533552"/>
              <a:gd name="connsiteX31" fmla="*/ 510191 w 533051"/>
              <a:gd name="connsiteY31" fmla="*/ 163773 h 533552"/>
              <a:gd name="connsiteX32" fmla="*/ 21626 w 533051"/>
              <a:gd name="connsiteY32" fmla="*/ 857 h 533552"/>
              <a:gd name="connsiteX33" fmla="*/ 16282 w 533051"/>
              <a:gd name="connsiteY33" fmla="*/ 0 h 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051" h="533552">
                <a:moveTo>
                  <a:pt x="20664" y="20622"/>
                </a:moveTo>
                <a:lnTo>
                  <a:pt x="497257" y="179546"/>
                </a:lnTo>
                <a:cubicBezTo>
                  <a:pt x="497306" y="179562"/>
                  <a:pt x="497334" y="179617"/>
                  <a:pt x="497318" y="179666"/>
                </a:cubicBezTo>
                <a:cubicBezTo>
                  <a:pt x="497308" y="179695"/>
                  <a:pt x="497285" y="179718"/>
                  <a:pt x="497257" y="179727"/>
                </a:cubicBezTo>
                <a:lnTo>
                  <a:pt x="334179" y="238468"/>
                </a:lnTo>
                <a:lnTo>
                  <a:pt x="305937" y="248603"/>
                </a:lnTo>
                <a:lnTo>
                  <a:pt x="327169" y="269824"/>
                </a:lnTo>
                <a:lnTo>
                  <a:pt x="506105" y="448751"/>
                </a:lnTo>
                <a:lnTo>
                  <a:pt x="448184" y="506616"/>
                </a:lnTo>
                <a:lnTo>
                  <a:pt x="269428" y="327812"/>
                </a:lnTo>
                <a:lnTo>
                  <a:pt x="248254" y="306591"/>
                </a:lnTo>
                <a:lnTo>
                  <a:pt x="238081" y="334823"/>
                </a:lnTo>
                <a:lnTo>
                  <a:pt x="179274" y="497967"/>
                </a:lnTo>
                <a:cubicBezTo>
                  <a:pt x="179258" y="498017"/>
                  <a:pt x="179203" y="498044"/>
                  <a:pt x="179154" y="498028"/>
                </a:cubicBezTo>
                <a:cubicBezTo>
                  <a:pt x="179125" y="498018"/>
                  <a:pt x="179103" y="497996"/>
                  <a:pt x="179093" y="497967"/>
                </a:cubicBezTo>
                <a:lnTo>
                  <a:pt x="20549" y="20765"/>
                </a:lnTo>
                <a:cubicBezTo>
                  <a:pt x="20510" y="20733"/>
                  <a:pt x="20504" y="20675"/>
                  <a:pt x="20535" y="20636"/>
                </a:cubicBezTo>
                <a:cubicBezTo>
                  <a:pt x="20567" y="20597"/>
                  <a:pt x="20625" y="20590"/>
                  <a:pt x="20664" y="20622"/>
                </a:cubicBezTo>
                <a:close/>
                <a:moveTo>
                  <a:pt x="16282" y="0"/>
                </a:moveTo>
                <a:lnTo>
                  <a:pt x="16196" y="0"/>
                </a:lnTo>
                <a:cubicBezTo>
                  <a:pt x="7053" y="209"/>
                  <a:pt x="-193" y="7783"/>
                  <a:pt x="4" y="16926"/>
                </a:cubicBezTo>
                <a:cubicBezTo>
                  <a:pt x="41" y="18624"/>
                  <a:pt x="337" y="20307"/>
                  <a:pt x="880" y="21917"/>
                </a:cubicBezTo>
                <a:lnTo>
                  <a:pt x="163367" y="511064"/>
                </a:lnTo>
                <a:cubicBezTo>
                  <a:pt x="166434" y="519744"/>
                  <a:pt x="175957" y="524293"/>
                  <a:pt x="184637" y="521226"/>
                </a:cubicBezTo>
                <a:cubicBezTo>
                  <a:pt x="189387" y="519548"/>
                  <a:pt x="193121" y="515813"/>
                  <a:pt x="194800" y="511064"/>
                </a:cubicBezTo>
                <a:lnTo>
                  <a:pt x="255960" y="341281"/>
                </a:lnTo>
                <a:lnTo>
                  <a:pt x="448184" y="533552"/>
                </a:lnTo>
                <a:lnTo>
                  <a:pt x="533052" y="448780"/>
                </a:lnTo>
                <a:lnTo>
                  <a:pt x="340647" y="256375"/>
                </a:lnTo>
                <a:lnTo>
                  <a:pt x="510191" y="195310"/>
                </a:lnTo>
                <a:cubicBezTo>
                  <a:pt x="518900" y="192310"/>
                  <a:pt x="523527" y="182817"/>
                  <a:pt x="520527" y="174108"/>
                </a:cubicBezTo>
                <a:cubicBezTo>
                  <a:pt x="518855" y="169256"/>
                  <a:pt x="515044" y="165444"/>
                  <a:pt x="510191" y="163773"/>
                </a:cubicBezTo>
                <a:lnTo>
                  <a:pt x="21626" y="857"/>
                </a:lnTo>
                <a:cubicBezTo>
                  <a:pt x="19902" y="288"/>
                  <a:pt x="18098" y="-2"/>
                  <a:pt x="16282" y="0"/>
                </a:cubicBezTo>
                <a:close/>
              </a:path>
            </a:pathLst>
          </a:custGeom>
          <a:solidFill>
            <a:srgbClr val="000000">
              <a:alpha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9" name="그래픽 36" descr="커서 윤곽선">
            <a:extLst>
              <a:ext uri="{FF2B5EF4-FFF2-40B4-BE49-F238E27FC236}">
                <a16:creationId xmlns:a16="http://schemas.microsoft.com/office/drawing/2014/main" id="{864FC9ED-F91C-8F19-AA4D-2BE3619FD26C}"/>
              </a:ext>
            </a:extLst>
          </p:cNvPr>
          <p:cNvSpPr/>
          <p:nvPr/>
        </p:nvSpPr>
        <p:spPr>
          <a:xfrm>
            <a:off x="9099256" y="1006353"/>
            <a:ext cx="483497" cy="468140"/>
          </a:xfrm>
          <a:custGeom>
            <a:avLst/>
            <a:gdLst>
              <a:gd name="connsiteX0" fmla="*/ 20664 w 533051"/>
              <a:gd name="connsiteY0" fmla="*/ 20622 h 533552"/>
              <a:gd name="connsiteX1" fmla="*/ 497257 w 533051"/>
              <a:gd name="connsiteY1" fmla="*/ 179546 h 533552"/>
              <a:gd name="connsiteX2" fmla="*/ 497318 w 533051"/>
              <a:gd name="connsiteY2" fmla="*/ 179666 h 533552"/>
              <a:gd name="connsiteX3" fmla="*/ 497257 w 533051"/>
              <a:gd name="connsiteY3" fmla="*/ 179727 h 533552"/>
              <a:gd name="connsiteX4" fmla="*/ 334179 w 533051"/>
              <a:gd name="connsiteY4" fmla="*/ 238468 h 533552"/>
              <a:gd name="connsiteX5" fmla="*/ 305937 w 533051"/>
              <a:gd name="connsiteY5" fmla="*/ 248603 h 533552"/>
              <a:gd name="connsiteX6" fmla="*/ 327169 w 533051"/>
              <a:gd name="connsiteY6" fmla="*/ 269824 h 533552"/>
              <a:gd name="connsiteX7" fmla="*/ 506105 w 533051"/>
              <a:gd name="connsiteY7" fmla="*/ 448751 h 533552"/>
              <a:gd name="connsiteX8" fmla="*/ 448184 w 533051"/>
              <a:gd name="connsiteY8" fmla="*/ 506616 h 533552"/>
              <a:gd name="connsiteX9" fmla="*/ 269428 w 533051"/>
              <a:gd name="connsiteY9" fmla="*/ 327812 h 533552"/>
              <a:gd name="connsiteX10" fmla="*/ 248254 w 533051"/>
              <a:gd name="connsiteY10" fmla="*/ 306591 h 533552"/>
              <a:gd name="connsiteX11" fmla="*/ 238081 w 533051"/>
              <a:gd name="connsiteY11" fmla="*/ 334823 h 533552"/>
              <a:gd name="connsiteX12" fmla="*/ 179274 w 533051"/>
              <a:gd name="connsiteY12" fmla="*/ 497967 h 533552"/>
              <a:gd name="connsiteX13" fmla="*/ 179154 w 533051"/>
              <a:gd name="connsiteY13" fmla="*/ 498028 h 533552"/>
              <a:gd name="connsiteX14" fmla="*/ 179093 w 533051"/>
              <a:gd name="connsiteY14" fmla="*/ 497967 h 533552"/>
              <a:gd name="connsiteX15" fmla="*/ 20549 w 533051"/>
              <a:gd name="connsiteY15" fmla="*/ 20765 h 533552"/>
              <a:gd name="connsiteX16" fmla="*/ 20535 w 533051"/>
              <a:gd name="connsiteY16" fmla="*/ 20636 h 533552"/>
              <a:gd name="connsiteX17" fmla="*/ 20664 w 533051"/>
              <a:gd name="connsiteY17" fmla="*/ 20622 h 533552"/>
              <a:gd name="connsiteX18" fmla="*/ 16282 w 533051"/>
              <a:gd name="connsiteY18" fmla="*/ 0 h 533552"/>
              <a:gd name="connsiteX19" fmla="*/ 16196 w 533051"/>
              <a:gd name="connsiteY19" fmla="*/ 0 h 533552"/>
              <a:gd name="connsiteX20" fmla="*/ 4 w 533051"/>
              <a:gd name="connsiteY20" fmla="*/ 16926 h 533552"/>
              <a:gd name="connsiteX21" fmla="*/ 880 w 533051"/>
              <a:gd name="connsiteY21" fmla="*/ 21917 h 533552"/>
              <a:gd name="connsiteX22" fmla="*/ 163367 w 533051"/>
              <a:gd name="connsiteY22" fmla="*/ 511064 h 533552"/>
              <a:gd name="connsiteX23" fmla="*/ 184637 w 533051"/>
              <a:gd name="connsiteY23" fmla="*/ 521226 h 533552"/>
              <a:gd name="connsiteX24" fmla="*/ 194800 w 533051"/>
              <a:gd name="connsiteY24" fmla="*/ 511064 h 533552"/>
              <a:gd name="connsiteX25" fmla="*/ 255960 w 533051"/>
              <a:gd name="connsiteY25" fmla="*/ 341281 h 533552"/>
              <a:gd name="connsiteX26" fmla="*/ 448184 w 533051"/>
              <a:gd name="connsiteY26" fmla="*/ 533552 h 533552"/>
              <a:gd name="connsiteX27" fmla="*/ 533052 w 533051"/>
              <a:gd name="connsiteY27" fmla="*/ 448780 h 533552"/>
              <a:gd name="connsiteX28" fmla="*/ 340647 w 533051"/>
              <a:gd name="connsiteY28" fmla="*/ 256375 h 533552"/>
              <a:gd name="connsiteX29" fmla="*/ 510191 w 533051"/>
              <a:gd name="connsiteY29" fmla="*/ 195310 h 533552"/>
              <a:gd name="connsiteX30" fmla="*/ 520527 w 533051"/>
              <a:gd name="connsiteY30" fmla="*/ 174108 h 533552"/>
              <a:gd name="connsiteX31" fmla="*/ 510191 w 533051"/>
              <a:gd name="connsiteY31" fmla="*/ 163773 h 533552"/>
              <a:gd name="connsiteX32" fmla="*/ 21626 w 533051"/>
              <a:gd name="connsiteY32" fmla="*/ 857 h 533552"/>
              <a:gd name="connsiteX33" fmla="*/ 16282 w 533051"/>
              <a:gd name="connsiteY33" fmla="*/ 0 h 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051" h="533552">
                <a:moveTo>
                  <a:pt x="20664" y="20622"/>
                </a:moveTo>
                <a:lnTo>
                  <a:pt x="497257" y="179546"/>
                </a:lnTo>
                <a:cubicBezTo>
                  <a:pt x="497306" y="179562"/>
                  <a:pt x="497334" y="179617"/>
                  <a:pt x="497318" y="179666"/>
                </a:cubicBezTo>
                <a:cubicBezTo>
                  <a:pt x="497308" y="179695"/>
                  <a:pt x="497285" y="179718"/>
                  <a:pt x="497257" y="179727"/>
                </a:cubicBezTo>
                <a:lnTo>
                  <a:pt x="334179" y="238468"/>
                </a:lnTo>
                <a:lnTo>
                  <a:pt x="305937" y="248603"/>
                </a:lnTo>
                <a:lnTo>
                  <a:pt x="327169" y="269824"/>
                </a:lnTo>
                <a:lnTo>
                  <a:pt x="506105" y="448751"/>
                </a:lnTo>
                <a:lnTo>
                  <a:pt x="448184" y="506616"/>
                </a:lnTo>
                <a:lnTo>
                  <a:pt x="269428" y="327812"/>
                </a:lnTo>
                <a:lnTo>
                  <a:pt x="248254" y="306591"/>
                </a:lnTo>
                <a:lnTo>
                  <a:pt x="238081" y="334823"/>
                </a:lnTo>
                <a:lnTo>
                  <a:pt x="179274" y="497967"/>
                </a:lnTo>
                <a:cubicBezTo>
                  <a:pt x="179258" y="498017"/>
                  <a:pt x="179203" y="498044"/>
                  <a:pt x="179154" y="498028"/>
                </a:cubicBezTo>
                <a:cubicBezTo>
                  <a:pt x="179125" y="498018"/>
                  <a:pt x="179103" y="497996"/>
                  <a:pt x="179093" y="497967"/>
                </a:cubicBezTo>
                <a:lnTo>
                  <a:pt x="20549" y="20765"/>
                </a:lnTo>
                <a:cubicBezTo>
                  <a:pt x="20510" y="20733"/>
                  <a:pt x="20504" y="20675"/>
                  <a:pt x="20535" y="20636"/>
                </a:cubicBezTo>
                <a:cubicBezTo>
                  <a:pt x="20567" y="20597"/>
                  <a:pt x="20625" y="20590"/>
                  <a:pt x="20664" y="20622"/>
                </a:cubicBezTo>
                <a:close/>
                <a:moveTo>
                  <a:pt x="16282" y="0"/>
                </a:moveTo>
                <a:lnTo>
                  <a:pt x="16196" y="0"/>
                </a:lnTo>
                <a:cubicBezTo>
                  <a:pt x="7053" y="209"/>
                  <a:pt x="-193" y="7783"/>
                  <a:pt x="4" y="16926"/>
                </a:cubicBezTo>
                <a:cubicBezTo>
                  <a:pt x="41" y="18624"/>
                  <a:pt x="337" y="20307"/>
                  <a:pt x="880" y="21917"/>
                </a:cubicBezTo>
                <a:lnTo>
                  <a:pt x="163367" y="511064"/>
                </a:lnTo>
                <a:cubicBezTo>
                  <a:pt x="166434" y="519744"/>
                  <a:pt x="175957" y="524293"/>
                  <a:pt x="184637" y="521226"/>
                </a:cubicBezTo>
                <a:cubicBezTo>
                  <a:pt x="189387" y="519548"/>
                  <a:pt x="193121" y="515813"/>
                  <a:pt x="194800" y="511064"/>
                </a:cubicBezTo>
                <a:lnTo>
                  <a:pt x="255960" y="341281"/>
                </a:lnTo>
                <a:lnTo>
                  <a:pt x="448184" y="533552"/>
                </a:lnTo>
                <a:lnTo>
                  <a:pt x="533052" y="448780"/>
                </a:lnTo>
                <a:lnTo>
                  <a:pt x="340647" y="256375"/>
                </a:lnTo>
                <a:lnTo>
                  <a:pt x="510191" y="195310"/>
                </a:lnTo>
                <a:cubicBezTo>
                  <a:pt x="518900" y="192310"/>
                  <a:pt x="523527" y="182817"/>
                  <a:pt x="520527" y="174108"/>
                </a:cubicBezTo>
                <a:cubicBezTo>
                  <a:pt x="518855" y="169256"/>
                  <a:pt x="515044" y="165444"/>
                  <a:pt x="510191" y="163773"/>
                </a:cubicBezTo>
                <a:lnTo>
                  <a:pt x="21626" y="857"/>
                </a:lnTo>
                <a:cubicBezTo>
                  <a:pt x="19902" y="288"/>
                  <a:pt x="18098" y="-2"/>
                  <a:pt x="16282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0" name="그래픽 37" descr="커서 윤곽선">
            <a:extLst>
              <a:ext uri="{FF2B5EF4-FFF2-40B4-BE49-F238E27FC236}">
                <a16:creationId xmlns:a16="http://schemas.microsoft.com/office/drawing/2014/main" id="{66BDF721-3F3F-3E99-FB58-1554560E11D5}"/>
              </a:ext>
            </a:extLst>
          </p:cNvPr>
          <p:cNvSpPr/>
          <p:nvPr/>
        </p:nvSpPr>
        <p:spPr>
          <a:xfrm>
            <a:off x="8199777" y="1092491"/>
            <a:ext cx="483497" cy="468140"/>
          </a:xfrm>
          <a:custGeom>
            <a:avLst/>
            <a:gdLst>
              <a:gd name="connsiteX0" fmla="*/ 20664 w 533051"/>
              <a:gd name="connsiteY0" fmla="*/ 20622 h 533552"/>
              <a:gd name="connsiteX1" fmla="*/ 497257 w 533051"/>
              <a:gd name="connsiteY1" fmla="*/ 179546 h 533552"/>
              <a:gd name="connsiteX2" fmla="*/ 497318 w 533051"/>
              <a:gd name="connsiteY2" fmla="*/ 179666 h 533552"/>
              <a:gd name="connsiteX3" fmla="*/ 497257 w 533051"/>
              <a:gd name="connsiteY3" fmla="*/ 179727 h 533552"/>
              <a:gd name="connsiteX4" fmla="*/ 334179 w 533051"/>
              <a:gd name="connsiteY4" fmla="*/ 238468 h 533552"/>
              <a:gd name="connsiteX5" fmla="*/ 305937 w 533051"/>
              <a:gd name="connsiteY5" fmla="*/ 248603 h 533552"/>
              <a:gd name="connsiteX6" fmla="*/ 327169 w 533051"/>
              <a:gd name="connsiteY6" fmla="*/ 269824 h 533552"/>
              <a:gd name="connsiteX7" fmla="*/ 506105 w 533051"/>
              <a:gd name="connsiteY7" fmla="*/ 448751 h 533552"/>
              <a:gd name="connsiteX8" fmla="*/ 448184 w 533051"/>
              <a:gd name="connsiteY8" fmla="*/ 506616 h 533552"/>
              <a:gd name="connsiteX9" fmla="*/ 269428 w 533051"/>
              <a:gd name="connsiteY9" fmla="*/ 327812 h 533552"/>
              <a:gd name="connsiteX10" fmla="*/ 248254 w 533051"/>
              <a:gd name="connsiteY10" fmla="*/ 306591 h 533552"/>
              <a:gd name="connsiteX11" fmla="*/ 238081 w 533051"/>
              <a:gd name="connsiteY11" fmla="*/ 334823 h 533552"/>
              <a:gd name="connsiteX12" fmla="*/ 179274 w 533051"/>
              <a:gd name="connsiteY12" fmla="*/ 497967 h 533552"/>
              <a:gd name="connsiteX13" fmla="*/ 179154 w 533051"/>
              <a:gd name="connsiteY13" fmla="*/ 498028 h 533552"/>
              <a:gd name="connsiteX14" fmla="*/ 179093 w 533051"/>
              <a:gd name="connsiteY14" fmla="*/ 497967 h 533552"/>
              <a:gd name="connsiteX15" fmla="*/ 20549 w 533051"/>
              <a:gd name="connsiteY15" fmla="*/ 20765 h 533552"/>
              <a:gd name="connsiteX16" fmla="*/ 20535 w 533051"/>
              <a:gd name="connsiteY16" fmla="*/ 20636 h 533552"/>
              <a:gd name="connsiteX17" fmla="*/ 20664 w 533051"/>
              <a:gd name="connsiteY17" fmla="*/ 20622 h 533552"/>
              <a:gd name="connsiteX18" fmla="*/ 16282 w 533051"/>
              <a:gd name="connsiteY18" fmla="*/ 0 h 533552"/>
              <a:gd name="connsiteX19" fmla="*/ 16196 w 533051"/>
              <a:gd name="connsiteY19" fmla="*/ 0 h 533552"/>
              <a:gd name="connsiteX20" fmla="*/ 4 w 533051"/>
              <a:gd name="connsiteY20" fmla="*/ 16926 h 533552"/>
              <a:gd name="connsiteX21" fmla="*/ 880 w 533051"/>
              <a:gd name="connsiteY21" fmla="*/ 21917 h 533552"/>
              <a:gd name="connsiteX22" fmla="*/ 163367 w 533051"/>
              <a:gd name="connsiteY22" fmla="*/ 511064 h 533552"/>
              <a:gd name="connsiteX23" fmla="*/ 184637 w 533051"/>
              <a:gd name="connsiteY23" fmla="*/ 521226 h 533552"/>
              <a:gd name="connsiteX24" fmla="*/ 194800 w 533051"/>
              <a:gd name="connsiteY24" fmla="*/ 511064 h 533552"/>
              <a:gd name="connsiteX25" fmla="*/ 255960 w 533051"/>
              <a:gd name="connsiteY25" fmla="*/ 341281 h 533552"/>
              <a:gd name="connsiteX26" fmla="*/ 448184 w 533051"/>
              <a:gd name="connsiteY26" fmla="*/ 533552 h 533552"/>
              <a:gd name="connsiteX27" fmla="*/ 533052 w 533051"/>
              <a:gd name="connsiteY27" fmla="*/ 448780 h 533552"/>
              <a:gd name="connsiteX28" fmla="*/ 340647 w 533051"/>
              <a:gd name="connsiteY28" fmla="*/ 256375 h 533552"/>
              <a:gd name="connsiteX29" fmla="*/ 510191 w 533051"/>
              <a:gd name="connsiteY29" fmla="*/ 195310 h 533552"/>
              <a:gd name="connsiteX30" fmla="*/ 520527 w 533051"/>
              <a:gd name="connsiteY30" fmla="*/ 174108 h 533552"/>
              <a:gd name="connsiteX31" fmla="*/ 510191 w 533051"/>
              <a:gd name="connsiteY31" fmla="*/ 163773 h 533552"/>
              <a:gd name="connsiteX32" fmla="*/ 21626 w 533051"/>
              <a:gd name="connsiteY32" fmla="*/ 857 h 533552"/>
              <a:gd name="connsiteX33" fmla="*/ 16282 w 533051"/>
              <a:gd name="connsiteY33" fmla="*/ 0 h 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051" h="533552">
                <a:moveTo>
                  <a:pt x="20664" y="20622"/>
                </a:moveTo>
                <a:lnTo>
                  <a:pt x="497257" y="179546"/>
                </a:lnTo>
                <a:cubicBezTo>
                  <a:pt x="497306" y="179562"/>
                  <a:pt x="497334" y="179617"/>
                  <a:pt x="497318" y="179666"/>
                </a:cubicBezTo>
                <a:cubicBezTo>
                  <a:pt x="497308" y="179695"/>
                  <a:pt x="497285" y="179718"/>
                  <a:pt x="497257" y="179727"/>
                </a:cubicBezTo>
                <a:lnTo>
                  <a:pt x="334179" y="238468"/>
                </a:lnTo>
                <a:lnTo>
                  <a:pt x="305937" y="248603"/>
                </a:lnTo>
                <a:lnTo>
                  <a:pt x="327169" y="269824"/>
                </a:lnTo>
                <a:lnTo>
                  <a:pt x="506105" y="448751"/>
                </a:lnTo>
                <a:lnTo>
                  <a:pt x="448184" y="506616"/>
                </a:lnTo>
                <a:lnTo>
                  <a:pt x="269428" y="327812"/>
                </a:lnTo>
                <a:lnTo>
                  <a:pt x="248254" y="306591"/>
                </a:lnTo>
                <a:lnTo>
                  <a:pt x="238081" y="334823"/>
                </a:lnTo>
                <a:lnTo>
                  <a:pt x="179274" y="497967"/>
                </a:lnTo>
                <a:cubicBezTo>
                  <a:pt x="179258" y="498017"/>
                  <a:pt x="179203" y="498044"/>
                  <a:pt x="179154" y="498028"/>
                </a:cubicBezTo>
                <a:cubicBezTo>
                  <a:pt x="179125" y="498018"/>
                  <a:pt x="179103" y="497996"/>
                  <a:pt x="179093" y="497967"/>
                </a:cubicBezTo>
                <a:lnTo>
                  <a:pt x="20549" y="20765"/>
                </a:lnTo>
                <a:cubicBezTo>
                  <a:pt x="20510" y="20733"/>
                  <a:pt x="20504" y="20675"/>
                  <a:pt x="20535" y="20636"/>
                </a:cubicBezTo>
                <a:cubicBezTo>
                  <a:pt x="20567" y="20597"/>
                  <a:pt x="20625" y="20590"/>
                  <a:pt x="20664" y="20622"/>
                </a:cubicBezTo>
                <a:close/>
                <a:moveTo>
                  <a:pt x="16282" y="0"/>
                </a:moveTo>
                <a:lnTo>
                  <a:pt x="16196" y="0"/>
                </a:lnTo>
                <a:cubicBezTo>
                  <a:pt x="7053" y="209"/>
                  <a:pt x="-193" y="7783"/>
                  <a:pt x="4" y="16926"/>
                </a:cubicBezTo>
                <a:cubicBezTo>
                  <a:pt x="41" y="18624"/>
                  <a:pt x="337" y="20307"/>
                  <a:pt x="880" y="21917"/>
                </a:cubicBezTo>
                <a:lnTo>
                  <a:pt x="163367" y="511064"/>
                </a:lnTo>
                <a:cubicBezTo>
                  <a:pt x="166434" y="519744"/>
                  <a:pt x="175957" y="524293"/>
                  <a:pt x="184637" y="521226"/>
                </a:cubicBezTo>
                <a:cubicBezTo>
                  <a:pt x="189387" y="519548"/>
                  <a:pt x="193121" y="515813"/>
                  <a:pt x="194800" y="511064"/>
                </a:cubicBezTo>
                <a:lnTo>
                  <a:pt x="255960" y="341281"/>
                </a:lnTo>
                <a:lnTo>
                  <a:pt x="448184" y="533552"/>
                </a:lnTo>
                <a:lnTo>
                  <a:pt x="533052" y="448780"/>
                </a:lnTo>
                <a:lnTo>
                  <a:pt x="340647" y="256375"/>
                </a:lnTo>
                <a:lnTo>
                  <a:pt x="510191" y="195310"/>
                </a:lnTo>
                <a:cubicBezTo>
                  <a:pt x="518900" y="192310"/>
                  <a:pt x="523527" y="182817"/>
                  <a:pt x="520527" y="174108"/>
                </a:cubicBezTo>
                <a:cubicBezTo>
                  <a:pt x="518855" y="169256"/>
                  <a:pt x="515044" y="165444"/>
                  <a:pt x="510191" y="163773"/>
                </a:cubicBezTo>
                <a:lnTo>
                  <a:pt x="21626" y="857"/>
                </a:lnTo>
                <a:cubicBezTo>
                  <a:pt x="19902" y="288"/>
                  <a:pt x="18098" y="-2"/>
                  <a:pt x="16282" y="0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1" name="그래픽 38" descr="커서 윤곽선">
            <a:extLst>
              <a:ext uri="{FF2B5EF4-FFF2-40B4-BE49-F238E27FC236}">
                <a16:creationId xmlns:a16="http://schemas.microsoft.com/office/drawing/2014/main" id="{13B9733C-41FA-D90F-CBAD-18F94C45EBE8}"/>
              </a:ext>
            </a:extLst>
          </p:cNvPr>
          <p:cNvSpPr/>
          <p:nvPr/>
        </p:nvSpPr>
        <p:spPr>
          <a:xfrm>
            <a:off x="7433067" y="1493640"/>
            <a:ext cx="483497" cy="468140"/>
          </a:xfrm>
          <a:custGeom>
            <a:avLst/>
            <a:gdLst>
              <a:gd name="connsiteX0" fmla="*/ 20664 w 533051"/>
              <a:gd name="connsiteY0" fmla="*/ 20622 h 533552"/>
              <a:gd name="connsiteX1" fmla="*/ 497257 w 533051"/>
              <a:gd name="connsiteY1" fmla="*/ 179546 h 533552"/>
              <a:gd name="connsiteX2" fmla="*/ 497318 w 533051"/>
              <a:gd name="connsiteY2" fmla="*/ 179666 h 533552"/>
              <a:gd name="connsiteX3" fmla="*/ 497257 w 533051"/>
              <a:gd name="connsiteY3" fmla="*/ 179727 h 533552"/>
              <a:gd name="connsiteX4" fmla="*/ 334179 w 533051"/>
              <a:gd name="connsiteY4" fmla="*/ 238468 h 533552"/>
              <a:gd name="connsiteX5" fmla="*/ 305937 w 533051"/>
              <a:gd name="connsiteY5" fmla="*/ 248603 h 533552"/>
              <a:gd name="connsiteX6" fmla="*/ 327169 w 533051"/>
              <a:gd name="connsiteY6" fmla="*/ 269824 h 533552"/>
              <a:gd name="connsiteX7" fmla="*/ 506105 w 533051"/>
              <a:gd name="connsiteY7" fmla="*/ 448751 h 533552"/>
              <a:gd name="connsiteX8" fmla="*/ 448184 w 533051"/>
              <a:gd name="connsiteY8" fmla="*/ 506616 h 533552"/>
              <a:gd name="connsiteX9" fmla="*/ 269428 w 533051"/>
              <a:gd name="connsiteY9" fmla="*/ 327812 h 533552"/>
              <a:gd name="connsiteX10" fmla="*/ 248254 w 533051"/>
              <a:gd name="connsiteY10" fmla="*/ 306591 h 533552"/>
              <a:gd name="connsiteX11" fmla="*/ 238081 w 533051"/>
              <a:gd name="connsiteY11" fmla="*/ 334823 h 533552"/>
              <a:gd name="connsiteX12" fmla="*/ 179274 w 533051"/>
              <a:gd name="connsiteY12" fmla="*/ 497967 h 533552"/>
              <a:gd name="connsiteX13" fmla="*/ 179154 w 533051"/>
              <a:gd name="connsiteY13" fmla="*/ 498028 h 533552"/>
              <a:gd name="connsiteX14" fmla="*/ 179093 w 533051"/>
              <a:gd name="connsiteY14" fmla="*/ 497967 h 533552"/>
              <a:gd name="connsiteX15" fmla="*/ 20549 w 533051"/>
              <a:gd name="connsiteY15" fmla="*/ 20765 h 533552"/>
              <a:gd name="connsiteX16" fmla="*/ 20535 w 533051"/>
              <a:gd name="connsiteY16" fmla="*/ 20636 h 533552"/>
              <a:gd name="connsiteX17" fmla="*/ 20664 w 533051"/>
              <a:gd name="connsiteY17" fmla="*/ 20622 h 533552"/>
              <a:gd name="connsiteX18" fmla="*/ 16282 w 533051"/>
              <a:gd name="connsiteY18" fmla="*/ 0 h 533552"/>
              <a:gd name="connsiteX19" fmla="*/ 16196 w 533051"/>
              <a:gd name="connsiteY19" fmla="*/ 0 h 533552"/>
              <a:gd name="connsiteX20" fmla="*/ 4 w 533051"/>
              <a:gd name="connsiteY20" fmla="*/ 16926 h 533552"/>
              <a:gd name="connsiteX21" fmla="*/ 880 w 533051"/>
              <a:gd name="connsiteY21" fmla="*/ 21917 h 533552"/>
              <a:gd name="connsiteX22" fmla="*/ 163367 w 533051"/>
              <a:gd name="connsiteY22" fmla="*/ 511064 h 533552"/>
              <a:gd name="connsiteX23" fmla="*/ 184637 w 533051"/>
              <a:gd name="connsiteY23" fmla="*/ 521226 h 533552"/>
              <a:gd name="connsiteX24" fmla="*/ 194800 w 533051"/>
              <a:gd name="connsiteY24" fmla="*/ 511064 h 533552"/>
              <a:gd name="connsiteX25" fmla="*/ 255960 w 533051"/>
              <a:gd name="connsiteY25" fmla="*/ 341281 h 533552"/>
              <a:gd name="connsiteX26" fmla="*/ 448184 w 533051"/>
              <a:gd name="connsiteY26" fmla="*/ 533552 h 533552"/>
              <a:gd name="connsiteX27" fmla="*/ 533052 w 533051"/>
              <a:gd name="connsiteY27" fmla="*/ 448780 h 533552"/>
              <a:gd name="connsiteX28" fmla="*/ 340647 w 533051"/>
              <a:gd name="connsiteY28" fmla="*/ 256375 h 533552"/>
              <a:gd name="connsiteX29" fmla="*/ 510191 w 533051"/>
              <a:gd name="connsiteY29" fmla="*/ 195310 h 533552"/>
              <a:gd name="connsiteX30" fmla="*/ 520527 w 533051"/>
              <a:gd name="connsiteY30" fmla="*/ 174108 h 533552"/>
              <a:gd name="connsiteX31" fmla="*/ 510191 w 533051"/>
              <a:gd name="connsiteY31" fmla="*/ 163773 h 533552"/>
              <a:gd name="connsiteX32" fmla="*/ 21626 w 533051"/>
              <a:gd name="connsiteY32" fmla="*/ 857 h 533552"/>
              <a:gd name="connsiteX33" fmla="*/ 16282 w 533051"/>
              <a:gd name="connsiteY33" fmla="*/ 0 h 5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3051" h="533552">
                <a:moveTo>
                  <a:pt x="20664" y="20622"/>
                </a:moveTo>
                <a:lnTo>
                  <a:pt x="497257" y="179546"/>
                </a:lnTo>
                <a:cubicBezTo>
                  <a:pt x="497306" y="179562"/>
                  <a:pt x="497334" y="179617"/>
                  <a:pt x="497318" y="179666"/>
                </a:cubicBezTo>
                <a:cubicBezTo>
                  <a:pt x="497308" y="179695"/>
                  <a:pt x="497285" y="179718"/>
                  <a:pt x="497257" y="179727"/>
                </a:cubicBezTo>
                <a:lnTo>
                  <a:pt x="334179" y="238468"/>
                </a:lnTo>
                <a:lnTo>
                  <a:pt x="305937" y="248603"/>
                </a:lnTo>
                <a:lnTo>
                  <a:pt x="327169" y="269824"/>
                </a:lnTo>
                <a:lnTo>
                  <a:pt x="506105" y="448751"/>
                </a:lnTo>
                <a:lnTo>
                  <a:pt x="448184" y="506616"/>
                </a:lnTo>
                <a:lnTo>
                  <a:pt x="269428" y="327812"/>
                </a:lnTo>
                <a:lnTo>
                  <a:pt x="248254" y="306591"/>
                </a:lnTo>
                <a:lnTo>
                  <a:pt x="238081" y="334823"/>
                </a:lnTo>
                <a:lnTo>
                  <a:pt x="179274" y="497967"/>
                </a:lnTo>
                <a:cubicBezTo>
                  <a:pt x="179258" y="498017"/>
                  <a:pt x="179203" y="498044"/>
                  <a:pt x="179154" y="498028"/>
                </a:cubicBezTo>
                <a:cubicBezTo>
                  <a:pt x="179125" y="498018"/>
                  <a:pt x="179103" y="497996"/>
                  <a:pt x="179093" y="497967"/>
                </a:cubicBezTo>
                <a:lnTo>
                  <a:pt x="20549" y="20765"/>
                </a:lnTo>
                <a:cubicBezTo>
                  <a:pt x="20510" y="20733"/>
                  <a:pt x="20504" y="20675"/>
                  <a:pt x="20535" y="20636"/>
                </a:cubicBezTo>
                <a:cubicBezTo>
                  <a:pt x="20567" y="20597"/>
                  <a:pt x="20625" y="20590"/>
                  <a:pt x="20664" y="20622"/>
                </a:cubicBezTo>
                <a:close/>
                <a:moveTo>
                  <a:pt x="16282" y="0"/>
                </a:moveTo>
                <a:lnTo>
                  <a:pt x="16196" y="0"/>
                </a:lnTo>
                <a:cubicBezTo>
                  <a:pt x="7053" y="209"/>
                  <a:pt x="-193" y="7783"/>
                  <a:pt x="4" y="16926"/>
                </a:cubicBezTo>
                <a:cubicBezTo>
                  <a:pt x="41" y="18624"/>
                  <a:pt x="337" y="20307"/>
                  <a:pt x="880" y="21917"/>
                </a:cubicBezTo>
                <a:lnTo>
                  <a:pt x="163367" y="511064"/>
                </a:lnTo>
                <a:cubicBezTo>
                  <a:pt x="166434" y="519744"/>
                  <a:pt x="175957" y="524293"/>
                  <a:pt x="184637" y="521226"/>
                </a:cubicBezTo>
                <a:cubicBezTo>
                  <a:pt x="189387" y="519548"/>
                  <a:pt x="193121" y="515813"/>
                  <a:pt x="194800" y="511064"/>
                </a:cubicBezTo>
                <a:lnTo>
                  <a:pt x="255960" y="341281"/>
                </a:lnTo>
                <a:lnTo>
                  <a:pt x="448184" y="533552"/>
                </a:lnTo>
                <a:lnTo>
                  <a:pt x="533052" y="448780"/>
                </a:lnTo>
                <a:lnTo>
                  <a:pt x="340647" y="256375"/>
                </a:lnTo>
                <a:lnTo>
                  <a:pt x="510191" y="195310"/>
                </a:lnTo>
                <a:cubicBezTo>
                  <a:pt x="518900" y="192310"/>
                  <a:pt x="523527" y="182817"/>
                  <a:pt x="520527" y="174108"/>
                </a:cubicBezTo>
                <a:cubicBezTo>
                  <a:pt x="518855" y="169256"/>
                  <a:pt x="515044" y="165444"/>
                  <a:pt x="510191" y="163773"/>
                </a:cubicBezTo>
                <a:lnTo>
                  <a:pt x="21626" y="857"/>
                </a:lnTo>
                <a:cubicBezTo>
                  <a:pt x="19902" y="288"/>
                  <a:pt x="18098" y="-2"/>
                  <a:pt x="16282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DF5E3E-5C42-D3ED-6E85-169E8C5ED92D}"/>
              </a:ext>
            </a:extLst>
          </p:cNvPr>
          <p:cNvGrpSpPr/>
          <p:nvPr/>
        </p:nvGrpSpPr>
        <p:grpSpPr>
          <a:xfrm>
            <a:off x="6523632" y="3049092"/>
            <a:ext cx="2059943" cy="1012182"/>
            <a:chOff x="6523632" y="3049092"/>
            <a:chExt cx="2059943" cy="10121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5D8EFC-AE85-EEA6-1D25-209E60A6572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940" y="3456592"/>
              <a:ext cx="0" cy="6046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화살표: 원형 33">
              <a:extLst>
                <a:ext uri="{FF2B5EF4-FFF2-40B4-BE49-F238E27FC236}">
                  <a16:creationId xmlns:a16="http://schemas.microsoft.com/office/drawing/2014/main" id="{435433E9-AF8E-DD97-9BFB-F1725FB6AA20}"/>
                </a:ext>
              </a:extLst>
            </p:cNvPr>
            <p:cNvSpPr/>
            <p:nvPr/>
          </p:nvSpPr>
          <p:spPr>
            <a:xfrm flipH="1">
              <a:off x="6699618" y="3589899"/>
              <a:ext cx="597206" cy="334307"/>
            </a:xfrm>
            <a:prstGeom prst="circularArrow">
              <a:avLst>
                <a:gd name="adj1" fmla="val 5999"/>
                <a:gd name="adj2" fmla="val 1142319"/>
                <a:gd name="adj3" fmla="val 20513774"/>
                <a:gd name="adj4" fmla="val 1139647"/>
                <a:gd name="adj5" fmla="val 10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13A6865-358B-727D-5C82-80369FC610FE}"/>
                </a:ext>
              </a:extLst>
            </p:cNvPr>
            <p:cNvGrpSpPr/>
            <p:nvPr/>
          </p:nvGrpSpPr>
          <p:grpSpPr>
            <a:xfrm>
              <a:off x="6523632" y="3049092"/>
              <a:ext cx="2059943" cy="818436"/>
              <a:chOff x="235577" y="4499858"/>
              <a:chExt cx="3429047" cy="1362393"/>
            </a:xfrm>
          </p:grpSpPr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07ECDCD5-395E-F758-78D9-A51FD3A6DE6A}"/>
                  </a:ext>
                </a:extLst>
              </p:cNvPr>
              <p:cNvSpPr/>
              <p:nvPr/>
            </p:nvSpPr>
            <p:spPr>
              <a:xfrm rot="16200000">
                <a:off x="585230" y="5294887"/>
                <a:ext cx="893232" cy="241495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1C2276-E54F-C7C9-04D9-21A5F13E1058}"/>
                  </a:ext>
                </a:extLst>
              </p:cNvPr>
              <p:cNvSpPr txBox="1"/>
              <p:nvPr/>
            </p:nvSpPr>
            <p:spPr>
              <a:xfrm>
                <a:off x="1443968" y="5414217"/>
                <a:ext cx="2220656" cy="409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Yaw 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회전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(Y</a:t>
                </a:r>
                <a:r>
                  <a:rPr lang="ko-KR" altLang="en-US" sz="1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축 회전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20189D-4EFF-8A38-D6B1-F863A2B33828}"/>
                  </a:ext>
                </a:extLst>
              </p:cNvPr>
              <p:cNvSpPr txBox="1"/>
              <p:nvPr/>
            </p:nvSpPr>
            <p:spPr>
              <a:xfrm>
                <a:off x="235577" y="4499858"/>
                <a:ext cx="1619029" cy="36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Y (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높이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FDD1B-7FDF-7699-D030-C55093F21036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2806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37892A0-81CC-8D3B-8A74-D984CEE10C22}"/>
              </a:ext>
            </a:extLst>
          </p:cNvPr>
          <p:cNvGrpSpPr/>
          <p:nvPr/>
        </p:nvGrpSpPr>
        <p:grpSpPr>
          <a:xfrm>
            <a:off x="2125856" y="2388903"/>
            <a:ext cx="7584445" cy="2199402"/>
            <a:chOff x="2125856" y="1792644"/>
            <a:chExt cx="7584445" cy="2199402"/>
          </a:xfrm>
        </p:grpSpPr>
        <p:pic>
          <p:nvPicPr>
            <p:cNvPr id="64" name="그래픽 63" descr="걷기 단색으로 채워진">
              <a:extLst>
                <a:ext uri="{FF2B5EF4-FFF2-40B4-BE49-F238E27FC236}">
                  <a16:creationId xmlns:a16="http://schemas.microsoft.com/office/drawing/2014/main" id="{37823509-2A44-26B0-AD23-305E0CA9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5856" y="1792644"/>
              <a:ext cx="2199402" cy="2199402"/>
            </a:xfrm>
            <a:prstGeom prst="rect">
              <a:avLst/>
            </a:prstGeom>
          </p:spPr>
        </p:pic>
        <p:pic>
          <p:nvPicPr>
            <p:cNvPr id="65" name="그래픽 64" descr="걷기 단색으로 채워진">
              <a:extLst>
                <a:ext uri="{FF2B5EF4-FFF2-40B4-BE49-F238E27FC236}">
                  <a16:creationId xmlns:a16="http://schemas.microsoft.com/office/drawing/2014/main" id="{54AC59B9-77CF-1B95-7712-2FECEB8A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0870" y="1792644"/>
              <a:ext cx="2199402" cy="2199402"/>
            </a:xfrm>
            <a:prstGeom prst="rect">
              <a:avLst/>
            </a:prstGeom>
          </p:spPr>
        </p:pic>
        <p:pic>
          <p:nvPicPr>
            <p:cNvPr id="66" name="그래픽 65" descr="걷기 단색으로 채워진">
              <a:extLst>
                <a:ext uri="{FF2B5EF4-FFF2-40B4-BE49-F238E27FC236}">
                  <a16:creationId xmlns:a16="http://schemas.microsoft.com/office/drawing/2014/main" id="{E71AB11D-32D3-D64E-7274-62C95B4DD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15884" y="1792644"/>
              <a:ext cx="2199402" cy="2199402"/>
            </a:xfrm>
            <a:prstGeom prst="rect">
              <a:avLst/>
            </a:prstGeom>
          </p:spPr>
        </p:pic>
        <p:pic>
          <p:nvPicPr>
            <p:cNvPr id="69" name="그래픽 68" descr="걷기 단색으로 채워진">
              <a:extLst>
                <a:ext uri="{FF2B5EF4-FFF2-40B4-BE49-F238E27FC236}">
                  <a16:creationId xmlns:a16="http://schemas.microsoft.com/office/drawing/2014/main" id="{77374C4D-742A-9CA7-5617-A80053EF4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10899" y="1792644"/>
              <a:ext cx="2199402" cy="219940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회피 시스템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캐릭터가 횡방향 회피를 할 수 있게 하는 시스템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B46339F4-58EE-5116-B232-A6B5AAB3B56E}"/>
              </a:ext>
            </a:extLst>
          </p:cNvPr>
          <p:cNvSpPr/>
          <p:nvPr/>
        </p:nvSpPr>
        <p:spPr>
          <a:xfrm>
            <a:off x="3582033" y="1386149"/>
            <a:ext cx="5409327" cy="7811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CB3503-B146-DD5C-EC5D-C15EB27688B9}"/>
              </a:ext>
            </a:extLst>
          </p:cNvPr>
          <p:cNvGrpSpPr/>
          <p:nvPr/>
        </p:nvGrpSpPr>
        <p:grpSpPr>
          <a:xfrm>
            <a:off x="2430484" y="4618049"/>
            <a:ext cx="6971712" cy="1917415"/>
            <a:chOff x="2430484" y="4618049"/>
            <a:chExt cx="6971712" cy="19174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EE872B-7119-64D2-F822-C34BCB8FCDD4}"/>
                </a:ext>
              </a:extLst>
            </p:cNvPr>
            <p:cNvSpPr txBox="1"/>
            <p:nvPr/>
          </p:nvSpPr>
          <p:spPr>
            <a:xfrm>
              <a:off x="2789804" y="4618049"/>
              <a:ext cx="1785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815D0-48F5-6265-3501-E5E3DF650D7D}"/>
                </a:ext>
              </a:extLst>
            </p:cNvPr>
            <p:cNvSpPr txBox="1"/>
            <p:nvPr/>
          </p:nvSpPr>
          <p:spPr>
            <a:xfrm>
              <a:off x="2430484" y="6012244"/>
              <a:ext cx="25042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SPACE</a:t>
              </a:r>
              <a:r>
                <a:rPr lang="ko-KR" altLang="en-US" dirty="0"/>
                <a:t>를 입력하여</a:t>
              </a:r>
              <a:endParaRPr lang="en-US" altLang="ko-KR" dirty="0"/>
            </a:p>
            <a:p>
              <a:pPr algn="ctr"/>
              <a:r>
                <a:rPr lang="ko-KR" altLang="en-US" dirty="0"/>
                <a:t>횡방향 회피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F7E70A0-2191-8B77-0781-29E5E8DD94C3}"/>
                </a:ext>
              </a:extLst>
            </p:cNvPr>
            <p:cNvSpPr/>
            <p:nvPr/>
          </p:nvSpPr>
          <p:spPr>
            <a:xfrm>
              <a:off x="3049860" y="5236992"/>
              <a:ext cx="1265506" cy="508280"/>
            </a:xfrm>
            <a:prstGeom prst="roundRect">
              <a:avLst/>
            </a:prstGeom>
            <a:solidFill>
              <a:schemeClr val="accent5">
                <a:lumMod val="7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2C6798-E4EE-917E-6B50-135343C01FF3}"/>
                </a:ext>
              </a:extLst>
            </p:cNvPr>
            <p:cNvGrpSpPr/>
            <p:nvPr/>
          </p:nvGrpSpPr>
          <p:grpSpPr>
            <a:xfrm>
              <a:off x="5652478" y="5008190"/>
              <a:ext cx="1519656" cy="965883"/>
              <a:chOff x="3567705" y="4873656"/>
              <a:chExt cx="1519656" cy="965883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60AFD152-F128-2B3F-6BB8-99ADECC3512B}"/>
                  </a:ext>
                </a:extLst>
              </p:cNvPr>
              <p:cNvSpPr/>
              <p:nvPr/>
            </p:nvSpPr>
            <p:spPr>
              <a:xfrm>
                <a:off x="4095721" y="4873656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W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EE60F668-E700-F0BD-ECCE-83D5FCE85FB2}"/>
                  </a:ext>
                </a:extLst>
              </p:cNvPr>
              <p:cNvSpPr/>
              <p:nvPr/>
            </p:nvSpPr>
            <p:spPr>
              <a:xfrm>
                <a:off x="4095721" y="5383888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S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391F45B5-8C87-A1C2-06EB-352041A310BE}"/>
                  </a:ext>
                </a:extLst>
              </p:cNvPr>
              <p:cNvSpPr/>
              <p:nvPr/>
            </p:nvSpPr>
            <p:spPr>
              <a:xfrm>
                <a:off x="3567705" y="5383891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A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17E66FD6-995D-7820-C979-FB59D6BDBBE2}"/>
                  </a:ext>
                </a:extLst>
              </p:cNvPr>
              <p:cNvSpPr/>
              <p:nvPr/>
            </p:nvSpPr>
            <p:spPr>
              <a:xfrm>
                <a:off x="4623738" y="5388794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십자형 27">
              <a:extLst>
                <a:ext uri="{FF2B5EF4-FFF2-40B4-BE49-F238E27FC236}">
                  <a16:creationId xmlns:a16="http://schemas.microsoft.com/office/drawing/2014/main" id="{486598C6-2FE2-70F1-58BD-FA8DA615AB9B}"/>
                </a:ext>
              </a:extLst>
            </p:cNvPr>
            <p:cNvSpPr/>
            <p:nvPr/>
          </p:nvSpPr>
          <p:spPr>
            <a:xfrm>
              <a:off x="4699062" y="5206272"/>
              <a:ext cx="569720" cy="569720"/>
            </a:xfrm>
            <a:prstGeom prst="plus">
              <a:avLst>
                <a:gd name="adj" fmla="val 4339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1208A7B-23D3-3B22-7E9F-3E523169CB27}"/>
                </a:ext>
              </a:extLst>
            </p:cNvPr>
            <p:cNvSpPr txBox="1"/>
            <p:nvPr/>
          </p:nvSpPr>
          <p:spPr>
            <a:xfrm>
              <a:off x="5519496" y="4618049"/>
              <a:ext cx="1785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방향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1EF4D4-4709-89BC-06B6-E22FAE5FC4BF}"/>
                </a:ext>
              </a:extLst>
            </p:cNvPr>
            <p:cNvSpPr txBox="1"/>
            <p:nvPr/>
          </p:nvSpPr>
          <p:spPr>
            <a:xfrm>
              <a:off x="5160174" y="6012244"/>
              <a:ext cx="2504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입력한 방향으로 회피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941381-FA9A-8BE2-7BA8-CD09F2A75B55}"/>
                </a:ext>
              </a:extLst>
            </p:cNvPr>
            <p:cNvSpPr txBox="1"/>
            <p:nvPr/>
          </p:nvSpPr>
          <p:spPr>
            <a:xfrm>
              <a:off x="7616579" y="4623400"/>
              <a:ext cx="1785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 </a:t>
              </a:r>
              <a:r>
                <a:rPr lang="ko-KR" altLang="en-US" dirty="0"/>
                <a:t>방향 이동가능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B55F8C3-13E5-0F2C-814F-F3F3D753BBAC}"/>
                </a:ext>
              </a:extLst>
            </p:cNvPr>
            <p:cNvGrpSpPr/>
            <p:nvPr/>
          </p:nvGrpSpPr>
          <p:grpSpPr>
            <a:xfrm>
              <a:off x="7815107" y="5005998"/>
              <a:ext cx="1405098" cy="1276536"/>
              <a:chOff x="9096713" y="3735994"/>
              <a:chExt cx="2933776" cy="2665346"/>
            </a:xfrm>
          </p:grpSpPr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706C4445-CEE5-7C03-8300-19A564A6D070}"/>
                  </a:ext>
                </a:extLst>
              </p:cNvPr>
              <p:cNvSpPr/>
              <p:nvPr/>
            </p:nvSpPr>
            <p:spPr>
              <a:xfrm>
                <a:off x="10092478" y="4676416"/>
                <a:ext cx="907723" cy="78251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화살표: 오른쪽 89">
                <a:extLst>
                  <a:ext uri="{FF2B5EF4-FFF2-40B4-BE49-F238E27FC236}">
                    <a16:creationId xmlns:a16="http://schemas.microsoft.com/office/drawing/2014/main" id="{4F986694-3AD3-E1DA-0689-352D1BBD663C}"/>
                  </a:ext>
                </a:extLst>
              </p:cNvPr>
              <p:cNvSpPr/>
              <p:nvPr/>
            </p:nvSpPr>
            <p:spPr>
              <a:xfrm rot="16200000">
                <a:off x="10250670" y="3841690"/>
                <a:ext cx="591340" cy="3799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화살표: 오른쪽 90">
                <a:extLst>
                  <a:ext uri="{FF2B5EF4-FFF2-40B4-BE49-F238E27FC236}">
                    <a16:creationId xmlns:a16="http://schemas.microsoft.com/office/drawing/2014/main" id="{C8E01710-8F49-F4F0-21E2-4DB003EEA2E6}"/>
                  </a:ext>
                </a:extLst>
              </p:cNvPr>
              <p:cNvSpPr/>
              <p:nvPr/>
            </p:nvSpPr>
            <p:spPr>
              <a:xfrm rot="5400000" flipV="1">
                <a:off x="10250670" y="5913714"/>
                <a:ext cx="591340" cy="3799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694D91A6-FE83-DC86-C1B4-7978100FBCAB}"/>
                  </a:ext>
                </a:extLst>
              </p:cNvPr>
              <p:cNvGrpSpPr/>
              <p:nvPr/>
            </p:nvGrpSpPr>
            <p:grpSpPr>
              <a:xfrm>
                <a:off x="11439149" y="3839888"/>
                <a:ext cx="591340" cy="2559468"/>
                <a:chOff x="2908568" y="1469004"/>
                <a:chExt cx="561860" cy="2431870"/>
              </a:xfrm>
            </p:grpSpPr>
            <p:sp>
              <p:nvSpPr>
                <p:cNvPr id="97" name="화살표: 오른쪽 96">
                  <a:extLst>
                    <a:ext uri="{FF2B5EF4-FFF2-40B4-BE49-F238E27FC236}">
                      <a16:creationId xmlns:a16="http://schemas.microsoft.com/office/drawing/2014/main" id="{2BB88FB9-D666-2E61-B9C0-954928A1D24C}"/>
                    </a:ext>
                  </a:extLst>
                </p:cNvPr>
                <p:cNvSpPr/>
                <p:nvPr/>
              </p:nvSpPr>
              <p:spPr>
                <a:xfrm>
                  <a:off x="2908568" y="2471049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화살표: 오른쪽 97">
                  <a:extLst>
                    <a:ext uri="{FF2B5EF4-FFF2-40B4-BE49-F238E27FC236}">
                      <a16:creationId xmlns:a16="http://schemas.microsoft.com/office/drawing/2014/main" id="{30A1A4F9-9E83-06BF-435B-DD51B1D662B2}"/>
                    </a:ext>
                  </a:extLst>
                </p:cNvPr>
                <p:cNvSpPr/>
                <p:nvPr/>
              </p:nvSpPr>
              <p:spPr>
                <a:xfrm rot="-2700000">
                  <a:off x="2908568" y="1469004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화살표: 오른쪽 98">
                  <a:extLst>
                    <a:ext uri="{FF2B5EF4-FFF2-40B4-BE49-F238E27FC236}">
                      <a16:creationId xmlns:a16="http://schemas.microsoft.com/office/drawing/2014/main" id="{A3A323F6-1E66-0EF8-AB1C-EFBFDD873A2F}"/>
                    </a:ext>
                  </a:extLst>
                </p:cNvPr>
                <p:cNvSpPr/>
                <p:nvPr/>
              </p:nvSpPr>
              <p:spPr>
                <a:xfrm rot="2700000">
                  <a:off x="2914096" y="3439441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85053D14-A8C6-A8E0-CCA2-50095B0273FC}"/>
                  </a:ext>
                </a:extLst>
              </p:cNvPr>
              <p:cNvGrpSpPr/>
              <p:nvPr/>
            </p:nvGrpSpPr>
            <p:grpSpPr>
              <a:xfrm flipH="1">
                <a:off x="9096713" y="3837660"/>
                <a:ext cx="597158" cy="2563680"/>
                <a:chOff x="2908568" y="1469004"/>
                <a:chExt cx="567388" cy="2435872"/>
              </a:xfrm>
            </p:grpSpPr>
            <p:sp>
              <p:nvSpPr>
                <p:cNvPr id="94" name="화살표: 오른쪽 93">
                  <a:extLst>
                    <a:ext uri="{FF2B5EF4-FFF2-40B4-BE49-F238E27FC236}">
                      <a16:creationId xmlns:a16="http://schemas.microsoft.com/office/drawing/2014/main" id="{792393E0-A29E-76CC-4E22-BFE2FCEE8453}"/>
                    </a:ext>
                  </a:extLst>
                </p:cNvPr>
                <p:cNvSpPr/>
                <p:nvPr/>
              </p:nvSpPr>
              <p:spPr>
                <a:xfrm>
                  <a:off x="2908568" y="2471049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화살표: 오른쪽 94">
                  <a:extLst>
                    <a:ext uri="{FF2B5EF4-FFF2-40B4-BE49-F238E27FC236}">
                      <a16:creationId xmlns:a16="http://schemas.microsoft.com/office/drawing/2014/main" id="{1E7D6B22-D21B-E1FB-0FCE-AD3E467AE7C7}"/>
                    </a:ext>
                  </a:extLst>
                </p:cNvPr>
                <p:cNvSpPr/>
                <p:nvPr/>
              </p:nvSpPr>
              <p:spPr>
                <a:xfrm rot="18900000">
                  <a:off x="2914096" y="1469004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화살표: 오른쪽 95">
                  <a:extLst>
                    <a:ext uri="{FF2B5EF4-FFF2-40B4-BE49-F238E27FC236}">
                      <a16:creationId xmlns:a16="http://schemas.microsoft.com/office/drawing/2014/main" id="{77CD9688-F093-3A40-0529-6F33BDA5AD13}"/>
                    </a:ext>
                  </a:extLst>
                </p:cNvPr>
                <p:cNvSpPr/>
                <p:nvPr/>
              </p:nvSpPr>
              <p:spPr>
                <a:xfrm rot="2700000">
                  <a:off x="2914097" y="3443443"/>
                  <a:ext cx="561860" cy="3610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09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회피 시스템 세부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692726"/>
            <a:ext cx="5924076" cy="5939427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PC</a:t>
            </a:r>
            <a:r>
              <a:rPr lang="ko-KR" altLang="en-US" sz="1000" dirty="0"/>
              <a:t>캐릭터가 </a:t>
            </a:r>
            <a:r>
              <a:rPr lang="en-US" altLang="ko-KR" sz="1000" dirty="0"/>
              <a:t>8</a:t>
            </a:r>
            <a:r>
              <a:rPr lang="ko-KR" altLang="en-US" sz="1000" dirty="0"/>
              <a:t>방향으로 짧은 거리를 빠르게 움직여 </a:t>
            </a:r>
            <a:r>
              <a:rPr lang="en-US" altLang="ko-KR" sz="1000" b="1" dirty="0"/>
              <a:t>dodgeSpeed</a:t>
            </a:r>
            <a:r>
              <a:rPr lang="ko-KR" altLang="en-US" sz="1000" dirty="0"/>
              <a:t>의 속도로 </a:t>
            </a:r>
            <a:r>
              <a:rPr lang="en-US" altLang="ko-KR" sz="1000" b="1" dirty="0" err="1"/>
              <a:t>dodgeTime</a:t>
            </a:r>
            <a:r>
              <a:rPr lang="ko-KR" altLang="en-US" sz="1000" dirty="0"/>
              <a:t>의 시간</a:t>
            </a:r>
            <a:r>
              <a:rPr lang="ko-KR" altLang="en-US" sz="1000" b="1" dirty="0"/>
              <a:t> </a:t>
            </a:r>
            <a:r>
              <a:rPr lang="ko-KR" altLang="en-US" sz="1000" dirty="0"/>
              <a:t>만큼 이동할 수 있는 시스템이다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회피는 </a:t>
            </a:r>
            <a:r>
              <a:rPr lang="en-US" altLang="ko-KR" sz="1000" b="1" dirty="0"/>
              <a:t>SPACE</a:t>
            </a:r>
            <a:r>
              <a:rPr lang="ko-KR" altLang="en-US" sz="1000" b="1" dirty="0"/>
              <a:t>바와 </a:t>
            </a:r>
            <a:r>
              <a:rPr lang="en-US" altLang="ko-KR" sz="1000" b="1" dirty="0"/>
              <a:t>(AND)</a:t>
            </a:r>
            <a:r>
              <a:rPr lang="ko-KR" altLang="en-US" sz="1000" b="1" dirty="0"/>
              <a:t> 방향키가 입력되면 </a:t>
            </a:r>
            <a:r>
              <a:rPr lang="ko-KR" altLang="en-US" sz="1000" dirty="0"/>
              <a:t>입력된 방향으로 이동한다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방향키 </a:t>
            </a:r>
            <a:r>
              <a:rPr lang="en-US" altLang="ko-KR" sz="1000" dirty="0"/>
              <a:t>WASD</a:t>
            </a:r>
            <a:r>
              <a:rPr lang="ko-KR" altLang="en-US" sz="1000" dirty="0"/>
              <a:t>를 이용하여 </a:t>
            </a:r>
            <a:r>
              <a:rPr lang="en-US" altLang="ko-KR" sz="1000" dirty="0"/>
              <a:t>WA, WD, AS, SD </a:t>
            </a:r>
            <a:r>
              <a:rPr lang="ko-KR" altLang="en-US" sz="1000" dirty="0"/>
              <a:t>등 대각선까지 </a:t>
            </a:r>
            <a:r>
              <a:rPr lang="en-US" altLang="ko-KR" sz="1000" dirty="0"/>
              <a:t>8</a:t>
            </a:r>
            <a:r>
              <a:rPr lang="ko-KR" altLang="en-US" sz="1000" dirty="0"/>
              <a:t>방향으로 이동이 가능하다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방향키를 입력하지 않은 상태에서 </a:t>
            </a:r>
            <a:r>
              <a:rPr lang="en-US" altLang="ko-KR" sz="1000" dirty="0"/>
              <a:t>SPACE</a:t>
            </a:r>
            <a:r>
              <a:rPr lang="ko-KR" altLang="en-US" sz="1000" dirty="0"/>
              <a:t>바만 입력되었을 경우에는 회피이동이 발동하지 않게 한다</a:t>
            </a:r>
            <a:r>
              <a:rPr lang="en-US" altLang="ko-KR" sz="1000" dirty="0"/>
              <a:t>.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방향키와 </a:t>
            </a:r>
            <a:r>
              <a:rPr lang="en-US" altLang="ko-KR" sz="1000" b="1" dirty="0"/>
              <a:t>SPACE </a:t>
            </a:r>
            <a:r>
              <a:rPr lang="ko-KR" altLang="en-US" sz="1000" b="1" dirty="0"/>
              <a:t>바가 동시에 입력된 경우에만 회피 이동을 실행한다</a:t>
            </a:r>
            <a:r>
              <a:rPr lang="en-US" altLang="ko-KR" sz="1000" b="1" dirty="0"/>
              <a:t>.)</a:t>
            </a:r>
          </a:p>
          <a:p>
            <a:r>
              <a:rPr lang="ko-KR" altLang="en-US" sz="1000" dirty="0"/>
              <a:t>방향키 </a:t>
            </a:r>
            <a:r>
              <a:rPr lang="en-US" altLang="ko-KR" sz="1000" dirty="0"/>
              <a:t>3</a:t>
            </a:r>
            <a:r>
              <a:rPr lang="ko-KR" altLang="en-US" sz="1000" dirty="0"/>
              <a:t>개 이상이 입력되었을 경우에도 방향키를 입력하지 않은 상태와 같이 회피이동이 발동하지 않게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b="1" dirty="0"/>
              <a:t>회피스킬의 쿨타임</a:t>
            </a:r>
            <a:r>
              <a:rPr lang="en-US" altLang="ko-KR" sz="1000" b="1" dirty="0"/>
              <a:t>(dodgeCoolTime)</a:t>
            </a:r>
            <a:r>
              <a:rPr lang="ko-KR" altLang="en-US" sz="1000" dirty="0"/>
              <a:t>을 적용하여 회피가 너무 남발될 수 없게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회피는 오브젝트를 통과할 수 없다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회피는 벽과 충돌하더라도 회피가 종료되지 않는다</a:t>
            </a:r>
            <a:r>
              <a:rPr lang="en-US" altLang="ko-KR" sz="1000" dirty="0"/>
              <a:t>.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6B76C8C-BB52-217F-296C-7141E5B5B666}"/>
              </a:ext>
            </a:extLst>
          </p:cNvPr>
          <p:cNvSpPr/>
          <p:nvPr/>
        </p:nvSpPr>
        <p:spPr>
          <a:xfrm>
            <a:off x="6573187" y="824386"/>
            <a:ext cx="4963930" cy="4768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FDD1B-7FDF-7699-D030-C55093F21036}"/>
              </a:ext>
            </a:extLst>
          </p:cNvPr>
          <p:cNvSpPr/>
          <p:nvPr/>
        </p:nvSpPr>
        <p:spPr>
          <a:xfrm>
            <a:off x="4095625" y="67072"/>
            <a:ext cx="543453" cy="498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결정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45A6D1B-164B-CC47-A81A-895DB0C76303}"/>
              </a:ext>
            </a:extLst>
          </p:cNvPr>
          <p:cNvGrpSpPr/>
          <p:nvPr/>
        </p:nvGrpSpPr>
        <p:grpSpPr>
          <a:xfrm>
            <a:off x="6653184" y="4352384"/>
            <a:ext cx="2716949" cy="1195415"/>
            <a:chOff x="6978510" y="3961760"/>
            <a:chExt cx="3022839" cy="133000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E12ACB-B2C3-2C34-BAEF-456F46BDF6B2}"/>
                </a:ext>
              </a:extLst>
            </p:cNvPr>
            <p:cNvGrpSpPr/>
            <p:nvPr/>
          </p:nvGrpSpPr>
          <p:grpSpPr>
            <a:xfrm>
              <a:off x="6978510" y="3987544"/>
              <a:ext cx="1616148" cy="1304220"/>
              <a:chOff x="573020" y="4090570"/>
              <a:chExt cx="2392972" cy="1931112"/>
            </a:xfrm>
          </p:grpSpPr>
          <p:sp>
            <p:nvSpPr>
              <p:cNvPr id="42" name="화살표: 오른쪽 41">
                <a:extLst>
                  <a:ext uri="{FF2B5EF4-FFF2-40B4-BE49-F238E27FC236}">
                    <a16:creationId xmlns:a16="http://schemas.microsoft.com/office/drawing/2014/main" id="{B848520C-AA20-6B8D-9965-BEA3DB42358A}"/>
                  </a:ext>
                </a:extLst>
              </p:cNvPr>
              <p:cNvSpPr/>
              <p:nvPr/>
            </p:nvSpPr>
            <p:spPr>
              <a:xfrm rot="16200000">
                <a:off x="561411" y="481069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화살표: 오른쪽 42">
                <a:extLst>
                  <a:ext uri="{FF2B5EF4-FFF2-40B4-BE49-F238E27FC236}">
                    <a16:creationId xmlns:a16="http://schemas.microsoft.com/office/drawing/2014/main" id="{AAFB9085-B2AD-CC10-0E9D-46550EE51C97}"/>
                  </a:ext>
                </a:extLst>
              </p:cNvPr>
              <p:cNvSpPr/>
              <p:nvPr/>
            </p:nvSpPr>
            <p:spPr>
              <a:xfrm>
                <a:off x="1047787" y="5283431"/>
                <a:ext cx="914400" cy="267967"/>
              </a:xfrm>
              <a:prstGeom prst="rightArrow">
                <a:avLst>
                  <a:gd name="adj1" fmla="val 25333"/>
                  <a:gd name="adj2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218C1E-F049-E1F4-17B8-142A0C51A830}"/>
                  </a:ext>
                </a:extLst>
              </p:cNvPr>
              <p:cNvSpPr txBox="1"/>
              <p:nvPr/>
            </p:nvSpPr>
            <p:spPr>
              <a:xfrm>
                <a:off x="573020" y="5616065"/>
                <a:ext cx="2392972" cy="40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X (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좌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우 방향</a:t>
                </a:r>
                <a:r>
                  <a:rPr lang="en-US" altLang="ko-KR" sz="10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738858-0C3D-BEE2-49DE-9F5266BC4AB9}"/>
                  </a:ext>
                </a:extLst>
              </p:cNvPr>
              <p:cNvSpPr txBox="1"/>
              <p:nvPr/>
            </p:nvSpPr>
            <p:spPr>
              <a:xfrm>
                <a:off x="607901" y="4090570"/>
                <a:ext cx="1619030" cy="36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Z (</a:t>
                </a:r>
                <a:r>
                  <a:rPr lang="ko-KR" altLang="en-US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상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하 방향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)</a:t>
                </a:r>
                <a:endParaRPr lang="ko-KR" altLang="en-US" sz="1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9558D3C-1E68-BF08-B95B-338A98420E33}"/>
                </a:ext>
              </a:extLst>
            </p:cNvPr>
            <p:cNvGrpSpPr/>
            <p:nvPr/>
          </p:nvGrpSpPr>
          <p:grpSpPr>
            <a:xfrm>
              <a:off x="8282411" y="3961760"/>
              <a:ext cx="1718938" cy="1138084"/>
              <a:chOff x="8359501" y="3919378"/>
              <a:chExt cx="1718938" cy="113808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2E36AD-B22E-674C-CC50-6D2C8086F151}"/>
                  </a:ext>
                </a:extLst>
              </p:cNvPr>
              <p:cNvSpPr txBox="1"/>
              <p:nvPr/>
            </p:nvSpPr>
            <p:spPr>
              <a:xfrm>
                <a:off x="8359501" y="3919378"/>
                <a:ext cx="1718938" cy="27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8 </a:t>
                </a:r>
                <a:r>
                  <a:rPr lang="ko-KR" altLang="en-US" sz="1000" dirty="0"/>
                  <a:t>방향 이동가능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A9335BF-1533-D332-14BB-06108715289F}"/>
                  </a:ext>
                </a:extLst>
              </p:cNvPr>
              <p:cNvGrpSpPr/>
              <p:nvPr/>
            </p:nvGrpSpPr>
            <p:grpSpPr>
              <a:xfrm>
                <a:off x="8770829" y="4233489"/>
                <a:ext cx="906956" cy="823973"/>
                <a:chOff x="9096713" y="3735994"/>
                <a:chExt cx="2933776" cy="2665346"/>
              </a:xfrm>
            </p:grpSpPr>
            <p:sp>
              <p:nvSpPr>
                <p:cNvPr id="82" name="이등변 삼각형 81">
                  <a:extLst>
                    <a:ext uri="{FF2B5EF4-FFF2-40B4-BE49-F238E27FC236}">
                      <a16:creationId xmlns:a16="http://schemas.microsoft.com/office/drawing/2014/main" id="{F1CB5BB0-ED41-4055-A8FA-4A18496920E5}"/>
                    </a:ext>
                  </a:extLst>
                </p:cNvPr>
                <p:cNvSpPr/>
                <p:nvPr/>
              </p:nvSpPr>
              <p:spPr>
                <a:xfrm>
                  <a:off x="10092478" y="4676416"/>
                  <a:ext cx="907723" cy="782519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83" name="화살표: 오른쪽 82">
                  <a:extLst>
                    <a:ext uri="{FF2B5EF4-FFF2-40B4-BE49-F238E27FC236}">
                      <a16:creationId xmlns:a16="http://schemas.microsoft.com/office/drawing/2014/main" id="{4FB57FDE-0698-5B61-34D7-8E012104AEE6}"/>
                    </a:ext>
                  </a:extLst>
                </p:cNvPr>
                <p:cNvSpPr/>
                <p:nvPr/>
              </p:nvSpPr>
              <p:spPr>
                <a:xfrm rot="16200000">
                  <a:off x="10250670" y="3841690"/>
                  <a:ext cx="591340" cy="37994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84" name="화살표: 오른쪽 83">
                  <a:extLst>
                    <a:ext uri="{FF2B5EF4-FFF2-40B4-BE49-F238E27FC236}">
                      <a16:creationId xmlns:a16="http://schemas.microsoft.com/office/drawing/2014/main" id="{4A8FDE3D-9D26-C0A1-7BB9-25B08742BC01}"/>
                    </a:ext>
                  </a:extLst>
                </p:cNvPr>
                <p:cNvSpPr/>
                <p:nvPr/>
              </p:nvSpPr>
              <p:spPr>
                <a:xfrm rot="5400000" flipV="1">
                  <a:off x="10250670" y="5913714"/>
                  <a:ext cx="591340" cy="37994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1EEBAFD5-C1D5-1208-8EB5-4AFCF9A07257}"/>
                    </a:ext>
                  </a:extLst>
                </p:cNvPr>
                <p:cNvGrpSpPr/>
                <p:nvPr/>
              </p:nvGrpSpPr>
              <p:grpSpPr>
                <a:xfrm>
                  <a:off x="11439149" y="3839888"/>
                  <a:ext cx="591340" cy="2559468"/>
                  <a:chOff x="2908568" y="1469004"/>
                  <a:chExt cx="561860" cy="2431870"/>
                </a:xfrm>
              </p:grpSpPr>
              <p:sp>
                <p:nvSpPr>
                  <p:cNvPr id="91" name="화살표: 오른쪽 90">
                    <a:extLst>
                      <a:ext uri="{FF2B5EF4-FFF2-40B4-BE49-F238E27FC236}">
                        <a16:creationId xmlns:a16="http://schemas.microsoft.com/office/drawing/2014/main" id="{88648080-6BC5-7017-7DBB-9C6F894F218E}"/>
                      </a:ext>
                    </a:extLst>
                  </p:cNvPr>
                  <p:cNvSpPr/>
                  <p:nvPr/>
                </p:nvSpPr>
                <p:spPr>
                  <a:xfrm>
                    <a:off x="2908568" y="2471049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92" name="화살표: 오른쪽 91">
                    <a:extLst>
                      <a:ext uri="{FF2B5EF4-FFF2-40B4-BE49-F238E27FC236}">
                        <a16:creationId xmlns:a16="http://schemas.microsoft.com/office/drawing/2014/main" id="{5809A7B7-8487-68F7-5D5F-998036B89903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2908568" y="1469004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93" name="화살표: 오른쪽 92">
                    <a:extLst>
                      <a:ext uri="{FF2B5EF4-FFF2-40B4-BE49-F238E27FC236}">
                        <a16:creationId xmlns:a16="http://schemas.microsoft.com/office/drawing/2014/main" id="{F5FC375E-3BF7-F376-B1D6-DDBEAD7153D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914096" y="3439441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</p:grp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82DDA046-25A1-79DA-3414-EFC900D04C33}"/>
                    </a:ext>
                  </a:extLst>
                </p:cNvPr>
                <p:cNvGrpSpPr/>
                <p:nvPr/>
              </p:nvGrpSpPr>
              <p:grpSpPr>
                <a:xfrm flipH="1">
                  <a:off x="9096713" y="3837660"/>
                  <a:ext cx="597158" cy="2563680"/>
                  <a:chOff x="2908568" y="1469004"/>
                  <a:chExt cx="567388" cy="2435872"/>
                </a:xfrm>
              </p:grpSpPr>
              <p:sp>
                <p:nvSpPr>
                  <p:cNvPr id="87" name="화살표: 오른쪽 86">
                    <a:extLst>
                      <a:ext uri="{FF2B5EF4-FFF2-40B4-BE49-F238E27FC236}">
                        <a16:creationId xmlns:a16="http://schemas.microsoft.com/office/drawing/2014/main" id="{AC04BC2E-CEC7-CCB5-7C6D-DC77AC648682}"/>
                      </a:ext>
                    </a:extLst>
                  </p:cNvPr>
                  <p:cNvSpPr/>
                  <p:nvPr/>
                </p:nvSpPr>
                <p:spPr>
                  <a:xfrm>
                    <a:off x="2908568" y="2471049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89" name="화살표: 오른쪽 88">
                    <a:extLst>
                      <a:ext uri="{FF2B5EF4-FFF2-40B4-BE49-F238E27FC236}">
                        <a16:creationId xmlns:a16="http://schemas.microsoft.com/office/drawing/2014/main" id="{C67860D6-4F32-5CBF-1356-A827A7DA5CD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914096" y="1469004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90" name="화살표: 오른쪽 89">
                    <a:extLst>
                      <a:ext uri="{FF2B5EF4-FFF2-40B4-BE49-F238E27FC236}">
                        <a16:creationId xmlns:a16="http://schemas.microsoft.com/office/drawing/2014/main" id="{8B88D97A-AE59-ACF7-EA10-AB9F231872A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914097" y="3443443"/>
                    <a:ext cx="561860" cy="36100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</p:grp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F4960-C8C2-5E81-D97E-37EB9AC398E1}"/>
              </a:ext>
            </a:extLst>
          </p:cNvPr>
          <p:cNvSpPr txBox="1"/>
          <p:nvPr/>
        </p:nvSpPr>
        <p:spPr>
          <a:xfrm>
            <a:off x="5303170" y="71275"/>
            <a:ext cx="37121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회피 등속이동 수정될 수 있음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제작 후 어색하다면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536DD7-F589-42FD-4E78-63B084AD2BAD}"/>
              </a:ext>
            </a:extLst>
          </p:cNvPr>
          <p:cNvSpPr/>
          <p:nvPr/>
        </p:nvSpPr>
        <p:spPr>
          <a:xfrm>
            <a:off x="4759716" y="74686"/>
            <a:ext cx="543454" cy="4989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결정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564384-8EBF-D8A5-99AD-04CE899D1094}"/>
              </a:ext>
            </a:extLst>
          </p:cNvPr>
          <p:cNvGrpSpPr/>
          <p:nvPr/>
        </p:nvGrpSpPr>
        <p:grpSpPr>
          <a:xfrm>
            <a:off x="7319769" y="2322185"/>
            <a:ext cx="3452122" cy="1874904"/>
            <a:chOff x="7319769" y="959843"/>
            <a:chExt cx="3452122" cy="187490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CDA7425-811A-C195-00C4-AC3C34A89D70}"/>
                </a:ext>
              </a:extLst>
            </p:cNvPr>
            <p:cNvGrpSpPr/>
            <p:nvPr/>
          </p:nvGrpSpPr>
          <p:grpSpPr>
            <a:xfrm>
              <a:off x="7319769" y="1441364"/>
              <a:ext cx="3452122" cy="926730"/>
              <a:chOff x="2125856" y="1762901"/>
              <a:chExt cx="8192897" cy="2199402"/>
            </a:xfrm>
          </p:grpSpPr>
          <p:pic>
            <p:nvPicPr>
              <p:cNvPr id="33" name="그래픽 32" descr="걷기 단색으로 채워진">
                <a:extLst>
                  <a:ext uri="{FF2B5EF4-FFF2-40B4-BE49-F238E27FC236}">
                    <a16:creationId xmlns:a16="http://schemas.microsoft.com/office/drawing/2014/main" id="{C8D6F5EA-89D4-392B-656E-012B1426D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25856" y="1762901"/>
                <a:ext cx="2199402" cy="2199402"/>
              </a:xfrm>
              <a:prstGeom prst="rect">
                <a:avLst/>
              </a:prstGeom>
            </p:spPr>
          </p:pic>
          <p:pic>
            <p:nvPicPr>
              <p:cNvPr id="35" name="그래픽 34" descr="걷기 단색으로 채워진">
                <a:extLst>
                  <a:ext uri="{FF2B5EF4-FFF2-40B4-BE49-F238E27FC236}">
                    <a16:creationId xmlns:a16="http://schemas.microsoft.com/office/drawing/2014/main" id="{037395E1-9CDB-BF8E-8A1F-62437FE00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23687" y="1762901"/>
                <a:ext cx="2199402" cy="2199402"/>
              </a:xfrm>
              <a:prstGeom prst="rect">
                <a:avLst/>
              </a:prstGeom>
            </p:spPr>
          </p:pic>
          <p:pic>
            <p:nvPicPr>
              <p:cNvPr id="36" name="그래픽 35" descr="걷기 단색으로 채워진">
                <a:extLst>
                  <a:ext uri="{FF2B5EF4-FFF2-40B4-BE49-F238E27FC236}">
                    <a16:creationId xmlns:a16="http://schemas.microsoft.com/office/drawing/2014/main" id="{56970B07-874F-2DFD-BF5F-C4D406135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1518" y="1762901"/>
                <a:ext cx="2199402" cy="2199402"/>
              </a:xfrm>
              <a:prstGeom prst="rect">
                <a:avLst/>
              </a:prstGeom>
            </p:spPr>
          </p:pic>
          <p:pic>
            <p:nvPicPr>
              <p:cNvPr id="39" name="그래픽 38" descr="걷기 단색으로 채워진">
                <a:extLst>
                  <a:ext uri="{FF2B5EF4-FFF2-40B4-BE49-F238E27FC236}">
                    <a16:creationId xmlns:a16="http://schemas.microsoft.com/office/drawing/2014/main" id="{BD45EDAF-C113-683F-5D49-AEE7CA8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19351" y="1762901"/>
                <a:ext cx="2199402" cy="2199402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6C4652C-F2E3-E44A-6206-765378205C16}"/>
                </a:ext>
              </a:extLst>
            </p:cNvPr>
            <p:cNvCxnSpPr>
              <a:cxnSpLocks/>
            </p:cNvCxnSpPr>
            <p:nvPr/>
          </p:nvCxnSpPr>
          <p:spPr>
            <a:xfrm>
              <a:off x="7783134" y="1325880"/>
              <a:ext cx="259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0006004-4A53-2CE9-F012-0068366D3030}"/>
                </a:ext>
              </a:extLst>
            </p:cNvPr>
            <p:cNvCxnSpPr>
              <a:cxnSpLocks/>
            </p:cNvCxnSpPr>
            <p:nvPr/>
          </p:nvCxnSpPr>
          <p:spPr>
            <a:xfrm>
              <a:off x="7783134" y="1194006"/>
              <a:ext cx="0" cy="263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213E373-C257-0AE3-86BB-83E36A6F8C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120" y="1194006"/>
              <a:ext cx="0" cy="2637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1E38C8A0-9916-FDC9-AEB5-D9BC3716E1EB}"/>
                </a:ext>
              </a:extLst>
            </p:cNvPr>
            <p:cNvSpPr/>
            <p:nvPr/>
          </p:nvSpPr>
          <p:spPr>
            <a:xfrm>
              <a:off x="7783131" y="1183966"/>
              <a:ext cx="2593986" cy="286858"/>
            </a:xfrm>
            <a:prstGeom prst="arc">
              <a:avLst>
                <a:gd name="adj1" fmla="val 10859841"/>
                <a:gd name="adj2" fmla="val 2153703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D9B85F-72A6-A304-A288-69096AC9948B}"/>
                </a:ext>
              </a:extLst>
            </p:cNvPr>
            <p:cNvSpPr txBox="1"/>
            <p:nvPr/>
          </p:nvSpPr>
          <p:spPr>
            <a:xfrm>
              <a:off x="7783134" y="959843"/>
              <a:ext cx="25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회피이동은 등속 이동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13E799-DE01-EFB0-6A0F-BA571647D895}"/>
                </a:ext>
              </a:extLst>
            </p:cNvPr>
            <p:cNvSpPr txBox="1"/>
            <p:nvPr/>
          </p:nvSpPr>
          <p:spPr>
            <a:xfrm>
              <a:off x="7783134" y="2603915"/>
              <a:ext cx="25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err="1">
                  <a:latin typeface="+mn-ea"/>
                  <a:ea typeface="+mn-ea"/>
                </a:rPr>
                <a:t>dodgeTime</a:t>
              </a:r>
              <a:r>
                <a:rPr lang="en-US" altLang="ko-KR" sz="900" dirty="0"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latin typeface="+mn-ea"/>
                  <a:ea typeface="+mn-ea"/>
                </a:rPr>
                <a:t>시간동안 이동한다</a:t>
              </a:r>
              <a:r>
                <a:rPr lang="en-US" altLang="ko-KR" sz="900" dirty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7B27C00-DAE5-4910-098F-21B86B896EC8}"/>
              </a:ext>
            </a:extLst>
          </p:cNvPr>
          <p:cNvGrpSpPr/>
          <p:nvPr/>
        </p:nvGrpSpPr>
        <p:grpSpPr>
          <a:xfrm>
            <a:off x="6571713" y="990607"/>
            <a:ext cx="5009365" cy="1130793"/>
            <a:chOff x="6571713" y="2574056"/>
            <a:chExt cx="5009365" cy="113079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0842A0-C442-2D2B-4D28-77B93CF232D7}"/>
                </a:ext>
              </a:extLst>
            </p:cNvPr>
            <p:cNvSpPr txBox="1"/>
            <p:nvPr/>
          </p:nvSpPr>
          <p:spPr>
            <a:xfrm>
              <a:off x="6571713" y="3458626"/>
              <a:ext cx="1616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SPACE</a:t>
              </a:r>
              <a:r>
                <a:rPr lang="ko-KR" altLang="en-US" sz="1000" dirty="0"/>
                <a:t> 입력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59AD82C-A1F4-4820-9965-A8B765E3B42A}"/>
                </a:ext>
              </a:extLst>
            </p:cNvPr>
            <p:cNvSpPr/>
            <p:nvPr/>
          </p:nvSpPr>
          <p:spPr>
            <a:xfrm>
              <a:off x="6971505" y="2958222"/>
              <a:ext cx="816853" cy="328082"/>
            </a:xfrm>
            <a:prstGeom prst="roundRect">
              <a:avLst/>
            </a:prstGeom>
            <a:solidFill>
              <a:schemeClr val="accent5">
                <a:lumMod val="75000"/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SPACE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F7697FB-0FF1-8CC0-51FE-2126E69247EA}"/>
                </a:ext>
              </a:extLst>
            </p:cNvPr>
            <p:cNvGrpSpPr/>
            <p:nvPr/>
          </p:nvGrpSpPr>
          <p:grpSpPr>
            <a:xfrm>
              <a:off x="8543040" y="2810535"/>
              <a:ext cx="980901" cy="623454"/>
              <a:chOff x="3567705" y="4873656"/>
              <a:chExt cx="1519656" cy="965883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BB9D2370-D446-A02B-97A0-41E03B50B64D}"/>
                  </a:ext>
                </a:extLst>
              </p:cNvPr>
              <p:cNvSpPr/>
              <p:nvPr/>
            </p:nvSpPr>
            <p:spPr>
              <a:xfrm>
                <a:off x="4095721" y="4873656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D7EB9615-8314-57A4-B29F-7C56B9103D92}"/>
                  </a:ext>
                </a:extLst>
              </p:cNvPr>
              <p:cNvSpPr/>
              <p:nvPr/>
            </p:nvSpPr>
            <p:spPr>
              <a:xfrm>
                <a:off x="4095721" y="5383888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CEA9941A-7FC2-7E75-ECA2-48F07EBAD75D}"/>
                  </a:ext>
                </a:extLst>
              </p:cNvPr>
              <p:cNvSpPr/>
              <p:nvPr/>
            </p:nvSpPr>
            <p:spPr>
              <a:xfrm>
                <a:off x="3567705" y="5383891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A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EB21148E-D6D2-A9E3-0A09-A9984331307B}"/>
                  </a:ext>
                </a:extLst>
              </p:cNvPr>
              <p:cNvSpPr/>
              <p:nvPr/>
            </p:nvSpPr>
            <p:spPr>
              <a:xfrm>
                <a:off x="4623738" y="5388794"/>
                <a:ext cx="463623" cy="450745"/>
              </a:xfrm>
              <a:prstGeom prst="roundRect">
                <a:avLst/>
              </a:prstGeom>
              <a:solidFill>
                <a:schemeClr val="accent5">
                  <a:lumMod val="75000"/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D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십자형 75">
              <a:extLst>
                <a:ext uri="{FF2B5EF4-FFF2-40B4-BE49-F238E27FC236}">
                  <a16:creationId xmlns:a16="http://schemas.microsoft.com/office/drawing/2014/main" id="{53BA4B71-D54F-53B5-2D3D-080C7F90C9C2}"/>
                </a:ext>
              </a:extLst>
            </p:cNvPr>
            <p:cNvSpPr/>
            <p:nvPr/>
          </p:nvSpPr>
          <p:spPr>
            <a:xfrm>
              <a:off x="7981829" y="2938393"/>
              <a:ext cx="367740" cy="367740"/>
            </a:xfrm>
            <a:prstGeom prst="plus">
              <a:avLst>
                <a:gd name="adj" fmla="val 4339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4768572-9CE9-96A2-B3A8-39BF80CE4B98}"/>
                </a:ext>
              </a:extLst>
            </p:cNvPr>
            <p:cNvSpPr txBox="1"/>
            <p:nvPr/>
          </p:nvSpPr>
          <p:spPr>
            <a:xfrm>
              <a:off x="8228722" y="3458628"/>
              <a:ext cx="1616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방향 입력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2E642D-CE42-EAA8-DD5F-50D1992361B6}"/>
                </a:ext>
              </a:extLst>
            </p:cNvPr>
            <p:cNvSpPr txBox="1"/>
            <p:nvPr/>
          </p:nvSpPr>
          <p:spPr>
            <a:xfrm>
              <a:off x="10428506" y="2574056"/>
              <a:ext cx="1152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회피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C463C49-0F58-2FC0-D5FC-A0708DF429B0}"/>
                </a:ext>
              </a:extLst>
            </p:cNvPr>
            <p:cNvGrpSpPr/>
            <p:nvPr/>
          </p:nvGrpSpPr>
          <p:grpSpPr>
            <a:xfrm>
              <a:off x="9717412" y="2958222"/>
              <a:ext cx="630545" cy="328082"/>
              <a:chOff x="9880028" y="2958222"/>
              <a:chExt cx="630545" cy="328082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4318D65D-63E2-8BFE-8641-63F84B9B7512}"/>
                  </a:ext>
                </a:extLst>
              </p:cNvPr>
              <p:cNvGrpSpPr/>
              <p:nvPr/>
            </p:nvGrpSpPr>
            <p:grpSpPr>
              <a:xfrm>
                <a:off x="9880028" y="3066424"/>
                <a:ext cx="393661" cy="123336"/>
                <a:chOff x="9702639" y="3032547"/>
                <a:chExt cx="393661" cy="123336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4602F582-3924-A775-AAAD-17A3CA3E0631}"/>
                    </a:ext>
                  </a:extLst>
                </p:cNvPr>
                <p:cNvSpPr/>
                <p:nvPr/>
              </p:nvSpPr>
              <p:spPr>
                <a:xfrm>
                  <a:off x="9702639" y="3032547"/>
                  <a:ext cx="393661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D3679CE7-69FB-A7EE-7686-F4F1E84AC547}"/>
                    </a:ext>
                  </a:extLst>
                </p:cNvPr>
                <p:cNvSpPr/>
                <p:nvPr/>
              </p:nvSpPr>
              <p:spPr>
                <a:xfrm>
                  <a:off x="9702639" y="3110164"/>
                  <a:ext cx="393661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173F8A31-71E2-517D-F59D-A7390A3D3200}"/>
                  </a:ext>
                </a:extLst>
              </p:cNvPr>
              <p:cNvSpPr/>
              <p:nvPr/>
            </p:nvSpPr>
            <p:spPr>
              <a:xfrm rot="5400000">
                <a:off x="10205118" y="2980849"/>
                <a:ext cx="328082" cy="28282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E3E467-F8F8-4EC9-A8E6-A99EAB0ACB6A}"/>
              </a:ext>
            </a:extLst>
          </p:cNvPr>
          <p:cNvGrpSpPr/>
          <p:nvPr/>
        </p:nvGrpSpPr>
        <p:grpSpPr>
          <a:xfrm>
            <a:off x="10206543" y="1220664"/>
            <a:ext cx="1406365" cy="926730"/>
            <a:chOff x="10206543" y="1220664"/>
            <a:chExt cx="1406365" cy="926730"/>
          </a:xfrm>
        </p:grpSpPr>
        <p:pic>
          <p:nvPicPr>
            <p:cNvPr id="61" name="그래픽 60" descr="걷기 단색으로 채워진">
              <a:extLst>
                <a:ext uri="{FF2B5EF4-FFF2-40B4-BE49-F238E27FC236}">
                  <a16:creationId xmlns:a16="http://schemas.microsoft.com/office/drawing/2014/main" id="{B6FA6E8E-B89E-4A13-B9D0-4F610909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06543" y="1220664"/>
              <a:ext cx="926730" cy="926730"/>
            </a:xfrm>
            <a:prstGeom prst="rect">
              <a:avLst/>
            </a:prstGeom>
          </p:spPr>
        </p:pic>
        <p:pic>
          <p:nvPicPr>
            <p:cNvPr id="62" name="그래픽 61" descr="걷기 단색으로 채워진">
              <a:extLst>
                <a:ext uri="{FF2B5EF4-FFF2-40B4-BE49-F238E27FC236}">
                  <a16:creationId xmlns:a16="http://schemas.microsoft.com/office/drawing/2014/main" id="{4D690CFD-010A-46B7-8D3B-10997C9FB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810" y="1220664"/>
              <a:ext cx="926730" cy="926730"/>
            </a:xfrm>
            <a:prstGeom prst="rect">
              <a:avLst/>
            </a:prstGeom>
          </p:spPr>
        </p:pic>
        <p:pic>
          <p:nvPicPr>
            <p:cNvPr id="63" name="그래픽 62" descr="걷기 단색으로 채워진">
              <a:extLst>
                <a:ext uri="{FF2B5EF4-FFF2-40B4-BE49-F238E27FC236}">
                  <a16:creationId xmlns:a16="http://schemas.microsoft.com/office/drawing/2014/main" id="{A20F8F81-4C61-4FD9-B301-935CA8C9D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27763" y="1220664"/>
              <a:ext cx="926730" cy="926730"/>
            </a:xfrm>
            <a:prstGeom prst="rect">
              <a:avLst/>
            </a:prstGeom>
          </p:spPr>
        </p:pic>
        <p:pic>
          <p:nvPicPr>
            <p:cNvPr id="64" name="그래픽 63" descr="걷기 단색으로 채워진">
              <a:extLst>
                <a:ext uri="{FF2B5EF4-FFF2-40B4-BE49-F238E27FC236}">
                  <a16:creationId xmlns:a16="http://schemas.microsoft.com/office/drawing/2014/main" id="{542C8023-C4E7-4764-A726-E11439504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686178" y="1220664"/>
              <a:ext cx="926730" cy="926730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CA9E5F1-FDF4-6706-3DD3-C64DC28CCC2F}"/>
              </a:ext>
            </a:extLst>
          </p:cNvPr>
          <p:cNvSpPr/>
          <p:nvPr/>
        </p:nvSpPr>
        <p:spPr>
          <a:xfrm>
            <a:off x="7306284" y="3786626"/>
            <a:ext cx="3497735" cy="19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5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2478</Words>
  <Application>Microsoft Office PowerPoint</Application>
  <PresentationFormat>와이드스크린</PresentationFormat>
  <Paragraphs>459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Malgun Gothic</vt:lpstr>
      <vt:lpstr>Malgun Gothic</vt:lpstr>
      <vt:lpstr>Arial</vt:lpstr>
      <vt:lpstr>Calibri</vt:lpstr>
      <vt:lpstr>Wingdings</vt:lpstr>
      <vt:lpstr>Office 테마</vt:lpstr>
      <vt:lpstr>FEVER NOVA PC 캐릭터 이동 및 전투 시스템 기획</vt:lpstr>
      <vt:lpstr>문서 업데이트</vt:lpstr>
      <vt:lpstr>기획 의도</vt:lpstr>
      <vt:lpstr>PC 설정</vt:lpstr>
      <vt:lpstr>이동 및 시선 시스템 개요</vt:lpstr>
      <vt:lpstr>이동 시스템 세부 설명</vt:lpstr>
      <vt:lpstr>시선 시스템 세부 설명</vt:lpstr>
      <vt:lpstr>회피 시스템 개요</vt:lpstr>
      <vt:lpstr>회피 시스템 세부 설명</vt:lpstr>
      <vt:lpstr>회피 시스템 플로우</vt:lpstr>
      <vt:lpstr>전투 시스템 개요</vt:lpstr>
      <vt:lpstr>전투 시스템 개요</vt:lpstr>
      <vt:lpstr>폭탄 기능 세부설명</vt:lpstr>
      <vt:lpstr>폭탄 발사 시스템 세부설명</vt:lpstr>
      <vt:lpstr>폭탄 발사 시스템 플로우</vt:lpstr>
      <vt:lpstr>폭탄 넉백 시스템 세부설명</vt:lpstr>
      <vt:lpstr>폭탄 넉백 시스템 세부설명</vt:lpstr>
      <vt:lpstr>폭탄 폭발지연 시스템 개요</vt:lpstr>
      <vt:lpstr>폭탄 폭발지연 시스템 세부설명</vt:lpstr>
      <vt:lpstr>폭탄 폭발지연 시스템 세부설명</vt:lpstr>
      <vt:lpstr>폭탄 지연 상태 플로우</vt:lpstr>
      <vt:lpstr>폭탄 기본 상태 플로우</vt:lpstr>
      <vt:lpstr>플로우 모음</vt:lpstr>
      <vt:lpstr>PC 사용 애니메이션</vt:lpstr>
      <vt:lpstr>PowerPoint 프레젠테이션</vt:lpstr>
      <vt:lpstr>점프 시스템 세부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콘셉트 문서</dc:title>
  <dc:creator>최 기범</dc:creator>
  <cp:lastModifiedBy>최 기범</cp:lastModifiedBy>
  <cp:revision>2350</cp:revision>
  <dcterms:created xsi:type="dcterms:W3CDTF">2022-03-07T10:46:54Z</dcterms:created>
  <dcterms:modified xsi:type="dcterms:W3CDTF">2022-06-24T07:44:15Z</dcterms:modified>
</cp:coreProperties>
</file>