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275" r:id="rId2"/>
    <p:sldId id="256" r:id="rId3"/>
    <p:sldId id="289" r:id="rId4"/>
    <p:sldId id="281" r:id="rId5"/>
    <p:sldId id="260" r:id="rId6"/>
    <p:sldId id="258" r:id="rId7"/>
    <p:sldId id="282" r:id="rId8"/>
    <p:sldId id="283" r:id="rId9"/>
    <p:sldId id="286" r:id="rId10"/>
    <p:sldId id="287" r:id="rId11"/>
    <p:sldId id="288" r:id="rId12"/>
    <p:sldId id="262" r:id="rId13"/>
    <p:sldId id="294" r:id="rId14"/>
    <p:sldId id="362" r:id="rId15"/>
    <p:sldId id="290" r:id="rId16"/>
    <p:sldId id="292" r:id="rId17"/>
    <p:sldId id="341" r:id="rId18"/>
    <p:sldId id="347" r:id="rId19"/>
    <p:sldId id="348" r:id="rId20"/>
    <p:sldId id="342" r:id="rId21"/>
    <p:sldId id="343" r:id="rId22"/>
    <p:sldId id="349" r:id="rId23"/>
    <p:sldId id="357" r:id="rId24"/>
    <p:sldId id="344" r:id="rId25"/>
    <p:sldId id="345" r:id="rId26"/>
    <p:sldId id="346" r:id="rId27"/>
    <p:sldId id="422" r:id="rId28"/>
    <p:sldId id="361" r:id="rId29"/>
    <p:sldId id="350" r:id="rId30"/>
    <p:sldId id="351" r:id="rId31"/>
    <p:sldId id="352" r:id="rId32"/>
    <p:sldId id="353" r:id="rId33"/>
    <p:sldId id="356" r:id="rId34"/>
    <p:sldId id="358" r:id="rId35"/>
    <p:sldId id="359" r:id="rId36"/>
    <p:sldId id="354" r:id="rId37"/>
    <p:sldId id="364" r:id="rId38"/>
    <p:sldId id="355" r:id="rId39"/>
    <p:sldId id="360" r:id="rId40"/>
    <p:sldId id="296" r:id="rId41"/>
    <p:sldId id="297" r:id="rId42"/>
    <p:sldId id="298" r:id="rId43"/>
    <p:sldId id="368" r:id="rId44"/>
    <p:sldId id="369" r:id="rId45"/>
    <p:sldId id="370" r:id="rId46"/>
    <p:sldId id="371" r:id="rId47"/>
    <p:sldId id="372" r:id="rId48"/>
    <p:sldId id="373" r:id="rId49"/>
    <p:sldId id="374" r:id="rId50"/>
    <p:sldId id="421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382" r:id="rId59"/>
    <p:sldId id="383" r:id="rId60"/>
    <p:sldId id="384" r:id="rId61"/>
    <p:sldId id="385" r:id="rId62"/>
    <p:sldId id="386" r:id="rId63"/>
    <p:sldId id="387" r:id="rId64"/>
    <p:sldId id="388" r:id="rId65"/>
    <p:sldId id="389" r:id="rId66"/>
    <p:sldId id="390" r:id="rId67"/>
    <p:sldId id="391" r:id="rId68"/>
    <p:sldId id="392" r:id="rId69"/>
    <p:sldId id="393" r:id="rId70"/>
    <p:sldId id="395" r:id="rId71"/>
    <p:sldId id="396" r:id="rId72"/>
    <p:sldId id="398" r:id="rId73"/>
    <p:sldId id="400" r:id="rId74"/>
    <p:sldId id="408" r:id="rId75"/>
    <p:sldId id="409" r:id="rId76"/>
    <p:sldId id="410" r:id="rId77"/>
    <p:sldId id="411" r:id="rId78"/>
    <p:sldId id="412" r:id="rId79"/>
    <p:sldId id="413" r:id="rId80"/>
    <p:sldId id="414" r:id="rId81"/>
    <p:sldId id="415" r:id="rId82"/>
    <p:sldId id="420" r:id="rId83"/>
    <p:sldId id="423" r:id="rId84"/>
  </p:sldIdLst>
  <p:sldSz cx="9144000" cy="6858000" type="letter"/>
  <p:notesSz cx="7019925" cy="9269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ott Klasky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008C53"/>
    <a:srgbClr val="FFFFFF"/>
    <a:srgbClr val="DB4415"/>
    <a:srgbClr val="FFFF99"/>
    <a:srgbClr val="FCF3DE"/>
    <a:srgbClr val="FFF6E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0" autoAdjust="0"/>
    <p:restoredTop sz="86410" autoAdjust="0"/>
  </p:normalViewPr>
  <p:slideViewPr>
    <p:cSldViewPr showGuides="1">
      <p:cViewPr varScale="1">
        <p:scale>
          <a:sx n="122" d="100"/>
          <a:sy n="122" d="100"/>
        </p:scale>
        <p:origin x="-108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83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32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wy\AppData\Local\Microsoft\Windows\Temporary%20Internet%20Files\Content.Outlook\NQYVDAT0\chimera%20io%20performance%20results%20on%20jaguar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2400" dirty="0"/>
              <a:t>Chimera I/O Performance</a:t>
            </a:r>
          </a:p>
        </c:rich>
      </c:tx>
      <c:layout>
        <c:manualLayout>
          <c:xMode val="edge"/>
          <c:yMode val="edge"/>
          <c:x val="0.182194877814186"/>
          <c:y val="4.3726235741444908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9.3581910956782727E-2"/>
          <c:y val="0.14005089667973999"/>
          <c:w val="0.87502652894194588"/>
          <c:h val="0.80164825404429119"/>
        </c:manualLayout>
      </c:layout>
      <c:lineChart>
        <c:grouping val="standard"/>
        <c:ser>
          <c:idx val="0"/>
          <c:order val="0"/>
          <c:tx>
            <c:strRef>
              <c:f>'plot with all samples'!$B$2</c:f>
              <c:strCache>
                <c:ptCount val="1"/>
                <c:pt idx="0">
                  <c:v>MPI</c:v>
                </c:pt>
              </c:strCache>
            </c:strRef>
          </c:tx>
          <c:spPr>
            <a:ln w="3175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Pt>
            <c:idx val="1"/>
            <c:marker>
              <c:spPr>
                <a:solidFill>
                  <a:srgbClr val="000080"/>
                </a:solidFill>
                <a:ln w="31750">
                  <a:solidFill>
                    <a:srgbClr val="000080"/>
                  </a:solidFill>
                  <a:prstDash val="solid"/>
                </a:ln>
              </c:spPr>
            </c:marker>
          </c:dPt>
          <c:errBars>
            <c:errDir val="y"/>
            <c:errBarType val="plus"/>
            <c:errValType val="cust"/>
            <c:plus>
              <c:numRef>
                <c:f>('plot with all samples'!$B$46,'plot with all samples'!$F$46,'plot with all samples'!$J$46,'plot with all samples'!$N$46,'plot with all samples'!$R$46)</c:f>
                <c:numCache>
                  <c:formatCode>General</c:formatCode>
                  <c:ptCount val="5"/>
                  <c:pt idx="0">
                    <c:v>0.57250972707051706</c:v>
                  </c:pt>
                  <c:pt idx="1">
                    <c:v>4.0778066486802276</c:v>
                  </c:pt>
                  <c:pt idx="2">
                    <c:v>0.98807953807902604</c:v>
                  </c:pt>
                  <c:pt idx="3">
                    <c:v>1.7737918165270918</c:v>
                  </c:pt>
                  <c:pt idx="4">
                    <c:v>4.4249960267891577</c:v>
                  </c:pt>
                </c:numCache>
              </c:numRef>
            </c:pl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cat>
            <c:numRef>
              <c:f>('plot with all samples'!$B$1,'plot with all samples'!$F$1,'plot with all samples'!$J$1,'plot with all samples'!$N$1,'plot with all samples'!$R$1)</c:f>
              <c:numCache>
                <c:formatCode>General</c:formatCode>
                <c:ptCount val="5"/>
                <c:pt idx="0">
                  <c:v>512</c:v>
                </c:pt>
                <c:pt idx="1">
                  <c:v>1024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</c:numCache>
            </c:numRef>
          </c:cat>
          <c:val>
            <c:numRef>
              <c:f>('plot with all samples'!$B$44,'plot with all samples'!$F$44,'plot with all samples'!$J$44,'plot with all samples'!$N$44,'plot with all samples'!$R$44)</c:f>
              <c:numCache>
                <c:formatCode>General</c:formatCode>
                <c:ptCount val="5"/>
                <c:pt idx="0">
                  <c:v>0.70800000000000007</c:v>
                </c:pt>
                <c:pt idx="1">
                  <c:v>1.1640890000000013</c:v>
                </c:pt>
                <c:pt idx="2">
                  <c:v>4.2899250000000002</c:v>
                </c:pt>
                <c:pt idx="3">
                  <c:v>7.3427430000000005</c:v>
                </c:pt>
                <c:pt idx="4">
                  <c:v>16.095996</c:v>
                </c:pt>
              </c:numCache>
            </c:numRef>
          </c:val>
        </c:ser>
        <c:ser>
          <c:idx val="1"/>
          <c:order val="1"/>
          <c:tx>
            <c:strRef>
              <c:f>'plot with all samples'!$C$2</c:f>
              <c:strCache>
                <c:ptCount val="1"/>
                <c:pt idx="0">
                  <c:v>MPI_CIO</c:v>
                </c:pt>
              </c:strCache>
            </c:strRef>
          </c:tx>
          <c:spPr>
            <a:ln w="31750">
              <a:solidFill>
                <a:srgbClr val="7030A0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7030A0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errBars>
            <c:errDir val="y"/>
            <c:errBarType val="plus"/>
            <c:errValType val="cust"/>
            <c:plus>
              <c:numRef>
                <c:f>('plot with all samples'!$C$46,'plot with all samples'!$G$46,'plot with all samples'!$K$46,'plot with all samples'!$O$46,'plot with all samples'!$S$46)</c:f>
                <c:numCache>
                  <c:formatCode>General</c:formatCode>
                  <c:ptCount val="5"/>
                  <c:pt idx="0">
                    <c:v>1.070778385282551</c:v>
                  </c:pt>
                  <c:pt idx="1">
                    <c:v>1.8770895611838354</c:v>
                  </c:pt>
                  <c:pt idx="2">
                    <c:v>1.4763311688777001</c:v>
                  </c:pt>
                  <c:pt idx="3">
                    <c:v>2.2778163457214369</c:v>
                  </c:pt>
                  <c:pt idx="4">
                    <c:v>3.239263294353957</c:v>
                  </c:pt>
                </c:numCache>
              </c:numRef>
            </c:pl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val>
            <c:numRef>
              <c:f>('plot with all samples'!$C$44,'plot with all samples'!$G$44,'plot with all samples'!$K$44,'plot with all samples'!$O$44,'plot with all samples'!$S$44)</c:f>
              <c:numCache>
                <c:formatCode>General</c:formatCode>
                <c:ptCount val="5"/>
                <c:pt idx="0">
                  <c:v>1.0946370000000001</c:v>
                </c:pt>
                <c:pt idx="1">
                  <c:v>3.642884</c:v>
                </c:pt>
                <c:pt idx="2">
                  <c:v>5.847938999999994</c:v>
                </c:pt>
                <c:pt idx="3">
                  <c:v>10.661817999999998</c:v>
                </c:pt>
                <c:pt idx="4">
                  <c:v>23.943885000000012</c:v>
                </c:pt>
              </c:numCache>
            </c:numRef>
          </c:val>
        </c:ser>
        <c:ser>
          <c:idx val="2"/>
          <c:order val="2"/>
          <c:tx>
            <c:strRef>
              <c:f>'plot with all samples'!$D$2</c:f>
              <c:strCache>
                <c:ptCount val="1"/>
                <c:pt idx="0">
                  <c:v>POSIX</c:v>
                </c:pt>
              </c:strCache>
            </c:strRef>
          </c:tx>
          <c:spPr>
            <a:ln w="31750">
              <a:solidFill>
                <a:srgbClr val="00B050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00B05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errBars>
            <c:errDir val="y"/>
            <c:errBarType val="plus"/>
            <c:errValType val="cust"/>
            <c:plus>
              <c:numRef>
                <c:f>('plot with all samples'!$D$46,'plot with all samples'!$H$46,'plot with all samples'!$L$46,'plot with all samples'!$P$46,'plot with all samples'!$T$46)</c:f>
                <c:numCache>
                  <c:formatCode>General</c:formatCode>
                  <c:ptCount val="5"/>
                  <c:pt idx="0">
                    <c:v>0.13900006187538702</c:v>
                  </c:pt>
                  <c:pt idx="1">
                    <c:v>0.59399468138899214</c:v>
                  </c:pt>
                  <c:pt idx="2">
                    <c:v>0.22394344738602609</c:v>
                  </c:pt>
                  <c:pt idx="3">
                    <c:v>1.3891887383406221</c:v>
                  </c:pt>
                  <c:pt idx="4">
                    <c:v>6.1668382141811273</c:v>
                  </c:pt>
                </c:numCache>
              </c:numRef>
            </c:plus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val>
            <c:numRef>
              <c:f>('plot with all samples'!$D$44,'plot with all samples'!$H$44,'plot with all samples'!$L$44,'plot with all samples'!$P$44,'plot with all samples'!$T$44)</c:f>
              <c:numCache>
                <c:formatCode>General</c:formatCode>
                <c:ptCount val="5"/>
                <c:pt idx="0">
                  <c:v>9.9104000000000136E-2</c:v>
                </c:pt>
                <c:pt idx="1">
                  <c:v>0.21428600000000003</c:v>
                </c:pt>
                <c:pt idx="2">
                  <c:v>0.47008800000000006</c:v>
                </c:pt>
                <c:pt idx="3">
                  <c:v>0.84351199999999993</c:v>
                </c:pt>
                <c:pt idx="4">
                  <c:v>1.6610259999999999</c:v>
                </c:pt>
              </c:numCache>
            </c:numRef>
          </c:val>
        </c:ser>
        <c:ser>
          <c:idx val="3"/>
          <c:order val="3"/>
          <c:tx>
            <c:strRef>
              <c:f>'plot with all samples'!$E$2</c:f>
              <c:strCache>
                <c:ptCount val="1"/>
                <c:pt idx="0">
                  <c:v>ORIG_H5</c:v>
                </c:pt>
              </c:strCache>
            </c:strRef>
          </c:tx>
          <c:spPr>
            <a:ln w="38100">
              <a:solidFill>
                <a:srgbClr val="FF0000"/>
              </a:solidFill>
              <a:prstDash val="solid"/>
            </a:ln>
          </c:spPr>
          <c:marker>
            <c:symbol val="x"/>
            <c:size val="5"/>
            <c:spPr>
              <a:noFill/>
              <a:ln>
                <a:solidFill>
                  <a:srgbClr val="FF0000"/>
                </a:solidFill>
                <a:prstDash val="solid"/>
              </a:ln>
            </c:spPr>
          </c:marker>
          <c:errBars>
            <c:errDir val="y"/>
            <c:errBarType val="plus"/>
            <c:errValType val="cust"/>
            <c:plus>
              <c:numRef>
                <c:f>('plot with all samples'!$E$46,'plot with all samples'!$I$46,'plot with all samples'!$M$46,'plot with all samples'!$Q$46,'plot with all samples'!$U$46)</c:f>
                <c:numCache>
                  <c:formatCode>General</c:formatCode>
                  <c:ptCount val="5"/>
                  <c:pt idx="0">
                    <c:v>3.710037505841397</c:v>
                  </c:pt>
                  <c:pt idx="1">
                    <c:v>183.365474878176</c:v>
                  </c:pt>
                  <c:pt idx="2">
                    <c:v>12.5004583660671</c:v>
                  </c:pt>
                  <c:pt idx="3">
                    <c:v>156.95443975170383</c:v>
                  </c:pt>
                  <c:pt idx="4">
                    <c:v>69.480436640903747</c:v>
                  </c:pt>
                </c:numCache>
              </c:numRef>
            </c:plus>
            <c:spPr>
              <a:ln w="12700">
                <a:solidFill>
                  <a:srgbClr val="FF0000"/>
                </a:solidFill>
                <a:prstDash val="solid"/>
              </a:ln>
            </c:spPr>
          </c:errBars>
          <c:val>
            <c:numRef>
              <c:f>('plot with all samples'!$E$44,'plot with all samples'!$I$44,'plot with all samples'!$M$44,'plot with all samples'!$Q$44,'plot with all samples'!$U$44)</c:f>
              <c:numCache>
                <c:formatCode>General</c:formatCode>
                <c:ptCount val="5"/>
                <c:pt idx="0">
                  <c:v>14.079898</c:v>
                </c:pt>
                <c:pt idx="1">
                  <c:v>31.378701999999986</c:v>
                </c:pt>
                <c:pt idx="2">
                  <c:v>75.383114000000006</c:v>
                </c:pt>
                <c:pt idx="3">
                  <c:v>313.07463899999999</c:v>
                </c:pt>
                <c:pt idx="4">
                  <c:v>1126.492702</c:v>
                </c:pt>
              </c:numCache>
            </c:numRef>
          </c:val>
        </c:ser>
        <c:marker val="1"/>
        <c:axId val="78359936"/>
        <c:axId val="78452224"/>
      </c:lineChart>
      <c:catAx>
        <c:axId val="783599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number of cores</a:t>
                </a:r>
              </a:p>
            </c:rich>
          </c:tx>
          <c:layout>
            <c:manualLayout>
              <c:xMode val="edge"/>
              <c:yMode val="edge"/>
              <c:x val="0.39627353228936207"/>
              <c:y val="0.88783352378795088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8452224"/>
        <c:crosses val="autoZero"/>
        <c:auto val="1"/>
        <c:lblAlgn val="ctr"/>
        <c:lblOffset val="100"/>
        <c:tickLblSkip val="1"/>
        <c:tickMarkSkip val="2"/>
      </c:catAx>
      <c:valAx>
        <c:axId val="78452224"/>
        <c:scaling>
          <c:logBase val="10"/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Total I/O Time per Restart Dump</a:t>
                </a:r>
              </a:p>
            </c:rich>
          </c:tx>
          <c:layout>
            <c:manualLayout>
              <c:xMode val="edge"/>
              <c:yMode val="edge"/>
              <c:x val="6.2111838916827826E-3"/>
              <c:y val="0.28517136738371107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8359936"/>
        <c:crossesAt val="1"/>
        <c:crossBetween val="between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13845610024553401"/>
          <c:y val="0.16540003792301602"/>
          <c:w val="0.41366484718607305"/>
          <c:h val="4.5627418781393717E-2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080" b="0" i="0" u="none" strike="noStrike" baseline="0">
              <a:solidFill>
                <a:srgbClr val="000000"/>
              </a:solidFill>
              <a:latin typeface="宋体"/>
              <a:ea typeface="宋体"/>
              <a:cs typeface="宋体"/>
            </a:defRPr>
          </a:pPr>
          <a:endParaRPr lang="en-US"/>
        </a:p>
      </c:txPr>
    </c:legend>
    <c:plotVisOnly val="1"/>
    <c:dispBlanksAs val="gap"/>
  </c:chart>
  <c:spPr>
    <a:noFill/>
    <a:ln w="3175">
      <a:noFill/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695325"/>
            <a:ext cx="4633913" cy="3475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03725"/>
            <a:ext cx="514667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9" tIns="46315" rIns="92629" bIns="4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z="29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6843A08D-7655-4BF1-B638-BFA89F257F31}" type="slidenum">
              <a:rPr lang="en-US"/>
              <a:pPr/>
              <a:t>13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as </a:t>
            </a:r>
            <a:r>
              <a:rPr lang="en-US" dirty="0" err="1" smtClean="0"/>
              <a:t>mpi_init</a:t>
            </a:r>
            <a:r>
              <a:rPr lang="en-US" dirty="0" smtClean="0"/>
              <a:t>/finalize</a:t>
            </a:r>
          </a:p>
          <a:p>
            <a:r>
              <a:rPr lang="en-US" dirty="0" err="1" smtClean="0"/>
              <a:t>Adios_init</a:t>
            </a:r>
            <a:r>
              <a:rPr lang="en-US" dirty="0" smtClean="0"/>
              <a:t> : initialization </a:t>
            </a:r>
          </a:p>
          <a:p>
            <a:r>
              <a:rPr lang="en-US" dirty="0" err="1" smtClean="0"/>
              <a:t>Adios_finalize</a:t>
            </a:r>
            <a:r>
              <a:rPr lang="en-US" dirty="0" smtClean="0"/>
              <a:t> : cleanup</a:t>
            </a:r>
          </a:p>
          <a:p>
            <a:r>
              <a:rPr lang="en-US" dirty="0" err="1" smtClean="0"/>
              <a:t>adios_open</a:t>
            </a:r>
            <a:r>
              <a:rPr lang="en-US" dirty="0" smtClean="0"/>
              <a:t>: retrieve the buffer </a:t>
            </a:r>
            <a:r>
              <a:rPr lang="en-US" dirty="0" err="1" smtClean="0"/>
              <a:t>buf</a:t>
            </a:r>
            <a:r>
              <a:rPr lang="en-US" dirty="0" smtClean="0"/>
              <a:t> for</a:t>
            </a:r>
            <a:r>
              <a:rPr lang="en-US" baseline="0" dirty="0" smtClean="0"/>
              <a:t> the adios-group, which will be read from/written into the given filename</a:t>
            </a:r>
          </a:p>
          <a:p>
            <a:r>
              <a:rPr lang="en-US" baseline="0" dirty="0" err="1" smtClean="0"/>
              <a:t>Adios_close</a:t>
            </a:r>
            <a:r>
              <a:rPr lang="en-US" baseline="0" dirty="0" smtClean="0"/>
              <a:t>: is actually to commit the operation of actual read/write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Adios-open</a:t>
            </a:r>
          </a:p>
          <a:p>
            <a:r>
              <a:rPr lang="en-US" dirty="0" smtClean="0"/>
              <a:t>Adios-write</a:t>
            </a:r>
          </a:p>
          <a:p>
            <a:r>
              <a:rPr lang="en-US" dirty="0" smtClean="0"/>
              <a:t>Adios-close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6333" y="8804333"/>
            <a:ext cx="3041968" cy="463471"/>
          </a:xfrm>
          <a:prstGeom prst="rect">
            <a:avLst/>
          </a:prstGeom>
        </p:spPr>
        <p:txBody>
          <a:bodyPr lIns="93077" tIns="46538" rIns="93077" bIns="46538"/>
          <a:lstStyle/>
          <a:p>
            <a:fld id="{4A4C9010-101C-A842-9703-A86D7FC5135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&lt;?xml</a:t>
            </a:r>
            <a:r>
              <a:rPr lang="en-US" baseline="0" dirty="0" smtClean="0"/>
              <a:t> version=1.0?</a:t>
            </a:r>
            <a:r>
              <a:rPr lang="en-US" dirty="0" smtClean="0"/>
              <a:t>&gt; optional</a:t>
            </a:r>
            <a:r>
              <a:rPr lang="en-US" baseline="0" dirty="0" smtClean="0"/>
              <a:t> xml declaration, this element states what version of xml is in use, also may contain information about character encoding</a:t>
            </a:r>
            <a:endParaRPr lang="en-US" dirty="0" smtClean="0"/>
          </a:p>
          <a:p>
            <a:r>
              <a:rPr lang="en-US" dirty="0" smtClean="0"/>
              <a:t>&lt;adios-</a:t>
            </a:r>
            <a:r>
              <a:rPr lang="en-US" dirty="0" err="1" smtClean="0"/>
              <a:t>config</a:t>
            </a:r>
            <a:r>
              <a:rPr lang="en-US" dirty="0" smtClean="0"/>
              <a:t>&gt; root element (can only be</a:t>
            </a:r>
            <a:r>
              <a:rPr lang="en-US" baseline="0" dirty="0" smtClean="0"/>
              <a:t> stated once)</a:t>
            </a:r>
            <a:r>
              <a:rPr lang="en-US" dirty="0" smtClean="0"/>
              <a:t>,</a:t>
            </a:r>
            <a:r>
              <a:rPr lang="en-US" baseline="0" dirty="0" smtClean="0"/>
              <a:t> any text or elements must be enclosed between the root start-tag and end-tag</a:t>
            </a:r>
            <a:endParaRPr lang="en-US" dirty="0" smtClean="0"/>
          </a:p>
          <a:p>
            <a:r>
              <a:rPr lang="en-US" dirty="0" smtClean="0"/>
              <a:t>&lt;adios-group&gt; : a container of a group of variables/attributes</a:t>
            </a:r>
            <a:r>
              <a:rPr lang="en-US" baseline="0" dirty="0" smtClean="0"/>
              <a:t> that should be treated as a single IO operations</a:t>
            </a:r>
            <a:endParaRPr lang="en-US" dirty="0" smtClean="0"/>
          </a:p>
          <a:p>
            <a:r>
              <a:rPr lang="en-US" dirty="0" smtClean="0"/>
              <a:t>&lt;method&gt;: specify what transport method used</a:t>
            </a:r>
            <a:r>
              <a:rPr lang="en-US" baseline="0" dirty="0" smtClean="0"/>
              <a:t> for different  adios-group </a:t>
            </a:r>
          </a:p>
          <a:p>
            <a:r>
              <a:rPr lang="en-US" dirty="0" smtClean="0"/>
              <a:t>&lt;buffer&gt;   : internal buffer size and</a:t>
            </a:r>
            <a:r>
              <a:rPr lang="en-US" baseline="0" dirty="0" smtClean="0"/>
              <a:t> creation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6333" y="8804333"/>
            <a:ext cx="3041968" cy="463471"/>
          </a:xfrm>
          <a:prstGeom prst="rect">
            <a:avLst/>
          </a:prstGeom>
        </p:spPr>
        <p:txBody>
          <a:bodyPr lIns="93077" tIns="46538" rIns="93077" bIns="46538"/>
          <a:lstStyle/>
          <a:p>
            <a:fld id="{4A4C9010-101C-A842-9703-A86D7FC5135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works as </a:t>
            </a:r>
            <a:r>
              <a:rPr lang="en-US" dirty="0" err="1" smtClean="0"/>
              <a:t>ncdump</a:t>
            </a:r>
            <a:r>
              <a:rPr lang="en-US" baseline="0" dirty="0" smtClean="0"/>
              <a:t> and h5dump, </a:t>
            </a:r>
          </a:p>
          <a:p>
            <a:r>
              <a:rPr lang="en-US" baseline="0" dirty="0" smtClean="0"/>
              <a:t>Element size here is the size of </a:t>
            </a:r>
            <a:r>
              <a:rPr lang="en-US" baseline="0" dirty="0" err="1" smtClean="0"/>
              <a:t>bp</a:t>
            </a:r>
            <a:r>
              <a:rPr lang="en-US" baseline="0" dirty="0" smtClean="0"/>
              <a:t> data entry for scalar NX including variable name, path name and other attribute information if provided. 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 1. when do you use </a:t>
            </a:r>
            <a:r>
              <a:rPr lang="en-US" baseline="0" dirty="0" err="1" smtClean="0"/>
              <a:t>adios_gwrite</a:t>
            </a:r>
            <a:r>
              <a:rPr lang="en-US" baseline="0" dirty="0" smtClean="0"/>
              <a:t> better than </a:t>
            </a:r>
            <a:r>
              <a:rPr lang="en-US" baseline="0" dirty="0" err="1" smtClean="0"/>
              <a:t>adios_write</a:t>
            </a:r>
            <a:endParaRPr lang="en-US" baseline="0" dirty="0" smtClean="0"/>
          </a:p>
          <a:p>
            <a:r>
              <a:rPr lang="en-US" baseline="0" dirty="0" smtClean="0"/>
              <a:t> 2. the </a:t>
            </a:r>
            <a:r>
              <a:rPr lang="en-US" baseline="0" dirty="0" err="1" smtClean="0"/>
              <a:t>adios_writescatterred</a:t>
            </a:r>
            <a:r>
              <a:rPr lang="en-US" baseline="0" dirty="0" smtClean="0"/>
              <a:t> around different subroutines and not easy for </a:t>
            </a:r>
            <a:r>
              <a:rPr lang="en-US" baseline="0" dirty="0" err="1" smtClean="0"/>
              <a:t>gwrite</a:t>
            </a:r>
            <a:r>
              <a:rPr lang="en-US" baseline="0" dirty="0" smtClean="0"/>
              <a:t> to replace all the </a:t>
            </a:r>
            <a:r>
              <a:rPr lang="en-US" baseline="0" dirty="0" err="1" smtClean="0"/>
              <a:t>adios_write</a:t>
            </a:r>
            <a:endParaRPr lang="en-US" baseline="0" dirty="0" smtClean="0"/>
          </a:p>
          <a:p>
            <a:r>
              <a:rPr lang="en-US" baseline="0" dirty="0" smtClean="0"/>
              <a:t> 3.  open/close/</a:t>
            </a:r>
            <a:r>
              <a:rPr lang="en-US" baseline="0" dirty="0" err="1" smtClean="0"/>
              <a:t>gwrite</a:t>
            </a:r>
            <a:r>
              <a:rPr lang="en-US" baseline="0" dirty="0" smtClean="0"/>
              <a:t> should be in same routines </a:t>
            </a:r>
          </a:p>
          <a:p>
            <a:endParaRPr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Coordination-communication: pass</a:t>
            </a:r>
            <a:r>
              <a:rPr lang="en-US" baseline="0" dirty="0" smtClean="0"/>
              <a:t> to the transport methods to coordinate the write/read operation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</a:t>
            </a:r>
            <a:r>
              <a:rPr lang="en-US" baseline="0" dirty="0" smtClean="0"/>
              <a:t> is restart POSIX and not MPI?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86618CE0-4EE8-4514-B9B1-1FD181FBAAC4}" type="slidenum">
              <a:rPr lang="en-US"/>
              <a:pPr/>
              <a:t>4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mtClean="0"/>
              <a:t>Please remember that we support both synchronous and asynchronous IO methods!!!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40" tIns="46418" rIns="92840" bIns="46418"/>
          <a:lstStyle/>
          <a:p>
            <a:fld id="{D3F73859-3441-458F-AFFD-3D68C25294A2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3800" y="695325"/>
            <a:ext cx="4635500" cy="3476625"/>
          </a:xfrm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Fast and Easy and Portable for most of the codes. We will not guarantee all codes will work, but most codes will work.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BAD1A0C4-223E-4BBB-A7C1-8CB8A602E95E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5BF9FE80-0882-4A81-AF92-0B00F4A9F4D9}" type="slidenum">
              <a:rPr lang="en-US"/>
              <a:pPr/>
              <a:t>8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i’d rewrite the design goals 2 and 3 to be more principled….right now, they sound like a bunch of implementation….for instance, for the first goal, you could combine 1 and data groupings, so say:</a:t>
            </a:r>
          </a:p>
          <a:p>
            <a:r>
              <a:rPr lang="en-US" smtClean="0"/>
              <a:t>  - ADIOS contribution: Data grouping – dealing with multiple indep. controlled IO settings</a:t>
            </a:r>
          </a:p>
          <a:p>
            <a:r>
              <a:rPr lang="en-US" smtClean="0"/>
              <a:t>Now, I am not saying you have to get rid of your current structure (goals, with contributions later), but can you say 2 and 3 in those terms somehow? That is, link them to an important problem….4 and 5 are clearer.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DBB09E9F-CBE1-40DF-A7A5-2DD0346C18B7}" type="slidenum">
              <a:rPr lang="en-US"/>
              <a:pPr/>
              <a:t>10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6688" y="8804275"/>
            <a:ext cx="3041650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48" tIns="44024" rIns="88048" bIns="44024"/>
          <a:lstStyle/>
          <a:p>
            <a:fld id="{D9A6653B-38BD-4AAE-A3C4-BC38727FE4FF}" type="slidenum">
              <a:rPr lang="en-US"/>
              <a:pPr/>
              <a:t>11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" y="9525"/>
            <a:ext cx="8775700" cy="676275"/>
          </a:xfrm>
        </p:spPr>
        <p:txBody>
          <a:bodyPr/>
          <a:lstStyle>
            <a:lvl1pPr>
              <a:defRPr sz="3200">
                <a:ln>
                  <a:solidFill>
                    <a:srgbClr val="000000"/>
                  </a:solidFill>
                </a:ln>
                <a:effectLst/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" y="1066800"/>
            <a:ext cx="8229600" cy="51054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" y="153988"/>
            <a:ext cx="8775700" cy="504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0650" y="1354138"/>
            <a:ext cx="4038600" cy="45339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1650" y="1354138"/>
            <a:ext cx="4038600" cy="45339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8588" y="147638"/>
            <a:ext cx="8228012" cy="65881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8588" y="1377950"/>
            <a:ext cx="3808412" cy="411321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9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089400" y="1377950"/>
            <a:ext cx="3810000" cy="411321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6" descr="OS-logo-DOE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2663825" y="6477000"/>
            <a:ext cx="7651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0005" name="Freeform 261"/>
          <p:cNvSpPr>
            <a:spLocks/>
          </p:cNvSpPr>
          <p:nvPr userDrawn="1"/>
        </p:nvSpPr>
        <p:spPr bwMode="auto">
          <a:xfrm>
            <a:off x="7072313" y="3581400"/>
            <a:ext cx="2071687" cy="3251200"/>
          </a:xfrm>
          <a:custGeom>
            <a:avLst/>
            <a:gdLst/>
            <a:ahLst/>
            <a:cxnLst>
              <a:cxn ang="0">
                <a:pos x="0" y="2336"/>
              </a:cxn>
              <a:cxn ang="0">
                <a:pos x="1486" y="2336"/>
              </a:cxn>
              <a:cxn ang="0">
                <a:pos x="1488" y="0"/>
              </a:cxn>
              <a:cxn ang="0">
                <a:pos x="0" y="2336"/>
              </a:cxn>
            </a:cxnLst>
            <a:rect l="0" t="0" r="r" b="b"/>
            <a:pathLst>
              <a:path w="1488" h="2336">
                <a:moveTo>
                  <a:pt x="0" y="2336"/>
                </a:moveTo>
                <a:lnTo>
                  <a:pt x="1486" y="2336"/>
                </a:lnTo>
                <a:lnTo>
                  <a:pt x="1488" y="0"/>
                </a:lnTo>
                <a:cubicBezTo>
                  <a:pt x="1485" y="1230"/>
                  <a:pt x="879" y="2128"/>
                  <a:pt x="0" y="2336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2">
                  <a:alpha val="84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Rectangle 2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650" y="925513"/>
            <a:ext cx="8229600" cy="524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225"/>
          <p:cNvSpPr>
            <a:spLocks noGrp="1" noChangeArrowheads="1"/>
          </p:cNvSpPr>
          <p:nvPr>
            <p:ph type="title"/>
          </p:nvPr>
        </p:nvSpPr>
        <p:spPr bwMode="auto">
          <a:xfrm>
            <a:off x="120650" y="76200"/>
            <a:ext cx="87757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60006" name="Picture 262" descr="ORNL_leaf white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8229600" y="6019800"/>
            <a:ext cx="922338" cy="477838"/>
          </a:xfrm>
          <a:prstGeom prst="rect">
            <a:avLst/>
          </a:prstGeom>
          <a:noFill/>
          <a:effectLst>
            <a:outerShdw algn="ctr" rotWithShape="0">
              <a:schemeClr val="bg2"/>
            </a:outerShdw>
          </a:effectLst>
        </p:spPr>
      </p:pic>
      <p:sp>
        <p:nvSpPr>
          <p:cNvPr id="8" name="Rectangle 245"/>
          <p:cNvSpPr>
            <a:spLocks noChangeArrowheads="1"/>
          </p:cNvSpPr>
          <p:nvPr userDrawn="1"/>
        </p:nvSpPr>
        <p:spPr bwMode="auto">
          <a:xfrm>
            <a:off x="7646988" y="6553200"/>
            <a:ext cx="149701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rgbClr val="FFFFFF"/>
                </a:solidFill>
                <a:latin typeface="Times New Roman" pitchFamily="64" charset="0"/>
                <a:cs typeface="Times New Roman" pitchFamily="64" charset="0"/>
              </a:rPr>
              <a:t>Managed by UT-Battelle</a:t>
            </a:r>
            <a:br>
              <a:rPr lang="en-US" sz="800" b="1" dirty="0">
                <a:solidFill>
                  <a:srgbClr val="FFFFFF"/>
                </a:solidFill>
                <a:latin typeface="Times New Roman" pitchFamily="64" charset="0"/>
                <a:cs typeface="Times New Roman" pitchFamily="64" charset="0"/>
              </a:rPr>
            </a:br>
            <a:r>
              <a:rPr lang="en-US" sz="800" b="1" dirty="0">
                <a:solidFill>
                  <a:srgbClr val="FFFFFF"/>
                </a:solidFill>
                <a:latin typeface="Times New Roman" pitchFamily="64" charset="0"/>
                <a:cs typeface="Times New Roman" pitchFamily="64" charset="0"/>
              </a:rPr>
              <a:t>for the Department of Energy</a:t>
            </a:r>
          </a:p>
        </p:txBody>
      </p:sp>
      <p:sp>
        <p:nvSpPr>
          <p:cNvPr id="3082" name="Text Box 10"/>
          <p:cNvSpPr txBox="1">
            <a:spLocks noChangeArrowheads="1"/>
          </p:cNvSpPr>
          <p:nvPr userDrawn="1"/>
        </p:nvSpPr>
        <p:spPr bwMode="auto">
          <a:xfrm>
            <a:off x="8729663" y="5638800"/>
            <a:ext cx="41433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88ADF0F-B4BF-44D1-B673-76EFF50BB5F4}" type="slidenum">
              <a:rPr lang="en-US" sz="1200">
                <a:solidFill>
                  <a:srgbClr val="000080"/>
                </a:solidFill>
                <a:latin typeface="Times New Roman" pitchFamily="64" charset="0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000080"/>
              </a:solidFill>
              <a:latin typeface="Times New Roman" pitchFamily="64" charset="0"/>
              <a:cs typeface="+mn-cs"/>
            </a:endParaRPr>
          </a:p>
        </p:txBody>
      </p:sp>
      <p:pic>
        <p:nvPicPr>
          <p:cNvPr id="1033" name="Picture 48" descr="buzzfly_small"/>
          <p:cNvPicPr>
            <a:picLocks noChangeAspect="1" noChangeArrowheads="1"/>
          </p:cNvPicPr>
          <p:nvPr userDrawn="1"/>
        </p:nvPicPr>
        <p:blipFill>
          <a:blip r:embed="rId10"/>
          <a:srcRect r="46410"/>
          <a:stretch>
            <a:fillRect/>
          </a:stretch>
        </p:blipFill>
        <p:spPr bwMode="auto">
          <a:xfrm>
            <a:off x="685800" y="611188"/>
            <a:ext cx="7924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49" descr="buzzfly_small"/>
          <p:cNvPicPr>
            <a:picLocks noChangeAspect="1" noChangeArrowheads="1"/>
          </p:cNvPicPr>
          <p:nvPr userDrawn="1"/>
        </p:nvPicPr>
        <p:blipFill>
          <a:blip r:embed="rId10"/>
          <a:srcRect l="52950"/>
          <a:stretch>
            <a:fillRect/>
          </a:stretch>
        </p:blipFill>
        <p:spPr bwMode="auto">
          <a:xfrm>
            <a:off x="8153400" y="611188"/>
            <a:ext cx="582613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676400" y="6477000"/>
            <a:ext cx="92868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36" name="Picture 12" descr="C:\Users\ywy\AppData\Local\Microsoft\Windows\Temporary Internet Files\Content.Outlook\NQYVDAT0\GTlogo.jpg"/>
          <p:cNvPicPr>
            <a:picLocks noChangeAspect="1" noChangeArrowheads="1"/>
          </p:cNvPicPr>
          <p:nvPr userDrawn="1"/>
        </p:nvPicPr>
        <p:blipFill>
          <a:blip r:embed="rId12"/>
          <a:srcRect r="76666"/>
          <a:stretch>
            <a:fillRect/>
          </a:stretch>
        </p:blipFill>
        <p:spPr bwMode="auto">
          <a:xfrm>
            <a:off x="0" y="6477000"/>
            <a:ext cx="9048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25" descr="SDM_logo-high-res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14400" y="6477000"/>
            <a:ext cx="73183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0" r:id="rId3"/>
    <p:sldLayoutId id="2147483649" r:id="rId4"/>
    <p:sldLayoutId id="2147483653" r:id="rId5"/>
    <p:sldLayoutId id="2147483654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6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35000"/>
        </a:spcBef>
        <a:spcAft>
          <a:spcPct val="0"/>
        </a:spcAft>
        <a:buClr>
          <a:srgbClr val="01673E"/>
        </a:buClr>
        <a:buFont typeface="Arial" charset="0"/>
        <a:buChar char="–"/>
        <a:defRPr sz="24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sz="2000" b="1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Arial" charset="0"/>
        <a:buChar char="–"/>
        <a:defRPr sz="2000" b="1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sz="2000" b="1">
          <a:solidFill>
            <a:srgbClr val="000000"/>
          </a:solidFill>
          <a:latin typeface="+mn-lt"/>
        </a:defRPr>
      </a:lvl5pPr>
      <a:lvl6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b="1">
          <a:solidFill>
            <a:srgbClr val="000000"/>
          </a:solidFill>
          <a:latin typeface="+mn-lt"/>
        </a:defRPr>
      </a:lvl6pPr>
      <a:lvl7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b="1">
          <a:solidFill>
            <a:srgbClr val="000000"/>
          </a:solidFill>
          <a:latin typeface="+mn-lt"/>
        </a:defRPr>
      </a:lvl7pPr>
      <a:lvl8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b="1">
          <a:solidFill>
            <a:srgbClr val="000000"/>
          </a:solidFill>
          <a:latin typeface="+mn-lt"/>
        </a:defRPr>
      </a:lvl8pPr>
      <a:lvl9pPr marL="38862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18" charset="2"/>
        <a:buChar char="·"/>
        <a:defRPr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thwestern.edu/index.html" TargetMode="External"/><Relationship Id="rId7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hyperlink" Target="http://www.gopack.com/HomePage.dbml?DB_OEM_ID=9200" TargetMode="Externa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3058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cene3d>
              <a:camera prst="orthographicFront">
                <a:rot lat="0" lon="300000" rev="0"/>
              </a:camera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>
              <a:defRPr/>
            </a:pPr>
            <a:r>
              <a:rPr lang="en-US" sz="8800" dirty="0" smtClean="0">
                <a:effectLst>
                  <a:glow rad="63500">
                    <a:schemeClr val="accent3">
                      <a:alpha val="75000"/>
                    </a:schemeClr>
                  </a:glow>
                  <a:outerShdw blurRad="50800" dist="38100" dir="16200000" algn="t">
                    <a:srgbClr val="000000">
                      <a:alpha val="43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ADIOS Tutorial</a:t>
            </a:r>
            <a:endParaRPr lang="en-US" sz="8800" dirty="0">
              <a:effectLst>
                <a:glow rad="63500">
                  <a:schemeClr val="accent3">
                    <a:alpha val="75000"/>
                  </a:schemeClr>
                </a:glow>
                <a:outerShdw blurRad="50800" dist="38100" dir="16200000" algn="t">
                  <a:srgbClr val="000000">
                    <a:alpha val="43000"/>
                  </a:srgb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8194" name="Subtitle 17"/>
          <p:cNvSpPr>
            <a:spLocks noGrp="1"/>
          </p:cNvSpPr>
          <p:nvPr>
            <p:ph type="subTitle" idx="1"/>
          </p:nvPr>
        </p:nvSpPr>
        <p:spPr>
          <a:xfrm>
            <a:off x="533400" y="2438400"/>
            <a:ext cx="8153400" cy="3505200"/>
          </a:xfrm>
        </p:spPr>
        <p:txBody>
          <a:bodyPr/>
          <a:lstStyle/>
          <a:p>
            <a:r>
              <a:rPr lang="en-US" sz="4000" smtClean="0"/>
              <a:t>SciDAC 2008</a:t>
            </a:r>
          </a:p>
          <a:p>
            <a:r>
              <a:rPr lang="en-US" sz="4000" smtClean="0"/>
              <a:t>6/19/2008</a:t>
            </a:r>
          </a:p>
          <a:p>
            <a:r>
              <a:rPr lang="en-US" sz="4000" smtClean="0">
                <a:solidFill>
                  <a:srgbClr val="FF0000"/>
                </a:solidFill>
              </a:rPr>
              <a:t>http://www.adiosapi.org</a:t>
            </a:r>
          </a:p>
          <a:p>
            <a:r>
              <a:rPr lang="en-US" sz="4000" smtClean="0">
                <a:solidFill>
                  <a:srgbClr val="000080"/>
                </a:solidFill>
              </a:rPr>
              <a:t>C. Jin, S. Klasky, J. Lofstead</a:t>
            </a:r>
          </a:p>
          <a:p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3429000" y="6519446"/>
            <a:ext cx="762000" cy="338554"/>
          </a:xfrm>
          <a:prstGeom prst="rect">
            <a:avLst/>
          </a:prstGeom>
          <a:noFill/>
          <a:ln>
            <a:solidFill>
              <a:srgbClr val="FFFF99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perspectiveRelaxedModerately"/>
            <a:lightRig rig="threePt" dir="t"/>
          </a:scene3d>
          <a:sp3d>
            <a:bevelT w="152400" h="50800" prst="softRound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G</a:t>
            </a: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P</a:t>
            </a: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S</a:t>
            </a: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C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9099" y="6550223"/>
            <a:ext cx="685801" cy="307777"/>
          </a:xfrm>
          <a:prstGeom prst="rect">
            <a:avLst/>
          </a:prstGeom>
          <a:noFill/>
          <a:ln>
            <a:solidFill>
              <a:srgbClr val="FFFF99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perspectiveRelaxedModerately"/>
            <a:lightRig rig="threePt" dir="t"/>
          </a:scene3d>
          <a:sp3d>
            <a:bevelT w="152400" h="50800" prst="softRound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GSEP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+mn-lt"/>
              <a:cs typeface="+mn-cs"/>
            </a:endParaRPr>
          </a:p>
        </p:txBody>
      </p:sp>
      <p:pic>
        <p:nvPicPr>
          <p:cNvPr id="8197" name="Picture 2" descr="C:\Users\ywy\AppData\Local\Microsoft\Windows\Temporary Internet Files\Content.Outlook\NQYVDAT0\Sandia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6548438"/>
            <a:ext cx="685800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4" descr="Northwestern University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6450013"/>
            <a:ext cx="6858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18" descr="http://www.nmnathletics.com.edgesuite.net/fls/9200/headers/banner_home2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 l="2711" t="920" r="75594" b="5368"/>
          <a:stretch>
            <a:fillRect/>
          </a:stretch>
        </p:blipFill>
        <p:spPr bwMode="auto">
          <a:xfrm>
            <a:off x="7010400" y="6477000"/>
            <a:ext cx="3190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17" descr="uw_toplevel_header2.jpg"/>
          <p:cNvPicPr>
            <a:picLocks noChangeAspect="1"/>
          </p:cNvPicPr>
          <p:nvPr/>
        </p:nvPicPr>
        <p:blipFill>
          <a:blip r:embed="rId7"/>
          <a:srcRect t="11905" r="61429" b="37302"/>
          <a:stretch>
            <a:fillRect/>
          </a:stretch>
        </p:blipFill>
        <p:spPr bwMode="auto">
          <a:xfrm>
            <a:off x="4572000" y="6400800"/>
            <a:ext cx="1060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Related Work</a:t>
            </a:r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Specialty APIs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HDF-5 – complex API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Parallel </a:t>
            </a:r>
            <a:r>
              <a:rPr lang="en-US" dirty="0" err="1"/>
              <a:t>netCDF</a:t>
            </a:r>
            <a:r>
              <a:rPr lang="en-US" dirty="0"/>
              <a:t> – no structure</a:t>
            </a:r>
          </a:p>
          <a:p>
            <a:pPr lvl="1">
              <a:buFont typeface="Arial" pitchFamily="34" charset="0"/>
              <a:buChar char="–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File system aware middleware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MPI ADIO layer – File system connection, complex API</a:t>
            </a:r>
          </a:p>
          <a:p>
            <a:pPr lvl="1">
              <a:buFont typeface="Arial" pitchFamily="34" charset="0"/>
              <a:buChar char="–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Parallel File systems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err="1"/>
              <a:t>Lustre</a:t>
            </a:r>
            <a:r>
              <a:rPr lang="en-US" dirty="0"/>
              <a:t> – Metadata server issues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PVFS2 – client complexity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LWFS – client complexity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GPFS, </a:t>
            </a:r>
            <a:r>
              <a:rPr lang="en-US" dirty="0" err="1"/>
              <a:t>pNFS</a:t>
            </a:r>
            <a:r>
              <a:rPr lang="en-US" dirty="0"/>
              <a:t>, </a:t>
            </a:r>
            <a:r>
              <a:rPr lang="en-US" dirty="0" err="1"/>
              <a:t>Panasas</a:t>
            </a:r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Supported Features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Platforms tested</a:t>
            </a:r>
          </a:p>
          <a:p>
            <a:pPr lvl="1"/>
            <a:r>
              <a:rPr lang="en-US" smtClean="0"/>
              <a:t>Cray CNL (ORNL Jaguar)</a:t>
            </a:r>
          </a:p>
          <a:p>
            <a:pPr lvl="1"/>
            <a:r>
              <a:rPr lang="en-US" smtClean="0"/>
              <a:t>Cray Catamount (ORNL old-Jaguar and SNL Redstorm)</a:t>
            </a:r>
          </a:p>
          <a:p>
            <a:pPr lvl="1"/>
            <a:r>
              <a:rPr lang="en-US" smtClean="0"/>
              <a:t>Linux Infiniband (ORNL Ewok)</a:t>
            </a:r>
          </a:p>
          <a:p>
            <a:pPr lvl="1"/>
            <a:r>
              <a:rPr lang="en-US" smtClean="0"/>
              <a:t>BlueGene P now being tested/debugged.</a:t>
            </a:r>
          </a:p>
          <a:p>
            <a:r>
              <a:rPr lang="en-US" smtClean="0"/>
              <a:t>IO Methods</a:t>
            </a:r>
          </a:p>
          <a:p>
            <a:pPr lvl="1"/>
            <a:r>
              <a:rPr lang="en-US" smtClean="0"/>
              <a:t>MPI-IO independent, MPI-IO collective, POSIX, NULL, Ga Tech DataTap asynchronous, Rutgers DART asynchronous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Initial ADIOS performance.</a:t>
            </a:r>
          </a:p>
        </p:txBody>
      </p:sp>
      <p:sp>
        <p:nvSpPr>
          <p:cNvPr id="29699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MPI-IO method.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GTC and GTS codes have achieved over 25 GB/sec on Cray XT at ORNL.</a:t>
            </a:r>
          </a:p>
          <a:p>
            <a:pPr lvl="2">
              <a:defRPr/>
            </a:pPr>
            <a:r>
              <a:rPr lang="en-US" dirty="0" smtClean="0"/>
              <a:t>30GB diagnostic files every 3 minutes, 1.2 TB restart files every 30 minutes, 300MB other diagnostic files every 3 minutes.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Chimera code speed up by 6.5% (overall time).</a:t>
            </a:r>
          </a:p>
          <a:p>
            <a:pPr eaLnBrk="1" hangingPunct="1">
              <a:defRPr/>
            </a:pPr>
            <a:r>
              <a:rPr lang="en-US" dirty="0" smtClean="0"/>
              <a:t>DART: &lt;2% overhead for</a:t>
            </a:r>
            <a:br>
              <a:rPr lang="en-US" dirty="0" smtClean="0"/>
            </a:br>
            <a:r>
              <a:rPr lang="en-US" dirty="0" smtClean="0"/>
              <a:t>writing 2 TB/hour with</a:t>
            </a:r>
            <a:br>
              <a:rPr lang="en-US" dirty="0" smtClean="0"/>
            </a:br>
            <a:r>
              <a:rPr lang="en-US" dirty="0" smtClean="0"/>
              <a:t>XGC code.</a:t>
            </a:r>
          </a:p>
          <a:p>
            <a:pPr eaLnBrk="1" hangingPunct="1">
              <a:defRPr/>
            </a:pPr>
            <a:r>
              <a:rPr lang="en-US" dirty="0" err="1" smtClean="0"/>
              <a:t>DataTap</a:t>
            </a:r>
            <a:r>
              <a:rPr lang="en-US" dirty="0" smtClean="0"/>
              <a:t> vs. </a:t>
            </a:r>
            <a:r>
              <a:rPr lang="en-US" dirty="0" err="1" smtClean="0"/>
              <a:t>Posix</a:t>
            </a:r>
            <a:endParaRPr lang="en-US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1 file per process (</a:t>
            </a:r>
            <a:r>
              <a:rPr lang="en-US" dirty="0" err="1" smtClean="0"/>
              <a:t>Posix</a:t>
            </a:r>
            <a:r>
              <a:rPr lang="en-US" dirty="0" smtClean="0"/>
              <a:t>).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5 </a:t>
            </a:r>
            <a:r>
              <a:rPr lang="en-US" dirty="0" err="1" smtClean="0"/>
              <a:t>secs</a:t>
            </a:r>
            <a:r>
              <a:rPr lang="en-US" dirty="0" smtClean="0"/>
              <a:t> for GTC</a:t>
            </a:r>
            <a:br>
              <a:rPr lang="en-US" dirty="0" smtClean="0"/>
            </a:br>
            <a:r>
              <a:rPr lang="en-US" dirty="0" smtClean="0"/>
              <a:t>computation.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~25 seconds for </a:t>
            </a:r>
            <a:r>
              <a:rPr lang="en-US" dirty="0" err="1" smtClean="0"/>
              <a:t>Posix</a:t>
            </a:r>
            <a:r>
              <a:rPr lang="en-US" dirty="0" smtClean="0"/>
              <a:t> IO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~4 seconds with </a:t>
            </a:r>
            <a:r>
              <a:rPr lang="en-US" dirty="0" err="1" smtClean="0"/>
              <a:t>DataTap</a:t>
            </a:r>
            <a:endParaRPr lang="en-US" dirty="0" smtClean="0"/>
          </a:p>
        </p:txBody>
      </p:sp>
      <p:pic>
        <p:nvPicPr>
          <p:cNvPr id="27651" name="Picture 5" descr="scot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257550"/>
            <a:ext cx="48006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Codes &amp; Performance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June 7, 2008: 24 hour GTC run on Jaguar at ORNL</a:t>
            </a:r>
          </a:p>
          <a:p>
            <a:pPr lvl="1"/>
            <a:r>
              <a:rPr lang="en-US" smtClean="0"/>
              <a:t>93% of machine (28,672 cores)</a:t>
            </a:r>
          </a:p>
          <a:p>
            <a:pPr lvl="1"/>
            <a:r>
              <a:rPr lang="en-US" smtClean="0"/>
              <a:t>MPI-OpenMP mixed model on quad-core nodes (7168 MPI procs)</a:t>
            </a:r>
          </a:p>
          <a:p>
            <a:pPr lvl="1"/>
            <a:r>
              <a:rPr lang="en-US" smtClean="0"/>
              <a:t>three interruptions total (simple node failure) with 2 10+ hour runs</a:t>
            </a:r>
          </a:p>
          <a:p>
            <a:pPr lvl="1"/>
            <a:r>
              <a:rPr lang="en-US" smtClean="0"/>
              <a:t>Wrote 56 TB of data at 20 GB/sec (21 TB for post analysis)</a:t>
            </a:r>
          </a:p>
          <a:p>
            <a:pPr lvl="1"/>
            <a:r>
              <a:rPr lang="en-US" smtClean="0"/>
              <a:t>IO overhead 3% of wall clock time</a:t>
            </a:r>
          </a:p>
          <a:p>
            <a:pPr lvl="1"/>
            <a:r>
              <a:rPr lang="en-US" smtClean="0"/>
              <a:t>Mixed IO methods of synchronous MPI-IO and POSIX IO configured in the XML file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Chimera IO Performance (Supernova code)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381000" y="923924"/>
          <a:ext cx="8000999" cy="517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1747" name="Straight Connector 7"/>
          <p:cNvCxnSpPr>
            <a:cxnSpLocks noChangeShapeType="1"/>
          </p:cNvCxnSpPr>
          <p:nvPr/>
        </p:nvCxnSpPr>
        <p:spPr bwMode="auto">
          <a:xfrm flipV="1">
            <a:off x="1828800" y="2971800"/>
            <a:ext cx="6019800" cy="990600"/>
          </a:xfrm>
          <a:prstGeom prst="lin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748" name="TextBox 8"/>
          <p:cNvSpPr txBox="1">
            <a:spLocks noChangeArrowheads="1"/>
          </p:cNvSpPr>
          <p:nvPr/>
        </p:nvSpPr>
        <p:spPr bwMode="auto">
          <a:xfrm rot="-578070">
            <a:off x="5981700" y="2674938"/>
            <a:ext cx="1784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2x scaling</a:t>
            </a:r>
          </a:p>
        </p:txBody>
      </p:sp>
      <p:sp>
        <p:nvSpPr>
          <p:cNvPr id="31749" name="TextBox 9"/>
          <p:cNvSpPr txBox="1">
            <a:spLocks noChangeArrowheads="1"/>
          </p:cNvSpPr>
          <p:nvPr/>
        </p:nvSpPr>
        <p:spPr bwMode="auto">
          <a:xfrm>
            <a:off x="1981200" y="5791200"/>
            <a:ext cx="6121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7013" indent="-227013">
              <a:buFont typeface="Arial" charset="0"/>
              <a:buChar char="•"/>
            </a:pPr>
            <a:r>
              <a:rPr lang="en-US" sz="2000" dirty="0"/>
              <a:t>Plot minimum value from 5 runs with </a:t>
            </a:r>
            <a:r>
              <a:rPr lang="en-US" sz="2000" dirty="0" smtClean="0"/>
              <a:t>9 </a:t>
            </a:r>
            <a:r>
              <a:rPr lang="en-US" sz="2000" dirty="0"/>
              <a:t>restarts/run</a:t>
            </a:r>
          </a:p>
          <a:p>
            <a:pPr marL="227013" indent="-227013">
              <a:buFont typeface="Arial" charset="0"/>
              <a:buChar char="•"/>
            </a:pPr>
            <a:r>
              <a:rPr lang="en-US" sz="2000" dirty="0"/>
              <a:t>Error bars show maximum time for the method.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ADIOS 1.0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143000"/>
            <a:ext cx="8042275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</a:pPr>
            <a:r>
              <a:rPr lang="en-US" sz="2000" dirty="0" smtClean="0"/>
              <a:t>Library Release: October 2008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Documents: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ADIOS Manual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Example routines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ADIOS tutorial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ADIOS </a:t>
            </a:r>
            <a:r>
              <a:rPr lang="en-US" sz="2000" dirty="0" err="1" smtClean="0"/>
              <a:t>Utils</a:t>
            </a:r>
            <a:endParaRPr lang="en-US" sz="2000" dirty="0" smtClean="0"/>
          </a:p>
          <a:p>
            <a:pPr lvl="1">
              <a:lnSpc>
                <a:spcPct val="70000"/>
              </a:lnSpc>
            </a:pPr>
            <a:r>
              <a:rPr lang="en-US" sz="1700" dirty="0" smtClean="0"/>
              <a:t>Bp2h5, bp2ncd, bp2ascii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ADIOS Tools</a:t>
            </a:r>
          </a:p>
          <a:p>
            <a:pPr lvl="1">
              <a:lnSpc>
                <a:spcPct val="70000"/>
              </a:lnSpc>
            </a:pPr>
            <a:r>
              <a:rPr lang="en-US" sz="1700" dirty="0" err="1" smtClean="0"/>
              <a:t>Bpdump</a:t>
            </a:r>
            <a:r>
              <a:rPr lang="en-US" sz="1700" dirty="0" smtClean="0"/>
              <a:t>, </a:t>
            </a:r>
            <a:r>
              <a:rPr lang="en-US" sz="1700" dirty="0" err="1" smtClean="0"/>
              <a:t>bpcopy</a:t>
            </a:r>
            <a:r>
              <a:rPr lang="en-US" sz="1700" dirty="0" smtClean="0"/>
              <a:t>, </a:t>
            </a:r>
            <a:r>
              <a:rPr lang="en-US" sz="1700" dirty="0" err="1" smtClean="0"/>
              <a:t>bpmody</a:t>
            </a:r>
            <a:r>
              <a:rPr lang="en-US" sz="1700" dirty="0" smtClean="0"/>
              <a:t> ,</a:t>
            </a:r>
            <a:r>
              <a:rPr lang="en-US" sz="1700" dirty="0" err="1" smtClean="0"/>
              <a:t>adios_lint</a:t>
            </a:r>
            <a:endParaRPr lang="en-US" sz="1700" dirty="0" smtClean="0"/>
          </a:p>
          <a:p>
            <a:pPr>
              <a:lnSpc>
                <a:spcPct val="70000"/>
              </a:lnSpc>
            </a:pPr>
            <a:r>
              <a:rPr lang="en-US" sz="2000" dirty="0" smtClean="0"/>
              <a:t>ADIOS Methods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MPI-IO, MPI-CIO, </a:t>
            </a:r>
            <a:r>
              <a:rPr lang="en-US" sz="1700" dirty="0" err="1" smtClean="0"/>
              <a:t>Posix</a:t>
            </a:r>
            <a:r>
              <a:rPr lang="en-US" sz="1700" dirty="0" smtClean="0"/>
              <a:t>, NULL, phdf5, </a:t>
            </a:r>
            <a:r>
              <a:rPr lang="en-US" sz="1700" dirty="0" err="1" smtClean="0"/>
              <a:t>DataTap</a:t>
            </a:r>
            <a:r>
              <a:rPr lang="en-US" sz="1700" dirty="0" smtClean="0"/>
              <a:t> (experimental).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Supported Platforms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Cray XT, </a:t>
            </a:r>
            <a:r>
              <a:rPr lang="en-US" sz="1700" dirty="0" err="1" smtClean="0"/>
              <a:t>Infiniband</a:t>
            </a:r>
            <a:r>
              <a:rPr lang="en-US" sz="1700" dirty="0" smtClean="0"/>
              <a:t> (x86), Gigabit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Minimal required Software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C compiler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Optional Software </a:t>
            </a:r>
          </a:p>
          <a:p>
            <a:pPr lvl="1">
              <a:lnSpc>
                <a:spcPct val="70000"/>
              </a:lnSpc>
            </a:pPr>
            <a:r>
              <a:rPr lang="en-US" sz="1700" dirty="0" smtClean="0"/>
              <a:t>python.</a:t>
            </a:r>
          </a:p>
          <a:p>
            <a:pPr lvl="1">
              <a:lnSpc>
                <a:spcPct val="70000"/>
              </a:lnSpc>
            </a:pPr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ADIOS 2.0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990600"/>
            <a:ext cx="8042275" cy="51816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Release October, 2009.</a:t>
            </a:r>
          </a:p>
          <a:p>
            <a:pPr>
              <a:defRPr/>
            </a:pPr>
            <a:r>
              <a:rPr lang="en-US" dirty="0" err="1" smtClean="0"/>
              <a:t>BlueGene</a:t>
            </a:r>
            <a:r>
              <a:rPr lang="en-US" dirty="0" smtClean="0"/>
              <a:t> P will be fully supported.</a:t>
            </a:r>
          </a:p>
          <a:p>
            <a:pPr>
              <a:defRPr/>
            </a:pPr>
            <a:r>
              <a:rPr lang="en-US" dirty="0" smtClean="0"/>
              <a:t>Index files built for fast reading.</a:t>
            </a:r>
          </a:p>
          <a:p>
            <a:pPr>
              <a:defRPr/>
            </a:pPr>
            <a:r>
              <a:rPr lang="en-US" dirty="0" smtClean="0"/>
              <a:t>Faster methods for converting codes with F90 writes, C </a:t>
            </a:r>
            <a:r>
              <a:rPr lang="en-US" dirty="0" err="1" smtClean="0"/>
              <a:t>fwrites</a:t>
            </a:r>
            <a:r>
              <a:rPr lang="en-US" dirty="0" smtClean="0"/>
              <a:t>, </a:t>
            </a:r>
            <a:r>
              <a:rPr lang="en-US" dirty="0" err="1" smtClean="0"/>
              <a:t>netcdf</a:t>
            </a:r>
            <a:r>
              <a:rPr lang="en-US" dirty="0" smtClean="0"/>
              <a:t>, hdf5 to ADIOS writes.</a:t>
            </a:r>
          </a:p>
          <a:p>
            <a:pPr>
              <a:defRPr/>
            </a:pPr>
            <a:r>
              <a:rPr lang="en-US" dirty="0" smtClean="0"/>
              <a:t>Metadata Catalogue.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One file will be produced per simulation which hyperlinks to all of the other files produced.</a:t>
            </a:r>
          </a:p>
          <a:p>
            <a:pPr>
              <a:defRPr/>
            </a:pPr>
            <a:r>
              <a:rPr lang="en-US" dirty="0" smtClean="0"/>
              <a:t>Readers developed.</a:t>
            </a:r>
          </a:p>
          <a:p>
            <a:pPr>
              <a:defRPr/>
            </a:pPr>
            <a:r>
              <a:rPr lang="en-US" dirty="0" smtClean="0"/>
              <a:t>Integration into Kepler for</a:t>
            </a:r>
            <a:br>
              <a:rPr lang="en-US" dirty="0" smtClean="0"/>
            </a:br>
            <a:r>
              <a:rPr lang="en-US" dirty="0" smtClean="0"/>
              <a:t>metadata capture.</a:t>
            </a:r>
          </a:p>
          <a:p>
            <a:pPr>
              <a:defRPr/>
            </a:pPr>
            <a:r>
              <a:rPr lang="en-US" dirty="0" smtClean="0"/>
              <a:t>Offloading to staging</a:t>
            </a:r>
            <a:br>
              <a:rPr lang="en-US" dirty="0" smtClean="0"/>
            </a:br>
            <a:r>
              <a:rPr lang="en-US" dirty="0" smtClean="0"/>
              <a:t>area for other processing,</a:t>
            </a:r>
            <a:br>
              <a:rPr lang="en-US" dirty="0" smtClean="0"/>
            </a:br>
            <a:r>
              <a:rPr lang="en-US" dirty="0" smtClean="0"/>
              <a:t>such as data re-arrangement and in situ</a:t>
            </a:r>
            <a:br>
              <a:rPr lang="en-US" dirty="0" smtClean="0"/>
            </a:br>
            <a:r>
              <a:rPr lang="en-US" dirty="0" smtClean="0"/>
              <a:t>visualization.</a:t>
            </a:r>
          </a:p>
          <a:p>
            <a:pPr>
              <a:buNone/>
              <a:defRPr/>
            </a:pPr>
            <a:r>
              <a:rPr lang="en-US" sz="3400" b="1" dirty="0" smtClean="0">
                <a:solidFill>
                  <a:srgbClr val="FF0000"/>
                </a:solidFill>
              </a:rPr>
              <a:t>Please suggest changes</a:t>
            </a:r>
          </a:p>
        </p:txBody>
      </p:sp>
      <p:pic>
        <p:nvPicPr>
          <p:cNvPr id="33795" name="Picture 2" descr="C:\Users\ywy\AppData\Local\Microsoft\Windows\Temporary Internet Files\Content.Outlook\NQYVDAT0\Nx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402012"/>
            <a:ext cx="4286250" cy="208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ln>
                  <a:noFill/>
                </a:ln>
              </a:rPr>
              <a:t>ADIOS API Overview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Requirements</a:t>
            </a:r>
          </a:p>
          <a:p>
            <a:r>
              <a:rPr lang="en-US" smtClean="0"/>
              <a:t>Standards</a:t>
            </a:r>
          </a:p>
          <a:p>
            <a:r>
              <a:rPr lang="en-US" smtClean="0"/>
              <a:t>Setup/Cleanup API</a:t>
            </a:r>
          </a:p>
          <a:p>
            <a:r>
              <a:rPr lang="en-US" smtClean="0"/>
              <a:t>Main IO APIs</a:t>
            </a:r>
          </a:p>
          <a:p>
            <a:r>
              <a:rPr lang="en-US" smtClean="0"/>
              <a:t>Secondary IO API</a:t>
            </a:r>
          </a:p>
          <a:p>
            <a:r>
              <a:rPr lang="en-US" smtClean="0"/>
              <a:t>Asynchronous IO hints</a:t>
            </a:r>
          </a:p>
          <a:p>
            <a:r>
              <a:rPr lang="en-US" smtClean="0"/>
              <a:t>Additional Pieces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dirty="0" smtClean="0">
                <a:ln>
                  <a:noFill/>
                </a:ln>
              </a:rPr>
              <a:t>Requirements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mtClean="0"/>
              <a:t>Work equally well for Fortran and C-based codes</a:t>
            </a:r>
          </a:p>
          <a:p>
            <a:r>
              <a:rPr lang="en-US" smtClean="0"/>
              <a:t>Nearly as simple as standard POSIX IO commands</a:t>
            </a:r>
          </a:p>
          <a:p>
            <a:r>
              <a:rPr lang="en-US" smtClean="0"/>
              <a:t>Capable of generating full HDF-5 and netCDF output</a:t>
            </a:r>
          </a:p>
          <a:p>
            <a:r>
              <a:rPr lang="en-US" smtClean="0"/>
              <a:t>Support both synchronous and asynchronous IO</a:t>
            </a:r>
          </a:p>
          <a:p>
            <a:r>
              <a:rPr lang="en-US" smtClean="0"/>
              <a:t>Changes to IO methods do not require source code changes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dirty="0" smtClean="0">
                <a:ln>
                  <a:noFill/>
                </a:ln>
              </a:rPr>
              <a:t>Standards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mtClean="0"/>
              <a:t>64-bit sizing for everything</a:t>
            </a:r>
          </a:p>
          <a:p>
            <a:r>
              <a:rPr lang="en-US" smtClean="0"/>
              <a:t>Fortran 90 and C 99</a:t>
            </a:r>
          </a:p>
          <a:p>
            <a:r>
              <a:rPr lang="en-US" smtClean="0"/>
              <a:t>MPI Messaging</a:t>
            </a:r>
          </a:p>
          <a:p>
            <a:pPr lvl="1"/>
            <a:r>
              <a:rPr lang="en-US" smtClean="0"/>
              <a:t>required by some transports for coordination</a:t>
            </a:r>
          </a:p>
          <a:p>
            <a:r>
              <a:rPr lang="en-US" smtClean="0"/>
              <a:t>MPI-IO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21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End to End Vision with ADIOS. (15 minutes)</a:t>
            </a:r>
          </a:p>
          <a:p>
            <a:r>
              <a:rPr lang="en-US" smtClean="0"/>
              <a:t>ADIOS API’s. (15 minutes)</a:t>
            </a:r>
          </a:p>
          <a:p>
            <a:r>
              <a:rPr lang="en-US" smtClean="0"/>
              <a:t>ADIOS XML. (15 minutes).</a:t>
            </a:r>
          </a:p>
          <a:p>
            <a:r>
              <a:rPr lang="en-US" smtClean="0"/>
              <a:t>Heat Equation (1 hour).</a:t>
            </a:r>
          </a:p>
          <a:p>
            <a:r>
              <a:rPr lang="en-US" smtClean="0"/>
              <a:t>XGC code. (45 minutes).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Setup/Cleanup API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600" dirty="0" smtClean="0"/>
              <a:t>Initialize/cleanup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3200" dirty="0" err="1" smtClean="0"/>
              <a:t>adios_init</a:t>
            </a:r>
            <a:r>
              <a:rPr lang="en-US" sz="3200" dirty="0" smtClean="0"/>
              <a:t> (‘config.xml’)</a:t>
            </a:r>
          </a:p>
          <a:p>
            <a:pPr lvl="2">
              <a:defRPr/>
            </a:pPr>
            <a:r>
              <a:rPr lang="en-US" sz="2800" dirty="0" smtClean="0"/>
              <a:t>parse XML file on each process</a:t>
            </a:r>
          </a:p>
          <a:p>
            <a:pPr lvl="2">
              <a:defRPr/>
            </a:pPr>
            <a:r>
              <a:rPr lang="en-US" sz="2800" dirty="0" smtClean="0"/>
              <a:t>setup transport methods</a:t>
            </a:r>
          </a:p>
          <a:p>
            <a:pPr lvl="2">
              <a:defRPr/>
            </a:pPr>
            <a:endParaRPr lang="en-US" sz="2800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sz="3200" dirty="0" err="1" smtClean="0"/>
              <a:t>adios_finalize</a:t>
            </a:r>
            <a:r>
              <a:rPr lang="en-US" sz="3200" dirty="0" smtClean="0"/>
              <a:t> (</a:t>
            </a:r>
            <a:r>
              <a:rPr lang="en-US" sz="3200" dirty="0" err="1" smtClean="0"/>
              <a:t>proc_id</a:t>
            </a:r>
            <a:r>
              <a:rPr lang="en-US" sz="3200" dirty="0" smtClean="0"/>
              <a:t>)</a:t>
            </a:r>
          </a:p>
          <a:p>
            <a:pPr lvl="2">
              <a:defRPr/>
            </a:pPr>
            <a:r>
              <a:rPr lang="en-US" sz="2800" dirty="0" smtClean="0"/>
              <a:t>give each transport method opportunity to cleanup</a:t>
            </a:r>
          </a:p>
          <a:p>
            <a:pPr lvl="2">
              <a:defRPr/>
            </a:pPr>
            <a:r>
              <a:rPr lang="en-US" sz="2800" dirty="0" smtClean="0"/>
              <a:t>particularly important for asynchronous methods to make sure they have completed before exiting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Main IO API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smtClean="0"/>
              <a:t>Open</a:t>
            </a:r>
          </a:p>
          <a:p>
            <a:pPr lvl="1"/>
            <a:r>
              <a:rPr lang="en-US" sz="2800" smtClean="0"/>
              <a:t>adios_open (handle, ‘group name’, ‘file name’, mode)</a:t>
            </a:r>
          </a:p>
          <a:p>
            <a:pPr lvl="2"/>
            <a:r>
              <a:rPr lang="en-US" sz="2400" smtClean="0"/>
              <a:t>handle used for subsequent calls for write/read/close</a:t>
            </a:r>
          </a:p>
          <a:p>
            <a:pPr lvl="2"/>
            <a:r>
              <a:rPr lang="en-US" sz="2400" smtClean="0"/>
              <a:t>‘group name’ matches an entry in the XML</a:t>
            </a:r>
          </a:p>
          <a:p>
            <a:pPr lvl="2"/>
            <a:r>
              <a:rPr lang="en-US" sz="2400" smtClean="0"/>
              <a:t>mode is one of ‘w’ (write), ‘r’ (read), ‘a’ (append)</a:t>
            </a:r>
          </a:p>
          <a:p>
            <a:pPr lvl="3"/>
            <a:r>
              <a:rPr lang="en-US" sz="2400" smtClean="0"/>
              <a:t>later ‘u’ (update [read/write])</a:t>
            </a:r>
          </a:p>
          <a:p>
            <a:r>
              <a:rPr lang="en-US" sz="3200" smtClean="0"/>
              <a:t>Close</a:t>
            </a:r>
          </a:p>
          <a:p>
            <a:pPr lvl="1"/>
            <a:r>
              <a:rPr lang="en-US" sz="2800" smtClean="0"/>
              <a:t>adios_close (handle)</a:t>
            </a:r>
          </a:p>
          <a:p>
            <a:pPr lvl="2"/>
            <a:r>
              <a:rPr lang="en-US" sz="2400" smtClean="0"/>
              <a:t>handle from open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Main IO API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mtClean="0"/>
              <a:t>Write</a:t>
            </a:r>
          </a:p>
          <a:p>
            <a:pPr lvl="1"/>
            <a:r>
              <a:rPr lang="en-US" smtClean="0"/>
              <a:t>adios_write (handle, ‘name’, data)</a:t>
            </a:r>
          </a:p>
          <a:p>
            <a:pPr lvl="2"/>
            <a:r>
              <a:rPr lang="en-US" smtClean="0"/>
              <a:t>handle from open</a:t>
            </a:r>
          </a:p>
          <a:p>
            <a:pPr lvl="2"/>
            <a:r>
              <a:rPr lang="en-US" smtClean="0"/>
              <a:t>name of var or attribute var in XML for this group</a:t>
            </a:r>
          </a:p>
          <a:p>
            <a:pPr lvl="2"/>
            <a:r>
              <a:rPr lang="en-US" smtClean="0"/>
              <a:t>data reference</a:t>
            </a:r>
          </a:p>
          <a:p>
            <a:r>
              <a:rPr lang="en-US" smtClean="0"/>
              <a:t>Read</a:t>
            </a:r>
          </a:p>
          <a:p>
            <a:pPr lvl="1"/>
            <a:r>
              <a:rPr lang="en-US" smtClean="0"/>
              <a:t>adios_read (handle, ‘name’, buffer)</a:t>
            </a:r>
          </a:p>
          <a:p>
            <a:pPr lvl="2"/>
            <a:r>
              <a:rPr lang="en-US" smtClean="0"/>
              <a:t>handle from open</a:t>
            </a:r>
          </a:p>
          <a:p>
            <a:pPr lvl="2"/>
            <a:r>
              <a:rPr lang="en-US" smtClean="0"/>
              <a:t>name of var in XML for this group</a:t>
            </a:r>
          </a:p>
          <a:p>
            <a:pPr lvl="2"/>
            <a:r>
              <a:rPr lang="en-US" smtClean="0"/>
              <a:t>buffer to store read value</a:t>
            </a:r>
          </a:p>
          <a:p>
            <a:pPr lvl="2"/>
            <a:endParaRPr lang="en-US" smtClean="0"/>
          </a:p>
          <a:p>
            <a:pPr>
              <a:buFont typeface="Symbol" pitchFamily="18" charset="2"/>
              <a:buNone/>
            </a:pPr>
            <a:r>
              <a:rPr lang="en-US" smtClean="0"/>
              <a:t>Must specify one per var written or read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Main IO API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dirty="0" smtClean="0"/>
              <a:t>writing and reading based solely on XML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adios_gwrite</a:t>
            </a:r>
            <a:r>
              <a:rPr lang="en-US" sz="2800" dirty="0" smtClean="0"/>
              <a:t> (handle, ‘group name’)</a:t>
            </a:r>
          </a:p>
          <a:p>
            <a:pPr lvl="2">
              <a:defRPr/>
            </a:pPr>
            <a:r>
              <a:rPr lang="en-US" sz="2400" dirty="0" smtClean="0"/>
              <a:t>handle from open</a:t>
            </a:r>
          </a:p>
          <a:p>
            <a:pPr lvl="2">
              <a:defRPr/>
            </a:pPr>
            <a:r>
              <a:rPr lang="en-US" sz="2400" dirty="0" smtClean="0"/>
              <a:t>group name in XML used in open</a:t>
            </a:r>
          </a:p>
          <a:p>
            <a:pPr lvl="2">
              <a:defRPr/>
            </a:pPr>
            <a:endParaRPr lang="en-US" sz="2400" dirty="0" smtClean="0"/>
          </a:p>
          <a:p>
            <a:pPr lvl="2">
              <a:defRPr/>
            </a:pPr>
            <a:r>
              <a:rPr lang="en-US" sz="2400" dirty="0" smtClean="0"/>
              <a:t>generates all of the detail ‘</a:t>
            </a:r>
            <a:r>
              <a:rPr lang="en-US" sz="2400" dirty="0" err="1" smtClean="0"/>
              <a:t>adios_write</a:t>
            </a:r>
            <a:r>
              <a:rPr lang="en-US" sz="2400" dirty="0" smtClean="0"/>
              <a:t>’ calls based on XML</a:t>
            </a:r>
          </a:p>
          <a:p>
            <a:pPr lvl="2">
              <a:defRPr/>
            </a:pPr>
            <a:endParaRPr lang="en-US" sz="2400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adios_gread</a:t>
            </a:r>
            <a:r>
              <a:rPr lang="en-US" sz="2800" dirty="0" smtClean="0"/>
              <a:t> (handle, ‘group name’)</a:t>
            </a:r>
          </a:p>
          <a:p>
            <a:pPr lvl="2">
              <a:defRPr/>
            </a:pPr>
            <a:r>
              <a:rPr lang="en-US" sz="2400" dirty="0" smtClean="0"/>
              <a:t>handle from open</a:t>
            </a:r>
          </a:p>
          <a:p>
            <a:pPr lvl="2">
              <a:defRPr/>
            </a:pPr>
            <a:r>
              <a:rPr lang="en-US" sz="2400" dirty="0" smtClean="0"/>
              <a:t>group name in XML used in open</a:t>
            </a:r>
          </a:p>
          <a:p>
            <a:pPr lvl="2">
              <a:defRPr/>
            </a:pPr>
            <a:endParaRPr lang="en-US" sz="2400" dirty="0" smtClean="0"/>
          </a:p>
          <a:p>
            <a:pPr lvl="2">
              <a:defRPr/>
            </a:pPr>
            <a:r>
              <a:rPr lang="en-US" sz="2400" dirty="0" smtClean="0"/>
              <a:t>generates all of the detail ‘</a:t>
            </a:r>
            <a:r>
              <a:rPr lang="en-US" sz="2400" dirty="0" err="1" smtClean="0"/>
              <a:t>adios_read</a:t>
            </a:r>
            <a:r>
              <a:rPr lang="en-US" sz="2400" dirty="0" smtClean="0"/>
              <a:t>’ calls based on XML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Secondary IO API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dirty="0" smtClean="0"/>
              <a:t>Get buffer for fewer memory copies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adios_get_write_buffer</a:t>
            </a:r>
            <a:r>
              <a:rPr lang="en-US" sz="2800" dirty="0" smtClean="0"/>
              <a:t> (handle, ‘</a:t>
            </a:r>
            <a:r>
              <a:rPr lang="en-US" sz="2800" dirty="0" err="1" smtClean="0"/>
              <a:t>var</a:t>
            </a:r>
            <a:r>
              <a:rPr lang="en-US" sz="2800" dirty="0" smtClean="0"/>
              <a:t>’, buffer)</a:t>
            </a:r>
          </a:p>
          <a:p>
            <a:pPr lvl="2">
              <a:defRPr/>
            </a:pPr>
            <a:r>
              <a:rPr lang="en-US" sz="2400" dirty="0" smtClean="0"/>
              <a:t>handle from open</a:t>
            </a:r>
          </a:p>
          <a:p>
            <a:pPr lvl="2">
              <a:defRPr/>
            </a:pPr>
            <a:r>
              <a:rPr lang="en-US" sz="2400" dirty="0" err="1" smtClean="0"/>
              <a:t>var</a:t>
            </a:r>
            <a:r>
              <a:rPr lang="en-US" sz="2400" dirty="0" smtClean="0"/>
              <a:t> name from XML</a:t>
            </a:r>
          </a:p>
          <a:p>
            <a:pPr lvl="2">
              <a:defRPr/>
            </a:pPr>
            <a:r>
              <a:rPr lang="en-US" sz="2400" dirty="0" smtClean="0"/>
              <a:t>buffer  to write into</a:t>
            </a:r>
          </a:p>
          <a:p>
            <a:pPr lvl="2">
              <a:defRPr/>
            </a:pPr>
            <a:endParaRPr lang="en-US" sz="2400" dirty="0" smtClean="0"/>
          </a:p>
          <a:p>
            <a:pPr>
              <a:defRPr/>
            </a:pPr>
            <a:r>
              <a:rPr lang="en-US" sz="3200" dirty="0" smtClean="0"/>
              <a:t>Set HDF-5 style paths dynamically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adios_set_path</a:t>
            </a:r>
            <a:r>
              <a:rPr lang="en-US" sz="2800" dirty="0" smtClean="0"/>
              <a:t> (handle, ‘new path’)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err="1" smtClean="0"/>
              <a:t>adios_set_path_var</a:t>
            </a:r>
            <a:r>
              <a:rPr lang="en-US" sz="2800" dirty="0" smtClean="0"/>
              <a:t> (handle, ‘new path’, ‘</a:t>
            </a:r>
            <a:r>
              <a:rPr lang="en-US" sz="2800" dirty="0" err="1" smtClean="0"/>
              <a:t>var</a:t>
            </a:r>
            <a:r>
              <a:rPr lang="en-US" sz="2800" dirty="0" smtClean="0"/>
              <a:t>’)</a:t>
            </a:r>
          </a:p>
          <a:p>
            <a:pPr lvl="2">
              <a:defRPr/>
            </a:pPr>
            <a:r>
              <a:rPr lang="en-US" sz="2400" dirty="0" smtClean="0"/>
              <a:t>handle from open</a:t>
            </a:r>
          </a:p>
          <a:p>
            <a:pPr lvl="2">
              <a:defRPr/>
            </a:pPr>
            <a:r>
              <a:rPr lang="en-US" sz="2400" dirty="0" smtClean="0"/>
              <a:t>new path to set for either the entire group or just ‘</a:t>
            </a:r>
            <a:r>
              <a:rPr lang="en-US" sz="2400" dirty="0" err="1" smtClean="0"/>
              <a:t>var</a:t>
            </a:r>
            <a:r>
              <a:rPr lang="en-US" sz="2400" dirty="0" smtClean="0"/>
              <a:t>’</a:t>
            </a:r>
          </a:p>
          <a:p>
            <a:pPr lvl="2">
              <a:defRPr/>
            </a:pPr>
            <a:r>
              <a:rPr lang="en-US" sz="2400" dirty="0" err="1" smtClean="0"/>
              <a:t>var</a:t>
            </a:r>
            <a:r>
              <a:rPr lang="en-US" sz="2400" dirty="0" smtClean="0"/>
              <a:t> name from XML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Asynchronous IO hints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dirty="0" smtClean="0"/>
              <a:t>Indicate non-IO intensive sections of code</a:t>
            </a:r>
          </a:p>
          <a:p>
            <a:pPr lvl="1"/>
            <a:r>
              <a:rPr lang="en-US" sz="2800" dirty="0" err="1" smtClean="0"/>
              <a:t>adios_start_calculation</a:t>
            </a:r>
            <a:r>
              <a:rPr lang="en-US" sz="2800" dirty="0" smtClean="0"/>
              <a:t> ()</a:t>
            </a:r>
          </a:p>
          <a:p>
            <a:pPr lvl="1"/>
            <a:r>
              <a:rPr lang="en-US" sz="2800" dirty="0" err="1" smtClean="0"/>
              <a:t>adios_stop_calculation</a:t>
            </a:r>
            <a:r>
              <a:rPr lang="en-US" sz="2800" dirty="0" smtClean="0"/>
              <a:t> ()</a:t>
            </a:r>
          </a:p>
          <a:p>
            <a:endParaRPr lang="en-US" sz="3200" dirty="0" smtClean="0"/>
          </a:p>
          <a:p>
            <a:r>
              <a:rPr lang="en-US" sz="3200" dirty="0" smtClean="0"/>
              <a:t>IO pacing hint</a:t>
            </a:r>
          </a:p>
          <a:p>
            <a:pPr lvl="1"/>
            <a:r>
              <a:rPr lang="en-US" sz="2800" dirty="0" err="1" smtClean="0"/>
              <a:t>adios_end_iteration</a:t>
            </a:r>
            <a:r>
              <a:rPr lang="en-US" sz="2800" dirty="0" smtClean="0"/>
              <a:t> ()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Additional Pieces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600" dirty="0" smtClean="0"/>
              <a:t>Special IO buffering control</a:t>
            </a:r>
          </a:p>
          <a:p>
            <a:pPr lvl="1"/>
            <a:r>
              <a:rPr lang="en-US" sz="3200" dirty="0" err="1" smtClean="0"/>
              <a:t>adios_allocate_buffer</a:t>
            </a:r>
            <a:r>
              <a:rPr lang="en-US" sz="3200" dirty="0" smtClean="0"/>
              <a:t> ()</a:t>
            </a:r>
          </a:p>
          <a:p>
            <a:pPr lvl="2"/>
            <a:r>
              <a:rPr lang="en-US" sz="2800" dirty="0" smtClean="0"/>
              <a:t>tell ADIOS layer to calculate IO buffer sizes now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One final piece required for buffer overflows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0650" y="1066800"/>
            <a:ext cx="8413750" cy="5105400"/>
          </a:xfrm>
        </p:spPr>
        <p:txBody>
          <a:bodyPr/>
          <a:lstStyle/>
          <a:p>
            <a:r>
              <a:rPr lang="en-US" dirty="0" err="1" smtClean="0"/>
              <a:t>adios_group_size</a:t>
            </a:r>
            <a:r>
              <a:rPr lang="en-US" dirty="0" smtClean="0"/>
              <a:t>(uint64_t handle, uint32_t </a:t>
            </a:r>
            <a:r>
              <a:rPr lang="en-US" dirty="0" err="1" smtClean="0"/>
              <a:t>nvars</a:t>
            </a:r>
            <a:r>
              <a:rPr lang="en-US" dirty="0" smtClean="0"/>
              <a:t>, uint64_t </a:t>
            </a:r>
            <a:r>
              <a:rPr lang="en-US" dirty="0" err="1" smtClean="0"/>
              <a:t>byte_size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Optional now, but required if we have buffer overflows.</a:t>
            </a:r>
          </a:p>
          <a:p>
            <a:pPr lvl="1"/>
            <a:r>
              <a:rPr lang="en-US" dirty="0" smtClean="0"/>
              <a:t>Will probably be required in the future.</a:t>
            </a:r>
          </a:p>
          <a:p>
            <a:pPr lvl="2"/>
            <a:r>
              <a:rPr lang="en-US" dirty="0" smtClean="0"/>
              <a:t>Good reason to use </a:t>
            </a:r>
            <a:r>
              <a:rPr lang="en-US" dirty="0" err="1" smtClean="0"/>
              <a:t>adios_gwrite</a:t>
            </a:r>
            <a:r>
              <a:rPr lang="en-US" dirty="0" smtClean="0"/>
              <a:t> since this will automatically generate this call.</a:t>
            </a:r>
            <a:endParaRPr lang="en-US" dirty="0" smtClean="0"/>
          </a:p>
          <a:p>
            <a:pPr lvl="1"/>
            <a:r>
              <a:rPr lang="en-US" dirty="0" smtClean="0"/>
              <a:t>handle is the handle returned from open</a:t>
            </a:r>
          </a:p>
          <a:p>
            <a:pPr lvl="1"/>
            <a:r>
              <a:rPr lang="en-US" dirty="0" err="1" smtClean="0"/>
              <a:t>nvars</a:t>
            </a:r>
            <a:r>
              <a:rPr lang="en-US" dirty="0" smtClean="0"/>
              <a:t> is the number of </a:t>
            </a:r>
            <a:r>
              <a:rPr lang="en-US" dirty="0" err="1" smtClean="0"/>
              <a:t>vars</a:t>
            </a:r>
            <a:r>
              <a:rPr lang="en-US" dirty="0" smtClean="0"/>
              <a:t>/</a:t>
            </a:r>
            <a:r>
              <a:rPr lang="en-US" dirty="0" err="1" smtClean="0"/>
              <a:t>attrs</a:t>
            </a:r>
            <a:r>
              <a:rPr lang="en-US" dirty="0" smtClean="0"/>
              <a:t> written through </a:t>
            </a:r>
            <a:r>
              <a:rPr lang="en-US" dirty="0" err="1" smtClean="0"/>
              <a:t>adios_write</a:t>
            </a:r>
            <a:r>
              <a:rPr lang="en-US" dirty="0" smtClean="0"/>
              <a:t> </a:t>
            </a:r>
            <a:r>
              <a:rPr lang="en-US" dirty="0" smtClean="0"/>
              <a:t>calls</a:t>
            </a:r>
          </a:p>
          <a:p>
            <a:pPr lvl="1"/>
            <a:r>
              <a:rPr lang="en-US" dirty="0" err="1" smtClean="0"/>
              <a:t>byte_size</a:t>
            </a:r>
            <a:r>
              <a:rPr lang="en-US" dirty="0" smtClean="0"/>
              <a:t> </a:t>
            </a:r>
            <a:r>
              <a:rPr lang="en-US" dirty="0" smtClean="0"/>
              <a:t>is the data size total for all </a:t>
            </a:r>
            <a:r>
              <a:rPr lang="en-US" dirty="0" err="1" smtClean="0"/>
              <a:t>vars</a:t>
            </a:r>
            <a:r>
              <a:rPr lang="en-US" dirty="0" smtClean="0"/>
              <a:t>/</a:t>
            </a:r>
            <a:r>
              <a:rPr lang="en-US" dirty="0" err="1" smtClean="0"/>
              <a:t>attrs</a:t>
            </a:r>
            <a:r>
              <a:rPr lang="en-US" dirty="0" smtClean="0"/>
              <a:t> written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temporarily</a:t>
            </a:r>
            <a:r>
              <a:rPr lang="en-US" dirty="0" smtClean="0"/>
              <a:t> : includes </a:t>
            </a:r>
            <a:r>
              <a:rPr lang="en-US" dirty="0" smtClean="0"/>
              <a:t>2x size for all copy-on-write="yes" </a:t>
            </a:r>
            <a:r>
              <a:rPr lang="en-US" dirty="0" smtClean="0"/>
              <a:t>variables.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Example Program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sz="2400" smtClean="0"/>
              <a:t>program p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call adios_init (‘config.xml’)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...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call adios_open (handle, ‘restart’, ‘restart.bp’, ‘w’)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adios_gwrite (handle, ‘restart’)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call adios_close (handle)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...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	call adios_finalize (0)</a:t>
            </a:r>
          </a:p>
          <a:p>
            <a:pPr>
              <a:buFont typeface="Symbol" pitchFamily="18" charset="2"/>
              <a:buNone/>
            </a:pPr>
            <a:r>
              <a:rPr lang="en-US" sz="2400" smtClean="0"/>
              <a:t>end program p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ADIOS XML Format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smtClean="0"/>
              <a:t>File Overview</a:t>
            </a:r>
          </a:p>
          <a:p>
            <a:r>
              <a:rPr lang="en-US" sz="3200" smtClean="0"/>
              <a:t>Group Overview</a:t>
            </a:r>
          </a:p>
          <a:p>
            <a:r>
              <a:rPr lang="en-US" sz="3200" smtClean="0"/>
              <a:t>Method Overview</a:t>
            </a:r>
          </a:p>
          <a:p>
            <a:r>
              <a:rPr lang="en-US" sz="3200" smtClean="0"/>
              <a:t>Other Pieces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001000" cy="609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Our End to End vision of computing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1295400"/>
            <a:ext cx="8610600" cy="51054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Combines</a:t>
            </a:r>
          </a:p>
          <a:p>
            <a:pPr lvl="1" eaLnBrk="1" hangingPunct="1">
              <a:defRPr/>
            </a:pPr>
            <a:r>
              <a:rPr lang="en-US" dirty="0" err="1" smtClean="0"/>
              <a:t>Petascale</a:t>
            </a:r>
            <a:r>
              <a:rPr lang="en-US" dirty="0" smtClean="0"/>
              <a:t> Applications.</a:t>
            </a:r>
          </a:p>
          <a:p>
            <a:pPr lvl="1" eaLnBrk="1" hangingPunct="1">
              <a:defRPr/>
            </a:pPr>
            <a:r>
              <a:rPr lang="en-US" dirty="0" err="1" smtClean="0"/>
              <a:t>Petascale</a:t>
            </a:r>
            <a:r>
              <a:rPr lang="en-US" dirty="0" smtClean="0"/>
              <a:t> I/O techniques.</a:t>
            </a:r>
          </a:p>
          <a:p>
            <a:pPr lvl="1" eaLnBrk="1" hangingPunct="1">
              <a:defRPr/>
            </a:pPr>
            <a:r>
              <a:rPr lang="en-US" dirty="0" smtClean="0"/>
              <a:t>Workflow Automation.</a:t>
            </a:r>
          </a:p>
          <a:p>
            <a:pPr lvl="1" eaLnBrk="1" hangingPunct="1">
              <a:defRPr/>
            </a:pPr>
            <a:r>
              <a:rPr lang="en-US" dirty="0" smtClean="0"/>
              <a:t>Provenance capturing system.</a:t>
            </a:r>
          </a:p>
          <a:p>
            <a:pPr lvl="1" eaLnBrk="1" hangingPunct="1">
              <a:defRPr/>
            </a:pPr>
            <a:r>
              <a:rPr lang="en-US" dirty="0" smtClean="0"/>
              <a:t>Dashboards for real-time monitoring/controlling of simulations, and creating social spaces for scientists.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2400" b="1" dirty="0" smtClean="0">
                <a:solidFill>
                  <a:srgbClr val="0000FF"/>
                </a:solidFill>
              </a:rPr>
              <a:t>Approach</a:t>
            </a:r>
            <a:r>
              <a:rPr lang="en-US" altLang="ko-KR" sz="2400" dirty="0" smtClean="0">
                <a:solidFill>
                  <a:srgbClr val="0000FF"/>
                </a:solidFill>
              </a:rPr>
              <a:t>:</a:t>
            </a:r>
            <a:r>
              <a:rPr lang="en-US" altLang="ko-KR" sz="2400" dirty="0" smtClean="0"/>
              <a:t> place </a:t>
            </a:r>
            <a:r>
              <a:rPr lang="en-US" altLang="ko-KR" sz="2400" dirty="0" smtClean="0">
                <a:solidFill>
                  <a:srgbClr val="FF0000"/>
                </a:solidFill>
              </a:rPr>
              <a:t>highly annotated, fast, easy-to-use </a:t>
            </a:r>
            <a:r>
              <a:rPr lang="en-US" altLang="ko-KR" sz="2400" dirty="0" smtClean="0"/>
              <a:t>I/O methods in the code, which can be </a:t>
            </a:r>
            <a:r>
              <a:rPr lang="en-US" altLang="ko-KR" sz="2400" dirty="0" smtClean="0">
                <a:solidFill>
                  <a:srgbClr val="FF0000"/>
                </a:solidFill>
              </a:rPr>
              <a:t>monitored</a:t>
            </a:r>
            <a:r>
              <a:rPr lang="en-US" altLang="ko-KR" sz="2400" dirty="0" smtClean="0"/>
              <a:t> and </a:t>
            </a:r>
            <a:r>
              <a:rPr lang="en-US" altLang="ko-KR" sz="2400" dirty="0" smtClean="0">
                <a:solidFill>
                  <a:srgbClr val="FF0000"/>
                </a:solidFill>
              </a:rPr>
              <a:t>controlled</a:t>
            </a:r>
            <a:r>
              <a:rPr lang="en-US" altLang="ko-KR" sz="2400" dirty="0" smtClean="0"/>
              <a:t>, have a </a:t>
            </a:r>
            <a:r>
              <a:rPr lang="en-US" altLang="ko-KR" sz="2400" dirty="0" smtClean="0">
                <a:solidFill>
                  <a:srgbClr val="FF0000"/>
                </a:solidFill>
              </a:rPr>
              <a:t>workflow</a:t>
            </a:r>
            <a:r>
              <a:rPr lang="en-US" altLang="ko-KR" sz="2400" dirty="0" smtClean="0"/>
              <a:t> engine record all of the information, </a:t>
            </a:r>
            <a:r>
              <a:rPr lang="en-US" altLang="ko-KR" sz="2400" dirty="0" smtClean="0">
                <a:solidFill>
                  <a:srgbClr val="FF0000"/>
                </a:solidFill>
              </a:rPr>
              <a:t>visualize</a:t>
            </a:r>
            <a:r>
              <a:rPr lang="en-US" altLang="ko-KR" sz="2400" dirty="0" smtClean="0"/>
              <a:t> this on a </a:t>
            </a:r>
            <a:r>
              <a:rPr lang="en-US" altLang="ko-KR" sz="2400" dirty="0" smtClean="0">
                <a:solidFill>
                  <a:srgbClr val="FF0000"/>
                </a:solidFill>
              </a:rPr>
              <a:t>dashboard, move </a:t>
            </a:r>
            <a:r>
              <a:rPr lang="en-US" altLang="ko-KR" sz="2400" dirty="0" smtClean="0"/>
              <a:t>desired data to user’s site,  and have everything reported to a </a:t>
            </a:r>
            <a:r>
              <a:rPr lang="en-US" altLang="ko-KR" sz="2400" dirty="0" smtClean="0">
                <a:solidFill>
                  <a:srgbClr val="FF0000"/>
                </a:solidFill>
              </a:rPr>
              <a:t>database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2193925" y="-40322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0244" name="Picture 2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6713" y="1109663"/>
            <a:ext cx="3544887" cy="216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File Overview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smtClean="0"/>
              <a:t>Single main element</a:t>
            </a:r>
          </a:p>
          <a:p>
            <a:pPr lvl="1"/>
            <a:r>
              <a:rPr lang="en-US" sz="2800" smtClean="0"/>
              <a:t>&lt;</a:t>
            </a:r>
            <a:r>
              <a:rPr lang="en-US" sz="2800" smtClean="0">
                <a:solidFill>
                  <a:srgbClr val="DB4415"/>
                </a:solidFill>
              </a:rPr>
              <a:t>adios-config</a:t>
            </a:r>
            <a:r>
              <a:rPr lang="en-US" sz="2800" smtClean="0"/>
              <a:t> [</a:t>
            </a:r>
            <a:r>
              <a:rPr lang="en-US" sz="2800" smtClean="0">
                <a:solidFill>
                  <a:srgbClr val="008C53"/>
                </a:solidFill>
              </a:rPr>
              <a:t>host-language</a:t>
            </a:r>
            <a:r>
              <a:rPr lang="en-US" sz="2800" smtClean="0"/>
              <a:t>=“</a:t>
            </a:r>
            <a:r>
              <a:rPr lang="en-US" sz="2800" smtClean="0">
                <a:solidFill>
                  <a:srgbClr val="000080"/>
                </a:solidFill>
              </a:rPr>
              <a:t>x</a:t>
            </a:r>
            <a:r>
              <a:rPr lang="en-US" sz="2800" smtClean="0"/>
              <a:t>”]&gt;</a:t>
            </a:r>
          </a:p>
          <a:p>
            <a:pPr lvl="2"/>
            <a:r>
              <a:rPr lang="en-US" sz="2400" smtClean="0"/>
              <a:t>host-language optional to specify memory layout/comm host language</a:t>
            </a:r>
          </a:p>
          <a:p>
            <a:pPr lvl="3"/>
            <a:r>
              <a:rPr lang="en-US" sz="2400" smtClean="0">
                <a:solidFill>
                  <a:srgbClr val="000080"/>
                </a:solidFill>
              </a:rPr>
              <a:t>Fortran</a:t>
            </a:r>
          </a:p>
          <a:p>
            <a:pPr lvl="3"/>
            <a:r>
              <a:rPr lang="en-US" sz="2800" smtClean="0">
                <a:solidFill>
                  <a:srgbClr val="000080"/>
                </a:solidFill>
              </a:rPr>
              <a:t>C</a:t>
            </a:r>
          </a:p>
          <a:p>
            <a:endParaRPr lang="en-US" smtClean="0"/>
          </a:p>
          <a:p>
            <a:r>
              <a:rPr lang="en-US" sz="3200" smtClean="0"/>
              <a:t>Nested elements for groups, methods, buffer specifications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Overview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smtClean="0"/>
              <a:t>Group root element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&lt;</a:t>
            </a:r>
            <a:r>
              <a:rPr lang="en-US" sz="2200" smtClean="0">
                <a:solidFill>
                  <a:srgbClr val="DB4415"/>
                </a:solidFill>
              </a:rPr>
              <a:t>adios-group</a:t>
            </a:r>
            <a:r>
              <a:rPr lang="en-US" sz="2200" smtClean="0">
                <a:solidFill>
                  <a:srgbClr val="008C53"/>
                </a:solidFill>
              </a:rPr>
              <a:t>name</a:t>
            </a:r>
            <a:r>
              <a:rPr lang="en-US" sz="2200" smtClean="0"/>
              <a:t>=“</a:t>
            </a:r>
            <a:r>
              <a:rPr lang="en-US" sz="2200" smtClean="0">
                <a:solidFill>
                  <a:srgbClr val="000080"/>
                </a:solidFill>
              </a:rPr>
              <a:t>n</a:t>
            </a:r>
            <a:r>
              <a:rPr lang="en-US" sz="2200" smtClean="0"/>
              <a:t>” </a:t>
            </a:r>
            <a:r>
              <a:rPr lang="en-US" smtClean="0"/>
              <a:t>[</a:t>
            </a:r>
            <a:r>
              <a:rPr lang="en-US" smtClean="0">
                <a:solidFill>
                  <a:srgbClr val="008C53"/>
                </a:solidFill>
              </a:rPr>
              <a:t>host-language</a:t>
            </a:r>
            <a:r>
              <a:rPr lang="en-US" smtClean="0"/>
              <a:t>=“</a:t>
            </a:r>
            <a:r>
              <a:rPr lang="en-US" smtClean="0">
                <a:solidFill>
                  <a:srgbClr val="000080"/>
                </a:solidFill>
              </a:rPr>
              <a:t>x</a:t>
            </a:r>
            <a:r>
              <a:rPr lang="en-US" smtClean="0"/>
              <a:t>”] </a:t>
            </a:r>
            <a:r>
              <a:rPr lang="en-US" sz="2200" smtClean="0"/>
              <a:t>[</a:t>
            </a:r>
            <a:r>
              <a:rPr lang="en-US" sz="2200" smtClean="0">
                <a:solidFill>
                  <a:srgbClr val="008C53"/>
                </a:solidFill>
              </a:rPr>
              <a:t>coordination-communicator</a:t>
            </a:r>
            <a:r>
              <a:rPr lang="en-US" sz="2200" smtClean="0"/>
              <a:t>=“</a:t>
            </a:r>
            <a:r>
              <a:rPr lang="en-US" sz="2200" smtClean="0">
                <a:solidFill>
                  <a:srgbClr val="000080"/>
                </a:solidFill>
              </a:rPr>
              <a:t>comm</a:t>
            </a:r>
            <a:r>
              <a:rPr lang="en-US" sz="2200" smtClean="0"/>
              <a:t>”]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200" smtClean="0"/>
              <a:t>	[</a:t>
            </a:r>
            <a:r>
              <a:rPr lang="en-US" sz="2200" smtClean="0">
                <a:solidFill>
                  <a:srgbClr val="008C53"/>
                </a:solidFill>
              </a:rPr>
              <a:t>coordination-var</a:t>
            </a:r>
            <a:r>
              <a:rPr lang="en-US" sz="2200" smtClean="0"/>
              <a:t>=“</a:t>
            </a:r>
            <a:r>
              <a:rPr lang="en-US" sz="2200" smtClean="0">
                <a:solidFill>
                  <a:srgbClr val="000080"/>
                </a:solidFill>
              </a:rPr>
              <a:t>var</a:t>
            </a:r>
            <a:r>
              <a:rPr lang="en-US" sz="2200" smtClean="0"/>
              <a:t>”]&gt;</a:t>
            </a:r>
          </a:p>
          <a:p>
            <a:pPr lvl="2">
              <a:lnSpc>
                <a:spcPct val="80000"/>
              </a:lnSpc>
            </a:pPr>
            <a:r>
              <a:rPr lang="en-US" smtClean="0">
                <a:solidFill>
                  <a:srgbClr val="008C53"/>
                </a:solidFill>
              </a:rPr>
              <a:t>host-language</a:t>
            </a:r>
            <a:r>
              <a:rPr lang="en-US" smtClean="0"/>
              <a:t> optional to specify memory layout/comm host language</a:t>
            </a:r>
          </a:p>
          <a:p>
            <a:pPr lvl="3">
              <a:lnSpc>
                <a:spcPct val="80000"/>
              </a:lnSpc>
            </a:pPr>
            <a:r>
              <a:rPr lang="en-US" smtClean="0">
                <a:solidFill>
                  <a:srgbClr val="000080"/>
                </a:solidFill>
              </a:rPr>
              <a:t>Fortran</a:t>
            </a:r>
          </a:p>
          <a:p>
            <a:pPr lvl="3">
              <a:lnSpc>
                <a:spcPct val="80000"/>
              </a:lnSpc>
            </a:pPr>
            <a:r>
              <a:rPr lang="en-US" sz="2400" smtClean="0">
                <a:solidFill>
                  <a:srgbClr val="000080"/>
                </a:solidFill>
              </a:rPr>
              <a:t>C</a:t>
            </a:r>
          </a:p>
          <a:p>
            <a:pPr lvl="2">
              <a:lnSpc>
                <a:spcPct val="80000"/>
              </a:lnSpc>
            </a:pPr>
            <a:r>
              <a:rPr lang="en-US" smtClean="0">
                <a:solidFill>
                  <a:srgbClr val="008C53"/>
                </a:solidFill>
              </a:rPr>
              <a:t>name</a:t>
            </a:r>
            <a:r>
              <a:rPr lang="en-US" smtClean="0"/>
              <a:t> is required and used in the method element and in the adios_open calls</a:t>
            </a:r>
          </a:p>
          <a:p>
            <a:pPr lvl="2">
              <a:lnSpc>
                <a:spcPct val="80000"/>
              </a:lnSpc>
            </a:pPr>
            <a:r>
              <a:rPr lang="en-US" smtClean="0">
                <a:solidFill>
                  <a:srgbClr val="008C53"/>
                </a:solidFill>
              </a:rPr>
              <a:t>coordination-communicator</a:t>
            </a:r>
            <a:r>
              <a:rPr lang="en-US" smtClean="0"/>
              <a:t> optional, but specifies parallel write communicator</a:t>
            </a:r>
          </a:p>
          <a:p>
            <a:pPr lvl="2">
              <a:lnSpc>
                <a:spcPct val="80000"/>
              </a:lnSpc>
            </a:pPr>
            <a:r>
              <a:rPr lang="en-US" smtClean="0">
                <a:solidFill>
                  <a:srgbClr val="008C53"/>
                </a:solidFill>
              </a:rPr>
              <a:t>coordination-var</a:t>
            </a:r>
            <a:r>
              <a:rPr lang="en-US" smtClean="0"/>
              <a:t> optional, but specifies var to coordinate later</a:t>
            </a:r>
          </a:p>
          <a:p>
            <a:pPr lvl="2">
              <a:lnSpc>
                <a:spcPct val="80000"/>
              </a:lnSpc>
            </a:pPr>
            <a:endParaRPr lang="en-US" smtClean="0"/>
          </a:p>
          <a:p>
            <a:pPr lvl="1">
              <a:lnSpc>
                <a:spcPct val="80000"/>
              </a:lnSpc>
            </a:pPr>
            <a:r>
              <a:rPr lang="en-US" sz="2200" smtClean="0"/>
              <a:t>Nested elements for </a:t>
            </a:r>
            <a:r>
              <a:rPr lang="en-US" sz="2200" smtClean="0">
                <a:solidFill>
                  <a:srgbClr val="DB4415"/>
                </a:solidFill>
              </a:rPr>
              <a:t>var</a:t>
            </a:r>
            <a:r>
              <a:rPr lang="en-US" sz="2200" smtClean="0"/>
              <a:t>, </a:t>
            </a:r>
            <a:r>
              <a:rPr lang="en-US" sz="2200" smtClean="0">
                <a:solidFill>
                  <a:srgbClr val="DB4415"/>
                </a:solidFill>
              </a:rPr>
              <a:t>global-bounds</a:t>
            </a:r>
            <a:r>
              <a:rPr lang="en-US" sz="2200" smtClean="0"/>
              <a:t>, </a:t>
            </a:r>
            <a:r>
              <a:rPr lang="en-US" sz="2200" smtClean="0">
                <a:solidFill>
                  <a:srgbClr val="DB4415"/>
                </a:solidFill>
              </a:rPr>
              <a:t>attribute</a:t>
            </a:r>
            <a:endParaRPr lang="en-US" sz="2200" smtClean="0"/>
          </a:p>
          <a:p>
            <a:pPr lvl="2">
              <a:lnSpc>
                <a:spcPct val="80000"/>
              </a:lnSpc>
            </a:pPr>
            <a:r>
              <a:rPr lang="en-US" smtClean="0"/>
              <a:t>future: </a:t>
            </a:r>
            <a:r>
              <a:rPr lang="en-US" smtClean="0">
                <a:solidFill>
                  <a:srgbClr val="DB4415"/>
                </a:solidFill>
              </a:rPr>
              <a:t>mesh</a:t>
            </a:r>
            <a:r>
              <a:rPr lang="en-US" smtClean="0"/>
              <a:t> description for viz support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Details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b="1" smtClean="0"/>
              <a:t>var element, part 1</a:t>
            </a:r>
          </a:p>
          <a:p>
            <a:pPr lvl="1"/>
            <a:r>
              <a:rPr lang="en-US" b="1" smtClean="0"/>
              <a:t>&lt;</a:t>
            </a:r>
            <a:r>
              <a:rPr lang="en-US" b="1" smtClean="0">
                <a:solidFill>
                  <a:srgbClr val="DB4415"/>
                </a:solidFill>
              </a:rPr>
              <a:t>var</a:t>
            </a:r>
            <a:r>
              <a:rPr lang="en-US" b="1" smtClean="0">
                <a:solidFill>
                  <a:srgbClr val="008C53"/>
                </a:solidFill>
              </a:rPr>
              <a:t>name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name</a:t>
            </a:r>
            <a:r>
              <a:rPr lang="en-US" b="1" smtClean="0"/>
              <a:t>” </a:t>
            </a:r>
            <a:r>
              <a:rPr lang="en-US" b="1" smtClean="0">
                <a:solidFill>
                  <a:srgbClr val="008C53"/>
                </a:solidFill>
              </a:rPr>
              <a:t>type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t</a:t>
            </a:r>
            <a:r>
              <a:rPr lang="en-US" b="1" smtClean="0"/>
              <a:t>” [</a:t>
            </a:r>
            <a:r>
              <a:rPr lang="en-US" b="1" smtClean="0">
                <a:solidFill>
                  <a:srgbClr val="008C53"/>
                </a:solidFill>
              </a:rPr>
              <a:t>path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p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dimensions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d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copy-on-write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yes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gname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g</a:t>
            </a:r>
            <a:r>
              <a:rPr lang="en-US" b="1" smtClean="0"/>
              <a:t>”] /&gt;</a:t>
            </a:r>
          </a:p>
          <a:p>
            <a:pPr lvl="2"/>
            <a:r>
              <a:rPr lang="en-US" b="1" smtClean="0">
                <a:solidFill>
                  <a:srgbClr val="008C53"/>
                </a:solidFill>
              </a:rPr>
              <a:t>name</a:t>
            </a:r>
            <a:r>
              <a:rPr lang="en-US" b="1" smtClean="0"/>
              <a:t> is used in write/read</a:t>
            </a:r>
          </a:p>
          <a:p>
            <a:pPr lvl="3"/>
            <a:r>
              <a:rPr lang="en-US" b="1" smtClean="0"/>
              <a:t>flexible names to allow simple expressions</a:t>
            </a:r>
          </a:p>
          <a:p>
            <a:pPr lvl="4"/>
            <a:r>
              <a:rPr lang="en-US" b="1" smtClean="0"/>
              <a:t>must contain at least one non-number character</a:t>
            </a:r>
          </a:p>
          <a:p>
            <a:pPr lvl="4"/>
            <a:r>
              <a:rPr lang="en-US" b="1" smtClean="0"/>
              <a:t>main limitations based on use in dimensions (no comma) or not globally unique due to paths (no ‘/’ character)</a:t>
            </a:r>
          </a:p>
          <a:p>
            <a:pPr lvl="2"/>
            <a:r>
              <a:rPr lang="en-US" b="1" smtClean="0">
                <a:solidFill>
                  <a:srgbClr val="008C53"/>
                </a:solidFill>
              </a:rPr>
              <a:t>type</a:t>
            </a:r>
            <a:r>
              <a:rPr lang="en-US" b="1" smtClean="0"/>
              <a:t> is expected names: </a:t>
            </a:r>
            <a:r>
              <a:rPr lang="en-US" b="1" smtClean="0">
                <a:solidFill>
                  <a:srgbClr val="000080"/>
                </a:solidFill>
              </a:rPr>
              <a:t>integer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real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double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complex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string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real*4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integer*8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000080"/>
                </a:solidFill>
              </a:rPr>
              <a:t>character</a:t>
            </a:r>
            <a:r>
              <a:rPr lang="en-US" b="1" smtClean="0"/>
              <a:t>, etc.</a:t>
            </a:r>
          </a:p>
          <a:p>
            <a:pPr lvl="2"/>
            <a:r>
              <a:rPr lang="en-US" b="1" smtClean="0">
                <a:solidFill>
                  <a:srgbClr val="008C53"/>
                </a:solidFill>
              </a:rPr>
              <a:t>path</a:t>
            </a:r>
            <a:r>
              <a:rPr lang="en-US" b="1" smtClean="0"/>
              <a:t> for HDF-5 output (optional)</a:t>
            </a:r>
          </a:p>
          <a:p>
            <a:pPr lvl="3"/>
            <a:r>
              <a:rPr lang="en-US" b="1" smtClean="0"/>
              <a:t>use ‘/’ to separate levels</a:t>
            </a:r>
          </a:p>
          <a:p>
            <a:pPr lvl="3"/>
            <a:r>
              <a:rPr lang="en-US" b="1" smtClean="0"/>
              <a:t>converted to ‘_’ for netCDF output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Details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 smtClean="0"/>
              <a:t>var element, part 2</a:t>
            </a:r>
          </a:p>
          <a:p>
            <a:pPr lvl="1">
              <a:lnSpc>
                <a:spcPct val="80000"/>
              </a:lnSpc>
            </a:pPr>
            <a:r>
              <a:rPr lang="en-US" b="1" smtClean="0"/>
              <a:t>&lt;</a:t>
            </a:r>
            <a:r>
              <a:rPr lang="en-US" b="1" smtClean="0">
                <a:solidFill>
                  <a:srgbClr val="DB4415"/>
                </a:solidFill>
              </a:rPr>
              <a:t>var</a:t>
            </a:r>
            <a:r>
              <a:rPr lang="en-US" b="1" smtClean="0">
                <a:solidFill>
                  <a:srgbClr val="008C53"/>
                </a:solidFill>
              </a:rPr>
              <a:t>name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name</a:t>
            </a:r>
            <a:r>
              <a:rPr lang="en-US" b="1" smtClean="0"/>
              <a:t>” </a:t>
            </a:r>
            <a:r>
              <a:rPr lang="en-US" b="1" smtClean="0">
                <a:solidFill>
                  <a:srgbClr val="008C53"/>
                </a:solidFill>
              </a:rPr>
              <a:t>type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t</a:t>
            </a:r>
            <a:r>
              <a:rPr lang="en-US" b="1" smtClean="0"/>
              <a:t>” [</a:t>
            </a:r>
            <a:r>
              <a:rPr lang="en-US" b="1" smtClean="0">
                <a:solidFill>
                  <a:srgbClr val="008C53"/>
                </a:solidFill>
              </a:rPr>
              <a:t>path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p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dimensions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d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copy-on-write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yes</a:t>
            </a:r>
            <a:r>
              <a:rPr lang="en-US" b="1" smtClean="0"/>
              <a:t>”] [</a:t>
            </a:r>
            <a:r>
              <a:rPr lang="en-US" b="1" smtClean="0">
                <a:solidFill>
                  <a:srgbClr val="008C53"/>
                </a:solidFill>
              </a:rPr>
              <a:t>gname</a:t>
            </a:r>
            <a:r>
              <a:rPr lang="en-US" b="1" smtClean="0"/>
              <a:t>=“</a:t>
            </a:r>
            <a:r>
              <a:rPr lang="en-US" b="1" smtClean="0">
                <a:solidFill>
                  <a:srgbClr val="000080"/>
                </a:solidFill>
              </a:rPr>
              <a:t>g</a:t>
            </a:r>
            <a:r>
              <a:rPr lang="en-US" b="1" smtClean="0"/>
              <a:t>”] /&gt;</a:t>
            </a:r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dimensions</a:t>
            </a:r>
            <a:r>
              <a:rPr lang="en-US" b="1" smtClean="0"/>
              <a:t> is a comma separated list of magnitudes for each rank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only used for array elements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either numbers or var names for dynamic sizing</a:t>
            </a:r>
          </a:p>
          <a:p>
            <a:pPr lvl="3">
              <a:lnSpc>
                <a:spcPct val="80000"/>
              </a:lnSpc>
            </a:pPr>
            <a:endParaRPr lang="en-US" b="1" smtClean="0"/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copy-on-write</a:t>
            </a:r>
            <a:r>
              <a:rPr lang="en-US" b="1" smtClean="0"/>
              <a:t> required to handle ephemeral values and reused buffers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stack-based temporaries (e.g., passing in the result of an expression like x+5)</a:t>
            </a:r>
          </a:p>
          <a:p>
            <a:pPr lvl="3">
              <a:lnSpc>
                <a:spcPct val="80000"/>
              </a:lnSpc>
            </a:pPr>
            <a:r>
              <a:rPr lang="en-US" b="1" smtClean="0"/>
              <a:t>reused buffers (e.g., build a Cartesian coordinate output for each of X, Y, and Z one at a time, writing each in between)</a:t>
            </a:r>
          </a:p>
          <a:p>
            <a:pPr lvl="2">
              <a:lnSpc>
                <a:spcPct val="80000"/>
              </a:lnSpc>
            </a:pPr>
            <a:r>
              <a:rPr lang="en-US" b="1" smtClean="0">
                <a:solidFill>
                  <a:srgbClr val="008C53"/>
                </a:solidFill>
              </a:rPr>
              <a:t>gname</a:t>
            </a:r>
            <a:r>
              <a:rPr lang="en-US" b="1" smtClean="0"/>
              <a:t> is expression to generate for writing for gwrites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Details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sz="3200" smtClean="0"/>
              <a:t>Global Arrays</a:t>
            </a:r>
          </a:p>
          <a:p>
            <a:pPr lvl="1"/>
            <a:r>
              <a:rPr lang="en-US" sz="2800" smtClean="0"/>
              <a:t>&lt;</a:t>
            </a:r>
            <a:r>
              <a:rPr lang="en-US" sz="2800" smtClean="0">
                <a:solidFill>
                  <a:srgbClr val="DB4415"/>
                </a:solidFill>
              </a:rPr>
              <a:t>global-bounds</a:t>
            </a:r>
            <a:r>
              <a:rPr lang="en-US" sz="2800" smtClean="0">
                <a:solidFill>
                  <a:srgbClr val="008C53"/>
                </a:solidFill>
              </a:rPr>
              <a:t>dimensions</a:t>
            </a:r>
            <a:r>
              <a:rPr lang="en-US" sz="2800" smtClean="0"/>
              <a:t>=“</a:t>
            </a:r>
            <a:r>
              <a:rPr lang="en-US" sz="2800" smtClean="0">
                <a:solidFill>
                  <a:srgbClr val="000080"/>
                </a:solidFill>
              </a:rPr>
              <a:t>d</a:t>
            </a:r>
            <a:r>
              <a:rPr lang="en-US" sz="2800" smtClean="0"/>
              <a:t>” </a:t>
            </a:r>
            <a:r>
              <a:rPr lang="en-US" sz="2800" smtClean="0">
                <a:solidFill>
                  <a:srgbClr val="008C53"/>
                </a:solidFill>
              </a:rPr>
              <a:t>offsets</a:t>
            </a:r>
            <a:r>
              <a:rPr lang="en-US" sz="2800" smtClean="0"/>
              <a:t>=“</a:t>
            </a:r>
            <a:r>
              <a:rPr lang="en-US" sz="2800" smtClean="0">
                <a:solidFill>
                  <a:srgbClr val="000080"/>
                </a:solidFill>
              </a:rPr>
              <a:t>o</a:t>
            </a:r>
            <a:r>
              <a:rPr lang="en-US" sz="2800" smtClean="0"/>
              <a:t>”&gt;...&lt;/</a:t>
            </a:r>
            <a:r>
              <a:rPr lang="en-US" sz="2800" smtClean="0">
                <a:solidFill>
                  <a:srgbClr val="DB4415"/>
                </a:solidFill>
              </a:rPr>
              <a:t>global-bounds</a:t>
            </a:r>
            <a:r>
              <a:rPr lang="en-US" sz="2800" smtClean="0"/>
              <a:t>&gt;</a:t>
            </a:r>
          </a:p>
          <a:p>
            <a:pPr lvl="2"/>
            <a:r>
              <a:rPr lang="en-US" sz="2400" smtClean="0">
                <a:solidFill>
                  <a:srgbClr val="008C53"/>
                </a:solidFill>
              </a:rPr>
              <a:t>dimensions</a:t>
            </a:r>
            <a:r>
              <a:rPr lang="en-US" sz="2400" smtClean="0"/>
              <a:t> is the global array size and must be provided consistently by all coordinating processes</a:t>
            </a:r>
          </a:p>
          <a:p>
            <a:pPr lvl="2"/>
            <a:r>
              <a:rPr lang="en-US" sz="2400" smtClean="0">
                <a:solidFill>
                  <a:srgbClr val="008C53"/>
                </a:solidFill>
              </a:rPr>
              <a:t>offsets</a:t>
            </a:r>
            <a:r>
              <a:rPr lang="en-US" sz="2400" smtClean="0"/>
              <a:t> is the offset in the global space to start the local data</a:t>
            </a:r>
          </a:p>
          <a:p>
            <a:pPr lvl="2"/>
            <a:endParaRPr lang="en-US" sz="2400" smtClean="0"/>
          </a:p>
          <a:p>
            <a:pPr lvl="2"/>
            <a:r>
              <a:rPr lang="en-US" sz="2400" smtClean="0"/>
              <a:t>nested elements are </a:t>
            </a:r>
            <a:r>
              <a:rPr lang="en-US" sz="2400" smtClean="0">
                <a:solidFill>
                  <a:srgbClr val="DB4415"/>
                </a:solidFill>
              </a:rPr>
              <a:t>var</a:t>
            </a:r>
            <a:r>
              <a:rPr lang="en-US" sz="2400" smtClean="0"/>
              <a:t> elements that should conform to the </a:t>
            </a:r>
            <a:r>
              <a:rPr lang="en-US" sz="2400" smtClean="0">
                <a:solidFill>
                  <a:srgbClr val="DB4415"/>
                </a:solidFill>
              </a:rPr>
              <a:t>global-bounds</a:t>
            </a:r>
          </a:p>
          <a:p>
            <a:pPr lvl="2"/>
            <a:endParaRPr lang="en-US" sz="2400" smtClean="0">
              <a:solidFill>
                <a:srgbClr val="DB4415"/>
              </a:solidFill>
            </a:endParaRPr>
          </a:p>
          <a:p>
            <a:pPr lvl="2"/>
            <a:r>
              <a:rPr lang="en-US" sz="2400" smtClean="0">
                <a:solidFill>
                  <a:schemeClr val="tx1"/>
                </a:solidFill>
              </a:rPr>
              <a:t>Ghost region support in ADIOS 2.0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Group Details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399087"/>
          </a:xfrm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en-US" b="1" dirty="0" smtClean="0"/>
              <a:t>Attributes</a:t>
            </a:r>
          </a:p>
          <a:p>
            <a:pPr lvl="1">
              <a:lnSpc>
                <a:spcPct val="80000"/>
              </a:lnSpc>
            </a:pPr>
            <a:r>
              <a:rPr lang="en-US" b="1" dirty="0" smtClean="0"/>
              <a:t>&lt;</a:t>
            </a:r>
            <a:r>
              <a:rPr lang="en-US" b="1" dirty="0" smtClean="0">
                <a:solidFill>
                  <a:srgbClr val="DB4415"/>
                </a:solidFill>
              </a:rPr>
              <a:t>attribute</a:t>
            </a:r>
            <a:r>
              <a:rPr lang="en-US" b="1" dirty="0" smtClean="0">
                <a:solidFill>
                  <a:srgbClr val="008C53"/>
                </a:solidFill>
              </a:rPr>
              <a:t>name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rgbClr val="000080"/>
                </a:solidFill>
              </a:rPr>
              <a:t>n</a:t>
            </a:r>
            <a:r>
              <a:rPr lang="en-US" b="1" dirty="0" smtClean="0"/>
              <a:t>” </a:t>
            </a:r>
            <a:r>
              <a:rPr lang="en-US" b="1" dirty="0" smtClean="0">
                <a:solidFill>
                  <a:srgbClr val="008C53"/>
                </a:solidFill>
              </a:rPr>
              <a:t>path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rgbClr val="000080"/>
                </a:solidFill>
              </a:rPr>
              <a:t>p</a:t>
            </a:r>
            <a:r>
              <a:rPr lang="en-US" b="1" dirty="0" smtClean="0"/>
              <a:t>” </a:t>
            </a:r>
            <a:r>
              <a:rPr lang="en-US" b="1" dirty="0" smtClean="0">
                <a:solidFill>
                  <a:srgbClr val="008C53"/>
                </a:solidFill>
              </a:rPr>
              <a:t>value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rgbClr val="000080"/>
                </a:solidFill>
              </a:rPr>
              <a:t>val</a:t>
            </a:r>
            <a:r>
              <a:rPr lang="en-US" b="1" dirty="0" smtClean="0"/>
              <a:t>” </a:t>
            </a:r>
            <a:r>
              <a:rPr lang="en-US" b="1" dirty="0" smtClean="0">
                <a:solidFill>
                  <a:srgbClr val="008C53"/>
                </a:solidFill>
              </a:rPr>
              <a:t>type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rgbClr val="000080"/>
                </a:solidFill>
              </a:rPr>
              <a:t>t</a:t>
            </a:r>
            <a:r>
              <a:rPr lang="en-US" b="1" dirty="0" smtClean="0"/>
              <a:t>” </a:t>
            </a:r>
            <a:r>
              <a:rPr lang="en-US" b="1" dirty="0" err="1" smtClean="0">
                <a:solidFill>
                  <a:srgbClr val="008C53"/>
                </a:solidFill>
              </a:rPr>
              <a:t>var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rgbClr val="000080"/>
                </a:solidFill>
              </a:rPr>
              <a:t>var</a:t>
            </a:r>
            <a:r>
              <a:rPr lang="en-US" b="1" dirty="0" smtClean="0"/>
              <a:t>” </a:t>
            </a:r>
            <a:r>
              <a:rPr lang="en-US" b="1" dirty="0" err="1" smtClean="0">
                <a:solidFill>
                  <a:srgbClr val="008C53"/>
                </a:solidFill>
              </a:rPr>
              <a:t>gname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rgbClr val="000080"/>
                </a:solidFill>
              </a:rPr>
              <a:t>gn</a:t>
            </a:r>
            <a:r>
              <a:rPr lang="en-US" b="1" dirty="0" smtClean="0"/>
              <a:t>”/&gt;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solidFill>
                  <a:srgbClr val="008C53"/>
                </a:solidFill>
              </a:rPr>
              <a:t>name</a:t>
            </a:r>
            <a:r>
              <a:rPr lang="en-US" b="1" dirty="0" smtClean="0"/>
              <a:t> of the attribute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solidFill>
                  <a:srgbClr val="008C53"/>
                </a:solidFill>
              </a:rPr>
              <a:t>path</a:t>
            </a:r>
            <a:r>
              <a:rPr lang="en-US" b="1" dirty="0" smtClean="0"/>
              <a:t> for HDF-5 style hierarchy</a:t>
            </a:r>
          </a:p>
          <a:p>
            <a:pPr lvl="3">
              <a:lnSpc>
                <a:spcPct val="80000"/>
              </a:lnSpc>
            </a:pPr>
            <a:r>
              <a:rPr lang="en-US" b="1" dirty="0" smtClean="0"/>
              <a:t>works like the </a:t>
            </a:r>
            <a:r>
              <a:rPr lang="en-US" b="1" dirty="0" smtClean="0">
                <a:solidFill>
                  <a:srgbClr val="008C53"/>
                </a:solidFill>
              </a:rPr>
              <a:t>path</a:t>
            </a:r>
            <a:r>
              <a:rPr lang="en-US" b="1" dirty="0" smtClean="0"/>
              <a:t> in a </a:t>
            </a:r>
            <a:r>
              <a:rPr lang="en-US" b="1" dirty="0" err="1" smtClean="0">
                <a:solidFill>
                  <a:srgbClr val="DB4415"/>
                </a:solidFill>
              </a:rPr>
              <a:t>var</a:t>
            </a:r>
            <a:endParaRPr lang="en-US" b="1" dirty="0" smtClean="0">
              <a:solidFill>
                <a:srgbClr val="DB4415"/>
              </a:solidFill>
            </a:endParaRPr>
          </a:p>
          <a:p>
            <a:pPr lvl="3">
              <a:lnSpc>
                <a:spcPct val="80000"/>
              </a:lnSpc>
            </a:pPr>
            <a:r>
              <a:rPr lang="en-US" b="1" dirty="0" smtClean="0"/>
              <a:t>for either a group or data item</a:t>
            </a:r>
          </a:p>
          <a:p>
            <a:pPr lvl="4">
              <a:lnSpc>
                <a:spcPct val="80000"/>
              </a:lnSpc>
            </a:pPr>
            <a:r>
              <a:rPr lang="en-US" b="1" dirty="0" smtClean="0"/>
              <a:t>Group: if the last character is a ‘/’ or not a </a:t>
            </a:r>
            <a:r>
              <a:rPr lang="en-US" b="1" dirty="0" err="1" smtClean="0"/>
              <a:t>var</a:t>
            </a:r>
            <a:r>
              <a:rPr lang="en-US" b="1" dirty="0" smtClean="0"/>
              <a:t> name</a:t>
            </a:r>
          </a:p>
          <a:p>
            <a:pPr lvl="4">
              <a:lnSpc>
                <a:spcPct val="80000"/>
              </a:lnSpc>
            </a:pPr>
            <a:r>
              <a:rPr lang="en-US" b="1" dirty="0" smtClean="0"/>
              <a:t>Data Item: if the last piece names a </a:t>
            </a:r>
            <a:r>
              <a:rPr lang="en-US" b="1" dirty="0" err="1" smtClean="0"/>
              <a:t>var</a:t>
            </a:r>
            <a:r>
              <a:rPr lang="en-US" b="1" dirty="0" smtClean="0"/>
              <a:t> (but no trailing ‘/’)</a:t>
            </a:r>
          </a:p>
          <a:p>
            <a:pPr lvl="2">
              <a:lnSpc>
                <a:spcPct val="80000"/>
              </a:lnSpc>
            </a:pPr>
            <a:r>
              <a:rPr lang="en-US" b="1" dirty="0" smtClean="0"/>
              <a:t>Must provide EITHER </a:t>
            </a:r>
            <a:r>
              <a:rPr lang="en-US" b="1" dirty="0" smtClean="0">
                <a:solidFill>
                  <a:srgbClr val="008C53"/>
                </a:solidFill>
              </a:rPr>
              <a:t>value</a:t>
            </a:r>
            <a:r>
              <a:rPr lang="en-US" b="1" dirty="0" smtClean="0"/>
              <a:t> OR </a:t>
            </a:r>
            <a:r>
              <a:rPr lang="en-US" b="1" dirty="0" err="1" smtClean="0">
                <a:solidFill>
                  <a:srgbClr val="008C53"/>
                </a:solidFill>
              </a:rPr>
              <a:t>var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008C53"/>
                </a:solidFill>
              </a:rPr>
              <a:t>type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solidFill>
                  <a:srgbClr val="008C53"/>
                </a:solidFill>
              </a:rPr>
              <a:t>value</a:t>
            </a:r>
            <a:r>
              <a:rPr lang="en-US" b="1" dirty="0" smtClean="0"/>
              <a:t> is a fixed value for the attribute</a:t>
            </a:r>
          </a:p>
          <a:p>
            <a:pPr lvl="2">
              <a:lnSpc>
                <a:spcPct val="80000"/>
              </a:lnSpc>
            </a:pPr>
            <a:r>
              <a:rPr lang="en-US" b="1" dirty="0" err="1" smtClean="0">
                <a:solidFill>
                  <a:srgbClr val="008C53"/>
                </a:solidFill>
              </a:rPr>
              <a:t>var</a:t>
            </a:r>
            <a:r>
              <a:rPr lang="en-US" b="1" dirty="0" smtClean="0"/>
              <a:t> is the name of a </a:t>
            </a:r>
            <a:r>
              <a:rPr lang="en-US" b="1" dirty="0" err="1" smtClean="0"/>
              <a:t>var</a:t>
            </a:r>
            <a:r>
              <a:rPr lang="en-US" b="1" dirty="0" smtClean="0"/>
              <a:t> so that </a:t>
            </a:r>
            <a:r>
              <a:rPr lang="en-US" b="1" dirty="0" err="1" smtClean="0"/>
              <a:t>adios_write</a:t>
            </a:r>
            <a:r>
              <a:rPr lang="en-US" b="1" dirty="0" smtClean="0"/>
              <a:t> can supply the value at runtime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solidFill>
                  <a:srgbClr val="008C53"/>
                </a:solidFill>
              </a:rPr>
              <a:t>type</a:t>
            </a:r>
            <a:r>
              <a:rPr lang="en-US" b="1" dirty="0" smtClean="0"/>
              <a:t> works like </a:t>
            </a:r>
            <a:r>
              <a:rPr lang="en-US" b="1" dirty="0" err="1" smtClean="0">
                <a:solidFill>
                  <a:srgbClr val="DB4415"/>
                </a:solidFill>
              </a:rPr>
              <a:t>var</a:t>
            </a:r>
            <a:r>
              <a:rPr lang="en-US" b="1" dirty="0" smtClean="0"/>
              <a:t> element </a:t>
            </a:r>
            <a:r>
              <a:rPr lang="en-US" b="1" dirty="0" smtClean="0">
                <a:solidFill>
                  <a:srgbClr val="008C53"/>
                </a:solidFill>
              </a:rPr>
              <a:t>type</a:t>
            </a:r>
            <a:r>
              <a:rPr lang="en-US" b="1" dirty="0" smtClean="0"/>
              <a:t>, used for the </a:t>
            </a:r>
            <a:r>
              <a:rPr lang="en-US" b="1" dirty="0" err="1" smtClean="0">
                <a:solidFill>
                  <a:srgbClr val="008C53"/>
                </a:solidFill>
              </a:rPr>
              <a:t>var</a:t>
            </a:r>
            <a:endParaRPr lang="en-US" b="1" dirty="0" smtClean="0">
              <a:solidFill>
                <a:srgbClr val="008C53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b="1" dirty="0" err="1" smtClean="0">
                <a:solidFill>
                  <a:srgbClr val="008C53"/>
                </a:solidFill>
              </a:rPr>
              <a:t>gname</a:t>
            </a:r>
            <a:r>
              <a:rPr lang="en-US" b="1" dirty="0" smtClean="0">
                <a:solidFill>
                  <a:schemeClr val="bg2"/>
                </a:solidFill>
              </a:rPr>
              <a:t>work like </a:t>
            </a:r>
            <a:r>
              <a:rPr lang="en-US" b="1" dirty="0" err="1" smtClean="0">
                <a:solidFill>
                  <a:schemeClr val="bg2"/>
                </a:solidFill>
              </a:rPr>
              <a:t>varelment</a:t>
            </a:r>
            <a:r>
              <a:rPr lang="en-US" b="1" smtClean="0">
                <a:solidFill>
                  <a:srgbClr val="008C53"/>
                </a:solidFill>
              </a:rPr>
              <a:t>gname</a:t>
            </a:r>
            <a:r>
              <a:rPr lang="en-US" b="1" smtClean="0">
                <a:solidFill>
                  <a:schemeClr val="bg2"/>
                </a:solidFill>
              </a:rPr>
              <a:t>, </a:t>
            </a:r>
            <a:r>
              <a:rPr lang="en-US" b="1" dirty="0" smtClean="0">
                <a:solidFill>
                  <a:schemeClr val="bg2"/>
                </a:solidFill>
              </a:rPr>
              <a:t>used for the </a:t>
            </a:r>
            <a:r>
              <a:rPr lang="en-US" b="1" dirty="0" err="1" smtClean="0">
                <a:solidFill>
                  <a:srgbClr val="008C53"/>
                </a:solidFill>
              </a:rPr>
              <a:t>var</a:t>
            </a:r>
            <a:endParaRPr lang="en-US" b="1" dirty="0" smtClean="0">
              <a:solidFill>
                <a:srgbClr val="008C53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Method Overview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dirty="0" smtClean="0"/>
              <a:t>method element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smtClean="0"/>
              <a:t>&lt;</a:t>
            </a:r>
            <a:r>
              <a:rPr lang="en-US" sz="2800" dirty="0" smtClean="0">
                <a:solidFill>
                  <a:srgbClr val="DB4415"/>
                </a:solidFill>
              </a:rPr>
              <a:t>method</a:t>
            </a:r>
            <a:r>
              <a:rPr lang="en-US" sz="2800" dirty="0" smtClean="0">
                <a:solidFill>
                  <a:srgbClr val="008C53"/>
                </a:solidFill>
              </a:rPr>
              <a:t>group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000080"/>
                </a:solidFill>
              </a:rPr>
              <a:t>g</a:t>
            </a:r>
            <a:r>
              <a:rPr lang="en-US" sz="2800" dirty="0" smtClean="0"/>
              <a:t>” </a:t>
            </a:r>
            <a:r>
              <a:rPr lang="en-US" sz="2800" dirty="0" smtClean="0">
                <a:solidFill>
                  <a:srgbClr val="008C53"/>
                </a:solidFill>
              </a:rPr>
              <a:t>method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000080"/>
                </a:solidFill>
              </a:rPr>
              <a:t>m</a:t>
            </a:r>
            <a:r>
              <a:rPr lang="en-US" sz="2800" dirty="0" smtClean="0"/>
              <a:t>” [</a:t>
            </a:r>
            <a:r>
              <a:rPr lang="en-US" sz="2800" dirty="0" smtClean="0">
                <a:solidFill>
                  <a:srgbClr val="008C53"/>
                </a:solidFill>
              </a:rPr>
              <a:t>priority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000080"/>
                </a:solidFill>
              </a:rPr>
              <a:t>p</a:t>
            </a:r>
            <a:r>
              <a:rPr lang="en-US" sz="2800" dirty="0" smtClean="0"/>
              <a:t>”] [</a:t>
            </a:r>
            <a:r>
              <a:rPr lang="en-US" sz="2800" dirty="0" smtClean="0">
                <a:solidFill>
                  <a:srgbClr val="008C53"/>
                </a:solidFill>
              </a:rPr>
              <a:t>iterations</a:t>
            </a:r>
            <a:r>
              <a:rPr lang="en-US" sz="2800" dirty="0" smtClean="0"/>
              <a:t>=“</a:t>
            </a:r>
            <a:r>
              <a:rPr lang="en-US" sz="2800" dirty="0" err="1" smtClean="0">
                <a:solidFill>
                  <a:srgbClr val="000080"/>
                </a:solidFill>
              </a:rPr>
              <a:t>i</a:t>
            </a:r>
            <a:r>
              <a:rPr lang="en-US" sz="2800" dirty="0" smtClean="0"/>
              <a:t>”]&gt;</a:t>
            </a:r>
            <a:r>
              <a:rPr lang="en-US" sz="2800" dirty="0" err="1" smtClean="0">
                <a:solidFill>
                  <a:srgbClr val="000080"/>
                </a:solidFill>
              </a:rPr>
              <a:t>params</a:t>
            </a:r>
            <a:r>
              <a:rPr lang="en-US" sz="2800" dirty="0" smtClean="0"/>
              <a:t>&lt;/</a:t>
            </a:r>
            <a:r>
              <a:rPr lang="en-US" sz="2800" dirty="0" smtClean="0">
                <a:solidFill>
                  <a:srgbClr val="DB4415"/>
                </a:solidFill>
              </a:rPr>
              <a:t>method</a:t>
            </a:r>
            <a:r>
              <a:rPr lang="en-US" sz="2800" dirty="0" smtClean="0"/>
              <a:t>&gt;</a:t>
            </a:r>
          </a:p>
          <a:p>
            <a:pPr lvl="2">
              <a:defRPr/>
            </a:pPr>
            <a:r>
              <a:rPr lang="en-US" sz="2400" dirty="0" smtClean="0">
                <a:solidFill>
                  <a:srgbClr val="008C53"/>
                </a:solidFill>
              </a:rPr>
              <a:t>group</a:t>
            </a:r>
            <a:r>
              <a:rPr lang="en-US" sz="2400" dirty="0" smtClean="0"/>
              <a:t> is the name of the group in the XML that should use this method</a:t>
            </a:r>
          </a:p>
          <a:p>
            <a:pPr lvl="3">
              <a:buFont typeface="Arial" pitchFamily="34" charset="0"/>
              <a:buChar char="–"/>
              <a:defRPr/>
            </a:pPr>
            <a:r>
              <a:rPr lang="en-US" sz="2400" dirty="0" smtClean="0"/>
              <a:t>can have multiple entries per group!</a:t>
            </a:r>
          </a:p>
          <a:p>
            <a:pPr lvl="2">
              <a:defRPr/>
            </a:pPr>
            <a:r>
              <a:rPr lang="en-US" sz="2400" dirty="0" smtClean="0">
                <a:solidFill>
                  <a:srgbClr val="008C53"/>
                </a:solidFill>
              </a:rPr>
              <a:t>method</a:t>
            </a:r>
            <a:r>
              <a:rPr lang="en-US" sz="2400" dirty="0" smtClean="0"/>
              <a:t>  is the name of the IO method to use</a:t>
            </a:r>
          </a:p>
          <a:p>
            <a:pPr lvl="3">
              <a:buFont typeface="Arial" pitchFamily="34" charset="0"/>
              <a:buChar char="–"/>
              <a:defRPr/>
            </a:pPr>
            <a:r>
              <a:rPr lang="en-US" sz="2400" dirty="0" smtClean="0"/>
              <a:t>MPI, POSIX, </a:t>
            </a:r>
            <a:r>
              <a:rPr lang="en-US" sz="2400" dirty="0" err="1" smtClean="0"/>
              <a:t>DataTap</a:t>
            </a:r>
            <a:r>
              <a:rPr lang="en-US" sz="2400" dirty="0" smtClean="0"/>
              <a:t>, NULL, MPI-CIO, etc.</a:t>
            </a:r>
          </a:p>
          <a:p>
            <a:pPr lvl="2">
              <a:defRPr/>
            </a:pPr>
            <a:r>
              <a:rPr lang="en-US" sz="2400" dirty="0" smtClean="0">
                <a:solidFill>
                  <a:srgbClr val="008C53"/>
                </a:solidFill>
              </a:rPr>
              <a:t>priority</a:t>
            </a:r>
            <a:r>
              <a:rPr lang="en-US" sz="2400" dirty="0" smtClean="0"/>
              <a:t> is optional hint for asynchronous IO prioritization</a:t>
            </a:r>
          </a:p>
          <a:p>
            <a:pPr lvl="2">
              <a:defRPr/>
            </a:pPr>
            <a:r>
              <a:rPr lang="en-US" sz="2400" dirty="0" smtClean="0">
                <a:solidFill>
                  <a:srgbClr val="008C53"/>
                </a:solidFill>
              </a:rPr>
              <a:t>iterations</a:t>
            </a:r>
            <a:r>
              <a:rPr lang="en-US" sz="2400" dirty="0" smtClean="0"/>
              <a:t> is optional hint for pacing of asynchronous IO</a:t>
            </a:r>
          </a:p>
          <a:p>
            <a:pPr lvl="2">
              <a:defRPr/>
            </a:pPr>
            <a:r>
              <a:rPr lang="en-US" sz="2400" dirty="0" err="1" smtClean="0">
                <a:solidFill>
                  <a:srgbClr val="000080"/>
                </a:solidFill>
              </a:rPr>
              <a:t>params</a:t>
            </a:r>
            <a:r>
              <a:rPr lang="en-US" sz="2400" dirty="0" smtClean="0"/>
              <a:t> is the optional contents of the element passed to the method on initialization</a:t>
            </a:r>
          </a:p>
          <a:p>
            <a:pPr lvl="3">
              <a:buFont typeface="Arial" pitchFamily="34" charset="0"/>
              <a:buChar char="–"/>
              <a:defRPr/>
            </a:pPr>
            <a:r>
              <a:rPr lang="en-US" sz="2400" dirty="0" smtClean="0"/>
              <a:t>Used for specifying hints and connectivity information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Method Overview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3000" b="0" smtClean="0"/>
              <a:t>method element</a:t>
            </a:r>
          </a:p>
          <a:p>
            <a:pPr lvl="1"/>
            <a:r>
              <a:rPr lang="en-US" sz="2600" b="0" smtClean="0"/>
              <a:t>&lt;</a:t>
            </a:r>
            <a:r>
              <a:rPr lang="en-US" sz="2600" b="0" smtClean="0">
                <a:solidFill>
                  <a:srgbClr val="DB4415"/>
                </a:solidFill>
              </a:rPr>
              <a:t>method</a:t>
            </a:r>
            <a:r>
              <a:rPr lang="en-US" sz="2600" b="0" smtClean="0">
                <a:solidFill>
                  <a:srgbClr val="008C53"/>
                </a:solidFill>
              </a:rPr>
              <a:t>group</a:t>
            </a:r>
            <a:r>
              <a:rPr lang="en-US" sz="2600" b="0" smtClean="0"/>
              <a:t>=“</a:t>
            </a:r>
            <a:r>
              <a:rPr lang="en-US" sz="2600" b="0" smtClean="0">
                <a:solidFill>
                  <a:srgbClr val="000080"/>
                </a:solidFill>
              </a:rPr>
              <a:t>g</a:t>
            </a:r>
            <a:r>
              <a:rPr lang="en-US" sz="2600" b="0" smtClean="0"/>
              <a:t>” </a:t>
            </a:r>
            <a:r>
              <a:rPr lang="en-US" sz="2600" b="0" smtClean="0">
                <a:solidFill>
                  <a:srgbClr val="008C53"/>
                </a:solidFill>
              </a:rPr>
              <a:t>method</a:t>
            </a:r>
            <a:r>
              <a:rPr lang="en-US" sz="2600" b="0" smtClean="0"/>
              <a:t>=“</a:t>
            </a:r>
            <a:r>
              <a:rPr lang="en-US" sz="2600" b="0" smtClean="0">
                <a:solidFill>
                  <a:srgbClr val="000080"/>
                </a:solidFill>
              </a:rPr>
              <a:t>m</a:t>
            </a:r>
            <a:r>
              <a:rPr lang="en-US" sz="2600" b="0" smtClean="0"/>
              <a:t>” [</a:t>
            </a:r>
            <a:r>
              <a:rPr lang="en-US" sz="2600" b="0" smtClean="0">
                <a:solidFill>
                  <a:srgbClr val="008C53"/>
                </a:solidFill>
              </a:rPr>
              <a:t>priority</a:t>
            </a:r>
            <a:r>
              <a:rPr lang="en-US" sz="2600" b="0" smtClean="0"/>
              <a:t>=“</a:t>
            </a:r>
            <a:r>
              <a:rPr lang="en-US" sz="2600" b="0" smtClean="0">
                <a:solidFill>
                  <a:srgbClr val="000080"/>
                </a:solidFill>
              </a:rPr>
              <a:t>p</a:t>
            </a:r>
            <a:r>
              <a:rPr lang="en-US" sz="2600" b="0" smtClean="0"/>
              <a:t>”] [</a:t>
            </a:r>
            <a:r>
              <a:rPr lang="en-US" sz="2600" b="0" smtClean="0">
                <a:solidFill>
                  <a:srgbClr val="008C53"/>
                </a:solidFill>
              </a:rPr>
              <a:t>iterations</a:t>
            </a:r>
            <a:r>
              <a:rPr lang="en-US" sz="2600" b="0" smtClean="0"/>
              <a:t>=“</a:t>
            </a:r>
            <a:r>
              <a:rPr lang="en-US" sz="2600" b="0" smtClean="0">
                <a:solidFill>
                  <a:srgbClr val="000080"/>
                </a:solidFill>
              </a:rPr>
              <a:t>i</a:t>
            </a:r>
            <a:r>
              <a:rPr lang="en-US" sz="2600" b="0" smtClean="0"/>
              <a:t>”]/&gt;</a:t>
            </a:r>
          </a:p>
          <a:p>
            <a:pPr lvl="2"/>
            <a:r>
              <a:rPr lang="en-US" sz="2200" b="0" smtClean="0">
                <a:solidFill>
                  <a:srgbClr val="008C53"/>
                </a:solidFill>
              </a:rPr>
              <a:t>group</a:t>
            </a:r>
            <a:r>
              <a:rPr lang="en-US" sz="2200" b="0" smtClean="0"/>
              <a:t> is the name of the group in the XML that should use this method</a:t>
            </a:r>
          </a:p>
          <a:p>
            <a:pPr lvl="3"/>
            <a:r>
              <a:rPr lang="en-US" sz="2200" b="0" smtClean="0"/>
              <a:t>can have multiple entries per group!</a:t>
            </a:r>
          </a:p>
          <a:p>
            <a:pPr lvl="2"/>
            <a:r>
              <a:rPr lang="en-US" sz="2200" b="0" smtClean="0">
                <a:solidFill>
                  <a:srgbClr val="008C53"/>
                </a:solidFill>
              </a:rPr>
              <a:t>method</a:t>
            </a:r>
            <a:r>
              <a:rPr lang="en-US" sz="2200" b="0" smtClean="0"/>
              <a:t>  is the name of the IO method to use</a:t>
            </a:r>
          </a:p>
          <a:p>
            <a:pPr lvl="3"/>
            <a:r>
              <a:rPr lang="en-US" sz="2200" b="0" smtClean="0"/>
              <a:t>MPI, POSIX, DataTap, NULL, MPI-CIO, etc.</a:t>
            </a:r>
          </a:p>
          <a:p>
            <a:pPr lvl="2"/>
            <a:r>
              <a:rPr lang="en-US" sz="2200" b="0" smtClean="0">
                <a:solidFill>
                  <a:srgbClr val="008C53"/>
                </a:solidFill>
              </a:rPr>
              <a:t>priority</a:t>
            </a:r>
            <a:r>
              <a:rPr lang="en-US" sz="2200" b="0" smtClean="0"/>
              <a:t> is optional hint for asynchronous IO prioritization</a:t>
            </a:r>
          </a:p>
          <a:p>
            <a:pPr lvl="2"/>
            <a:r>
              <a:rPr lang="en-US" sz="2200" b="0" smtClean="0">
                <a:solidFill>
                  <a:srgbClr val="008C53"/>
                </a:solidFill>
              </a:rPr>
              <a:t>iterations</a:t>
            </a:r>
            <a:r>
              <a:rPr lang="en-US" sz="2200" b="0" smtClean="0"/>
              <a:t> is optional hint for pacing of asynchronous IO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Other Pieces Overview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 smtClean="0"/>
              <a:t>buffer specification</a:t>
            </a:r>
          </a:p>
          <a:p>
            <a:pPr lvl="1">
              <a:lnSpc>
                <a:spcPct val="80000"/>
              </a:lnSpc>
            </a:pPr>
            <a:r>
              <a:rPr lang="en-US" sz="2600" smtClean="0"/>
              <a:t>&lt;</a:t>
            </a:r>
            <a:r>
              <a:rPr lang="en-US" sz="2600" smtClean="0">
                <a:solidFill>
                  <a:srgbClr val="DB4415"/>
                </a:solidFill>
              </a:rPr>
              <a:t>buffer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600" smtClean="0"/>
              <a:t>	{</a:t>
            </a:r>
            <a:r>
              <a:rPr lang="en-US" sz="2600" smtClean="0">
                <a:solidFill>
                  <a:srgbClr val="008C53"/>
                </a:solidFill>
              </a:rPr>
              <a:t>size-MB</a:t>
            </a:r>
            <a:r>
              <a:rPr lang="en-US" sz="2600" smtClean="0"/>
              <a:t>=“</a:t>
            </a:r>
            <a:r>
              <a:rPr lang="en-US" sz="2600" smtClean="0">
                <a:solidFill>
                  <a:srgbClr val="000080"/>
                </a:solidFill>
              </a:rPr>
              <a:t>s</a:t>
            </a:r>
            <a:r>
              <a:rPr lang="en-US" sz="2600" smtClean="0"/>
              <a:t>” | </a:t>
            </a:r>
            <a:r>
              <a:rPr lang="en-US" sz="2600" smtClean="0">
                <a:solidFill>
                  <a:srgbClr val="008C53"/>
                </a:solidFill>
              </a:rPr>
              <a:t>free-memory-percentage</a:t>
            </a:r>
            <a:r>
              <a:rPr lang="en-US" sz="2600" smtClean="0"/>
              <a:t>=“</a:t>
            </a:r>
            <a:r>
              <a:rPr lang="en-US" sz="2600" smtClean="0">
                <a:solidFill>
                  <a:srgbClr val="000080"/>
                </a:solidFill>
              </a:rPr>
              <a:t>p</a:t>
            </a:r>
            <a:r>
              <a:rPr lang="en-US" sz="2600" smtClean="0"/>
              <a:t>”}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600" smtClean="0">
                <a:solidFill>
                  <a:srgbClr val="008C53"/>
                </a:solidFill>
              </a:rPr>
              <a:t>	allocate-time</a:t>
            </a:r>
            <a:r>
              <a:rPr lang="en-US" sz="2600" smtClean="0"/>
              <a:t>=“</a:t>
            </a:r>
            <a:r>
              <a:rPr lang="en-US" sz="2600" smtClean="0">
                <a:solidFill>
                  <a:srgbClr val="000080"/>
                </a:solidFill>
              </a:rPr>
              <a:t>a</a:t>
            </a:r>
            <a:r>
              <a:rPr lang="en-US" sz="2600" smtClean="0"/>
              <a:t>”/&gt;</a:t>
            </a:r>
          </a:p>
          <a:p>
            <a:pPr lvl="2">
              <a:lnSpc>
                <a:spcPct val="80000"/>
              </a:lnSpc>
            </a:pPr>
            <a:r>
              <a:rPr lang="en-US" sz="2200" smtClean="0">
                <a:solidFill>
                  <a:srgbClr val="008C53"/>
                </a:solidFill>
              </a:rPr>
              <a:t>size-MB</a:t>
            </a:r>
            <a:r>
              <a:rPr lang="en-US" sz="2200" smtClean="0"/>
              <a:t> is a fixed number of MB available for IO buffering</a:t>
            </a:r>
          </a:p>
          <a:p>
            <a:pPr lvl="2">
              <a:lnSpc>
                <a:spcPct val="80000"/>
              </a:lnSpc>
            </a:pPr>
            <a:r>
              <a:rPr lang="en-US" sz="2200" smtClean="0">
                <a:solidFill>
                  <a:srgbClr val="008C53"/>
                </a:solidFill>
              </a:rPr>
              <a:t>free-memory-percentage</a:t>
            </a:r>
            <a:r>
              <a:rPr lang="en-US" sz="2200" smtClean="0"/>
              <a:t> is the amount of remaining RAM that can be used for IO buffering</a:t>
            </a:r>
          </a:p>
          <a:p>
            <a:pPr lvl="2">
              <a:lnSpc>
                <a:spcPct val="80000"/>
              </a:lnSpc>
            </a:pPr>
            <a:endParaRPr lang="en-US" sz="2200" smtClean="0"/>
          </a:p>
          <a:p>
            <a:pPr lvl="2">
              <a:lnSpc>
                <a:spcPct val="80000"/>
              </a:lnSpc>
            </a:pPr>
            <a:r>
              <a:rPr lang="en-US" sz="2200" smtClean="0"/>
              <a:t>either </a:t>
            </a:r>
            <a:r>
              <a:rPr lang="en-US" sz="2200" smtClean="0">
                <a:solidFill>
                  <a:srgbClr val="008C53"/>
                </a:solidFill>
              </a:rPr>
              <a:t>size-MB</a:t>
            </a:r>
            <a:r>
              <a:rPr lang="en-US" sz="2200" smtClean="0"/>
              <a:t> or </a:t>
            </a:r>
            <a:r>
              <a:rPr lang="en-US" sz="2200" smtClean="0">
                <a:solidFill>
                  <a:srgbClr val="008C53"/>
                </a:solidFill>
              </a:rPr>
              <a:t>free-memory-percentage</a:t>
            </a:r>
            <a:r>
              <a:rPr lang="en-US" sz="2200" smtClean="0"/>
              <a:t> required</a:t>
            </a:r>
          </a:p>
          <a:p>
            <a:pPr lvl="2">
              <a:lnSpc>
                <a:spcPct val="80000"/>
              </a:lnSpc>
            </a:pPr>
            <a:endParaRPr lang="en-US" sz="2200" smtClean="0"/>
          </a:p>
          <a:p>
            <a:pPr lvl="2">
              <a:lnSpc>
                <a:spcPct val="80000"/>
              </a:lnSpc>
            </a:pPr>
            <a:r>
              <a:rPr lang="en-US" sz="2200" smtClean="0">
                <a:solidFill>
                  <a:srgbClr val="008C53"/>
                </a:solidFill>
              </a:rPr>
              <a:t>allocate-time</a:t>
            </a:r>
            <a:r>
              <a:rPr lang="en-US" sz="2200" smtClean="0"/>
              <a:t> specifies when to check the memory size</a:t>
            </a:r>
          </a:p>
          <a:p>
            <a:pPr lvl="3">
              <a:lnSpc>
                <a:spcPct val="80000"/>
              </a:lnSpc>
            </a:pPr>
            <a:r>
              <a:rPr lang="en-US" sz="2200" smtClean="0">
                <a:solidFill>
                  <a:srgbClr val="000080"/>
                </a:solidFill>
              </a:rPr>
              <a:t>now</a:t>
            </a:r>
            <a:r>
              <a:rPr lang="en-US" sz="2200" smtClean="0"/>
              <a:t> – do it at adios_init time</a:t>
            </a:r>
          </a:p>
          <a:p>
            <a:pPr lvl="3">
              <a:lnSpc>
                <a:spcPct val="80000"/>
              </a:lnSpc>
            </a:pPr>
            <a:r>
              <a:rPr lang="en-US" sz="2200" smtClean="0">
                <a:solidFill>
                  <a:srgbClr val="000080"/>
                </a:solidFill>
              </a:rPr>
              <a:t>oncall</a:t>
            </a:r>
            <a:r>
              <a:rPr lang="en-US" sz="2200" smtClean="0"/>
              <a:t> – do it when adios_buffer_allocate is called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smtClean="0">
                <a:ln>
                  <a:noFill/>
                </a:ln>
              </a:rPr>
              <a:t>XML Example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</a:t>
            </a:r>
            <a:r>
              <a:rPr lang="en-US" sz="1600" b="1" smtClean="0">
                <a:solidFill>
                  <a:srgbClr val="DB4415"/>
                </a:solidFill>
              </a:rPr>
              <a:t>adios-config</a:t>
            </a:r>
            <a:r>
              <a:rPr lang="en-US" sz="1600" b="1" smtClean="0">
                <a:solidFill>
                  <a:srgbClr val="008C53"/>
                </a:solidFill>
              </a:rPr>
              <a:t>host-language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Fortran</a:t>
            </a:r>
            <a:r>
              <a:rPr lang="en-US" sz="1600" b="1" smtClean="0"/>
              <a:t>”&gt;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</a:t>
            </a:r>
            <a:r>
              <a:rPr lang="en-US" sz="1600" b="1" smtClean="0">
                <a:solidFill>
                  <a:srgbClr val="DB4415"/>
                </a:solidFill>
              </a:rPr>
              <a:t>adios-group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restart</a:t>
            </a:r>
            <a:r>
              <a:rPr lang="en-US" sz="1600" b="1" smtClean="0"/>
              <a:t>”&gt;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nx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ny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=“g</a:t>
            </a:r>
            <a:r>
              <a:rPr lang="en-US" sz="1600" b="1" smtClean="0">
                <a:solidFill>
                  <a:srgbClr val="000080"/>
                </a:solidFill>
              </a:rPr>
              <a:t>nx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=“g</a:t>
            </a:r>
            <a:r>
              <a:rPr lang="en-US" sz="1600" b="1" smtClean="0">
                <a:solidFill>
                  <a:srgbClr val="000080"/>
                </a:solidFill>
              </a:rPr>
              <a:t>ny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=“l</a:t>
            </a:r>
            <a:r>
              <a:rPr lang="en-US" sz="1600" b="1" smtClean="0">
                <a:solidFill>
                  <a:srgbClr val="000080"/>
                </a:solidFill>
              </a:rPr>
              <a:t>nx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=“l</a:t>
            </a:r>
            <a:r>
              <a:rPr lang="en-US" sz="1600" b="1" smtClean="0">
                <a:solidFill>
                  <a:srgbClr val="000080"/>
                </a:solidFill>
              </a:rPr>
              <a:t>ny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integer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</a:t>
            </a:r>
            <a:r>
              <a:rPr lang="en-US" sz="1600" b="1" smtClean="0">
                <a:solidFill>
                  <a:srgbClr val="DB4415"/>
                </a:solidFill>
              </a:rPr>
              <a:t>global-bounds</a:t>
            </a:r>
            <a:r>
              <a:rPr lang="en-US" sz="1600" b="1" smtClean="0">
                <a:solidFill>
                  <a:srgbClr val="008C53"/>
                </a:solidFill>
              </a:rPr>
              <a:t>dimensions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gnx,gny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offsets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lnx,lny</a:t>
            </a:r>
            <a:r>
              <a:rPr lang="en-US" sz="1600" b="1" smtClean="0"/>
              <a:t>”&gt;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</a:t>
            </a:r>
            <a:r>
              <a:rPr lang="en-US" sz="1600" b="1" smtClean="0">
                <a:solidFill>
                  <a:srgbClr val="DB4415"/>
                </a:solidFill>
              </a:rPr>
              <a:t>var</a:t>
            </a:r>
            <a:r>
              <a:rPr lang="en-US" sz="1600" b="1" smtClean="0">
                <a:solidFill>
                  <a:srgbClr val="008C53"/>
                </a:solidFill>
              </a:rPr>
              <a:t>name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data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type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real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dimensions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nx,ny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&lt;/</a:t>
            </a:r>
            <a:r>
              <a:rPr lang="en-US" sz="1600" b="1" smtClean="0">
                <a:solidFill>
                  <a:srgbClr val="DB4415"/>
                </a:solidFill>
              </a:rPr>
              <a:t>global-bounds</a:t>
            </a:r>
            <a:r>
              <a:rPr lang="en-US" sz="1600" b="1" smtClean="0"/>
              <a:t>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&lt;/</a:t>
            </a:r>
            <a:r>
              <a:rPr lang="en-US" sz="1600" b="1" smtClean="0">
                <a:solidFill>
                  <a:srgbClr val="DB4415"/>
                </a:solidFill>
              </a:rPr>
              <a:t>adios-group</a:t>
            </a:r>
            <a:r>
              <a:rPr lang="en-US" sz="1600" b="1" smtClean="0"/>
              <a:t>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</a:t>
            </a:r>
            <a:r>
              <a:rPr lang="en-US" sz="1600" b="1" smtClean="0">
                <a:solidFill>
                  <a:srgbClr val="DB4415"/>
                </a:solidFill>
              </a:rPr>
              <a:t>method</a:t>
            </a:r>
            <a:r>
              <a:rPr lang="en-US" sz="1600" b="1" smtClean="0">
                <a:solidFill>
                  <a:srgbClr val="008C53"/>
                </a:solidFill>
              </a:rPr>
              <a:t>group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restart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method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MPI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</a:t>
            </a:r>
            <a:r>
              <a:rPr lang="en-US" sz="1600" b="1" smtClean="0">
                <a:solidFill>
                  <a:srgbClr val="DB4415"/>
                </a:solidFill>
              </a:rPr>
              <a:t>buffer</a:t>
            </a:r>
            <a:r>
              <a:rPr lang="en-US" sz="1600" b="1" smtClean="0">
                <a:solidFill>
                  <a:srgbClr val="008C53"/>
                </a:solidFill>
              </a:rPr>
              <a:t>size-MB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100</a:t>
            </a:r>
            <a:r>
              <a:rPr lang="en-US" sz="1600" b="1" smtClean="0"/>
              <a:t>” </a:t>
            </a:r>
            <a:r>
              <a:rPr lang="en-US" sz="1600" b="1" smtClean="0">
                <a:solidFill>
                  <a:srgbClr val="008C53"/>
                </a:solidFill>
              </a:rPr>
              <a:t>allocate-time</a:t>
            </a:r>
            <a:r>
              <a:rPr lang="en-US" sz="1600" b="1" smtClean="0"/>
              <a:t>=“</a:t>
            </a:r>
            <a:r>
              <a:rPr lang="en-US" sz="1600" b="1" smtClean="0">
                <a:solidFill>
                  <a:srgbClr val="000080"/>
                </a:solidFill>
              </a:rPr>
              <a:t>now</a:t>
            </a:r>
            <a:r>
              <a:rPr lang="en-US" sz="1600" b="1" smtClean="0"/>
              <a:t>”/&gt;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1600" b="1" smtClean="0"/>
              <a:t>&lt;/</a:t>
            </a:r>
            <a:r>
              <a:rPr lang="en-US" sz="1600" b="1" smtClean="0">
                <a:solidFill>
                  <a:srgbClr val="DB4415"/>
                </a:solidFill>
              </a:rPr>
              <a:t>adios-config</a:t>
            </a:r>
            <a:r>
              <a:rPr lang="en-US" sz="1600" b="1" smtClean="0"/>
              <a:t>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1001713"/>
            <a:ext cx="8229600" cy="524668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“Those </a:t>
            </a:r>
            <a:r>
              <a:rPr lang="en-US" dirty="0" err="1" smtClean="0"/>
              <a:t>damm</a:t>
            </a:r>
            <a:r>
              <a:rPr lang="en-US" dirty="0" smtClean="0"/>
              <a:t> fort.* files!”</a:t>
            </a:r>
          </a:p>
          <a:p>
            <a:pPr>
              <a:defRPr/>
            </a:pPr>
            <a:r>
              <a:rPr lang="en-US" dirty="0" smtClean="0"/>
              <a:t>Multiple </a:t>
            </a:r>
            <a:r>
              <a:rPr lang="en-US" dirty="0"/>
              <a:t>HPC architectures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Cray, IB-based clusters, </a:t>
            </a:r>
            <a:r>
              <a:rPr lang="en-US" dirty="0" err="1" smtClean="0"/>
              <a:t>BlueGene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Multiple Parallel </a:t>
            </a:r>
            <a:r>
              <a:rPr lang="en-US" dirty="0" err="1" smtClean="0"/>
              <a:t>Filesystems</a:t>
            </a:r>
            <a:endParaRPr lang="en-US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err="1" smtClean="0"/>
              <a:t>Lustre</a:t>
            </a:r>
            <a:r>
              <a:rPr lang="en-US" dirty="0" smtClean="0"/>
              <a:t>, PVFS2, GPFS, </a:t>
            </a:r>
            <a:r>
              <a:rPr lang="en-US" dirty="0" err="1" smtClean="0"/>
              <a:t>Panasas</a:t>
            </a:r>
            <a:r>
              <a:rPr lang="en-US" dirty="0" smtClean="0"/>
              <a:t>, PNFS</a:t>
            </a:r>
            <a:endParaRPr lang="en-US" dirty="0"/>
          </a:p>
          <a:p>
            <a:pPr>
              <a:defRPr/>
            </a:pPr>
            <a:r>
              <a:rPr lang="en-US" dirty="0"/>
              <a:t>Many different APIs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MPI-IO, POSIX, HDF5, </a:t>
            </a:r>
            <a:r>
              <a:rPr lang="en-US" dirty="0" err="1"/>
              <a:t>netCDF</a:t>
            </a:r>
            <a:endParaRPr lang="en-US" dirty="0"/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GTC (fusion) has changed IO routines 8 times so far based </a:t>
            </a:r>
            <a:r>
              <a:rPr lang="en-US" dirty="0" smtClean="0"/>
              <a:t>on performance when moving to different platforms.</a:t>
            </a:r>
            <a:endParaRPr lang="en-US" dirty="0"/>
          </a:p>
          <a:p>
            <a:pPr>
              <a:defRPr/>
            </a:pPr>
            <a:r>
              <a:rPr lang="en-US" dirty="0"/>
              <a:t>Different IO patterns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Restarts, analysis, diagnostics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Different combinations provide different levels of I/O performance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ADIOS Demos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 Simple Example</a:t>
            </a:r>
          </a:p>
          <a:p>
            <a:pPr lvl="1"/>
            <a:r>
              <a:rPr lang="en-US" smtClean="0"/>
              <a:t>Solution of Heat equation ( C code)</a:t>
            </a:r>
          </a:p>
          <a:p>
            <a:pPr lvl="2"/>
            <a:r>
              <a:rPr lang="en-US" smtClean="0"/>
              <a:t>ASCII output</a:t>
            </a:r>
          </a:p>
          <a:p>
            <a:pPr lvl="1"/>
            <a:r>
              <a:rPr lang="en-US" smtClean="0"/>
              <a:t>Example taken from http://carbon.cudenver.edu/csprojects/csc5809F99/mpi_examples/2d_heat_equation.html</a:t>
            </a:r>
          </a:p>
          <a:p>
            <a:r>
              <a:rPr lang="en-US" smtClean="0"/>
              <a:t>Real Scientific Applications</a:t>
            </a:r>
          </a:p>
          <a:p>
            <a:pPr lvl="1"/>
            <a:r>
              <a:rPr lang="en-US" smtClean="0"/>
              <a:t>XGC-1 (Fortran)</a:t>
            </a:r>
          </a:p>
          <a:p>
            <a:pPr lvl="2"/>
            <a:r>
              <a:rPr lang="en-US" smtClean="0"/>
              <a:t>NETCDF, HDF5, ASCII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Numeric Solution of Heat Equation</a:t>
            </a:r>
            <a:endParaRPr lang="en-US" dirty="0"/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983163"/>
          </a:xfrm>
        </p:spPr>
        <p:txBody>
          <a:bodyPr/>
          <a:lstStyle/>
          <a:p>
            <a:r>
              <a:rPr lang="en-US" smtClean="0"/>
              <a:t>A simple partial differential equation, describing the heat transfer in 2-D surface</a:t>
            </a:r>
          </a:p>
          <a:p>
            <a:r>
              <a:rPr lang="en-US" smtClean="0"/>
              <a:t>solution function is calculated at discrete spatial mesh points</a:t>
            </a:r>
          </a:p>
          <a:p>
            <a:r>
              <a:rPr lang="en-US" smtClean="0"/>
              <a:t>Proceed in discrete time steps</a:t>
            </a:r>
          </a:p>
          <a:p>
            <a:r>
              <a:rPr lang="en-US" smtClean="0"/>
              <a:t>Parallelize this task on multiple processors (e.g. 16)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2D Display of the output</a:t>
            </a:r>
            <a:endParaRPr lang="en-US" dirty="0"/>
          </a:p>
        </p:txBody>
      </p:sp>
      <p:pic>
        <p:nvPicPr>
          <p:cNvPr id="4" name="Picture 3" descr="he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90600"/>
            <a:ext cx="53340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rc 143"/>
          <p:cNvSpPr/>
          <p:nvPr/>
        </p:nvSpPr>
        <p:spPr>
          <a:xfrm rot="5400000">
            <a:off x="6446822" y="1097281"/>
            <a:ext cx="1737360" cy="1828799"/>
          </a:xfrm>
          <a:prstGeom prst="arc">
            <a:avLst>
              <a:gd name="adj1" fmla="val 10752096"/>
              <a:gd name="adj2" fmla="val 21599997"/>
            </a:avLst>
          </a:prstGeom>
          <a:solidFill>
            <a:srgbClr val="558ED5">
              <a:alpha val="0"/>
            </a:srgbClr>
          </a:solidFill>
          <a:ln w="571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Arc 142"/>
          <p:cNvSpPr/>
          <p:nvPr/>
        </p:nvSpPr>
        <p:spPr>
          <a:xfrm rot="5400000">
            <a:off x="6555487" y="1526780"/>
            <a:ext cx="1677194" cy="1366835"/>
          </a:xfrm>
          <a:prstGeom prst="arc">
            <a:avLst>
              <a:gd name="adj1" fmla="val 10752096"/>
              <a:gd name="adj2" fmla="val 21599997"/>
            </a:avLst>
          </a:prstGeom>
          <a:solidFill>
            <a:schemeClr val="bg1">
              <a:alpha val="16000"/>
            </a:schemeClr>
          </a:solidFill>
          <a:ln w="57150" cap="flat" cmpd="sng" algn="ctr">
            <a:solidFill>
              <a:srgbClr val="E46C0A"/>
            </a:solidFill>
            <a:prstDash val="solid"/>
            <a:round/>
            <a:headEnd type="stealth" w="lg" len="lg"/>
            <a:tailEnd type="none" w="med" len="med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979147" y="25908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46C0A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 IO Architecture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1261573" y="4861560"/>
            <a:ext cx="1295400" cy="1524000"/>
          </a:xfrm>
          <a:prstGeom prst="ca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</a:rPr>
              <a:t>DISK</a:t>
            </a:r>
            <a:endParaRPr lang="en-US" sz="2500" b="1" dirty="0"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10267" y="3048000"/>
            <a:ext cx="2011680" cy="640080"/>
          </a:xfrm>
          <a:prstGeom prst="roundRect">
            <a:avLst/>
          </a:prstGeom>
          <a:solidFill>
            <a:srgbClr val="E46C0A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sz="2200" b="1" dirty="0" smtClean="0"/>
              <a:t>Slave Node 2</a:t>
            </a:r>
            <a:endParaRPr lang="en-US" sz="22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510267" y="1371600"/>
            <a:ext cx="2011680" cy="6400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200" b="1" dirty="0" smtClean="0"/>
              <a:t>Slave Node 1</a:t>
            </a:r>
            <a:endParaRPr lang="en-US" sz="22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586467" y="5334000"/>
            <a:ext cx="2011680" cy="6400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200" b="1" dirty="0" smtClean="0"/>
              <a:t>Slave Node 15</a:t>
            </a:r>
            <a:endParaRPr lang="en-US" sz="22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79147" y="9144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95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55347" y="4876800"/>
          <a:ext cx="1371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EBB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995667" y="10668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>
            <a:stCxn id="8" idx="3"/>
            <a:endCxn id="10" idx="1"/>
          </p:cNvCxnSpPr>
          <p:nvPr/>
        </p:nvCxnSpPr>
        <p:spPr>
          <a:xfrm flipV="1">
            <a:off x="2291067" y="1691640"/>
            <a:ext cx="1219200" cy="1920597"/>
          </a:xfrm>
          <a:prstGeom prst="straightConnector1">
            <a:avLst/>
          </a:prstGeom>
          <a:ln w="571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 flipV="1">
            <a:off x="2291067" y="3368040"/>
            <a:ext cx="1219200" cy="244197"/>
          </a:xfrm>
          <a:prstGeom prst="straightConnector1">
            <a:avLst/>
          </a:prstGeom>
          <a:ln w="57150" cap="flat" cmpd="sng" algn="ctr">
            <a:solidFill>
              <a:srgbClr val="FF6800"/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291067" y="3673197"/>
            <a:ext cx="1295400" cy="2041803"/>
          </a:xfrm>
          <a:prstGeom prst="straightConnector1">
            <a:avLst/>
          </a:prstGeom>
          <a:ln w="57150" cap="flat" cmpd="sng" algn="ctr">
            <a:solidFill>
              <a:srgbClr val="00BEDD"/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476227" y="914400"/>
            <a:ext cx="5029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476227" y="2011680"/>
            <a:ext cx="50292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476227" y="2575560"/>
            <a:ext cx="502920" cy="472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476227" y="3672840"/>
            <a:ext cx="50292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552427" y="4861560"/>
            <a:ext cx="5029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552427" y="5958840"/>
            <a:ext cx="50292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233667" y="2529840"/>
            <a:ext cx="762000" cy="76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1986267" y="2834640"/>
            <a:ext cx="76200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33667" y="3200400"/>
            <a:ext cx="2057400" cy="8236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r>
              <a:rPr lang="en-US" sz="2200" b="1" dirty="0" smtClean="0"/>
              <a:t>Master Node 0</a:t>
            </a:r>
            <a:endParaRPr lang="en-US" sz="2200" b="1" dirty="0"/>
          </a:p>
        </p:txBody>
      </p:sp>
      <p:cxnSp>
        <p:nvCxnSpPr>
          <p:cNvPr id="78" name="Straight Arrow Connector 77"/>
          <p:cNvCxnSpPr>
            <a:stCxn id="8" idx="2"/>
            <a:endCxn id="7" idx="0"/>
          </p:cNvCxnSpPr>
          <p:nvPr/>
        </p:nvCxnSpPr>
        <p:spPr>
          <a:xfrm rot="16200000" flipH="1">
            <a:off x="1005152" y="4281289"/>
            <a:ext cx="1161336" cy="64690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9" idx="0"/>
            <a:endCxn id="10" idx="2"/>
          </p:cNvCxnSpPr>
          <p:nvPr/>
        </p:nvCxnSpPr>
        <p:spPr>
          <a:xfrm rot="5400000" flipH="1" flipV="1">
            <a:off x="3997947" y="2529840"/>
            <a:ext cx="1036320" cy="1588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 flipH="1">
            <a:off x="4096610" y="4456509"/>
            <a:ext cx="838200" cy="2382"/>
          </a:xfrm>
          <a:prstGeom prst="line">
            <a:avLst/>
          </a:prstGeom>
          <a:ln w="762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943600" y="2970212"/>
            <a:ext cx="1447800" cy="1588"/>
          </a:xfrm>
          <a:prstGeom prst="line">
            <a:avLst/>
          </a:prstGeom>
          <a:ln w="76200" cap="flat" cmpd="sng" algn="ctr">
            <a:solidFill>
              <a:srgbClr val="00FF8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979147" y="1295400"/>
            <a:ext cx="1447800" cy="1588"/>
          </a:xfrm>
          <a:prstGeom prst="line">
            <a:avLst/>
          </a:prstGeom>
          <a:ln w="76200" cap="flat" cmpd="sng" algn="ctr">
            <a:solidFill>
              <a:srgbClr val="FF68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979147" y="3351212"/>
            <a:ext cx="1447800" cy="1588"/>
          </a:xfrm>
          <a:prstGeom prst="line">
            <a:avLst/>
          </a:prstGeom>
          <a:ln w="762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6055347" y="5943600"/>
            <a:ext cx="1371600" cy="30480"/>
          </a:xfrm>
          <a:prstGeom prst="line">
            <a:avLst/>
          </a:prstGeom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6603193" y="3534886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6604781" y="5759926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6606369" y="1873726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1650192" y="2011680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Arc 144"/>
          <p:cNvSpPr/>
          <p:nvPr/>
        </p:nvSpPr>
        <p:spPr>
          <a:xfrm rot="5400000">
            <a:off x="6939266" y="3276601"/>
            <a:ext cx="914401" cy="1066800"/>
          </a:xfrm>
          <a:prstGeom prst="arc">
            <a:avLst>
              <a:gd name="adj1" fmla="val 10752096"/>
              <a:gd name="adj2" fmla="val 18277045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008000"/>
            </a:solidFill>
            <a:prstDash val="sysDot"/>
            <a:round/>
            <a:headEnd type="stealth" w="lg" len="lg"/>
            <a:tailEnd type="none" w="med" len="med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Arc 147"/>
          <p:cNvSpPr/>
          <p:nvPr/>
        </p:nvSpPr>
        <p:spPr>
          <a:xfrm rot="5400000">
            <a:off x="7167867" y="3124201"/>
            <a:ext cx="914401" cy="1066800"/>
          </a:xfrm>
          <a:prstGeom prst="arc">
            <a:avLst>
              <a:gd name="adj1" fmla="val 9320459"/>
              <a:gd name="adj2" fmla="val 17125506"/>
            </a:avLst>
          </a:prstGeom>
          <a:solidFill>
            <a:srgbClr val="FF6800">
              <a:alpha val="0"/>
            </a:srgbClr>
          </a:solidFill>
          <a:ln w="57150" cap="flat" cmpd="sng" algn="ctr">
            <a:solidFill>
              <a:srgbClr val="FF6800"/>
            </a:solidFill>
            <a:prstDash val="sysDot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Arc 148"/>
          <p:cNvSpPr/>
          <p:nvPr/>
        </p:nvSpPr>
        <p:spPr>
          <a:xfrm rot="5400000">
            <a:off x="6903548" y="4993483"/>
            <a:ext cx="914401" cy="985835"/>
          </a:xfrm>
          <a:prstGeom prst="arc">
            <a:avLst>
              <a:gd name="adj1" fmla="val 15027247"/>
              <a:gd name="adj2" fmla="val 21260529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0000FF"/>
            </a:solidFill>
            <a:prstDash val="sysDot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Arc 149"/>
          <p:cNvSpPr/>
          <p:nvPr/>
        </p:nvSpPr>
        <p:spPr>
          <a:xfrm rot="5400000">
            <a:off x="7089284" y="4955383"/>
            <a:ext cx="914401" cy="1366835"/>
          </a:xfrm>
          <a:prstGeom prst="arc">
            <a:avLst>
              <a:gd name="adj1" fmla="val 15027247"/>
              <a:gd name="adj2" fmla="val 1392797"/>
            </a:avLst>
          </a:prstGeom>
          <a:solidFill>
            <a:schemeClr val="accent2">
              <a:lumMod val="40000"/>
              <a:lumOff val="60000"/>
              <a:alpha val="0"/>
            </a:schemeClr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stealth" w="lg" len="lg"/>
            <a:tailEnd type="none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22976" y="4338935"/>
            <a:ext cx="150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 Files</a:t>
            </a:r>
            <a:endParaRPr lang="en-US" sz="2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848599" y="2644914"/>
            <a:ext cx="1371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Boundary Exchange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Heat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IO routines in the original code.</a:t>
            </a:r>
          </a:p>
          <a:p>
            <a:r>
              <a:rPr lang="en-US" dirty="0" smtClean="0"/>
              <a:t>Compile/Run Original Code</a:t>
            </a:r>
          </a:p>
          <a:p>
            <a:r>
              <a:rPr lang="en-US" dirty="0" smtClean="0"/>
              <a:t>Show ASCII 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ADIOS Heat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Integrate ADIOS APIs into source Code</a:t>
            </a:r>
          </a:p>
          <a:p>
            <a:r>
              <a:rPr lang="en-US" dirty="0" smtClean="0"/>
              <a:t>Two primary routines in the code to look at</a:t>
            </a:r>
          </a:p>
          <a:p>
            <a:pPr lvl="1"/>
            <a:r>
              <a:rPr lang="en-US" dirty="0" smtClean="0"/>
              <a:t>Main()</a:t>
            </a:r>
          </a:p>
          <a:p>
            <a:pPr lvl="2"/>
            <a:r>
              <a:rPr lang="en-US" dirty="0" smtClean="0"/>
              <a:t>This routine does the initial domain decomposition, and has all of the routines that call the I/O output.</a:t>
            </a:r>
          </a:p>
          <a:p>
            <a:pPr lvl="2"/>
            <a:r>
              <a:rPr lang="en-US" dirty="0" err="1" smtClean="0"/>
              <a:t>Adios_init</a:t>
            </a:r>
            <a:r>
              <a:rPr lang="en-US" dirty="0" smtClean="0"/>
              <a:t>/finalize</a:t>
            </a:r>
          </a:p>
          <a:p>
            <a:pPr lvl="1"/>
            <a:r>
              <a:rPr lang="en-US" dirty="0" err="1" smtClean="0"/>
              <a:t>Prtdat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This routine writes the output files.</a:t>
            </a:r>
          </a:p>
          <a:p>
            <a:pPr lvl="2"/>
            <a:r>
              <a:rPr lang="en-US" dirty="0" err="1" smtClean="0"/>
              <a:t>adios_open</a:t>
            </a:r>
            <a:r>
              <a:rPr lang="en-US" dirty="0" smtClean="0"/>
              <a:t>/write/close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Prtdat</a:t>
            </a:r>
            <a:r>
              <a:rPr lang="en-US" dirty="0" smtClean="0"/>
              <a:t>: Original vs. Adios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066800"/>
            <a:ext cx="44958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prtdat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(float *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char *fn){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ix,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FILE *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(fn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"w");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for(ix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=0;ix&lt;=nx-1;ix++){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for(iy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=0;iy&lt;=ny-1;iy++){</a:t>
            </a:r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," %8.6f",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ix,iy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,*(u1+ix*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ny+iy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==ny-1)</a:t>
            </a:r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(fp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"\n");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419600" y="1066800"/>
            <a:ext cx="472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prtdat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(float *</a:t>
            </a:r>
            <a:r>
              <a:rPr lang="en-US" sz="1800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800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  char *fn){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long long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adios_open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(&amp;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“output”,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fn,”w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”);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D5564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adios_write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”NX", &amp;NX);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adios_write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”NY", &amp;NY);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D5564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adios_write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"data",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adios_close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eat.xml</a:t>
            </a:r>
            <a:r>
              <a:rPr lang="en-US" dirty="0" smtClean="0"/>
              <a:t> 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6868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adios-</a:t>
            </a:r>
            <a:r>
              <a:rPr lang="en-US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config</a:t>
            </a:r>
            <a:r>
              <a:rPr lang="en-US" sz="2400" dirty="0" smtClean="0"/>
              <a:t>host-language="C”&gt;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31859C"/>
                </a:solidFill>
              </a:rPr>
              <a:t>&lt;/</a:t>
            </a:r>
            <a:r>
              <a:rPr lang="en-US" sz="2400" b="1" dirty="0" smtClean="0">
                <a:solidFill>
                  <a:srgbClr val="31859C"/>
                </a:solidFill>
              </a:rPr>
              <a:t>adios-</a:t>
            </a:r>
            <a:r>
              <a:rPr lang="en-US" sz="2400" b="1" dirty="0" err="1" smtClean="0">
                <a:solidFill>
                  <a:srgbClr val="31859C"/>
                </a:solidFill>
              </a:rPr>
              <a:t>config</a:t>
            </a:r>
            <a:r>
              <a:rPr lang="en-US" sz="2400" dirty="0" smtClean="0">
                <a:solidFill>
                  <a:srgbClr val="31859C"/>
                </a:solidFill>
              </a:rPr>
              <a:t>&gt;</a:t>
            </a:r>
            <a:endParaRPr lang="en-US" sz="2400" dirty="0">
              <a:solidFill>
                <a:srgbClr val="31859C"/>
              </a:solidFill>
            </a:endParaRPr>
          </a:p>
        </p:txBody>
      </p:sp>
      <p:grpSp>
        <p:nvGrpSpPr>
          <p:cNvPr id="7" name="Group 10"/>
          <p:cNvGrpSpPr/>
          <p:nvPr/>
        </p:nvGrpSpPr>
        <p:grpSpPr>
          <a:xfrm>
            <a:off x="3962400" y="1295400"/>
            <a:ext cx="5181600" cy="5334000"/>
            <a:chOff x="3962400" y="1234440"/>
            <a:chExt cx="5181600" cy="5334000"/>
          </a:xfrm>
        </p:grpSpPr>
        <p:sp>
          <p:nvSpPr>
            <p:cNvPr id="9" name="Oval Callout 8"/>
            <p:cNvSpPr/>
            <p:nvPr/>
          </p:nvSpPr>
          <p:spPr>
            <a:xfrm>
              <a:off x="5562600" y="1234440"/>
              <a:ext cx="3581400" cy="595884"/>
            </a:xfrm>
            <a:prstGeom prst="wedgeEllipseCallout">
              <a:avLst>
                <a:gd name="adj1" fmla="val -66286"/>
                <a:gd name="adj2" fmla="val 3977"/>
              </a:avLst>
            </a:prstGeom>
            <a:solidFill>
              <a:srgbClr val="2EBB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Root Element: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Start-tag          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Callout 9"/>
            <p:cNvSpPr/>
            <p:nvPr/>
          </p:nvSpPr>
          <p:spPr>
            <a:xfrm>
              <a:off x="3962400" y="6019800"/>
              <a:ext cx="4724400" cy="548640"/>
            </a:xfrm>
            <a:prstGeom prst="wedgeEllipseCallout">
              <a:avLst>
                <a:gd name="adj1" fmla="val -80090"/>
                <a:gd name="adj2" fmla="val -41670"/>
              </a:avLst>
            </a:prstGeom>
            <a:solidFill>
              <a:srgbClr val="2EBB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Root Element: End-tag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5"/>
          <p:cNvGrpSpPr/>
          <p:nvPr/>
        </p:nvGrpSpPr>
        <p:grpSpPr>
          <a:xfrm>
            <a:off x="152400" y="838200"/>
            <a:ext cx="7848600" cy="690265"/>
            <a:chOff x="152400" y="838200"/>
            <a:chExt cx="7848600" cy="690265"/>
          </a:xfrm>
        </p:grpSpPr>
        <p:sp>
          <p:nvSpPr>
            <p:cNvPr id="8" name="Rectangle 7"/>
            <p:cNvSpPr/>
            <p:nvPr/>
          </p:nvSpPr>
          <p:spPr>
            <a:xfrm>
              <a:off x="152400" y="1066800"/>
              <a:ext cx="7848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400" dirty="0" smtClean="0"/>
                <a:t>&lt;?xml version="1.0"?&gt;</a:t>
              </a:r>
            </a:p>
          </p:txBody>
        </p:sp>
        <p:sp>
          <p:nvSpPr>
            <p:cNvPr id="12" name="Oval Callout 11"/>
            <p:cNvSpPr/>
            <p:nvPr/>
          </p:nvSpPr>
          <p:spPr>
            <a:xfrm>
              <a:off x="3429000" y="838200"/>
              <a:ext cx="4267200" cy="534924"/>
            </a:xfrm>
            <a:prstGeom prst="wedgeEllipseCallout">
              <a:avLst>
                <a:gd name="adj1" fmla="val -59587"/>
                <a:gd name="adj2" fmla="val 46132"/>
              </a:avLst>
            </a:prstGeom>
            <a:solidFill>
              <a:srgbClr val="2EBB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Optional Declaration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457200" y="2057400"/>
            <a:ext cx="9372600" cy="2286000"/>
            <a:chOff x="457200" y="2057400"/>
            <a:chExt cx="8686800" cy="2286000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57200" y="2057400"/>
              <a:ext cx="8686800" cy="2286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&lt;</a:t>
              </a: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adios-group 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name="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output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"&gt;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&lt;</a:t>
              </a:r>
              <a:r>
                <a:rPr kumimoji="0" lang="en-US" sz="23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var</a:t>
              </a: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name="NX" type="integer"/&gt;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&lt;</a:t>
              </a:r>
              <a:r>
                <a:rPr kumimoji="0" lang="en-US" sz="23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var</a:t>
              </a: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name=“NY” type=“integer”/&gt;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&lt;</a:t>
              </a:r>
              <a:r>
                <a:rPr kumimoji="0" lang="en-US" sz="23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var</a:t>
              </a: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name="data" </a:t>
              </a:r>
              <a:r>
                <a:rPr kumimoji="0" lang="en-US" sz="23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gname</a:t>
              </a: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="</a:t>
              </a:r>
              <a:r>
                <a:rPr kumimoji="0" lang="en-US" sz="23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</a:t>
              </a:r>
              <a:r>
                <a:rPr kumimoji="0" lang="en-US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” type=”float" dimensions="NX,NY"/&gt;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&lt;/</a:t>
              </a: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adios-group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&gt;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dirty="0"/>
            </a:p>
          </p:txBody>
        </p:sp>
        <p:sp>
          <p:nvSpPr>
            <p:cNvPr id="13" name="Oval Callout 12"/>
            <p:cNvSpPr/>
            <p:nvPr/>
          </p:nvSpPr>
          <p:spPr>
            <a:xfrm>
              <a:off x="5943600" y="2133600"/>
              <a:ext cx="3200400" cy="687324"/>
            </a:xfrm>
            <a:prstGeom prst="wedgeEllipseCallout">
              <a:avLst>
                <a:gd name="adj1" fmla="val -85200"/>
                <a:gd name="adj2" fmla="val -26746"/>
              </a:avLst>
            </a:prstGeom>
            <a:solidFill>
              <a:srgbClr val="2EBB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Group Container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57200" y="4419600"/>
            <a:ext cx="8610600" cy="760476"/>
            <a:chOff x="533400" y="4116324"/>
            <a:chExt cx="8610600" cy="760476"/>
          </a:xfrm>
        </p:grpSpPr>
        <p:sp>
          <p:nvSpPr>
            <p:cNvPr id="5" name="Rectangle 4"/>
            <p:cNvSpPr/>
            <p:nvPr/>
          </p:nvSpPr>
          <p:spPr>
            <a:xfrm>
              <a:off x="533400" y="4415135"/>
              <a:ext cx="7848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2400" dirty="0"/>
                <a:t>&lt;</a:t>
              </a:r>
              <a:r>
                <a:rPr lang="en-US" sz="2400" b="1" dirty="0"/>
                <a:t>method </a:t>
              </a:r>
              <a:r>
                <a:rPr lang="en-US" sz="2400" dirty="0"/>
                <a:t>method="POSIX" group="</a:t>
              </a:r>
              <a:r>
                <a:rPr lang="en-US" sz="2400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output</a:t>
              </a:r>
              <a:r>
                <a:rPr lang="en-US" sz="2400" dirty="0"/>
                <a:t>"/</a:t>
              </a:r>
              <a:r>
                <a:rPr lang="en-US" sz="2400" dirty="0" smtClean="0"/>
                <a:t>&gt;</a:t>
              </a:r>
            </a:p>
          </p:txBody>
        </p:sp>
        <p:sp>
          <p:nvSpPr>
            <p:cNvPr id="14" name="Oval Callout 13"/>
            <p:cNvSpPr/>
            <p:nvPr/>
          </p:nvSpPr>
          <p:spPr>
            <a:xfrm>
              <a:off x="7010400" y="4116324"/>
              <a:ext cx="2133600" cy="608838"/>
            </a:xfrm>
            <a:prstGeom prst="wedgeEllipseCallout">
              <a:avLst>
                <a:gd name="adj1" fmla="val -62561"/>
                <a:gd name="adj2" fmla="val 39856"/>
              </a:avLst>
            </a:prstGeom>
            <a:solidFill>
              <a:srgbClr val="2EBB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Transport method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57200" y="5251811"/>
            <a:ext cx="8610600" cy="691789"/>
            <a:chOff x="533400" y="4948535"/>
            <a:chExt cx="8610600" cy="691789"/>
          </a:xfrm>
        </p:grpSpPr>
        <p:sp>
          <p:nvSpPr>
            <p:cNvPr id="6" name="Rectangle 5"/>
            <p:cNvSpPr/>
            <p:nvPr/>
          </p:nvSpPr>
          <p:spPr>
            <a:xfrm>
              <a:off x="533400" y="4948535"/>
              <a:ext cx="7086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&lt;</a:t>
              </a:r>
              <a:r>
                <a:rPr lang="en-US" sz="2400" b="1" dirty="0" smtClean="0"/>
                <a:t>buffer </a:t>
              </a:r>
              <a:r>
                <a:rPr lang="en-US" sz="2400" dirty="0" smtClean="0"/>
                <a:t>size-MB="100" allocate-time="now"/&gt;</a:t>
              </a:r>
              <a:endParaRPr lang="en-US" sz="2400" dirty="0"/>
            </a:p>
          </p:txBody>
        </p:sp>
        <p:sp>
          <p:nvSpPr>
            <p:cNvPr id="15" name="Oval Callout 14"/>
            <p:cNvSpPr/>
            <p:nvPr/>
          </p:nvSpPr>
          <p:spPr>
            <a:xfrm>
              <a:off x="7086600" y="4954524"/>
              <a:ext cx="2057400" cy="685800"/>
            </a:xfrm>
            <a:prstGeom prst="wedgeEllipseCallout">
              <a:avLst>
                <a:gd name="adj1" fmla="val -64358"/>
                <a:gd name="adj2" fmla="val -10349"/>
              </a:avLst>
            </a:prstGeom>
            <a:solidFill>
              <a:srgbClr val="2EBBD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Buffer size/creation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and Run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BP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Adios_lint</a:t>
            </a:r>
            <a:endParaRPr lang="en-US" dirty="0" smtClean="0"/>
          </a:p>
          <a:p>
            <a:r>
              <a:rPr lang="en-US" dirty="0" err="1" smtClean="0"/>
              <a:t>Bpdump</a:t>
            </a:r>
            <a:endParaRPr lang="en-US" dirty="0" smtClean="0"/>
          </a:p>
          <a:p>
            <a:r>
              <a:rPr lang="en-US" dirty="0" smtClean="0"/>
              <a:t>Bp2h5</a:t>
            </a:r>
          </a:p>
          <a:p>
            <a:r>
              <a:rPr lang="en-US" dirty="0" smtClean="0"/>
              <a:t>bp2ncd</a:t>
            </a:r>
          </a:p>
          <a:p>
            <a:r>
              <a:rPr lang="en-US" dirty="0" smtClean="0"/>
              <a:t>Bp2ascii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/>
              <a:t>ADIOS Overview</a:t>
            </a:r>
          </a:p>
        </p:txBody>
      </p:sp>
      <p:sp>
        <p:nvSpPr>
          <p:cNvPr id="11267" name="Content Placeholder 6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791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Allows plug-ins for different I/O implementations.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Abstracts the API from the method used for I/O.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Simple API, almost as easy as F90 write statement.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Best practices/optimize IO routines for all supported transports “for free”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400" dirty="0" smtClean="0"/>
              <a:t>Componentization.</a:t>
            </a:r>
          </a:p>
          <a:p>
            <a:pPr>
              <a:lnSpc>
                <a:spcPct val="70000"/>
              </a:lnSpc>
              <a:defRPr/>
            </a:pPr>
            <a:r>
              <a:rPr lang="en-US" sz="2400" dirty="0" smtClean="0"/>
              <a:t>Thin API</a:t>
            </a:r>
          </a:p>
          <a:p>
            <a:pPr>
              <a:lnSpc>
                <a:spcPct val="70000"/>
              </a:lnSpc>
              <a:defRPr/>
            </a:pPr>
            <a:r>
              <a:rPr lang="en-US" sz="2400" dirty="0" smtClean="0"/>
              <a:t>XML file</a:t>
            </a:r>
            <a:endParaRPr lang="en-US" sz="2000" dirty="0" smtClean="0"/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b="1" dirty="0" smtClean="0"/>
              <a:t>data groupings</a:t>
            </a:r>
            <a:r>
              <a:rPr lang="en-US" sz="1900" dirty="0" smtClean="0"/>
              <a:t> with annotation</a:t>
            </a:r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b="1" dirty="0" smtClean="0"/>
              <a:t>IO method selection</a:t>
            </a:r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dirty="0" smtClean="0"/>
              <a:t>buffer sizes</a:t>
            </a:r>
          </a:p>
          <a:p>
            <a:pPr>
              <a:lnSpc>
                <a:spcPct val="70000"/>
              </a:lnSpc>
              <a:defRPr/>
            </a:pPr>
            <a:r>
              <a:rPr lang="en-US" sz="2400" dirty="0" smtClean="0"/>
              <a:t>Common tools</a:t>
            </a:r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dirty="0" smtClean="0"/>
              <a:t>Buffering</a:t>
            </a:r>
          </a:p>
          <a:p>
            <a:pPr lvl="1">
              <a:lnSpc>
                <a:spcPct val="70000"/>
              </a:lnSpc>
              <a:buFont typeface="Arial" pitchFamily="34" charset="0"/>
              <a:buChar char="–"/>
              <a:defRPr/>
            </a:pPr>
            <a:r>
              <a:rPr lang="en-US" sz="1900" dirty="0" smtClean="0"/>
              <a:t>Scheduling</a:t>
            </a:r>
          </a:p>
          <a:p>
            <a:pPr>
              <a:lnSpc>
                <a:spcPct val="70000"/>
              </a:lnSpc>
              <a:defRPr/>
            </a:pPr>
            <a:r>
              <a:rPr lang="en-US" sz="2400" dirty="0" smtClean="0"/>
              <a:t>Pluggable IO routines</a:t>
            </a:r>
          </a:p>
        </p:txBody>
      </p:sp>
      <p:grpSp>
        <p:nvGrpSpPr>
          <p:cNvPr id="14339" name="Group 5"/>
          <p:cNvGrpSpPr>
            <a:grpSpLocks/>
          </p:cNvGrpSpPr>
          <p:nvPr/>
        </p:nvGrpSpPr>
        <p:grpSpPr bwMode="auto">
          <a:xfrm>
            <a:off x="4740275" y="2819400"/>
            <a:ext cx="3870325" cy="3124200"/>
            <a:chOff x="301625" y="914400"/>
            <a:chExt cx="4022725" cy="3247301"/>
          </a:xfrm>
        </p:grpSpPr>
        <p:sp>
          <p:nvSpPr>
            <p:cNvPr id="14340" name="Text Box 5"/>
            <p:cNvSpPr txBox="1">
              <a:spLocks noChangeArrowheads="1"/>
            </p:cNvSpPr>
            <p:nvPr/>
          </p:nvSpPr>
          <p:spPr bwMode="auto">
            <a:xfrm>
              <a:off x="3370263" y="1257300"/>
              <a:ext cx="954087" cy="739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Calibri" pitchFamily="34" charset="0"/>
                </a:rPr>
                <a:t>External</a:t>
              </a:r>
            </a:p>
            <a:p>
              <a:pPr algn="ctr"/>
              <a:r>
                <a:rPr lang="en-US" sz="1400">
                  <a:latin typeface="Calibri" pitchFamily="34" charset="0"/>
                </a:rPr>
                <a:t>Metadata</a:t>
              </a:r>
            </a:p>
            <a:p>
              <a:pPr algn="ctr"/>
              <a:r>
                <a:rPr lang="en-US" sz="1400">
                  <a:latin typeface="Calibri" pitchFamily="34" charset="0"/>
                </a:rPr>
                <a:t>(XML file)</a:t>
              </a:r>
            </a:p>
          </p:txBody>
        </p:sp>
        <p:sp>
          <p:nvSpPr>
            <p:cNvPr id="14341" name="Text Box 7" descr="White marble"/>
            <p:cNvSpPr txBox="1">
              <a:spLocks noChangeArrowheads="1"/>
            </p:cNvSpPr>
            <p:nvPr/>
          </p:nvSpPr>
          <p:spPr bwMode="auto">
            <a:xfrm>
              <a:off x="306388" y="914400"/>
              <a:ext cx="2971800" cy="10271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Scientific Codes</a:t>
              </a:r>
            </a:p>
          </p:txBody>
        </p:sp>
        <p:sp>
          <p:nvSpPr>
            <p:cNvPr id="14342" name="Text Box 8"/>
            <p:cNvSpPr txBox="1">
              <a:spLocks noChangeArrowheads="1"/>
            </p:cNvSpPr>
            <p:nvPr/>
          </p:nvSpPr>
          <p:spPr bwMode="auto">
            <a:xfrm>
              <a:off x="306388" y="1944147"/>
              <a:ext cx="2971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FF"/>
                  </a:solidFill>
                  <a:latin typeface="Calibri" pitchFamily="34" charset="0"/>
                </a:rPr>
                <a:t>ADIOS API</a:t>
              </a:r>
            </a:p>
          </p:txBody>
        </p:sp>
        <p:sp>
          <p:nvSpPr>
            <p:cNvPr id="14343" name="Text Box 9"/>
            <p:cNvSpPr txBox="1">
              <a:spLocks noChangeArrowheads="1"/>
            </p:cNvSpPr>
            <p:nvPr/>
          </p:nvSpPr>
          <p:spPr bwMode="auto">
            <a:xfrm rot="5400000">
              <a:off x="1193860" y="2984107"/>
              <a:ext cx="822209" cy="3198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MPI-CIO</a:t>
              </a:r>
            </a:p>
          </p:txBody>
        </p:sp>
        <p:sp>
          <p:nvSpPr>
            <p:cNvPr id="14344" name="Text Box 10"/>
            <p:cNvSpPr txBox="1">
              <a:spLocks noChangeArrowheads="1"/>
            </p:cNvSpPr>
            <p:nvPr/>
          </p:nvSpPr>
          <p:spPr bwMode="auto">
            <a:xfrm rot="5400000">
              <a:off x="566738" y="3231426"/>
              <a:ext cx="1311276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LIVE/DataTap</a:t>
              </a:r>
            </a:p>
          </p:txBody>
        </p:sp>
        <p:sp>
          <p:nvSpPr>
            <p:cNvPr id="14345" name="Text Box 11"/>
            <p:cNvSpPr txBox="1">
              <a:spLocks noChangeArrowheads="1"/>
            </p:cNvSpPr>
            <p:nvPr/>
          </p:nvSpPr>
          <p:spPr bwMode="auto">
            <a:xfrm rot="5400000">
              <a:off x="464344" y="2954407"/>
              <a:ext cx="757238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MPI-IO</a:t>
              </a:r>
            </a:p>
          </p:txBody>
        </p:sp>
        <p:sp>
          <p:nvSpPr>
            <p:cNvPr id="14346" name="Text Box 12"/>
            <p:cNvSpPr txBox="1">
              <a:spLocks noChangeArrowheads="1"/>
            </p:cNvSpPr>
            <p:nvPr/>
          </p:nvSpPr>
          <p:spPr bwMode="auto">
            <a:xfrm rot="5400000">
              <a:off x="-28575" y="3063151"/>
              <a:ext cx="974725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POSIX IO</a:t>
              </a:r>
            </a:p>
          </p:txBody>
        </p:sp>
        <p:sp>
          <p:nvSpPr>
            <p:cNvPr id="14347" name="Text Box 13"/>
            <p:cNvSpPr txBox="1">
              <a:spLocks noChangeArrowheads="1"/>
            </p:cNvSpPr>
            <p:nvPr/>
          </p:nvSpPr>
          <p:spPr bwMode="auto">
            <a:xfrm rot="5400000">
              <a:off x="1605076" y="2952303"/>
              <a:ext cx="758601" cy="3198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pHDF-5</a:t>
              </a:r>
            </a:p>
          </p:txBody>
        </p:sp>
        <p:sp>
          <p:nvSpPr>
            <p:cNvPr id="14348" name="Text Box 14"/>
            <p:cNvSpPr txBox="1">
              <a:spLocks noChangeArrowheads="1"/>
            </p:cNvSpPr>
            <p:nvPr/>
          </p:nvSpPr>
          <p:spPr bwMode="auto">
            <a:xfrm rot="5400000">
              <a:off x="1914525" y="3028226"/>
              <a:ext cx="904875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pnetCDF</a:t>
              </a:r>
            </a:p>
          </p:txBody>
        </p:sp>
        <p:sp>
          <p:nvSpPr>
            <p:cNvPr id="14349" name="Text Box 15"/>
            <p:cNvSpPr txBox="1">
              <a:spLocks noChangeArrowheads="1"/>
            </p:cNvSpPr>
            <p:nvPr/>
          </p:nvSpPr>
          <p:spPr bwMode="auto">
            <a:xfrm rot="5400000">
              <a:off x="2178844" y="3141732"/>
              <a:ext cx="1131888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Viz Engines</a:t>
              </a:r>
            </a:p>
          </p:txBody>
        </p:sp>
        <p:sp>
          <p:nvSpPr>
            <p:cNvPr id="14350" name="Text Box 16"/>
            <p:cNvSpPr txBox="1">
              <a:spLocks noChangeArrowheads="1"/>
            </p:cNvSpPr>
            <p:nvPr/>
          </p:nvSpPr>
          <p:spPr bwMode="auto">
            <a:xfrm rot="5400000">
              <a:off x="2414588" y="3290163"/>
              <a:ext cx="142875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latin typeface="Calibri" pitchFamily="34" charset="0"/>
                </a:rPr>
                <a:t>Others (plug-in)</a:t>
              </a:r>
            </a:p>
          </p:txBody>
        </p:sp>
        <p:sp>
          <p:nvSpPr>
            <p:cNvPr id="14351" name="Text Box 8"/>
            <p:cNvSpPr txBox="1">
              <a:spLocks noChangeArrowheads="1"/>
            </p:cNvSpPr>
            <p:nvPr/>
          </p:nvSpPr>
          <p:spPr bwMode="auto">
            <a:xfrm>
              <a:off x="304800" y="2342723"/>
              <a:ext cx="9144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FF0000"/>
                  </a:solidFill>
                  <a:latin typeface="Calibri" pitchFamily="34" charset="0"/>
                </a:rPr>
                <a:t>buffering</a:t>
              </a:r>
              <a:endParaRPr lang="en-US" sz="1400">
                <a:latin typeface="Calibri" pitchFamily="34" charset="0"/>
              </a:endParaRPr>
            </a:p>
          </p:txBody>
        </p:sp>
        <p:sp>
          <p:nvSpPr>
            <p:cNvPr id="14352" name="Text Box 8"/>
            <p:cNvSpPr txBox="1">
              <a:spLocks noChangeArrowheads="1"/>
            </p:cNvSpPr>
            <p:nvPr/>
          </p:nvSpPr>
          <p:spPr bwMode="auto">
            <a:xfrm>
              <a:off x="1295400" y="2342723"/>
              <a:ext cx="9144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FF0000"/>
                  </a:solidFill>
                  <a:latin typeface="Calibri" pitchFamily="34" charset="0"/>
                </a:rPr>
                <a:t>schedule</a:t>
              </a:r>
              <a:endParaRPr lang="en-US" sz="1400">
                <a:latin typeface="Calibri" pitchFamily="34" charset="0"/>
              </a:endParaRPr>
            </a:p>
          </p:txBody>
        </p:sp>
        <p:sp>
          <p:nvSpPr>
            <p:cNvPr id="14353" name="Text Box 8"/>
            <p:cNvSpPr txBox="1">
              <a:spLocks noChangeArrowheads="1"/>
            </p:cNvSpPr>
            <p:nvPr/>
          </p:nvSpPr>
          <p:spPr bwMode="auto">
            <a:xfrm>
              <a:off x="2286000" y="2342723"/>
              <a:ext cx="9906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FF0000"/>
                  </a:solidFill>
                  <a:latin typeface="Calibri" pitchFamily="34" charset="0"/>
                </a:rPr>
                <a:t>feedback</a:t>
              </a:r>
              <a:endParaRPr lang="en-US" sz="140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0650" y="76200"/>
            <a:ext cx="8775700" cy="676275"/>
          </a:xfrm>
        </p:spPr>
        <p:txBody>
          <a:bodyPr/>
          <a:lstStyle/>
          <a:p>
            <a:r>
              <a:rPr lang="en-US" sz="3000" dirty="0" err="1" smtClean="0">
                <a:ln>
                  <a:noFill/>
                </a:ln>
              </a:rPr>
              <a:t>adios_lint</a:t>
            </a:r>
            <a:endParaRPr lang="en-US" sz="3000" dirty="0" smtClean="0">
              <a:ln>
                <a:noFill/>
              </a:ln>
            </a:endParaRP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0650" y="925513"/>
            <a:ext cx="8229600" cy="5246687"/>
          </a:xfrm>
        </p:spPr>
        <p:txBody>
          <a:bodyPr/>
          <a:lstStyle/>
          <a:p>
            <a:r>
              <a:rPr lang="en-US" b="1" smtClean="0"/>
              <a:t>validate configuration XML file conforms to all standards.</a:t>
            </a:r>
          </a:p>
          <a:p>
            <a:r>
              <a:rPr lang="en-US" b="1" smtClean="0"/>
              <a:t>adios_lint &lt;filename&gt;</a:t>
            </a:r>
          </a:p>
          <a:p>
            <a:endParaRPr lang="en-US" b="1" smtClean="0"/>
          </a:p>
          <a:p>
            <a:r>
              <a:rPr lang="en-US" b="1" smtClean="0"/>
              <a:t>output: no news is good news!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bpdump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142999"/>
          </a:xfrm>
        </p:spPr>
        <p:txBody>
          <a:bodyPr/>
          <a:lstStyle/>
          <a:p>
            <a:r>
              <a:rPr lang="en-US" dirty="0" smtClean="0"/>
              <a:t>./</a:t>
            </a:r>
            <a:r>
              <a:rPr lang="en-US" dirty="0" err="1" smtClean="0"/>
              <a:t>bpdump</a:t>
            </a:r>
            <a:r>
              <a:rPr lang="en-US" dirty="0" smtClean="0"/>
              <a:t> [-</a:t>
            </a:r>
            <a:r>
              <a:rPr lang="en-US" dirty="0" err="1" smtClean="0"/>
              <a:t>d</a:t>
            </a:r>
            <a:r>
              <a:rPr lang="en-US" dirty="0" smtClean="0"/>
              <a:t> [</a:t>
            </a:r>
            <a:r>
              <a:rPr lang="en-US" dirty="0" err="1" smtClean="0"/>
              <a:t>var</a:t>
            </a:r>
            <a:r>
              <a:rPr lang="en-US" dirty="0" smtClean="0"/>
              <a:t>]|--dump [</a:t>
            </a:r>
            <a:r>
              <a:rPr lang="en-US" dirty="0" err="1" smtClean="0"/>
              <a:t>var</a:t>
            </a:r>
            <a:r>
              <a:rPr lang="en-US" dirty="0" smtClean="0"/>
              <a:t>]] &lt;filename&gt;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286000"/>
            <a:ext cx="5257800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 smtClean="0"/>
          </a:p>
          <a:p>
            <a:r>
              <a:rPr lang="en-US" sz="2200" dirty="0" smtClean="0"/>
              <a:t>./</a:t>
            </a:r>
            <a:r>
              <a:rPr lang="en-US" sz="2200" dirty="0" err="1" smtClean="0"/>
              <a:t>bpdump</a:t>
            </a:r>
            <a:r>
              <a:rPr lang="en-US" sz="2200" dirty="0" smtClean="0"/>
              <a:t> –</a:t>
            </a:r>
            <a:r>
              <a:rPr lang="en-US" sz="2200" dirty="0" err="1" smtClean="0"/>
              <a:t>d</a:t>
            </a:r>
            <a:r>
              <a:rPr lang="en-US" sz="2200" dirty="0" smtClean="0"/>
              <a:t> NX </a:t>
            </a:r>
            <a:r>
              <a:rPr lang="en-US" sz="2200" dirty="0" err="1" smtClean="0"/>
              <a:t>final.bp</a:t>
            </a:r>
            <a:endParaRPr lang="en-US" sz="2200" dirty="0" smtClean="0"/>
          </a:p>
          <a:p>
            <a:r>
              <a:rPr lang="en-US" sz="2200" dirty="0" smtClean="0"/>
              <a:t>element size: 39</a:t>
            </a:r>
          </a:p>
          <a:p>
            <a:r>
              <a:rPr lang="en-US" sz="2200" dirty="0" smtClean="0"/>
              <a:t>Scalar NX</a:t>
            </a:r>
          </a:p>
          <a:p>
            <a:r>
              <a:rPr lang="en-US" sz="2200" dirty="0" smtClean="0"/>
              <a:t>        Path: /</a:t>
            </a:r>
          </a:p>
          <a:p>
            <a:r>
              <a:rPr lang="en-US" sz="2200" dirty="0" smtClean="0"/>
              <a:t>        Type: integer (2)</a:t>
            </a:r>
          </a:p>
          <a:p>
            <a:r>
              <a:rPr lang="en-US" sz="2200" dirty="0" smtClean="0"/>
              <a:t>        Value: 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bp2h5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229380"/>
          </a:xfrm>
        </p:spPr>
        <p:txBody>
          <a:bodyPr/>
          <a:lstStyle/>
          <a:p>
            <a:r>
              <a:rPr lang="en-US" dirty="0" smtClean="0"/>
              <a:t>./bp2h5 </a:t>
            </a:r>
            <a:r>
              <a:rPr lang="en-US" dirty="0" err="1" smtClean="0"/>
              <a:t>XXXX.bp</a:t>
            </a:r>
            <a:r>
              <a:rPr lang="en-US" dirty="0" smtClean="0"/>
              <a:t> [XXXX.h5] [-</a:t>
            </a:r>
            <a:r>
              <a:rPr lang="en-US" dirty="0" err="1" smtClean="0"/>
              <a:t>c</a:t>
            </a:r>
            <a:r>
              <a:rPr lang="en-US" dirty="0" smtClean="0"/>
              <a:t>]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454056"/>
            <a:ext cx="7010400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./bp2h5 </a:t>
            </a:r>
            <a:r>
              <a:rPr lang="en-US" sz="2200" dirty="0" err="1" smtClean="0"/>
              <a:t>final.bp</a:t>
            </a:r>
            <a:r>
              <a:rPr lang="en-US" sz="2200" dirty="0" smtClean="0"/>
              <a:t> –</a:t>
            </a:r>
            <a:r>
              <a:rPr lang="en-US" sz="2200" dirty="0" err="1" smtClean="0"/>
              <a:t>cheat.xml</a:t>
            </a:r>
            <a:endParaRPr lang="en-US" sz="2200" dirty="0" smtClean="0"/>
          </a:p>
          <a:p>
            <a:r>
              <a:rPr lang="en-US" sz="2200" dirty="0" smtClean="0"/>
              <a:t>h5ls -</a:t>
            </a:r>
            <a:r>
              <a:rPr lang="en-US" sz="2200" dirty="0" err="1" smtClean="0"/>
              <a:t>r</a:t>
            </a:r>
            <a:r>
              <a:rPr lang="en-US" sz="2200" dirty="0" smtClean="0"/>
              <a:t> final.h5</a:t>
            </a:r>
          </a:p>
          <a:p>
            <a:endParaRPr lang="en-US" sz="2200" dirty="0" smtClean="0"/>
          </a:p>
          <a:p>
            <a:r>
              <a:rPr lang="en-US" sz="2200" dirty="0" smtClean="0"/>
              <a:t>/NX                      Dataset {1}</a:t>
            </a:r>
          </a:p>
          <a:p>
            <a:r>
              <a:rPr lang="en-US" sz="2200" dirty="0" smtClean="0"/>
              <a:t>/NY                      Dataset {1}</a:t>
            </a:r>
          </a:p>
          <a:p>
            <a:r>
              <a:rPr lang="en-US" sz="2200" dirty="0" smtClean="0"/>
              <a:t>/data                    Dataset {400, 500}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bp2ncd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229380"/>
          </a:xfrm>
        </p:spPr>
        <p:txBody>
          <a:bodyPr/>
          <a:lstStyle/>
          <a:p>
            <a:r>
              <a:rPr lang="en-US" dirty="0" smtClean="0"/>
              <a:t>./bp2ncd </a:t>
            </a:r>
            <a:r>
              <a:rPr lang="en-US" dirty="0" err="1" smtClean="0"/>
              <a:t>XXXX.bp</a:t>
            </a:r>
            <a:r>
              <a:rPr lang="en-US" dirty="0" smtClean="0"/>
              <a:t> [</a:t>
            </a:r>
            <a:r>
              <a:rPr lang="en-US" dirty="0" err="1" smtClean="0"/>
              <a:t>XXXX.nc</a:t>
            </a:r>
            <a:r>
              <a:rPr lang="en-US" dirty="0" smtClean="0"/>
              <a:t>] [-</a:t>
            </a:r>
            <a:r>
              <a:rPr lang="en-US" dirty="0" err="1" smtClean="0"/>
              <a:t>c</a:t>
            </a:r>
            <a:r>
              <a:rPr lang="en-US" dirty="0" smtClean="0"/>
              <a:t>]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362200"/>
            <a:ext cx="8229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./bp2ncd </a:t>
            </a:r>
            <a:r>
              <a:rPr lang="en-US" sz="2200" dirty="0" err="1" smtClean="0"/>
              <a:t>final.bp</a:t>
            </a:r>
            <a:r>
              <a:rPr lang="en-US" sz="2200" dirty="0" smtClean="0"/>
              <a:t> -</a:t>
            </a:r>
            <a:r>
              <a:rPr lang="en-US" sz="2200" dirty="0" err="1" smtClean="0"/>
              <a:t>c</a:t>
            </a:r>
            <a:endParaRPr lang="en-US" sz="2200" dirty="0" smtClean="0"/>
          </a:p>
          <a:p>
            <a:r>
              <a:rPr lang="en-US" sz="2200" dirty="0" err="1" smtClean="0"/>
              <a:t>ncdump</a:t>
            </a:r>
            <a:r>
              <a:rPr lang="en-US" sz="2200" dirty="0" smtClean="0"/>
              <a:t> -</a:t>
            </a:r>
            <a:r>
              <a:rPr lang="en-US" sz="2200" dirty="0" err="1" smtClean="0"/>
              <a:t>hfinal.nc</a:t>
            </a:r>
            <a:endParaRPr lang="en-US" sz="2200" dirty="0" smtClean="0"/>
          </a:p>
          <a:p>
            <a:r>
              <a:rPr lang="en-US" sz="2200" dirty="0" err="1" smtClean="0"/>
              <a:t>netcdf</a:t>
            </a:r>
            <a:r>
              <a:rPr lang="en-US" sz="2200" dirty="0" smtClean="0"/>
              <a:t> final { // format variant: 64bit </a:t>
            </a:r>
          </a:p>
          <a:p>
            <a:r>
              <a:rPr lang="en-US" sz="2200" dirty="0" smtClean="0"/>
              <a:t>dimensions:</a:t>
            </a:r>
          </a:p>
          <a:p>
            <a:r>
              <a:rPr lang="en-US" sz="2200" dirty="0" smtClean="0"/>
              <a:t>        _data_0 = 400 ;</a:t>
            </a:r>
          </a:p>
          <a:p>
            <a:r>
              <a:rPr lang="en-US" sz="2200" dirty="0" smtClean="0"/>
              <a:t>        _data_1 = 500 ;</a:t>
            </a:r>
          </a:p>
          <a:p>
            <a:r>
              <a:rPr lang="en-US" sz="2200" dirty="0" smtClean="0"/>
              <a:t>variables:</a:t>
            </a:r>
          </a:p>
          <a:p>
            <a:r>
              <a:rPr lang="en-US" sz="2200" dirty="0" smtClean="0"/>
              <a:t>        float _data(_data_0, _data_1) ;</a:t>
            </a:r>
          </a:p>
          <a:p>
            <a:r>
              <a:rPr lang="en-US" sz="2200" dirty="0"/>
              <a:t>}</a:t>
            </a:r>
            <a:endParaRPr lang="en-US" sz="2200" dirty="0" smtClean="0"/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bp2ascii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686800" cy="2514600"/>
          </a:xfrm>
        </p:spPr>
        <p:txBody>
          <a:bodyPr/>
          <a:lstStyle/>
          <a:p>
            <a:r>
              <a:rPr lang="en-US" dirty="0" smtClean="0"/>
              <a:t>./bp2ascii </a:t>
            </a:r>
            <a:r>
              <a:rPr lang="en-US" dirty="0" err="1" smtClean="0"/>
              <a:t>XXXX.bp</a:t>
            </a:r>
            <a:r>
              <a:rPr lang="en-US" dirty="0" smtClean="0"/>
              <a:t>  [</a:t>
            </a:r>
            <a:r>
              <a:rPr lang="en-US" dirty="0" err="1" smtClean="0"/>
              <a:t>XXXX.txt</a:t>
            </a:r>
            <a:r>
              <a:rPr lang="en-US" dirty="0" smtClean="0"/>
              <a:t>] -C[-</a:t>
            </a:r>
            <a:r>
              <a:rPr lang="en-US" dirty="0" err="1" smtClean="0"/>
              <a:t>c</a:t>
            </a:r>
            <a:r>
              <a:rPr lang="en-US" dirty="0" smtClean="0"/>
              <a:t>] data_name1  [data_name2...]</a:t>
            </a:r>
          </a:p>
          <a:p>
            <a:r>
              <a:rPr lang="en-US" dirty="0" smtClean="0"/>
              <a:t>Example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2895600"/>
            <a:ext cx="6858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./bp2ascii </a:t>
            </a:r>
            <a:r>
              <a:rPr lang="en-US" sz="2200" dirty="0" err="1" smtClean="0"/>
              <a:t>final.bp</a:t>
            </a:r>
            <a:r>
              <a:rPr lang="en-US" sz="2200" dirty="0" smtClean="0"/>
              <a:t> -</a:t>
            </a:r>
            <a:r>
              <a:rPr lang="en-US" sz="2200" dirty="0" err="1" smtClean="0"/>
              <a:t>c</a:t>
            </a:r>
            <a:r>
              <a:rPr lang="en-US" sz="2200" dirty="0" smtClean="0"/>
              <a:t> data</a:t>
            </a:r>
          </a:p>
          <a:p>
            <a:r>
              <a:rPr lang="en-US" sz="2200" dirty="0" smtClean="0"/>
              <a:t>----------------------------</a:t>
            </a:r>
          </a:p>
          <a:p>
            <a:r>
              <a:rPr lang="en-US" sz="2200" dirty="0" smtClean="0"/>
              <a:t>generating file: </a:t>
            </a:r>
            <a:r>
              <a:rPr lang="en-US" sz="2200" dirty="0" err="1" smtClean="0"/>
              <a:t>final.txt</a:t>
            </a:r>
            <a:endParaRPr lang="en-US" sz="2200" dirty="0" smtClean="0"/>
          </a:p>
          <a:p>
            <a:r>
              <a:rPr lang="en-US" sz="2200" dirty="0" smtClean="0"/>
              <a:t>----------------------------</a:t>
            </a:r>
          </a:p>
          <a:p>
            <a:r>
              <a:rPr lang="en-US" sz="2200" dirty="0" smtClean="0"/>
              <a:t>write dataset: data</a:t>
            </a:r>
          </a:p>
          <a:p>
            <a:r>
              <a:rPr lang="en-US" sz="2200" dirty="0" smtClean="0"/>
              <a:t>        Dimension:400 </a:t>
            </a:r>
            <a:r>
              <a:rPr lang="en-US" sz="2200" dirty="0" err="1" smtClean="0"/>
              <a:t>x</a:t>
            </a:r>
            <a:r>
              <a:rPr lang="en-US" sz="2200" dirty="0" smtClean="0"/>
              <a:t> 500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Gwrite</a:t>
            </a:r>
            <a:r>
              <a:rPr lang="en-US" dirty="0" smtClean="0"/>
              <a:t>/</a:t>
            </a:r>
            <a:r>
              <a:rPr lang="en-US" dirty="0" err="1" smtClean="0"/>
              <a:t>gread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Easy to Insert/Remove Variables</a:t>
            </a:r>
          </a:p>
          <a:p>
            <a:pPr lvl="1"/>
            <a:r>
              <a:rPr lang="en-US" dirty="0" smtClean="0"/>
              <a:t>Only need maintain xml file</a:t>
            </a:r>
          </a:p>
          <a:p>
            <a:r>
              <a:rPr lang="en-US" dirty="0" smtClean="0"/>
              <a:t>How to Use</a:t>
            </a:r>
          </a:p>
          <a:p>
            <a:pPr lvl="1"/>
            <a:r>
              <a:rPr lang="en-US" dirty="0" smtClean="0"/>
              <a:t>Source code</a:t>
            </a:r>
          </a:p>
          <a:p>
            <a:pPr lvl="2"/>
            <a:r>
              <a:rPr lang="en-US" dirty="0" err="1" smtClean="0"/>
              <a:t>Adios_gwrite(buf_id,group_name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Makefile</a:t>
            </a:r>
            <a:endParaRPr lang="en-US" dirty="0" smtClean="0"/>
          </a:p>
          <a:p>
            <a:pPr lvl="2"/>
            <a:r>
              <a:rPr lang="en-US" dirty="0" smtClean="0"/>
              <a:t>Python </a:t>
            </a:r>
            <a:r>
              <a:rPr lang="en-US" dirty="0" err="1" smtClean="0"/>
              <a:t>gwrite.py</a:t>
            </a:r>
            <a:r>
              <a:rPr lang="en-US" dirty="0" smtClean="0"/>
              <a:t> xml _</a:t>
            </a:r>
            <a:r>
              <a:rPr lang="en-US" dirty="0" err="1" smtClean="0"/>
              <a:t>fnamedir_name</a:t>
            </a:r>
            <a:endParaRPr lang="en-US" dirty="0" smtClean="0"/>
          </a:p>
          <a:p>
            <a:pPr lvl="2"/>
            <a:r>
              <a:rPr lang="en-US" dirty="0" smtClean="0"/>
              <a:t>Run gwrite.py in every directory containing the </a:t>
            </a:r>
            <a:r>
              <a:rPr lang="en-US" dirty="0" err="1" smtClean="0"/>
              <a:t>adios_gwrite</a:t>
            </a:r>
            <a:endParaRPr lang="en-US" dirty="0" smtClean="0"/>
          </a:p>
          <a:p>
            <a:r>
              <a:rPr lang="en-US" dirty="0" err="1" smtClean="0"/>
              <a:t>Adios_gread</a:t>
            </a:r>
            <a:r>
              <a:rPr lang="en-US" dirty="0" smtClean="0"/>
              <a:t>(</a:t>
            </a:r>
            <a:r>
              <a:rPr lang="en-US" dirty="0" err="1" smtClean="0"/>
              <a:t>buf_id,group_name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One read statement for all reads in a group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Show, Compile/Run </a:t>
            </a:r>
            <a:r>
              <a:rPr lang="en-US" dirty="0" err="1" smtClean="0"/>
              <a:t>Heat_adios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More output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more variables </a:t>
            </a:r>
          </a:p>
          <a:p>
            <a:pPr lvl="1"/>
            <a:r>
              <a:rPr lang="en-US" dirty="0" err="1" smtClean="0"/>
              <a:t>cos_u,sin_u</a:t>
            </a:r>
            <a:r>
              <a:rPr lang="en-US" dirty="0" smtClean="0"/>
              <a:t>, </a:t>
            </a:r>
            <a:r>
              <a:rPr lang="en-US" dirty="0" err="1" smtClean="0"/>
              <a:t>tan_u</a:t>
            </a:r>
            <a:endParaRPr lang="en-US" dirty="0" smtClean="0"/>
          </a:p>
          <a:p>
            <a:r>
              <a:rPr lang="en-US" dirty="0" smtClean="0"/>
              <a:t>Modify XML File</a:t>
            </a:r>
          </a:p>
          <a:p>
            <a:r>
              <a:rPr lang="en-US" dirty="0" smtClean="0"/>
              <a:t>Modify </a:t>
            </a:r>
            <a:r>
              <a:rPr lang="en-US" b="1" dirty="0" err="1" smtClean="0"/>
              <a:t>ptrdat</a:t>
            </a:r>
            <a:r>
              <a:rPr lang="en-US" dirty="0" smtClean="0"/>
              <a:t>routine</a:t>
            </a:r>
          </a:p>
          <a:p>
            <a:pPr lvl="1"/>
            <a:r>
              <a:rPr lang="en-US" dirty="0" smtClean="0"/>
              <a:t>Replace all of the </a:t>
            </a:r>
            <a:r>
              <a:rPr lang="en-US" dirty="0" err="1" smtClean="0"/>
              <a:t>adios_write</a:t>
            </a:r>
            <a:r>
              <a:rPr lang="en-US" dirty="0" smtClean="0"/>
              <a:t> statements with just</a:t>
            </a:r>
          </a:p>
          <a:p>
            <a:pPr lvl="2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adios_gwrite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(buf_id,”output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r>
              <a:rPr lang="en-US" dirty="0" smtClean="0"/>
              <a:t>Recompile/Run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heat.xml</a:t>
            </a:r>
            <a:r>
              <a:rPr lang="en-US" dirty="0" smtClean="0"/>
              <a:t> 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9831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&lt;adios-group name="output”&gt;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var</a:t>
            </a:r>
            <a:r>
              <a:rPr lang="en-US" dirty="0" smtClean="0"/>
              <a:t> name="NX" type="integer"/&gt;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var</a:t>
            </a:r>
            <a:r>
              <a:rPr lang="en-US" dirty="0" smtClean="0"/>
              <a:t> name="NY" type="integer"/&gt;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var</a:t>
            </a:r>
            <a:r>
              <a:rPr lang="en-US" dirty="0" smtClean="0"/>
              <a:t> name=”temperature" </a:t>
            </a:r>
            <a:r>
              <a:rPr lang="en-US" dirty="0" err="1" smtClean="0"/>
              <a:t>gname</a:t>
            </a:r>
            <a:r>
              <a:rPr lang="en-US" dirty="0" smtClean="0"/>
              <a:t>="</a:t>
            </a:r>
            <a:r>
              <a:rPr lang="en-US" dirty="0" err="1" smtClean="0"/>
              <a:t>u</a:t>
            </a:r>
            <a:r>
              <a:rPr lang="en-US" dirty="0" smtClean="0"/>
              <a:t>”  type="</a:t>
            </a:r>
            <a:r>
              <a:rPr lang="en-US" dirty="0" smtClean="0">
                <a:solidFill>
                  <a:schemeClr val="tx1"/>
                </a:solidFill>
              </a:rPr>
              <a:t>float</a:t>
            </a:r>
            <a:r>
              <a:rPr lang="en-US" dirty="0" smtClean="0"/>
              <a:t>" dimensions="NX,NY"/&gt;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>
                <a:solidFill>
                  <a:srgbClr val="0000FF"/>
                </a:solidFill>
              </a:rPr>
              <a:t> name="</a:t>
            </a:r>
            <a:r>
              <a:rPr lang="en-US" dirty="0" err="1" smtClean="0">
                <a:solidFill>
                  <a:srgbClr val="0000FF"/>
                </a:solidFill>
              </a:rPr>
              <a:t>cos_temp</a:t>
            </a:r>
            <a:r>
              <a:rPr lang="en-US" dirty="0" smtClean="0">
                <a:solidFill>
                  <a:srgbClr val="0000FF"/>
                </a:solidFill>
              </a:rPr>
              <a:t>" </a:t>
            </a:r>
            <a:r>
              <a:rPr lang="en-US" dirty="0" err="1" smtClean="0">
                <a:solidFill>
                  <a:srgbClr val="0000FF"/>
                </a:solidFill>
              </a:rPr>
              <a:t>gname</a:t>
            </a:r>
            <a:r>
              <a:rPr lang="en-US" dirty="0" smtClean="0">
                <a:solidFill>
                  <a:srgbClr val="0000FF"/>
                </a:solidFill>
              </a:rPr>
              <a:t>="</a:t>
            </a:r>
            <a:r>
              <a:rPr lang="en-US" dirty="0" err="1" smtClean="0">
                <a:solidFill>
                  <a:srgbClr val="0000FF"/>
                </a:solidFill>
              </a:rPr>
              <a:t>cos_u</a:t>
            </a:r>
            <a:r>
              <a:rPr lang="en-US" dirty="0" smtClean="0">
                <a:solidFill>
                  <a:srgbClr val="0000FF"/>
                </a:solidFill>
              </a:rPr>
              <a:t>” type=”float" dimensions="NX,NY"/&gt;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>
                <a:solidFill>
                  <a:srgbClr val="0000FF"/>
                </a:solidFill>
              </a:rPr>
              <a:t> name="</a:t>
            </a:r>
            <a:r>
              <a:rPr lang="en-US" dirty="0" err="1" smtClean="0">
                <a:solidFill>
                  <a:srgbClr val="0000FF"/>
                </a:solidFill>
              </a:rPr>
              <a:t>sin_temp</a:t>
            </a:r>
            <a:r>
              <a:rPr lang="en-US" dirty="0" smtClean="0">
                <a:solidFill>
                  <a:srgbClr val="0000FF"/>
                </a:solidFill>
              </a:rPr>
              <a:t>" </a:t>
            </a:r>
            <a:r>
              <a:rPr lang="en-US" dirty="0" err="1" smtClean="0">
                <a:solidFill>
                  <a:srgbClr val="0000FF"/>
                </a:solidFill>
              </a:rPr>
              <a:t>gname</a:t>
            </a:r>
            <a:r>
              <a:rPr lang="en-US" dirty="0" smtClean="0">
                <a:solidFill>
                  <a:srgbClr val="0000FF"/>
                </a:solidFill>
              </a:rPr>
              <a:t>="</a:t>
            </a:r>
            <a:r>
              <a:rPr lang="en-US" dirty="0" err="1" smtClean="0">
                <a:solidFill>
                  <a:srgbClr val="0000FF"/>
                </a:solidFill>
              </a:rPr>
              <a:t>sin_u</a:t>
            </a:r>
            <a:r>
              <a:rPr lang="en-US" dirty="0" smtClean="0">
                <a:solidFill>
                  <a:srgbClr val="0000FF"/>
                </a:solidFill>
              </a:rPr>
              <a:t>” type="float" dimensions="NX,NY"/&gt;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>
                <a:solidFill>
                  <a:srgbClr val="0000FF"/>
                </a:solidFill>
              </a:rPr>
              <a:t> name="</a:t>
            </a:r>
            <a:r>
              <a:rPr lang="en-US" dirty="0" err="1" smtClean="0">
                <a:solidFill>
                  <a:srgbClr val="0000FF"/>
                </a:solidFill>
              </a:rPr>
              <a:t>tan_temp</a:t>
            </a:r>
            <a:r>
              <a:rPr lang="en-US" dirty="0" smtClean="0">
                <a:solidFill>
                  <a:srgbClr val="0000FF"/>
                </a:solidFill>
              </a:rPr>
              <a:t>" </a:t>
            </a:r>
            <a:r>
              <a:rPr lang="en-US" dirty="0" err="1" smtClean="0">
                <a:solidFill>
                  <a:srgbClr val="0000FF"/>
                </a:solidFill>
              </a:rPr>
              <a:t>gname</a:t>
            </a:r>
            <a:r>
              <a:rPr lang="en-US" dirty="0" smtClean="0">
                <a:solidFill>
                  <a:srgbClr val="0000FF"/>
                </a:solidFill>
              </a:rPr>
              <a:t>="</a:t>
            </a:r>
            <a:r>
              <a:rPr lang="en-US" dirty="0" err="1" smtClean="0">
                <a:solidFill>
                  <a:srgbClr val="0000FF"/>
                </a:solidFill>
              </a:rPr>
              <a:t>tan_u</a:t>
            </a:r>
            <a:r>
              <a:rPr lang="en-US" dirty="0" smtClean="0">
                <a:solidFill>
                  <a:srgbClr val="0000FF"/>
                </a:solidFill>
              </a:rPr>
              <a:t>”  type="float" dimensions="NX,NY"/&gt;</a:t>
            </a:r>
          </a:p>
          <a:p>
            <a:pPr>
              <a:buNone/>
            </a:pPr>
            <a:r>
              <a:rPr lang="en-US" dirty="0" smtClean="0"/>
              <a:t>&lt;/adios-group&gt;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&lt;method method="POSIX" group="output"/&gt;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gname</a:t>
            </a:r>
            <a:r>
              <a:rPr lang="en-US" dirty="0" smtClean="0"/>
              <a:t> :actual variable name/expression in the source code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name: dataset name written into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775700" cy="676275"/>
          </a:xfrm>
        </p:spPr>
        <p:txBody>
          <a:bodyPr/>
          <a:lstStyle/>
          <a:p>
            <a:r>
              <a:rPr lang="en-US" dirty="0" smtClean="0"/>
              <a:t>Show and run new ADIOS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ADIOS Overview</a:t>
            </a:r>
          </a:p>
        </p:txBody>
      </p:sp>
      <p:sp>
        <p:nvSpPr>
          <p:cNvPr id="8195" name="Content Placeholder 3"/>
          <p:cNvSpPr>
            <a:spLocks noGrp="1"/>
          </p:cNvSpPr>
          <p:nvPr>
            <p:ph idx="1"/>
          </p:nvPr>
        </p:nvSpPr>
        <p:spPr>
          <a:xfrm>
            <a:off x="228600" y="1181100"/>
            <a:ext cx="8686800" cy="53721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C00000"/>
                </a:solidFill>
              </a:rPr>
              <a:t>ADIOS is an IO componentization, which allows us to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000090"/>
                </a:solidFill>
              </a:rPr>
              <a:t>Abstract the API from the IO implementation.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000090"/>
                </a:solidFill>
              </a:rPr>
              <a:t>Switch from synchronous to asynchronous IO at runtime.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000090"/>
                </a:solidFill>
              </a:rPr>
              <a:t>Change from real-time visualization to fast IO at runtime.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C00000"/>
                </a:solidFill>
              </a:rPr>
              <a:t>Combines.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Fast</a:t>
            </a:r>
            <a:r>
              <a:rPr lang="en-US" dirty="0" smtClean="0"/>
              <a:t> I/O routines.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Easy</a:t>
            </a:r>
            <a:r>
              <a:rPr lang="en-US" dirty="0" smtClean="0"/>
              <a:t> to use.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Scalable</a:t>
            </a:r>
            <a:r>
              <a:rPr lang="en-US" dirty="0" smtClean="0"/>
              <a:t> architecture</a:t>
            </a:r>
            <a:br>
              <a:rPr lang="en-US" dirty="0" smtClean="0"/>
            </a:br>
            <a:r>
              <a:rPr lang="en-US" dirty="0" smtClean="0"/>
              <a:t>(100s cores) millions of </a:t>
            </a:r>
            <a:r>
              <a:rPr lang="en-US" dirty="0" err="1" smtClean="0"/>
              <a:t>procs</a:t>
            </a:r>
            <a:r>
              <a:rPr lang="en-US" dirty="0" smtClean="0"/>
              <a:t>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err="1" smtClean="0">
                <a:solidFill>
                  <a:schemeClr val="accent1"/>
                </a:solidFill>
              </a:rPr>
              <a:t>QoS</a:t>
            </a:r>
            <a:r>
              <a:rPr lang="en-US" b="1" dirty="0" smtClean="0">
                <a:solidFill>
                  <a:schemeClr val="accent1"/>
                </a:solidFill>
              </a:rPr>
              <a:t>.</a:t>
            </a:r>
            <a:endParaRPr lang="en-US" dirty="0" smtClean="0"/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Metadata rich output.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Visualization applied during simulations.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Analysis, compression techniques applied during simulations.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Provenance tracking.</a:t>
            </a:r>
          </a:p>
        </p:txBody>
      </p:sp>
      <p:pic>
        <p:nvPicPr>
          <p:cNvPr id="16387" name="Picture 2" descr="C:\Users\ywy\AppData\Local\Microsoft\Windows\Temporary Internet Files\Content.Outlook\NQYVDAT0\Nx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0" y="2514600"/>
            <a:ext cx="4286250" cy="208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 To MPI-IO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example we need to</a:t>
            </a:r>
          </a:p>
          <a:p>
            <a:pPr lvl="1"/>
            <a:r>
              <a:rPr lang="en-US" dirty="0" smtClean="0"/>
              <a:t>Define a communicator.</a:t>
            </a:r>
          </a:p>
          <a:p>
            <a:pPr lvl="2"/>
            <a:r>
              <a:rPr lang="en-US" dirty="0" smtClean="0"/>
              <a:t>Required whenever not all ranks are participating in the write.</a:t>
            </a:r>
          </a:p>
          <a:p>
            <a:pPr lvl="2"/>
            <a:r>
              <a:rPr lang="en-US" dirty="0" smtClean="0"/>
              <a:t>In this example, we have a master process which will NOT participate in this write.</a:t>
            </a:r>
          </a:p>
          <a:p>
            <a:pPr lvl="2"/>
            <a:r>
              <a:rPr lang="en-US" dirty="0" smtClean="0"/>
              <a:t>In this case, we put different path name for different slave nodes</a:t>
            </a:r>
          </a:p>
          <a:p>
            <a:pPr lvl="1"/>
            <a:r>
              <a:rPr lang="en-US" dirty="0" smtClean="0"/>
              <a:t>Modify the XML file to use the MPI-IO method, and to place the communicator in the group.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rc 143"/>
          <p:cNvSpPr/>
          <p:nvPr/>
        </p:nvSpPr>
        <p:spPr>
          <a:xfrm rot="5400000">
            <a:off x="6294119" y="1097281"/>
            <a:ext cx="1737360" cy="1828799"/>
          </a:xfrm>
          <a:prstGeom prst="arc">
            <a:avLst>
              <a:gd name="adj1" fmla="val 10752096"/>
              <a:gd name="adj2" fmla="val 21599997"/>
            </a:avLst>
          </a:prstGeom>
          <a:solidFill>
            <a:schemeClr val="tx2">
              <a:lumMod val="60000"/>
              <a:lumOff val="40000"/>
              <a:alpha val="0"/>
            </a:schemeClr>
          </a:solidFill>
          <a:ln w="57150" cap="flat" cmpd="sng" algn="ctr">
            <a:solidFill>
              <a:srgbClr val="00FF8B"/>
            </a:solidFill>
            <a:prstDash val="solid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Arc 142"/>
          <p:cNvSpPr/>
          <p:nvPr/>
        </p:nvSpPr>
        <p:spPr>
          <a:xfrm rot="5400000">
            <a:off x="6402784" y="1526780"/>
            <a:ext cx="1677194" cy="1366835"/>
          </a:xfrm>
          <a:prstGeom prst="arc">
            <a:avLst>
              <a:gd name="adj1" fmla="val 10752096"/>
              <a:gd name="adj2" fmla="val 21599997"/>
            </a:avLst>
          </a:prstGeom>
          <a:solidFill>
            <a:schemeClr val="bg1">
              <a:alpha val="16000"/>
            </a:schemeClr>
          </a:solidFill>
          <a:ln w="57150" cap="flat" cmpd="sng" algn="ctr">
            <a:solidFill>
              <a:srgbClr val="E46C0A"/>
            </a:solidFill>
            <a:prstDash val="solid"/>
            <a:round/>
            <a:headEnd type="stealth" w="lg" len="lg"/>
            <a:tailEnd type="none" w="med" len="med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826444" y="25908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46C0A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ADIOS IO Architecture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728663" y="5029200"/>
            <a:ext cx="1295400" cy="15240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n w="285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</a:rPr>
              <a:t>DISK</a:t>
            </a:r>
            <a:endParaRPr lang="en-US" sz="2500" dirty="0"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57564" y="3048000"/>
            <a:ext cx="2011680" cy="640080"/>
          </a:xfrm>
          <a:prstGeom prst="roundRect">
            <a:avLst/>
          </a:prstGeom>
          <a:solidFill>
            <a:srgbClr val="E46C0A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sz="2200" b="1" dirty="0" smtClean="0"/>
              <a:t>Slave Node 2</a:t>
            </a:r>
            <a:endParaRPr lang="en-US" sz="22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357564" y="1371600"/>
            <a:ext cx="2011680" cy="640080"/>
          </a:xfrm>
          <a:prstGeom prst="roundRect">
            <a:avLst/>
          </a:prstGeom>
          <a:solidFill>
            <a:srgbClr val="00FF8B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200" b="1" dirty="0" smtClean="0"/>
              <a:t>Slave Node 1</a:t>
            </a:r>
            <a:endParaRPr lang="en-US" sz="22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433764" y="5334000"/>
            <a:ext cx="2011680" cy="6400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200" b="1" dirty="0" smtClean="0"/>
              <a:t>Slave Node 15</a:t>
            </a:r>
            <a:endParaRPr lang="en-US" sz="22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826444" y="9144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8B"/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902644" y="4876800"/>
          <a:ext cx="1371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EBB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842964" y="10668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8B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80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0" name="Straight Arrow Connector 29"/>
          <p:cNvCxnSpPr>
            <a:stCxn id="7" idx="4"/>
            <a:endCxn id="9" idx="1"/>
          </p:cNvCxnSpPr>
          <p:nvPr/>
        </p:nvCxnSpPr>
        <p:spPr>
          <a:xfrm flipV="1">
            <a:off x="2024063" y="3368040"/>
            <a:ext cx="1333501" cy="2423160"/>
          </a:xfrm>
          <a:prstGeom prst="straightConnector1">
            <a:avLst/>
          </a:prstGeom>
          <a:ln w="57150" cap="flat" cmpd="sng" algn="ctr">
            <a:solidFill>
              <a:srgbClr val="FF6800"/>
            </a:solidFill>
            <a:prstDash val="solid"/>
            <a:round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4"/>
            <a:endCxn id="11" idx="1"/>
          </p:cNvCxnSpPr>
          <p:nvPr/>
        </p:nvCxnSpPr>
        <p:spPr>
          <a:xfrm flipV="1">
            <a:off x="2024063" y="5654040"/>
            <a:ext cx="1409701" cy="137160"/>
          </a:xfrm>
          <a:prstGeom prst="straightConnector1">
            <a:avLst/>
          </a:prstGeom>
          <a:ln w="57150" cap="flat" cmpd="sng" algn="ctr">
            <a:solidFill>
              <a:srgbClr val="2EBBD7"/>
            </a:solidFill>
            <a:prstDash val="solid"/>
            <a:round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323524" y="914400"/>
            <a:ext cx="5029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323524" y="2011680"/>
            <a:ext cx="50292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323524" y="2575560"/>
            <a:ext cx="502920" cy="472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323524" y="3672840"/>
            <a:ext cx="50292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399724" y="4861560"/>
            <a:ext cx="5029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399724" y="5958840"/>
            <a:ext cx="50292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80964" y="2529840"/>
            <a:ext cx="762000" cy="76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1833564" y="2834640"/>
            <a:ext cx="76200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80964" y="3200400"/>
            <a:ext cx="2057400" cy="8236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r>
              <a:rPr lang="en-US" sz="2200" b="1" dirty="0" smtClean="0"/>
              <a:t>Master Node 0</a:t>
            </a:r>
            <a:endParaRPr lang="en-US" sz="2200" b="1" dirty="0"/>
          </a:p>
        </p:txBody>
      </p:sp>
      <p:cxnSp>
        <p:nvCxnSpPr>
          <p:cNvPr id="78" name="Straight Arrow Connector 77"/>
          <p:cNvCxnSpPr>
            <a:stCxn id="10" idx="1"/>
            <a:endCxn id="7" idx="4"/>
          </p:cNvCxnSpPr>
          <p:nvPr/>
        </p:nvCxnSpPr>
        <p:spPr>
          <a:xfrm rot="10800000" flipV="1">
            <a:off x="2024064" y="1691640"/>
            <a:ext cx="1333501" cy="4099560"/>
          </a:xfrm>
          <a:prstGeom prst="straightConnector1">
            <a:avLst/>
          </a:prstGeom>
          <a:ln w="57150" cap="flat" cmpd="sng" algn="ctr">
            <a:solidFill>
              <a:srgbClr val="00FF8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9" idx="0"/>
            <a:endCxn id="10" idx="2"/>
          </p:cNvCxnSpPr>
          <p:nvPr/>
        </p:nvCxnSpPr>
        <p:spPr>
          <a:xfrm rot="5400000" flipH="1" flipV="1">
            <a:off x="3845244" y="2529840"/>
            <a:ext cx="1036320" cy="1588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 flipH="1">
            <a:off x="3943907" y="4456509"/>
            <a:ext cx="838200" cy="2382"/>
          </a:xfrm>
          <a:prstGeom prst="line">
            <a:avLst/>
          </a:prstGeom>
          <a:ln w="762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826444" y="2970212"/>
            <a:ext cx="1447800" cy="1588"/>
          </a:xfrm>
          <a:prstGeom prst="line">
            <a:avLst/>
          </a:prstGeom>
          <a:ln w="76200" cap="flat" cmpd="sng" algn="ctr">
            <a:solidFill>
              <a:srgbClr val="00FF8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826444" y="1325880"/>
            <a:ext cx="1447800" cy="1588"/>
          </a:xfrm>
          <a:prstGeom prst="line">
            <a:avLst/>
          </a:prstGeom>
          <a:ln w="76200" cap="flat" cmpd="sng" algn="ctr">
            <a:solidFill>
              <a:srgbClr val="E46C0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826444" y="3351212"/>
            <a:ext cx="1447800" cy="1588"/>
          </a:xfrm>
          <a:prstGeom prst="line">
            <a:avLst/>
          </a:prstGeom>
          <a:ln w="762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902644" y="5943600"/>
            <a:ext cx="1371600" cy="30480"/>
          </a:xfrm>
          <a:prstGeom prst="line">
            <a:avLst/>
          </a:prstGeom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6450490" y="3534886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6452078" y="5759926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6453666" y="1873726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1497489" y="2011680"/>
            <a:ext cx="21336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Arc 144"/>
          <p:cNvSpPr/>
          <p:nvPr/>
        </p:nvSpPr>
        <p:spPr>
          <a:xfrm rot="5400000">
            <a:off x="6786563" y="3276601"/>
            <a:ext cx="914401" cy="1066800"/>
          </a:xfrm>
          <a:prstGeom prst="arc">
            <a:avLst>
              <a:gd name="adj1" fmla="val 10752096"/>
              <a:gd name="adj2" fmla="val 18277045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008000"/>
            </a:solidFill>
            <a:prstDash val="sysDot"/>
            <a:round/>
            <a:headEnd type="stealth" w="lg" len="lg"/>
            <a:tailEnd type="none" w="med" len="med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Arc 147"/>
          <p:cNvSpPr/>
          <p:nvPr/>
        </p:nvSpPr>
        <p:spPr>
          <a:xfrm rot="5400000">
            <a:off x="7015164" y="3124201"/>
            <a:ext cx="914401" cy="1066800"/>
          </a:xfrm>
          <a:prstGeom prst="arc">
            <a:avLst>
              <a:gd name="adj1" fmla="val 9320459"/>
              <a:gd name="adj2" fmla="val 17125506"/>
            </a:avLst>
          </a:prstGeom>
          <a:solidFill>
            <a:srgbClr val="FF6800">
              <a:alpha val="0"/>
            </a:srgbClr>
          </a:solidFill>
          <a:ln w="57150" cap="flat" cmpd="sng" algn="ctr">
            <a:solidFill>
              <a:srgbClr val="FF6800"/>
            </a:solidFill>
            <a:prstDash val="sysDot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Arc 148"/>
          <p:cNvSpPr/>
          <p:nvPr/>
        </p:nvSpPr>
        <p:spPr>
          <a:xfrm rot="5400000">
            <a:off x="6750845" y="4993483"/>
            <a:ext cx="914401" cy="985835"/>
          </a:xfrm>
          <a:prstGeom prst="arc">
            <a:avLst>
              <a:gd name="adj1" fmla="val 15027247"/>
              <a:gd name="adj2" fmla="val 21260529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0000FF"/>
            </a:solidFill>
            <a:prstDash val="sysDot"/>
            <a:round/>
            <a:headEnd type="none" w="lg" len="lg"/>
            <a:tailEnd type="stealth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Arc 149"/>
          <p:cNvSpPr/>
          <p:nvPr/>
        </p:nvSpPr>
        <p:spPr>
          <a:xfrm rot="5400000">
            <a:off x="6936581" y="4955383"/>
            <a:ext cx="914401" cy="1366835"/>
          </a:xfrm>
          <a:prstGeom prst="arc">
            <a:avLst>
              <a:gd name="adj1" fmla="val 15027247"/>
              <a:gd name="adj2" fmla="val 1392797"/>
            </a:avLst>
          </a:prstGeom>
          <a:solidFill>
            <a:schemeClr val="accent2">
              <a:lumMod val="40000"/>
              <a:lumOff val="60000"/>
              <a:alpha val="0"/>
            </a:schemeClr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stealth" w="lg" len="lg"/>
            <a:tailEnd type="none" w="lg" len="lg"/>
          </a:ln>
          <a:effectLst>
            <a:outerShdw blurRad="40000" dist="20000" dir="5400000" rotWithShape="0">
              <a:schemeClr val="accent2">
                <a:lumMod val="40000"/>
                <a:lumOff val="6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3048000" y="4114800"/>
            <a:ext cx="1066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Files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7543800" y="2537043"/>
            <a:ext cx="1595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</a:t>
            </a:r>
            <a:r>
              <a:rPr lang="en-US" sz="2400" dirty="0" smtClean="0"/>
              <a:t>dge Exchange</a:t>
            </a:r>
            <a:endParaRPr lang="en-US" sz="2400" dirty="0"/>
          </a:p>
        </p:txBody>
      </p:sp>
      <p:cxnSp>
        <p:nvCxnSpPr>
          <p:cNvPr id="79" name="Straight Arrow Connector 78"/>
          <p:cNvCxnSpPr/>
          <p:nvPr/>
        </p:nvCxnSpPr>
        <p:spPr>
          <a:xfrm rot="5400000" flipH="1" flipV="1">
            <a:off x="1744801" y="2080439"/>
            <a:ext cx="1844398" cy="1219200"/>
          </a:xfrm>
          <a:prstGeom prst="straightConnector1">
            <a:avLst/>
          </a:prstGeom>
          <a:ln w="57150" cap="flat" cmpd="sng" algn="ctr">
            <a:solidFill>
              <a:srgbClr val="00FF8B"/>
            </a:solidFill>
            <a:prstDash val="solid"/>
            <a:round/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9" idx="1"/>
          </p:cNvCxnSpPr>
          <p:nvPr/>
        </p:nvCxnSpPr>
        <p:spPr>
          <a:xfrm flipV="1">
            <a:off x="2057400" y="3368040"/>
            <a:ext cx="1300164" cy="244198"/>
          </a:xfrm>
          <a:prstGeom prst="straightConnector1">
            <a:avLst/>
          </a:prstGeom>
          <a:ln w="57150" cap="flat" cmpd="sng" algn="ctr">
            <a:solidFill>
              <a:srgbClr val="FF6800"/>
            </a:solidFill>
            <a:prstDash val="solid"/>
            <a:round/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11" idx="1"/>
          </p:cNvCxnSpPr>
          <p:nvPr/>
        </p:nvCxnSpPr>
        <p:spPr>
          <a:xfrm rot="16200000" flipH="1">
            <a:off x="1724681" y="3944956"/>
            <a:ext cx="2041803" cy="1376364"/>
          </a:xfrm>
          <a:prstGeom prst="straightConnector1">
            <a:avLst/>
          </a:prstGeom>
          <a:ln w="57150" cap="flat" cmpd="sng" algn="ctr">
            <a:solidFill>
              <a:srgbClr val="2EBBD7"/>
            </a:solidFill>
            <a:prstDash val="solid"/>
            <a:round/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Heat.xml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838200"/>
            <a:ext cx="9220200" cy="586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b="1" dirty="0" smtClean="0"/>
              <a:t>adios-group </a:t>
            </a:r>
            <a:r>
              <a:rPr lang="en-US" sz="2000" dirty="0" smtClean="0"/>
              <a:t>name="</a:t>
            </a:r>
            <a:r>
              <a:rPr lang="en-US" sz="20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output</a:t>
            </a:r>
            <a:r>
              <a:rPr lang="en-US" sz="2000" dirty="0" smtClean="0"/>
              <a:t>”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coordination-communicator</a:t>
            </a:r>
            <a:r>
              <a:rPr lang="en-US" sz="2000" dirty="0" smtClean="0"/>
              <a:t>=“</a:t>
            </a:r>
            <a:r>
              <a:rPr lang="en-US" sz="2000" b="1" dirty="0" err="1" smtClean="0">
                <a:solidFill>
                  <a:srgbClr val="008000"/>
                </a:solidFill>
              </a:rPr>
              <a:t>group_comm</a:t>
            </a:r>
            <a:r>
              <a:rPr lang="en-US" sz="2000" dirty="0" smtClean="0"/>
              <a:t>”&gt;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b="1" dirty="0" err="1" smtClean="0">
                <a:solidFill>
                  <a:schemeClr val="tx1"/>
                </a:solidFill>
              </a:rPr>
              <a:t>var</a:t>
            </a:r>
            <a:r>
              <a:rPr lang="en-US" sz="1800" dirty="0" smtClean="0"/>
              <a:t>name=”</a:t>
            </a:r>
            <a:r>
              <a:rPr lang="en-US" sz="1800" b="1" dirty="0" err="1" smtClean="0">
                <a:solidFill>
                  <a:srgbClr val="008000"/>
                </a:solidFill>
              </a:rPr>
              <a:t>group_comm</a:t>
            </a:r>
            <a:r>
              <a:rPr lang="en-US" sz="1800" dirty="0" smtClean="0"/>
              <a:t>” type=“integer*8”/&gt;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b="1" dirty="0" err="1" smtClean="0"/>
              <a:t>var</a:t>
            </a:r>
            <a:r>
              <a:rPr lang="en-US" sz="1800" dirty="0" smtClean="0"/>
              <a:t>name="NX" type="integer"/&gt;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b="1" dirty="0" err="1" smtClean="0"/>
              <a:t>var</a:t>
            </a:r>
            <a:r>
              <a:rPr lang="en-US" sz="1800" dirty="0" smtClean="0"/>
              <a:t>name="NY" type="integer"/&gt;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b="1" dirty="0" err="1" smtClean="0"/>
              <a:t>var</a:t>
            </a:r>
            <a:r>
              <a:rPr lang="en-US" sz="1800" dirty="0" smtClean="0"/>
              <a:t>name=”</a:t>
            </a:r>
            <a:r>
              <a:rPr lang="en-US" sz="1800" b="1" dirty="0" smtClean="0">
                <a:solidFill>
                  <a:srgbClr val="0000FF"/>
                </a:solidFill>
              </a:rPr>
              <a:t>offset</a:t>
            </a:r>
            <a:r>
              <a:rPr lang="en-US" sz="1800" dirty="0" smtClean="0"/>
              <a:t>" type="integer"/&gt;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b="1" dirty="0" err="1" smtClean="0"/>
              <a:t>var</a:t>
            </a:r>
            <a:r>
              <a:rPr lang="en-US" sz="1800" dirty="0" smtClean="0"/>
              <a:t>name=”</a:t>
            </a:r>
            <a:r>
              <a:rPr lang="en-US" sz="1800" b="1" dirty="0" smtClean="0">
                <a:solidFill>
                  <a:srgbClr val="0000FF"/>
                </a:solidFill>
              </a:rPr>
              <a:t>size</a:t>
            </a:r>
            <a:r>
              <a:rPr lang="en-US" sz="1800" dirty="0" smtClean="0"/>
              <a:t>" type="integer"/&gt;</a:t>
            </a:r>
          </a:p>
          <a:p>
            <a:pPr>
              <a:lnSpc>
                <a:spcPct val="120000"/>
              </a:lnSpc>
              <a:buNone/>
            </a:pPr>
            <a:r>
              <a:rPr lang="en-US" sz="1800" dirty="0" smtClean="0"/>
              <a:t>&lt;</a:t>
            </a:r>
            <a:r>
              <a:rPr lang="en-US" sz="1800" b="1" dirty="0" err="1" smtClean="0"/>
              <a:t>var</a:t>
            </a:r>
            <a:r>
              <a:rPr lang="en-US" sz="1800" dirty="0" smtClean="0"/>
              <a:t>name=”temperature"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u+offset</a:t>
            </a:r>
            <a:r>
              <a:rPr lang="en-US" sz="1800" b="1" dirty="0" smtClean="0">
                <a:solidFill>
                  <a:srgbClr val="0000FF"/>
                </a:solidFill>
              </a:rPr>
              <a:t>*NY</a:t>
            </a:r>
            <a:r>
              <a:rPr lang="en-US" sz="1800" dirty="0" smtClean="0"/>
              <a:t>” type=”float" dimensions</a:t>
            </a:r>
            <a:r>
              <a:rPr lang="en-US" sz="1800" b="1" dirty="0" smtClean="0"/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b="1" dirty="0" smtClean="0"/>
              <a:t>"</a:t>
            </a:r>
            <a:r>
              <a:rPr lang="en-US" sz="1800" dirty="0" smtClean="0"/>
              <a:t>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b="1" dirty="0" err="1" smtClean="0"/>
              <a:t>var</a:t>
            </a:r>
            <a:r>
              <a:rPr lang="en-US" sz="1800" dirty="0" smtClean="0"/>
              <a:t>name="</a:t>
            </a:r>
            <a:r>
              <a:rPr lang="en-US" sz="1800" dirty="0" err="1" smtClean="0"/>
              <a:t>cos_temp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cos_u[offset</a:t>
            </a:r>
            <a:r>
              <a:rPr lang="en-US" sz="1800" b="1" dirty="0" smtClean="0">
                <a:solidFill>
                  <a:srgbClr val="0000FF"/>
                </a:solidFill>
              </a:rPr>
              <a:t>]</a:t>
            </a:r>
            <a:r>
              <a:rPr lang="en-US" sz="1800" dirty="0" smtClean="0"/>
              <a:t>” type=”float" dimensions="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dirty="0" smtClean="0"/>
              <a:t>"/&gt;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b="1" dirty="0" err="1" smtClean="0"/>
              <a:t>var</a:t>
            </a:r>
            <a:r>
              <a:rPr lang="en-US" sz="1800" dirty="0" smtClean="0"/>
              <a:t>name="</a:t>
            </a:r>
            <a:r>
              <a:rPr lang="en-US" sz="1800" dirty="0" err="1" smtClean="0"/>
              <a:t>sin_temp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sin_u[offset</a:t>
            </a:r>
            <a:r>
              <a:rPr lang="en-US" sz="1800" b="1" dirty="0" smtClean="0">
                <a:solidFill>
                  <a:srgbClr val="0000FF"/>
                </a:solidFill>
              </a:rPr>
              <a:t>]</a:t>
            </a:r>
            <a:r>
              <a:rPr lang="en-US" sz="1800" dirty="0" smtClean="0"/>
              <a:t>” type="float" dimensions=”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dirty="0" smtClean="0"/>
              <a:t>"/&gt;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b="1" dirty="0" err="1" smtClean="0"/>
              <a:t>var</a:t>
            </a:r>
            <a:r>
              <a:rPr lang="en-US" sz="1800" dirty="0" smtClean="0"/>
              <a:t>name="</a:t>
            </a:r>
            <a:r>
              <a:rPr lang="en-US" sz="1800" dirty="0" err="1" smtClean="0"/>
              <a:t>tan_temp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tan_u[offset</a:t>
            </a:r>
            <a:r>
              <a:rPr lang="en-US" sz="1800" b="1" dirty="0" smtClean="0">
                <a:solidFill>
                  <a:srgbClr val="0000FF"/>
                </a:solidFill>
              </a:rPr>
              <a:t>]</a:t>
            </a:r>
            <a:r>
              <a:rPr lang="en-US" sz="1800" dirty="0" smtClean="0"/>
              <a:t>”  type="float" dimensions=“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dirty="0" smtClean="0"/>
              <a:t>"/&gt;</a:t>
            </a:r>
          </a:p>
          <a:p>
            <a:pPr>
              <a:buNone/>
            </a:pPr>
            <a:r>
              <a:rPr lang="en-US" sz="2000" dirty="0" smtClean="0"/>
              <a:t>&lt;/</a:t>
            </a:r>
            <a:r>
              <a:rPr lang="en-US" sz="2000" b="1" dirty="0" smtClean="0"/>
              <a:t>adios-group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200" dirty="0" smtClean="0"/>
              <a:t>&lt;</a:t>
            </a:r>
            <a:r>
              <a:rPr lang="en-US" sz="2200" b="1" dirty="0" smtClean="0"/>
              <a:t>method </a:t>
            </a:r>
            <a:r>
              <a:rPr lang="en-US" sz="2200" dirty="0" smtClean="0"/>
              <a:t>method=”</a:t>
            </a:r>
            <a:r>
              <a:rPr lang="en-US" sz="2200" b="1" dirty="0" smtClean="0">
                <a:solidFill>
                  <a:srgbClr val="FF6800"/>
                </a:solidFill>
              </a:rPr>
              <a:t>MPI</a:t>
            </a:r>
            <a:r>
              <a:rPr lang="en-US" sz="2200" dirty="0" smtClean="0"/>
              <a:t>" group="</a:t>
            </a:r>
            <a:r>
              <a:rPr lang="en-US" sz="22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output</a:t>
            </a:r>
            <a:r>
              <a:rPr lang="en-US" sz="2200" dirty="0" smtClean="0"/>
              <a:t>"/&gt;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Array</a:t>
            </a:r>
          </a:p>
          <a:p>
            <a:pPr lvl="1"/>
            <a:r>
              <a:rPr lang="en-US" dirty="0" smtClean="0"/>
              <a:t>Global/local dimension, Offset</a:t>
            </a:r>
          </a:p>
          <a:p>
            <a:pPr lvl="1"/>
            <a:r>
              <a:rPr lang="en-US" dirty="0" smtClean="0"/>
              <a:t>Used to reconstruct dataset in bp2h5/bp2ncd</a:t>
            </a:r>
          </a:p>
          <a:p>
            <a:r>
              <a:rPr lang="en-US" dirty="0" smtClean="0"/>
              <a:t>Recompile/Run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Heat.xml</a:t>
            </a:r>
            <a:r>
              <a:rPr lang="en-US" dirty="0" smtClean="0"/>
              <a:t>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66800"/>
            <a:ext cx="8991600" cy="5410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2400" b="1" dirty="0" smtClean="0"/>
              <a:t>&lt;</a:t>
            </a:r>
            <a:r>
              <a:rPr lang="en-US" sz="2400" dirty="0" err="1" smtClean="0"/>
              <a:t>var</a:t>
            </a:r>
            <a:r>
              <a:rPr lang="en-US" sz="2400" dirty="0" smtClean="0">
                <a:solidFill>
                  <a:srgbClr val="000000"/>
                </a:solidFill>
              </a:rPr>
              <a:t>name</a:t>
            </a:r>
            <a:r>
              <a:rPr lang="en-US" sz="2400" b="1" dirty="0" smtClean="0">
                <a:solidFill>
                  <a:srgbClr val="000000"/>
                </a:solidFill>
              </a:rPr>
              <a:t>="</a:t>
            </a:r>
            <a:r>
              <a:rPr lang="en-US" sz="2400" b="1" dirty="0" smtClean="0">
                <a:solidFill>
                  <a:srgbClr val="0000FF"/>
                </a:solidFill>
              </a:rPr>
              <a:t>offset</a:t>
            </a:r>
            <a:r>
              <a:rPr lang="en-US" sz="2400" b="1" dirty="0" smtClean="0">
                <a:solidFill>
                  <a:srgbClr val="000000"/>
                </a:solidFill>
              </a:rPr>
              <a:t>" </a:t>
            </a:r>
            <a:r>
              <a:rPr lang="en-US" sz="2400" dirty="0" smtClean="0">
                <a:solidFill>
                  <a:srgbClr val="000000"/>
                </a:solidFill>
              </a:rPr>
              <a:t>type=</a:t>
            </a:r>
            <a:r>
              <a:rPr lang="en-US" sz="2400" b="1" dirty="0" smtClean="0">
                <a:solidFill>
                  <a:srgbClr val="000000"/>
                </a:solidFill>
              </a:rPr>
              <a:t>"</a:t>
            </a:r>
            <a:r>
              <a:rPr lang="en-US" sz="2400" dirty="0" smtClean="0">
                <a:solidFill>
                  <a:srgbClr val="000000"/>
                </a:solidFill>
              </a:rPr>
              <a:t>integer</a:t>
            </a:r>
            <a:r>
              <a:rPr lang="en-US" sz="2400" b="1" dirty="0" smtClean="0">
                <a:solidFill>
                  <a:srgbClr val="000000"/>
                </a:solidFill>
              </a:rPr>
              <a:t>"/&gt;</a:t>
            </a:r>
          </a:p>
          <a:p>
            <a:pPr>
              <a:lnSpc>
                <a:spcPct val="120000"/>
              </a:lnSpc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&lt;</a:t>
            </a:r>
            <a:r>
              <a:rPr lang="en-US" sz="2400" dirty="0" err="1" smtClean="0">
                <a:solidFill>
                  <a:srgbClr val="000000"/>
                </a:solidFill>
              </a:rPr>
              <a:t>var</a:t>
            </a:r>
            <a:r>
              <a:rPr lang="en-US" sz="2400" dirty="0" smtClean="0">
                <a:solidFill>
                  <a:srgbClr val="000000"/>
                </a:solidFill>
              </a:rPr>
              <a:t>name</a:t>
            </a:r>
            <a:r>
              <a:rPr lang="en-US" sz="2400" b="1" dirty="0" smtClean="0">
                <a:solidFill>
                  <a:srgbClr val="000000"/>
                </a:solidFill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</a:rPr>
              <a:t>"size" </a:t>
            </a:r>
            <a:r>
              <a:rPr lang="en-US" sz="2400" dirty="0" smtClean="0">
                <a:solidFill>
                  <a:srgbClr val="000000"/>
                </a:solidFill>
              </a:rPr>
              <a:t>type=</a:t>
            </a:r>
            <a:r>
              <a:rPr lang="en-US" sz="2400" b="1" dirty="0" smtClean="0">
                <a:solidFill>
                  <a:srgbClr val="000000"/>
                </a:solidFill>
              </a:rPr>
              <a:t>"</a:t>
            </a:r>
            <a:r>
              <a:rPr lang="en-US" sz="2400" dirty="0" smtClean="0">
                <a:solidFill>
                  <a:srgbClr val="000000"/>
                </a:solidFill>
              </a:rPr>
              <a:t>integer</a:t>
            </a:r>
            <a:r>
              <a:rPr lang="en-US" sz="2400" dirty="0" smtClean="0"/>
              <a:t>/&gt;</a:t>
            </a:r>
          </a:p>
          <a:p>
            <a:pPr>
              <a:lnSpc>
                <a:spcPct val="120000"/>
              </a:lnSpc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&lt;</a:t>
            </a:r>
            <a:r>
              <a:rPr lang="en-US" sz="2400" b="1" dirty="0" smtClean="0">
                <a:solidFill>
                  <a:srgbClr val="FF6800"/>
                </a:solidFill>
              </a:rPr>
              <a:t>global-bounds </a:t>
            </a:r>
            <a:r>
              <a:rPr lang="en-US" sz="2400" dirty="0" smtClean="0">
                <a:solidFill>
                  <a:srgbClr val="000000"/>
                </a:solidFill>
              </a:rPr>
              <a:t>dimensions</a:t>
            </a:r>
            <a:r>
              <a:rPr lang="en-US" sz="2400" b="1" dirty="0" smtClean="0"/>
              <a:t>=</a:t>
            </a:r>
            <a:r>
              <a:rPr lang="en-US" sz="2400" b="1" dirty="0" smtClean="0">
                <a:solidFill>
                  <a:srgbClr val="0000FF"/>
                </a:solidFill>
              </a:rPr>
              <a:t>"NX,NY" </a:t>
            </a:r>
            <a:r>
              <a:rPr lang="en-US" sz="2400" dirty="0" smtClean="0"/>
              <a:t>offsets</a:t>
            </a:r>
            <a:r>
              <a:rPr lang="en-US" sz="2400" b="1" dirty="0" smtClean="0">
                <a:solidFill>
                  <a:srgbClr val="000000"/>
                </a:solidFill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</a:rPr>
              <a:t>"offset,0"&gt;</a:t>
            </a:r>
          </a:p>
          <a:p>
            <a:pPr>
              <a:lnSpc>
                <a:spcPct val="12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&lt;</a:t>
            </a:r>
            <a:r>
              <a:rPr lang="en-US" sz="1800" dirty="0" err="1" smtClean="0">
                <a:solidFill>
                  <a:srgbClr val="000000"/>
                </a:solidFill>
              </a:rPr>
              <a:t>var</a:t>
            </a:r>
            <a:r>
              <a:rPr lang="en-US" sz="1800" dirty="0" smtClean="0">
                <a:solidFill>
                  <a:srgbClr val="000000"/>
                </a:solidFill>
              </a:rPr>
              <a:t> name=”temperature" </a:t>
            </a:r>
            <a:r>
              <a:rPr lang="en-US" sz="1800" dirty="0" err="1" smtClean="0">
                <a:solidFill>
                  <a:srgbClr val="000000"/>
                </a:solidFill>
              </a:rPr>
              <a:t>gname</a:t>
            </a:r>
            <a:r>
              <a:rPr lang="en-US" sz="1800" dirty="0" smtClean="0">
                <a:solidFill>
                  <a:srgbClr val="000000"/>
                </a:solidFill>
              </a:rPr>
              <a:t>="</a:t>
            </a:r>
            <a:r>
              <a:rPr lang="en-US" sz="1800" dirty="0" err="1" smtClean="0">
                <a:solidFill>
                  <a:srgbClr val="000000"/>
                </a:solidFill>
              </a:rPr>
              <a:t>u+offset</a:t>
            </a:r>
            <a:r>
              <a:rPr lang="en-US" sz="1800" dirty="0" smtClean="0">
                <a:solidFill>
                  <a:srgbClr val="000000"/>
                </a:solidFill>
              </a:rPr>
              <a:t>*NY” type="float" </a:t>
            </a:r>
            <a:r>
              <a:rPr lang="en-US" sz="1800" dirty="0" smtClean="0"/>
              <a:t>dimensions</a:t>
            </a:r>
            <a:r>
              <a:rPr lang="en-US" sz="1800" b="1" dirty="0" smtClean="0">
                <a:solidFill>
                  <a:srgbClr val="000000"/>
                </a:solidFill>
              </a:rPr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b="1" dirty="0" smtClean="0">
                <a:solidFill>
                  <a:srgbClr val="000000"/>
                </a:solidFill>
              </a:rPr>
              <a:t>"</a:t>
            </a:r>
            <a:r>
              <a:rPr lang="en-US" sz="1800" dirty="0" smtClean="0">
                <a:solidFill>
                  <a:srgbClr val="000000"/>
                </a:solidFill>
              </a:rPr>
              <a:t>/&gt;</a:t>
            </a:r>
          </a:p>
          <a:p>
            <a:pPr>
              <a:lnSpc>
                <a:spcPct val="120000"/>
              </a:lnSpc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name=”</a:t>
            </a:r>
            <a:r>
              <a:rPr lang="en-US" sz="1800" dirty="0" err="1" smtClean="0"/>
              <a:t>cos_temp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=”</a:t>
            </a:r>
            <a:r>
              <a:rPr lang="en-US" sz="1800" dirty="0" err="1" smtClean="0"/>
              <a:t>cos_u[offset</a:t>
            </a:r>
            <a:r>
              <a:rPr lang="en-US" sz="1800" dirty="0" smtClean="0"/>
              <a:t>]" type="float" dimensions</a:t>
            </a:r>
            <a:r>
              <a:rPr lang="en-US" sz="1800" b="1" dirty="0" smtClean="0">
                <a:solidFill>
                  <a:srgbClr val="0000FF"/>
                </a:solidFill>
              </a:rPr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b="1" dirty="0" smtClean="0">
                <a:solidFill>
                  <a:srgbClr val="0000FF"/>
                </a:solidFill>
              </a:rPr>
              <a:t>"</a:t>
            </a:r>
            <a:r>
              <a:rPr lang="en-US" sz="1800" dirty="0" smtClean="0"/>
              <a:t>/&gt;</a:t>
            </a:r>
          </a:p>
          <a:p>
            <a:pPr>
              <a:lnSpc>
                <a:spcPct val="120000"/>
              </a:lnSpc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name=”</a:t>
            </a:r>
            <a:r>
              <a:rPr lang="en-US" sz="1800" dirty="0" err="1" smtClean="0"/>
              <a:t>sin_temp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=”</a:t>
            </a:r>
            <a:r>
              <a:rPr lang="en-US" sz="1800" dirty="0" err="1" smtClean="0"/>
              <a:t>sin_u[offset</a:t>
            </a:r>
            <a:r>
              <a:rPr lang="en-US" sz="1800" dirty="0" smtClean="0"/>
              <a:t>]” type="float" dimensions</a:t>
            </a:r>
            <a:r>
              <a:rPr lang="en-US" sz="1800" b="1" dirty="0" smtClean="0">
                <a:solidFill>
                  <a:srgbClr val="0000FF"/>
                </a:solidFill>
              </a:rPr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b="1" dirty="0" smtClean="0">
                <a:solidFill>
                  <a:srgbClr val="0000FF"/>
                </a:solidFill>
              </a:rPr>
              <a:t>"</a:t>
            </a:r>
            <a:r>
              <a:rPr lang="en-US" sz="1800" dirty="0" smtClean="0"/>
              <a:t>/&gt;</a:t>
            </a:r>
          </a:p>
          <a:p>
            <a:pPr>
              <a:lnSpc>
                <a:spcPct val="120000"/>
              </a:lnSpc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name=”</a:t>
            </a:r>
            <a:r>
              <a:rPr lang="en-US" sz="1800" dirty="0" err="1" smtClean="0"/>
              <a:t>tan_temp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=”</a:t>
            </a:r>
            <a:r>
              <a:rPr lang="en-US" sz="1800" dirty="0" err="1" smtClean="0"/>
              <a:t>tan_u[offset</a:t>
            </a:r>
            <a:r>
              <a:rPr lang="en-US" sz="1800" dirty="0" smtClean="0"/>
              <a:t>]” type="float" dimensions</a:t>
            </a:r>
            <a:r>
              <a:rPr lang="en-US" sz="1800" b="1" dirty="0" smtClean="0">
                <a:solidFill>
                  <a:srgbClr val="0000FF"/>
                </a:solidFill>
              </a:rPr>
              <a:t>="</a:t>
            </a:r>
            <a:r>
              <a:rPr lang="en-US" sz="1800" b="1" dirty="0" err="1" smtClean="0">
                <a:solidFill>
                  <a:srgbClr val="0000FF"/>
                </a:solidFill>
              </a:rPr>
              <a:t>size,NY</a:t>
            </a:r>
            <a:r>
              <a:rPr lang="en-US" sz="1800" b="1" dirty="0" smtClean="0">
                <a:solidFill>
                  <a:srgbClr val="0000FF"/>
                </a:solidFill>
              </a:rPr>
              <a:t>"</a:t>
            </a:r>
            <a:r>
              <a:rPr lang="en-US" sz="1800" dirty="0" smtClean="0"/>
              <a:t>/&gt;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&lt;/</a:t>
            </a:r>
            <a:r>
              <a:rPr lang="en-US" sz="2400" b="1" dirty="0" smtClean="0">
                <a:solidFill>
                  <a:srgbClr val="E46C0A"/>
                </a:solidFill>
              </a:rPr>
              <a:t>global-bounds</a:t>
            </a:r>
            <a:r>
              <a:rPr lang="en-US" sz="2400" b="1" dirty="0" smtClean="0">
                <a:solidFill>
                  <a:srgbClr val="0000FF"/>
                </a:solidFill>
              </a:rPr>
              <a:t>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Typos in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Adios_lint</a:t>
            </a:r>
            <a:endParaRPr lang="en-US" dirty="0" smtClean="0"/>
          </a:p>
          <a:p>
            <a:r>
              <a:rPr lang="en-US" dirty="0" smtClean="0"/>
              <a:t>Adios run time error</a:t>
            </a:r>
          </a:p>
          <a:p>
            <a:r>
              <a:rPr lang="en-US" dirty="0" smtClean="0"/>
              <a:t>Better to use </a:t>
            </a:r>
            <a:r>
              <a:rPr lang="en-US" dirty="0" err="1" smtClean="0"/>
              <a:t>gwrite/gread</a:t>
            </a:r>
            <a:r>
              <a:rPr lang="en-US" dirty="0" smtClean="0"/>
              <a:t> to avoid the typos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XGC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XGC is a fusion Particle-In-Cell Code which uses a full-f method for simulating the turbulence transport around the edge of the Plasma.</a:t>
            </a:r>
            <a:endParaRPr lang="en-US" dirty="0" smtClean="0"/>
          </a:p>
          <a:p>
            <a:r>
              <a:rPr lang="en-US" dirty="0" smtClean="0"/>
              <a:t>IO Pattern</a:t>
            </a:r>
          </a:p>
          <a:p>
            <a:pPr lvl="1"/>
            <a:r>
              <a:rPr lang="en-US" dirty="0" smtClean="0"/>
              <a:t>NetCDF files</a:t>
            </a:r>
          </a:p>
          <a:p>
            <a:pPr lvl="1"/>
            <a:r>
              <a:rPr lang="en-US" dirty="0" smtClean="0"/>
              <a:t>Hdf5 files</a:t>
            </a:r>
          </a:p>
          <a:p>
            <a:pPr lvl="1"/>
            <a:r>
              <a:rPr lang="en-US" dirty="0" smtClean="0"/>
              <a:t>ASCII files</a:t>
            </a:r>
          </a:p>
          <a:p>
            <a:pPr lvl="1"/>
            <a:endParaRPr lang="en-US" dirty="0" smtClean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819400"/>
            <a:ext cx="2895600" cy="35278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Snapshot of adios-groups in </a:t>
            </a:r>
            <a:r>
              <a:rPr lang="en-US" sz="3200" dirty="0" err="1" smtClean="0"/>
              <a:t>xgc</a:t>
            </a:r>
            <a:r>
              <a:rPr lang="en-US" sz="3200" dirty="0" smtClean="0"/>
              <a:t> config.xml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486400" cy="5791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1500" dirty="0" smtClean="0"/>
              <a:t>&lt;method  method=”MPI"  group="restart"/&gt;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diagnosis.bfield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group="diagnosis.bfield.1"/&gt;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diag_pot.fieldp.header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method="MPI"  group="</a:t>
            </a:r>
            <a:r>
              <a:rPr lang="en-US" sz="1500" dirty="0" err="1" smtClean="0"/>
              <a:t>diag_pot.fieldp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diagnosis.flow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diagnosis.flux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fort.tracer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fort.gam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fort.ef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group="fort.60"/&gt;</a:t>
            </a:r>
          </a:p>
          <a:p>
            <a:pPr>
              <a:buNone/>
            </a:pPr>
            <a:r>
              <a:rPr lang="en-US" sz="1500" dirty="0" smtClean="0"/>
              <a:t>&lt;method  method="POSIX"  group="fort.50"/&gt;</a:t>
            </a:r>
          </a:p>
          <a:p>
            <a:pPr>
              <a:buNone/>
            </a:pPr>
            <a:r>
              <a:rPr lang="en-US" sz="1500" dirty="0" smtClean="0"/>
              <a:t>&lt;method  method="POSIX"  group="fort.61"/&gt;</a:t>
            </a:r>
          </a:p>
          <a:p>
            <a:pPr>
              <a:buNone/>
            </a:pPr>
            <a:r>
              <a:rPr lang="en-US" sz="1500" dirty="0" smtClean="0"/>
              <a:t>&lt;method  method="POSIX"  group="fort.30"/&gt;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fort.p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diagnosis.particleweight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diagnosis.mesh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</a:t>
            </a:r>
            <a:r>
              <a:rPr lang="en-US" sz="1500" dirty="0" err="1" smtClean="0"/>
              <a:t>diagnosis.fieldi</a:t>
            </a:r>
            <a:r>
              <a:rPr lang="en-US" sz="1500" dirty="0" smtClean="0"/>
              <a:t>"/&gt;</a:t>
            </a:r>
          </a:p>
          <a:p>
            <a:pPr>
              <a:buNone/>
            </a:pPr>
            <a:r>
              <a:rPr lang="en-US" sz="1500" dirty="0" smtClean="0"/>
              <a:t>&lt;method  method="POSIX"  group="diagnosis.fieldi.1"/&gt;</a:t>
            </a:r>
          </a:p>
          <a:p>
            <a:pPr>
              <a:buNone/>
            </a:pPr>
            <a:r>
              <a:rPr lang="en-US" sz="1500" dirty="0" smtClean="0"/>
              <a:t>&lt;method  method="POSIX"  group="diagnosis.fieldi.2"/&gt;</a:t>
            </a:r>
          </a:p>
          <a:p>
            <a:pPr>
              <a:buNone/>
            </a:pPr>
            <a:r>
              <a:rPr lang="en-US" sz="1500" dirty="0" smtClean="0"/>
              <a:t>&lt;method  method="POSIX"  group="diagnosis.fieldi.3"/&gt;</a:t>
            </a:r>
          </a:p>
          <a:p>
            <a:pPr>
              <a:buNone/>
            </a:pPr>
            <a:r>
              <a:rPr lang="en-US" sz="1500" dirty="0" smtClean="0"/>
              <a:t>&lt;method  method="POSIX"  group="diagnosis.fieldi.4"/&gt;</a:t>
            </a:r>
          </a:p>
          <a:p>
            <a:pPr>
              <a:buNone/>
            </a:pPr>
            <a:r>
              <a:rPr lang="en-US" sz="1500" dirty="0" smtClean="0"/>
              <a:t>&lt;method  method="POSIX"  group="diagnosis.fieldi.5"/&gt;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Restart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667000"/>
          </a:xfrm>
        </p:spPr>
        <p:txBody>
          <a:bodyPr/>
          <a:lstStyle/>
          <a:p>
            <a:r>
              <a:rPr lang="en-US" dirty="0" smtClean="0"/>
              <a:t>Original XGC-1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restart file per processor</a:t>
            </a:r>
          </a:p>
          <a:p>
            <a:r>
              <a:rPr lang="en-US" dirty="0" smtClean="0"/>
              <a:t>ADIOS XGC-1</a:t>
            </a:r>
          </a:p>
          <a:p>
            <a:pPr lvl="1"/>
            <a:r>
              <a:rPr lang="en-US" dirty="0" smtClean="0"/>
              <a:t>One restart file for all the processors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XML: restart group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448800" cy="5486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200" dirty="0" smtClean="0">
                <a:solidFill>
                  <a:srgbClr val="31859C"/>
                </a:solidFill>
              </a:rPr>
              <a:t>&lt;adios-group </a:t>
            </a:r>
            <a:r>
              <a:rPr lang="en-US" sz="2200" dirty="0" smtClean="0"/>
              <a:t>name="</a:t>
            </a:r>
            <a:r>
              <a:rPr lang="en-US" sz="2200" b="1" dirty="0" smtClean="0"/>
              <a:t>restart</a:t>
            </a:r>
            <a:r>
              <a:rPr lang="en-US" sz="2200" dirty="0" smtClean="0"/>
              <a:t>" </a:t>
            </a:r>
            <a:r>
              <a:rPr lang="en-US" sz="2200" dirty="0" smtClean="0">
                <a:solidFill>
                  <a:srgbClr val="FF0000"/>
                </a:solidFill>
              </a:rPr>
              <a:t>coordination-communicator="</a:t>
            </a:r>
            <a:r>
              <a:rPr lang="en-US" sz="2200" dirty="0" err="1" smtClean="0">
                <a:solidFill>
                  <a:srgbClr val="FF0000"/>
                </a:solidFill>
              </a:rPr>
              <a:t>icomm</a:t>
            </a:r>
            <a:r>
              <a:rPr lang="en-US" sz="2200" dirty="0" smtClean="0"/>
              <a:t>"&gt;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>
                <a:solidFill>
                  <a:srgbClr val="FF0000"/>
                </a:solidFill>
              </a:rPr>
              <a:t>icomm</a:t>
            </a:r>
            <a:r>
              <a:rPr lang="en-US" sz="2000" dirty="0" smtClean="0"/>
              <a:t>" type="</a:t>
            </a:r>
            <a:r>
              <a:rPr lang="en-US" sz="2000" dirty="0" smtClean="0"/>
              <a:t>integer"/&gt;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sml_istep</a:t>
            </a:r>
            <a:r>
              <a:rPr lang="en-US" sz="2000" dirty="0" smtClean="0"/>
              <a:t>" type="integer"/&gt;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sml_time</a:t>
            </a:r>
            <a:r>
              <a:rPr lang="en-US" sz="2000" dirty="0" smtClean="0"/>
              <a:t>" type="double"/&gt;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maxnum</a:t>
            </a:r>
            <a:r>
              <a:rPr lang="en-US" sz="2000" dirty="0" smtClean="0"/>
              <a:t>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sp%maxnum</a:t>
            </a:r>
            <a:r>
              <a:rPr lang="en-US" sz="2000" dirty="0" smtClean="0"/>
              <a:t>" type="integer"/&gt;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inum</a:t>
            </a:r>
            <a:r>
              <a:rPr lang="en-US" sz="2000" dirty="0" smtClean="0"/>
              <a:t>"   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sp%num</a:t>
            </a:r>
            <a:r>
              <a:rPr lang="en-US" sz="2000" dirty="0" smtClean="0"/>
              <a:t>" type="integer"/&gt;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inphase</a:t>
            </a:r>
            <a:r>
              <a:rPr lang="en-US" sz="2000" dirty="0" smtClean="0"/>
              <a:t>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sp%nphase</a:t>
            </a:r>
            <a:r>
              <a:rPr lang="en-US" sz="2000" dirty="0" smtClean="0"/>
              <a:t>" type="integer"  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imaxgid</a:t>
            </a:r>
            <a:r>
              <a:rPr lang="en-US" sz="2000" dirty="0" smtClean="0"/>
              <a:t>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sp%maxgid</a:t>
            </a:r>
            <a:r>
              <a:rPr lang="en-US" sz="2000" dirty="0" smtClean="0"/>
              <a:t>" type="integer"/&gt;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igid</a:t>
            </a:r>
            <a:r>
              <a:rPr lang="en-US" sz="2000" dirty="0" smtClean="0"/>
              <a:t>"   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sp%gid</a:t>
            </a:r>
            <a:r>
              <a:rPr lang="en-US" sz="2000" dirty="0" smtClean="0"/>
              <a:t>" type="integer*8" dimensions="</a:t>
            </a:r>
            <a:r>
              <a:rPr lang="en-US" sz="2000" dirty="0" err="1" smtClean="0"/>
              <a:t>maxnum</a:t>
            </a:r>
            <a:r>
              <a:rPr lang="en-US" sz="2000" dirty="0" smtClean="0"/>
              <a:t>"/&gt;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var</a:t>
            </a:r>
            <a:r>
              <a:rPr lang="en-US" sz="2000" dirty="0" smtClean="0"/>
              <a:t> name="</a:t>
            </a:r>
            <a:r>
              <a:rPr lang="en-US" sz="2000" dirty="0" err="1" smtClean="0"/>
              <a:t>iphase</a:t>
            </a:r>
            <a:r>
              <a:rPr lang="en-US" sz="2000" dirty="0" smtClean="0"/>
              <a:t>" 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sp%phase</a:t>
            </a:r>
            <a:r>
              <a:rPr lang="en-US" sz="2000" dirty="0" smtClean="0"/>
              <a:t>" type="double" dimensions="</a:t>
            </a:r>
            <a:r>
              <a:rPr lang="en-US" sz="2000" dirty="0" err="1" smtClean="0"/>
              <a:t>inphase,maxnum</a:t>
            </a:r>
            <a:r>
              <a:rPr lang="en-US" sz="2000" dirty="0" smtClean="0"/>
              <a:t>"/&gt;</a:t>
            </a:r>
          </a:p>
          <a:p>
            <a:pPr lvl="0">
              <a:buNone/>
              <a:defRPr/>
            </a:pPr>
            <a:r>
              <a:rPr lang="en-US" sz="2000" dirty="0" smtClean="0">
                <a:solidFill>
                  <a:srgbClr val="008000"/>
                </a:solidFill>
              </a:rPr>
              <a:t>&lt;</a:t>
            </a:r>
            <a:r>
              <a:rPr lang="en-US" sz="2000" dirty="0" err="1" smtClean="0">
                <a:solidFill>
                  <a:srgbClr val="008000"/>
                </a:solidFill>
              </a:rPr>
              <a:t>gwritesrc</a:t>
            </a:r>
            <a:r>
              <a:rPr lang="en-US" sz="2000" dirty="0" smtClean="0">
                <a:solidFill>
                  <a:srgbClr val="008000"/>
                </a:solidFill>
              </a:rPr>
              <a:t>="  if(</a:t>
            </a:r>
            <a:r>
              <a:rPr lang="en-US" sz="2000" dirty="0" err="1" smtClean="0">
                <a:solidFill>
                  <a:srgbClr val="008000"/>
                </a:solidFill>
              </a:rPr>
              <a:t>sml_electron_on</a:t>
            </a:r>
            <a:r>
              <a:rPr lang="en-US" sz="2000" dirty="0" smtClean="0">
                <a:solidFill>
                  <a:srgbClr val="008000"/>
                </a:solidFill>
              </a:rPr>
              <a:t>==1) then"/&gt;</a:t>
            </a:r>
          </a:p>
          <a:p>
            <a:pPr lvl="0">
              <a:buNone/>
              <a:defRPr/>
            </a:pPr>
            <a:r>
              <a:rPr lang="en-US" sz="2000" dirty="0" smtClean="0">
                <a:solidFill>
                  <a:srgbClr val="008000"/>
                </a:solidFill>
              </a:rPr>
              <a:t>&lt;</a:t>
            </a:r>
            <a:r>
              <a:rPr lang="en-US" sz="2000" dirty="0" err="1" smtClean="0">
                <a:solidFill>
                  <a:srgbClr val="008000"/>
                </a:solidFill>
              </a:rPr>
              <a:t>gwritesrc</a:t>
            </a:r>
            <a:r>
              <a:rPr lang="en-US" sz="2000" dirty="0" smtClean="0">
                <a:solidFill>
                  <a:srgbClr val="008000"/>
                </a:solidFill>
              </a:rPr>
              <a:t>="  sp=&gt;</a:t>
            </a:r>
            <a:r>
              <a:rPr lang="en-US" sz="2000" dirty="0" err="1" smtClean="0">
                <a:solidFill>
                  <a:srgbClr val="008000"/>
                </a:solidFill>
              </a:rPr>
              <a:t>ptl%elec</a:t>
            </a:r>
            <a:r>
              <a:rPr lang="en-US" sz="2000" dirty="0" smtClean="0">
                <a:solidFill>
                  <a:srgbClr val="008000"/>
                </a:solidFill>
              </a:rPr>
              <a:t>"/&gt;</a:t>
            </a:r>
          </a:p>
          <a:p>
            <a:pPr lvl="0"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name=“</a:t>
            </a:r>
            <a:r>
              <a:rPr lang="en-US" sz="1800" dirty="0" err="1" smtClean="0"/>
              <a:t>enum</a:t>
            </a:r>
            <a:r>
              <a:rPr lang="en-US" sz="1800" dirty="0" smtClean="0"/>
              <a:t>”    </a:t>
            </a:r>
            <a:r>
              <a:rPr lang="en-US" sz="1800" dirty="0" err="1" smtClean="0"/>
              <a:t>gname</a:t>
            </a:r>
            <a:r>
              <a:rPr lang="en-US" sz="1800" dirty="0" smtClean="0"/>
              <a:t>=“</a:t>
            </a:r>
            <a:r>
              <a:rPr lang="en-US" sz="1800" dirty="0" err="1" smtClean="0"/>
              <a:t>sp%num</a:t>
            </a:r>
            <a:r>
              <a:rPr lang="en-US" sz="1800" dirty="0" smtClean="0"/>
              <a:t>” type=“integer”/&gt;</a:t>
            </a:r>
          </a:p>
          <a:p>
            <a:pPr lvl="0"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emaxgid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sp%maxgid</a:t>
            </a:r>
            <a:r>
              <a:rPr lang="en-US" sz="1800" dirty="0" smtClean="0"/>
              <a:t>" type="integer"/&gt;</a:t>
            </a:r>
          </a:p>
          <a:p>
            <a:pPr lvl="0"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enphase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sp%nphase</a:t>
            </a:r>
            <a:r>
              <a:rPr lang="en-US" sz="1800" dirty="0" smtClean="0"/>
              <a:t>" type="integer"/&gt;</a:t>
            </a:r>
          </a:p>
          <a:p>
            <a:pPr lvl="0"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egid</a:t>
            </a:r>
            <a:r>
              <a:rPr lang="en-US" sz="1800" dirty="0" smtClean="0"/>
              <a:t>"   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sp%gid</a:t>
            </a:r>
            <a:r>
              <a:rPr lang="en-US" sz="1800" dirty="0" smtClean="0"/>
              <a:t>" type="integer*8" dimensions="</a:t>
            </a:r>
            <a:r>
              <a:rPr lang="en-US" sz="1800" dirty="0" err="1" smtClean="0"/>
              <a:t>enum</a:t>
            </a:r>
            <a:r>
              <a:rPr lang="en-US" sz="1800" dirty="0" smtClean="0"/>
              <a:t>"/&gt;</a:t>
            </a:r>
          </a:p>
          <a:p>
            <a:pPr lvl="0">
              <a:buNone/>
              <a:defRPr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ephase</a:t>
            </a:r>
            <a:r>
              <a:rPr lang="en-US" sz="1800" dirty="0" smtClean="0"/>
              <a:t>" 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sp%phase</a:t>
            </a:r>
            <a:r>
              <a:rPr lang="en-US" sz="1800" dirty="0" smtClean="0"/>
              <a:t>" type="double" dimensions="</a:t>
            </a:r>
            <a:r>
              <a:rPr lang="en-US" sz="1800" dirty="0" err="1" smtClean="0"/>
              <a:t>enphase,enum</a:t>
            </a:r>
            <a:r>
              <a:rPr lang="en-US" sz="1800" dirty="0" smtClean="0"/>
              <a:t>"/&gt;</a:t>
            </a:r>
          </a:p>
          <a:p>
            <a:pPr lvl="0">
              <a:buNone/>
              <a:defRPr/>
            </a:pPr>
            <a:r>
              <a:rPr lang="en-US" sz="2000" dirty="0" smtClean="0">
                <a:solidFill>
                  <a:srgbClr val="008000"/>
                </a:solidFill>
              </a:rPr>
              <a:t>&lt;</a:t>
            </a:r>
            <a:r>
              <a:rPr lang="en-US" sz="2000" dirty="0" err="1" smtClean="0">
                <a:solidFill>
                  <a:srgbClr val="008000"/>
                </a:solidFill>
              </a:rPr>
              <a:t>gwritesrc</a:t>
            </a:r>
            <a:r>
              <a:rPr lang="en-US" sz="2000" dirty="0" smtClean="0">
                <a:solidFill>
                  <a:srgbClr val="008000"/>
                </a:solidFill>
              </a:rPr>
              <a:t>="  </a:t>
            </a:r>
            <a:r>
              <a:rPr lang="en-US" sz="2000" dirty="0" err="1" smtClean="0">
                <a:solidFill>
                  <a:srgbClr val="008000"/>
                </a:solidFill>
              </a:rPr>
              <a:t>endif</a:t>
            </a:r>
            <a:r>
              <a:rPr lang="en-US" sz="2000" dirty="0" smtClean="0">
                <a:solidFill>
                  <a:srgbClr val="008000"/>
                </a:solidFill>
              </a:rPr>
              <a:t>"/&gt;</a:t>
            </a:r>
          </a:p>
          <a:p>
            <a:pPr lvl="0">
              <a:buNone/>
              <a:defRPr/>
            </a:pPr>
            <a:r>
              <a:rPr lang="en-US" sz="2000" b="1" dirty="0" smtClean="0">
                <a:solidFill>
                  <a:srgbClr val="31859C"/>
                </a:solidFill>
              </a:rPr>
              <a:t>&lt;/adios-group&gt;</a:t>
            </a:r>
            <a:endParaRPr lang="en-US" sz="2000" b="1" dirty="0">
              <a:solidFill>
                <a:srgbClr val="31859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Design Goals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ADIOS Fortran and C based API almost as simple as standard POSIX IO</a:t>
            </a:r>
          </a:p>
          <a:p>
            <a:r>
              <a:rPr lang="en-US" smtClean="0"/>
              <a:t>External configuration to describe metadata and control IO settings</a:t>
            </a:r>
          </a:p>
          <a:p>
            <a:r>
              <a:rPr lang="en-US" smtClean="0"/>
              <a:t>Take advantage of existing IO techniques (no new native IO methods)</a:t>
            </a:r>
          </a:p>
          <a:p>
            <a:endParaRPr lang="en-US" smtClean="0"/>
          </a:p>
          <a:p>
            <a:pPr>
              <a:buFontTx/>
              <a:buNone/>
            </a:pPr>
            <a:r>
              <a:rPr lang="en-US" b="1" i="1" smtClean="0"/>
              <a:t>Fast, simple-to-write, efficient IO for multiple platforms without changing the source code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Restart_write</a:t>
            </a:r>
            <a:r>
              <a:rPr lang="en-US" dirty="0" smtClean="0"/>
              <a:t> (ADIOS)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8915400" cy="3505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194D5B"/>
                </a:solidFill>
              </a:rPr>
              <a:t>! Dynamically form the name for certain time step</a:t>
            </a:r>
          </a:p>
          <a:p>
            <a:pPr>
              <a:buNone/>
            </a:pPr>
            <a:r>
              <a:rPr lang="en-US" sz="2400" dirty="0" smtClean="0"/>
              <a:t> write(filename,'("restart.",i4.4,".bp")') </a:t>
            </a:r>
            <a:r>
              <a:rPr lang="en-US" sz="2400" dirty="0" err="1" smtClean="0"/>
              <a:t>sml_istep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call </a:t>
            </a:r>
            <a:r>
              <a:rPr lang="en-US" sz="2400" dirty="0" err="1" smtClean="0">
                <a:solidFill>
                  <a:srgbClr val="0000FF"/>
                </a:solidFill>
              </a:rPr>
              <a:t>adios_open</a:t>
            </a:r>
            <a:r>
              <a:rPr lang="en-US" sz="2400" dirty="0" err="1" smtClean="0"/>
              <a:t>(buf,’restart’,filename,’w</a:t>
            </a:r>
            <a:r>
              <a:rPr lang="en-US" sz="2400" dirty="0" smtClean="0"/>
              <a:t>’)</a:t>
            </a:r>
          </a:p>
          <a:p>
            <a:pPr>
              <a:buNone/>
            </a:pPr>
            <a:r>
              <a:rPr lang="en-US" sz="2400" dirty="0" smtClean="0"/>
              <a:t> call </a:t>
            </a:r>
            <a:r>
              <a:rPr lang="en-US" sz="2400" dirty="0" err="1" smtClean="0">
                <a:solidFill>
                  <a:srgbClr val="0000FF"/>
                </a:solidFill>
              </a:rPr>
              <a:t>adios_gwrite</a:t>
            </a:r>
            <a:r>
              <a:rPr lang="en-US" sz="2400" dirty="0" err="1" smtClean="0"/>
              <a:t>(buf,’restart</a:t>
            </a:r>
            <a:r>
              <a:rPr lang="en-US" sz="2400" dirty="0" smtClean="0"/>
              <a:t>’)</a:t>
            </a:r>
          </a:p>
          <a:p>
            <a:pPr>
              <a:buNone/>
            </a:pPr>
            <a:r>
              <a:rPr lang="en-US" sz="2400" dirty="0" smtClean="0"/>
              <a:t> call </a:t>
            </a:r>
            <a:r>
              <a:rPr lang="en-US" sz="2400" dirty="0" err="1" smtClean="0">
                <a:solidFill>
                  <a:srgbClr val="0000FF"/>
                </a:solidFill>
              </a:rPr>
              <a:t>adios_close</a:t>
            </a:r>
            <a:r>
              <a:rPr lang="en-US" sz="2400" dirty="0" err="1" smtClean="0"/>
              <a:t>(buf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0650" y="9525"/>
            <a:ext cx="87757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solidFill>
                    <a:srgbClr val="000000"/>
                  </a:solidFill>
                </a:ln>
                <a:solidFill>
                  <a:srgbClr val="00673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Restart_read</a:t>
            </a:r>
            <a:r>
              <a:rPr kumimoji="0" lang="en-US" sz="3200" b="0" i="0" u="none" strike="noStrike" kern="0" cap="none" spc="0" normalizeH="0" baseline="0" noProof="0" dirty="0" smtClean="0">
                <a:ln>
                  <a:solidFill>
                    <a:srgbClr val="000000"/>
                  </a:solidFill>
                </a:ln>
                <a:solidFill>
                  <a:srgbClr val="00673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 (ADIOS)</a:t>
            </a:r>
            <a:endParaRPr kumimoji="0" lang="en-US" sz="3200" b="0" i="0" u="none" strike="noStrike" kern="0" cap="none" spc="0" normalizeH="0" baseline="0" noProof="0" dirty="0">
              <a:ln>
                <a:solidFill>
                  <a:srgbClr val="000000"/>
                </a:solidFill>
              </a:ln>
              <a:solidFill>
                <a:srgbClr val="00673E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0" y="1143001"/>
            <a:ext cx="8915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94D5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 Dynamically form the name for certain time step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write(filename,'("restart.",i4.4,".bp")')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sml_istep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call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adios_open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(buf,’restart’,filename,’w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call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adios_gread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(buf,’restart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call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adios_close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1673E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+mn-lt"/>
                <a:cs typeface="+mn-cs"/>
              </a:rPr>
              <a:t>Let’s look at the restart output in hdf5.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XML: mesh </a:t>
            </a:r>
            <a:r>
              <a:rPr lang="en-US" dirty="0" smtClean="0"/>
              <a:t>group: original code has hdf5 output for this group.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839200" cy="5410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b="1" dirty="0" smtClean="0">
                <a:solidFill>
                  <a:srgbClr val="31859C"/>
                </a:solidFill>
              </a:rPr>
              <a:t>adios-group</a:t>
            </a:r>
            <a:r>
              <a:rPr lang="en-US" sz="2000" dirty="0" smtClean="0"/>
              <a:t> name="</a:t>
            </a:r>
            <a:r>
              <a:rPr lang="en-US" sz="2000" dirty="0" err="1" smtClean="0"/>
              <a:t>diagnosis.mesh</a:t>
            </a:r>
            <a:r>
              <a:rPr lang="en-US" sz="2000" dirty="0" smtClean="0"/>
              <a:t>"&gt;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3366FF"/>
                </a:solidFill>
              </a:rPr>
              <a:t>var</a:t>
            </a:r>
            <a:r>
              <a:rPr lang="en-US" sz="2000" dirty="0" smtClean="0"/>
              <a:t>name="</a:t>
            </a:r>
            <a:r>
              <a:rPr lang="en-US" sz="2000" b="1" dirty="0" err="1" smtClean="0">
                <a:solidFill>
                  <a:srgbClr val="FF0000"/>
                </a:solidFill>
              </a:rPr>
              <a:t>n_n</a:t>
            </a:r>
            <a:r>
              <a:rPr lang="en-US" sz="2000" dirty="0" smtClean="0"/>
              <a:t>" type="integer"  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3366FF"/>
                </a:solidFill>
              </a:rPr>
              <a:t>var</a:t>
            </a:r>
            <a:r>
              <a:rPr lang="en-US" sz="2000" dirty="0" smtClean="0"/>
              <a:t>name="</a:t>
            </a:r>
            <a:r>
              <a:rPr lang="en-US" sz="2000" dirty="0" err="1" smtClean="0"/>
              <a:t>n_t</a:t>
            </a:r>
            <a:r>
              <a:rPr lang="en-US" sz="2000" dirty="0" smtClean="0"/>
              <a:t>" type="integer"  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3366FF"/>
                </a:solidFill>
              </a:rPr>
              <a:t>var</a:t>
            </a:r>
            <a:r>
              <a:rPr lang="en-US" sz="2000" dirty="0" smtClean="0"/>
              <a:t>name="</a:t>
            </a:r>
            <a:r>
              <a:rPr lang="en-US" sz="2000" dirty="0" err="1" smtClean="0"/>
              <a:t>n_psi</a:t>
            </a:r>
            <a:r>
              <a:rPr lang="en-US" sz="2000" dirty="0" smtClean="0"/>
              <a:t>" type="integer"  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3366FF"/>
                </a:solidFill>
              </a:rPr>
              <a:t>var</a:t>
            </a:r>
            <a:r>
              <a:rPr lang="en-US" sz="2000" dirty="0" smtClean="0"/>
              <a:t>name="values"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coord</a:t>
            </a:r>
            <a:r>
              <a:rPr lang="en-US" sz="2000" dirty="0" smtClean="0"/>
              <a:t>" type="float*8" </a:t>
            </a:r>
          </a:p>
          <a:p>
            <a:pPr>
              <a:buNone/>
            </a:pPr>
            <a:r>
              <a:rPr lang="en-US" sz="2000" dirty="0" smtClean="0"/>
              <a:t>        path="/coordinates/" dimensions="2,n_n"/&gt;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3366FF"/>
                </a:solidFill>
              </a:rPr>
              <a:t>var</a:t>
            </a:r>
            <a:r>
              <a:rPr lang="en-US" sz="2000" dirty="0" smtClean="0"/>
              <a:t>name="</a:t>
            </a:r>
            <a:r>
              <a:rPr lang="en-US" sz="2000" dirty="0" err="1" smtClean="0"/>
              <a:t>node_connect_list</a:t>
            </a:r>
            <a:r>
              <a:rPr lang="en-US" sz="2000" dirty="0" smtClean="0"/>
              <a:t>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nodeid</a:t>
            </a:r>
            <a:r>
              <a:rPr lang="en-US" sz="2000" dirty="0" smtClean="0"/>
              <a:t>” type="integer"  </a:t>
            </a:r>
          </a:p>
          <a:p>
            <a:pPr>
              <a:buNone/>
            </a:pPr>
            <a:r>
              <a:rPr lang="en-US" sz="2000" dirty="0" smtClean="0"/>
              <a:t>        path="cell_set[0]" dimensions="3,n_t" 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3366FF"/>
                </a:solidFill>
              </a:rPr>
              <a:t>var</a:t>
            </a:r>
            <a:r>
              <a:rPr lang="en-US" sz="2000" dirty="0" smtClean="0"/>
              <a:t>name="</a:t>
            </a:r>
            <a:r>
              <a:rPr lang="en-US" sz="2000" dirty="0" err="1" smtClean="0"/>
              <a:t>nextnode</a:t>
            </a:r>
            <a:r>
              <a:rPr lang="en-US" sz="2000" dirty="0" smtClean="0"/>
              <a:t>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</a:t>
            </a:r>
            <a:r>
              <a:rPr lang="en-US" sz="2000" dirty="0" err="1" smtClean="0"/>
              <a:t>nextn</a:t>
            </a:r>
            <a:r>
              <a:rPr lang="en-US" sz="2000" dirty="0" smtClean="0"/>
              <a:t>” type="integer" </a:t>
            </a:r>
          </a:p>
          <a:p>
            <a:pPr>
              <a:buNone/>
            </a:pPr>
            <a:r>
              <a:rPr lang="en-US" sz="2000" dirty="0" smtClean="0"/>
              <a:t>        dimensions="</a:t>
            </a:r>
            <a:r>
              <a:rPr lang="en-US" sz="2000" dirty="0" err="1" smtClean="0"/>
              <a:t>n_n</a:t>
            </a:r>
            <a:r>
              <a:rPr lang="en-US" sz="2000" dirty="0" smtClean="0"/>
              <a:t>"/&gt;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3366FF"/>
                </a:solidFill>
              </a:rPr>
              <a:t>var</a:t>
            </a:r>
            <a:r>
              <a:rPr lang="en-US" sz="2000" dirty="0" smtClean="0"/>
              <a:t>name="itheta0" </a:t>
            </a:r>
            <a:r>
              <a:rPr lang="en-US" sz="2000" dirty="0" err="1" smtClean="0"/>
              <a:t>gname</a:t>
            </a:r>
            <a:r>
              <a:rPr lang="en-US" sz="2000" dirty="0" smtClean="0"/>
              <a:t>="n_itheta0" type="integer" </a:t>
            </a:r>
          </a:p>
          <a:p>
            <a:pPr>
              <a:buNone/>
            </a:pPr>
            <a:r>
              <a:rPr lang="en-US" sz="2000" dirty="0" smtClean="0"/>
              <a:t>        dimensions="</a:t>
            </a:r>
            <a:r>
              <a:rPr lang="en-US" sz="2000" dirty="0" err="1" smtClean="0"/>
              <a:t>n_psi</a:t>
            </a:r>
            <a:r>
              <a:rPr lang="en-US" sz="2000" dirty="0" smtClean="0"/>
              <a:t>"/&gt;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smtClean="0">
                <a:solidFill>
                  <a:srgbClr val="008000"/>
                </a:solidFill>
              </a:rPr>
              <a:t>attribute </a:t>
            </a:r>
            <a:r>
              <a:rPr lang="en-US" sz="2000" dirty="0" smtClean="0"/>
              <a:t>name="</a:t>
            </a:r>
            <a:r>
              <a:rPr lang="en-US" sz="2000" dirty="0" err="1" smtClean="0"/>
              <a:t>nnodes</a:t>
            </a:r>
            <a:r>
              <a:rPr lang="en-US" sz="2000" dirty="0" smtClean="0"/>
              <a:t>" path="/" </a:t>
            </a:r>
            <a:r>
              <a:rPr lang="en-US" sz="2000" b="1" dirty="0" err="1" smtClean="0">
                <a:solidFill>
                  <a:srgbClr val="FF0000"/>
                </a:solidFill>
              </a:rPr>
              <a:t>var</a:t>
            </a:r>
            <a:r>
              <a:rPr lang="en-US" sz="2000" dirty="0" smtClean="0">
                <a:solidFill>
                  <a:srgbClr val="FF0000"/>
                </a:solidFill>
              </a:rPr>
              <a:t>="</a:t>
            </a:r>
            <a:r>
              <a:rPr lang="en-US" sz="2000" b="1" dirty="0" err="1" smtClean="0">
                <a:solidFill>
                  <a:srgbClr val="FF0000"/>
                </a:solidFill>
              </a:rPr>
              <a:t>n_n</a:t>
            </a:r>
            <a:r>
              <a:rPr lang="en-US" sz="2000" dirty="0" smtClean="0">
                <a:solidFill>
                  <a:srgbClr val="FF0000"/>
                </a:solidFill>
              </a:rPr>
              <a:t>" </a:t>
            </a:r>
            <a:r>
              <a:rPr lang="en-US" sz="2000" dirty="0" smtClean="0"/>
              <a:t>type="integer"/&gt;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smtClean="0">
                <a:solidFill>
                  <a:srgbClr val="008000"/>
                </a:solidFill>
              </a:rPr>
              <a:t>attribute </a:t>
            </a:r>
            <a:r>
              <a:rPr lang="en-US" sz="2000" dirty="0" smtClean="0"/>
              <a:t>name="</a:t>
            </a:r>
            <a:r>
              <a:rPr lang="en-US" sz="2000" dirty="0" err="1" smtClean="0"/>
              <a:t>nspace</a:t>
            </a:r>
            <a:r>
              <a:rPr lang="en-US" sz="2000" dirty="0" smtClean="0"/>
              <a:t>" path="/" value="2" 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smtClean="0">
                <a:solidFill>
                  <a:srgbClr val="008000"/>
                </a:solidFill>
              </a:rPr>
              <a:t>attribute </a:t>
            </a:r>
            <a:r>
              <a:rPr lang="en-US" sz="2000" dirty="0" smtClean="0"/>
              <a:t>name="</a:t>
            </a:r>
            <a:r>
              <a:rPr lang="en-US" sz="2000" dirty="0" err="1" smtClean="0"/>
              <a:t>ncell_sets</a:t>
            </a:r>
            <a:r>
              <a:rPr lang="en-US" sz="2000" dirty="0" smtClean="0"/>
              <a:t>" path="/" value="1" 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smtClean="0">
                <a:solidFill>
                  <a:srgbClr val="008000"/>
                </a:solidFill>
              </a:rPr>
              <a:t>attribute </a:t>
            </a:r>
            <a:r>
              <a:rPr lang="en-US" sz="2000" dirty="0" smtClean="0"/>
              <a:t>name="XP_CLASS" path="/" value="Mesh" /&gt;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smtClean="0">
                <a:solidFill>
                  <a:srgbClr val="008000"/>
                </a:solidFill>
              </a:rPr>
              <a:t>attribute </a:t>
            </a:r>
            <a:r>
              <a:rPr lang="en-US" sz="2000" dirty="0" smtClean="0"/>
              <a:t>name="</a:t>
            </a:r>
            <a:r>
              <a:rPr lang="en-US" sz="2000" dirty="0" err="1" smtClean="0"/>
              <a:t>cell_name</a:t>
            </a:r>
            <a:r>
              <a:rPr lang="en-US" sz="2000" dirty="0" smtClean="0"/>
              <a:t>" path="/</a:t>
            </a:r>
            <a:r>
              <a:rPr lang="en-US" sz="2000" dirty="0" err="1" smtClean="0"/>
              <a:t>cell_set</a:t>
            </a:r>
            <a:r>
              <a:rPr lang="en-US" sz="2000" dirty="0" smtClean="0"/>
              <a:t>[0]/" value="Tri" /&gt;</a:t>
            </a:r>
          </a:p>
          <a:p>
            <a:pPr>
              <a:buNone/>
            </a:pPr>
            <a:r>
              <a:rPr lang="en-US" sz="2000" dirty="0" smtClean="0"/>
              <a:t>&lt;/</a:t>
            </a:r>
            <a:r>
              <a:rPr lang="en-US" sz="2000" b="1" dirty="0" smtClean="0">
                <a:solidFill>
                  <a:srgbClr val="31859C"/>
                </a:solidFill>
              </a:rPr>
              <a:t>adios-group</a:t>
            </a:r>
            <a:r>
              <a:rPr lang="en-US" sz="2000" dirty="0" smtClean="0"/>
              <a:t>&gt;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XGC, and the mesh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" y="1066800"/>
            <a:ext cx="9023350" cy="5410200"/>
          </a:xfrm>
        </p:spPr>
        <p:txBody>
          <a:bodyPr/>
          <a:lstStyle/>
          <a:p>
            <a:r>
              <a:rPr lang="en-US" sz="2000" dirty="0" smtClean="0"/>
              <a:t>Compare the old and new output from XGC for the mesh creation.</a:t>
            </a:r>
          </a:p>
          <a:p>
            <a:r>
              <a:rPr lang="en-US" sz="2000" dirty="0" smtClean="0"/>
              <a:t>Show the bfield.h5 file too.</a:t>
            </a:r>
            <a:endParaRPr lang="en-US" sz="20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NETCDF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 of using NETCDF</a:t>
            </a:r>
          </a:p>
          <a:p>
            <a:pPr lvl="1"/>
            <a:r>
              <a:rPr lang="en-US" dirty="0" smtClean="0"/>
              <a:t>Three routines </a:t>
            </a:r>
            <a:r>
              <a:rPr lang="en-US" dirty="0" smtClean="0"/>
              <a:t>to write flowdiag.nc with attributes</a:t>
            </a:r>
          </a:p>
          <a:p>
            <a:pPr lvl="2"/>
            <a:r>
              <a:rPr lang="en-US" b="1" dirty="0" err="1" smtClean="0"/>
              <a:t>diag_flow_ncinit</a:t>
            </a:r>
            <a:endParaRPr lang="en-US" b="1" dirty="0" smtClean="0"/>
          </a:p>
          <a:p>
            <a:pPr lvl="2"/>
            <a:r>
              <a:rPr lang="en-US" b="1" dirty="0" err="1" smtClean="0"/>
              <a:t>diag_flow_ncfinal</a:t>
            </a:r>
            <a:endParaRPr lang="en-US" b="1" dirty="0" smtClean="0"/>
          </a:p>
          <a:p>
            <a:pPr lvl="2"/>
            <a:r>
              <a:rPr lang="en-US" b="1" dirty="0" err="1" smtClean="0"/>
              <a:t>flow_diagnosis</a:t>
            </a:r>
            <a:endParaRPr lang="en-US" b="1" dirty="0" smtClean="0"/>
          </a:p>
          <a:p>
            <a:r>
              <a:rPr lang="en-US" dirty="0" smtClean="0"/>
              <a:t>ADIOS </a:t>
            </a:r>
          </a:p>
          <a:p>
            <a:pPr lvl="1"/>
            <a:r>
              <a:rPr lang="en-US" dirty="0" smtClean="0"/>
              <a:t>Shift the complexity to XML construction</a:t>
            </a:r>
          </a:p>
          <a:p>
            <a:pPr lvl="1"/>
            <a:r>
              <a:rPr lang="en-US" dirty="0" smtClean="0"/>
              <a:t>Provide easy-to-use, high-level APIs for end-uses</a:t>
            </a:r>
            <a:endParaRPr lang="en-US" b="1" dirty="0" smtClean="0"/>
          </a:p>
          <a:p>
            <a:pPr lvl="1"/>
            <a:r>
              <a:rPr lang="en-US" dirty="0" smtClean="0"/>
              <a:t>Provide flexibility to keep the schema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577651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diag_flow_ncinit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525000" cy="5715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1800" dirty="0" err="1" smtClean="0">
                <a:latin typeface="Wingdings"/>
                <a:ea typeface="Wingdings"/>
                <a:cs typeface="Wingdings"/>
              </a:rPr>
              <a:t></a:t>
            </a:r>
            <a:r>
              <a:rPr lang="en-US" sz="1800" b="1" dirty="0" err="1" smtClean="0"/>
              <a:t>t</a:t>
            </a:r>
            <a:endParaRPr lang="en-US" sz="1800" b="1" dirty="0" smtClean="0"/>
          </a:p>
          <a:p>
            <a:pPr>
              <a:buNone/>
            </a:pPr>
            <a:r>
              <a:rPr lang="en-US" sz="1800" dirty="0" smtClean="0"/>
              <a:t>  var_units(24)='</a:t>
            </a:r>
            <a:r>
              <a:rPr lang="en-US" sz="1800" dirty="0" err="1" smtClean="0"/>
              <a:t>Unitless</a:t>
            </a:r>
            <a:r>
              <a:rPr lang="en-US" sz="1800" dirty="0" smtClean="0"/>
              <a:t>'</a:t>
            </a:r>
          </a:p>
          <a:p>
            <a:pPr>
              <a:buNone/>
            </a:pPr>
            <a:r>
              <a:rPr lang="en-US" sz="1800" dirty="0" smtClean="0"/>
              <a:t>  var_units(25)= 'm^3’</a:t>
            </a:r>
          </a:p>
          <a:p>
            <a:pPr>
              <a:buNone/>
            </a:pPr>
            <a:r>
              <a:rPr lang="en-US" sz="1800" dirty="0" smtClean="0"/>
              <a:t>  ! create </a:t>
            </a:r>
            <a:r>
              <a:rPr lang="en-US" sz="1800" dirty="0" err="1" smtClean="0"/>
              <a:t>netCDF</a:t>
            </a:r>
            <a:r>
              <a:rPr lang="en-US" sz="1800" dirty="0" smtClean="0"/>
              <a:t> file and enter define mode</a:t>
            </a:r>
          </a:p>
          <a:p>
            <a:pPr>
              <a:buNone/>
            </a:pPr>
            <a:r>
              <a:rPr lang="en-US" sz="1800" dirty="0" err="1" smtClean="0"/>
              <a:t>iret</a:t>
            </a:r>
            <a:r>
              <a:rPr lang="en-US" sz="1800" dirty="0" smtClean="0"/>
              <a:t> = nf90_create('xgc.flowdiag.cdf',NF90_CLOBBER, </a:t>
            </a:r>
            <a:r>
              <a:rPr lang="en-US" sz="1800" dirty="0" err="1" smtClean="0"/>
              <a:t>diag_flow_ncfileid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call </a:t>
            </a:r>
            <a:r>
              <a:rPr lang="en-US" sz="1800" dirty="0" err="1" smtClean="0"/>
              <a:t>check_err(iret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! define </a:t>
            </a:r>
            <a:r>
              <a:rPr lang="en-US" sz="1800" dirty="0" err="1" smtClean="0"/>
              <a:t>netCDF</a:t>
            </a:r>
            <a:r>
              <a:rPr lang="en-US" sz="1800" dirty="0" smtClean="0"/>
              <a:t> dimensions</a:t>
            </a:r>
          </a:p>
          <a:p>
            <a:pPr>
              <a:buNone/>
            </a:pPr>
            <a:r>
              <a:rPr lang="en-US" sz="1800" dirty="0" err="1" smtClean="0"/>
              <a:t>iret</a:t>
            </a:r>
            <a:r>
              <a:rPr lang="en-US" sz="1800" dirty="0" smtClean="0"/>
              <a:t> = nf90_def_dim(diag_flow_ncfileid, 'samples', </a:t>
            </a:r>
            <a:r>
              <a:rPr lang="en-US" sz="1800" dirty="0" err="1" smtClean="0"/>
              <a:t>diag_flow_npsi</a:t>
            </a:r>
            <a:r>
              <a:rPr lang="en-US" sz="1800" dirty="0" smtClean="0"/>
              <a:t>, </a:t>
            </a:r>
            <a:r>
              <a:rPr lang="en-US" sz="1800" dirty="0" err="1" smtClean="0"/>
              <a:t>diag_psi_ncdim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call </a:t>
            </a:r>
            <a:r>
              <a:rPr lang="en-US" sz="1800" dirty="0" err="1" smtClean="0"/>
              <a:t>check_err(iret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err="1" smtClean="0"/>
              <a:t>iret</a:t>
            </a:r>
            <a:r>
              <a:rPr lang="en-US" sz="1800" dirty="0" smtClean="0"/>
              <a:t> = nf90_def_dim(diag_flow_ncfileid, '</a:t>
            </a:r>
            <a:r>
              <a:rPr lang="en-US" sz="1800" dirty="0" err="1" smtClean="0"/>
              <a:t>timesteps</a:t>
            </a:r>
            <a:r>
              <a:rPr lang="en-US" sz="1800" dirty="0" smtClean="0"/>
              <a:t>', NF90_UNLIMITED, </a:t>
            </a:r>
            <a:r>
              <a:rPr lang="en-US" sz="1800" dirty="0" err="1" smtClean="0"/>
              <a:t>diag_time_ncdim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call </a:t>
            </a:r>
            <a:r>
              <a:rPr lang="en-US" sz="1800" dirty="0" err="1" smtClean="0"/>
              <a:t>check_err(iret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! define </a:t>
            </a:r>
            <a:r>
              <a:rPr lang="en-US" sz="1800" dirty="0" err="1" smtClean="0"/>
              <a:t>netCDF</a:t>
            </a:r>
            <a:r>
              <a:rPr lang="en-US" sz="1800" dirty="0" smtClean="0"/>
              <a:t> variables</a:t>
            </a:r>
          </a:p>
          <a:p>
            <a:pPr>
              <a:buNone/>
            </a:pPr>
            <a:r>
              <a:rPr lang="en-US" sz="1800" dirty="0" smtClean="0"/>
              <a:t>  diag_psi_ncdims(1) = </a:t>
            </a:r>
            <a:r>
              <a:rPr lang="en-US" sz="1800" dirty="0" err="1" smtClean="0"/>
              <a:t>diag_psi_ncdim</a:t>
            </a: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iret</a:t>
            </a:r>
            <a:r>
              <a:rPr lang="en-US" sz="1800" dirty="0" smtClean="0"/>
              <a:t> = nf90_def_var(diag_flow_ncfileid, '</a:t>
            </a:r>
            <a:r>
              <a:rPr lang="en-US" sz="1800" dirty="0" err="1" smtClean="0"/>
              <a:t>psi</a:t>
            </a:r>
            <a:r>
              <a:rPr lang="en-US" sz="1800" dirty="0" smtClean="0"/>
              <a:t>', NF90_DOUBLE, </a:t>
            </a:r>
            <a:r>
              <a:rPr lang="en-US" sz="1800" dirty="0" err="1" smtClean="0"/>
              <a:t>diag_psi_ncdims</a:t>
            </a:r>
            <a:r>
              <a:rPr lang="en-US" sz="1800" dirty="0" smtClean="0"/>
              <a:t>, </a:t>
            </a:r>
            <a:r>
              <a:rPr lang="en-US" sz="1800" dirty="0" err="1" smtClean="0"/>
              <a:t>diag_psi_ncvarid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call </a:t>
            </a:r>
            <a:r>
              <a:rPr lang="en-US" sz="1800" dirty="0" err="1" smtClean="0"/>
              <a:t>check_err(iret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err="1" smtClean="0"/>
              <a:t>iret</a:t>
            </a:r>
            <a:r>
              <a:rPr lang="en-US" sz="1800" dirty="0" smtClean="0"/>
              <a:t> = nf90_put_att(diag_flow_ncfileid, </a:t>
            </a:r>
            <a:r>
              <a:rPr lang="en-US" sz="1800" dirty="0" err="1" smtClean="0"/>
              <a:t>diag_time_ncvarid</a:t>
            </a:r>
            <a:r>
              <a:rPr lang="en-US" sz="1800" dirty="0" smtClean="0"/>
              <a:t>, 'units', 'transit times')</a:t>
            </a:r>
          </a:p>
          <a:p>
            <a:pPr>
              <a:buNone/>
            </a:pPr>
            <a:r>
              <a:rPr lang="en-US" sz="1800" dirty="0" smtClean="0"/>
              <a:t>  call </a:t>
            </a:r>
            <a:r>
              <a:rPr lang="en-US" sz="1800" dirty="0" err="1" smtClean="0"/>
              <a:t>check_err(iret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18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diag_flow_ncfinal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! </a:t>
            </a:r>
            <a:r>
              <a:rPr lang="en-US" sz="2000" dirty="0" err="1" smtClean="0"/>
              <a:t>setenetCDF</a:t>
            </a:r>
            <a:r>
              <a:rPr lang="en-US" sz="2000" dirty="0" smtClean="0"/>
              <a:t> attribute for </a:t>
            </a:r>
            <a:r>
              <a:rPr lang="en-US" sz="2000" dirty="0" err="1" smtClean="0"/>
              <a:t>ElVis</a:t>
            </a:r>
            <a:r>
              <a:rPr lang="en-US" sz="2000" dirty="0" smtClean="0"/>
              <a:t> to stop monitoring </a:t>
            </a:r>
            <a:r>
              <a:rPr lang="en-US" sz="2000" dirty="0" err="1" smtClean="0"/>
              <a:t>netCDF</a:t>
            </a:r>
            <a:r>
              <a:rPr lang="en-US" sz="2000" dirty="0" smtClean="0"/>
              <a:t> file</a:t>
            </a:r>
          </a:p>
          <a:p>
            <a:pPr>
              <a:buNone/>
            </a:pPr>
            <a:r>
              <a:rPr lang="en-US" sz="2000" dirty="0" err="1" smtClean="0"/>
              <a:t>iret</a:t>
            </a:r>
            <a:r>
              <a:rPr lang="en-US" sz="2000" dirty="0" smtClean="0"/>
              <a:t> = nf90_redef(diag_flow_ncfileid)</a:t>
            </a:r>
          </a:p>
          <a:p>
            <a:pPr>
              <a:buNone/>
            </a:pPr>
            <a:r>
              <a:rPr lang="en-US" sz="2000" dirty="0" smtClean="0"/>
              <a:t>  call </a:t>
            </a:r>
            <a:r>
              <a:rPr lang="en-US" sz="2000" dirty="0" err="1" smtClean="0"/>
              <a:t>check_err(iret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err="1" smtClean="0"/>
              <a:t>iret</a:t>
            </a:r>
            <a:r>
              <a:rPr lang="en-US" sz="2000" dirty="0" smtClean="0"/>
              <a:t> = nf90_put_att(diag_flow_ncfileid, NF90_GLOBAL, 'running', 'false')</a:t>
            </a:r>
          </a:p>
          <a:p>
            <a:pPr>
              <a:buNone/>
            </a:pPr>
            <a:r>
              <a:rPr lang="en-US" sz="2000" dirty="0" smtClean="0"/>
              <a:t>  call </a:t>
            </a:r>
            <a:r>
              <a:rPr lang="en-US" sz="2000" dirty="0" err="1" smtClean="0"/>
              <a:t>check_err(iret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! leave </a:t>
            </a:r>
            <a:r>
              <a:rPr lang="en-US" sz="2000" dirty="0" err="1" smtClean="0"/>
              <a:t>netCDF</a:t>
            </a:r>
            <a:r>
              <a:rPr lang="en-US" sz="2000" dirty="0" smtClean="0"/>
              <a:t> define mode and close file</a:t>
            </a:r>
          </a:p>
          <a:p>
            <a:pPr>
              <a:buNone/>
            </a:pPr>
            <a:r>
              <a:rPr lang="en-US" sz="2000" dirty="0" err="1" smtClean="0"/>
              <a:t>iret</a:t>
            </a:r>
            <a:r>
              <a:rPr lang="en-US" sz="2000" dirty="0" smtClean="0"/>
              <a:t> = nf90_enddef(diag_flow_ncfileid)</a:t>
            </a:r>
          </a:p>
          <a:p>
            <a:pPr>
              <a:buNone/>
            </a:pPr>
            <a:r>
              <a:rPr lang="en-US" sz="2000" dirty="0" smtClean="0"/>
              <a:t>  call </a:t>
            </a:r>
            <a:r>
              <a:rPr lang="en-US" sz="2000" dirty="0" err="1" smtClean="0"/>
              <a:t>check_err(iret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err="1" smtClean="0"/>
              <a:t>iret</a:t>
            </a:r>
            <a:r>
              <a:rPr lang="en-US" sz="2000" dirty="0" smtClean="0"/>
              <a:t> = nf90_close(diag_flow_ncfileid)</a:t>
            </a:r>
          </a:p>
          <a:p>
            <a:pPr>
              <a:buNone/>
            </a:pPr>
            <a:r>
              <a:rPr lang="en-US" sz="2000" dirty="0" smtClean="0"/>
              <a:t>  call </a:t>
            </a:r>
            <a:r>
              <a:rPr lang="en-US" sz="2000" dirty="0" err="1" smtClean="0"/>
              <a:t>check_err(iret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Flow_diagnosis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914400"/>
            <a:ext cx="88392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"/>
                <a:ea typeface="Wingdings"/>
                <a:cs typeface="Wingdings"/>
              </a:rPr>
              <a:t>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 smtClean="0"/>
              <a:t>if</a:t>
            </a:r>
            <a:r>
              <a:rPr lang="en-US" sz="2000" dirty="0" err="1"/>
              <a:t>(sp_type</a:t>
            </a:r>
            <a:r>
              <a:rPr lang="en-US" sz="2000" dirty="0"/>
              <a:t>==1) then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diag_time_ncstart</a:t>
            </a:r>
            <a:r>
              <a:rPr lang="en-US" sz="2000" dirty="0"/>
              <a:t>(1) = </a:t>
            </a:r>
            <a:r>
              <a:rPr lang="en-US" sz="2000" dirty="0" err="1"/>
              <a:t>istep/diag_flow_period</a:t>
            </a:r>
            <a:r>
              <a:rPr lang="en-US" sz="2000" dirty="0"/>
              <a:t> + 1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simtime</a:t>
            </a:r>
            <a:r>
              <a:rPr lang="en-US" sz="2000" dirty="0"/>
              <a:t>(1) = </a:t>
            </a:r>
            <a:r>
              <a:rPr lang="en-US" sz="2000" dirty="0" err="1"/>
              <a:t>sml_time/sml_tran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 smtClean="0"/>
              <a:t>iret</a:t>
            </a:r>
            <a:r>
              <a:rPr lang="en-US" sz="2000" dirty="0"/>
              <a:t>= nf90_put_var(diag_flow_ncfileid, </a:t>
            </a:r>
            <a:r>
              <a:rPr lang="en-US" sz="2000" dirty="0" err="1"/>
              <a:t>diag_time_ncvarid</a:t>
            </a:r>
            <a:r>
              <a:rPr lang="en-US" sz="2000" dirty="0"/>
              <a:t>, </a:t>
            </a:r>
            <a:r>
              <a:rPr lang="en-US" sz="2000" dirty="0" err="1"/>
              <a:t>simtime</a:t>
            </a:r>
            <a:r>
              <a:rPr lang="en-US" sz="2000" dirty="0"/>
              <a:t>, </a:t>
            </a:r>
            <a:r>
              <a:rPr lang="en-US" sz="2000" dirty="0" err="1"/>
              <a:t>diag_time_ncstart</a:t>
            </a:r>
            <a:r>
              <a:rPr lang="en-US" sz="2000" dirty="0"/>
              <a:t>, </a:t>
            </a:r>
            <a:r>
              <a:rPr lang="en-US" sz="2000" dirty="0" err="1"/>
              <a:t>diag_time_nccount</a:t>
            </a:r>
            <a:r>
              <a:rPr lang="en-US" sz="2000" dirty="0"/>
              <a:t>)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 smtClean="0"/>
              <a:t>endif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diag_flow_ncstart</a:t>
            </a:r>
            <a:r>
              <a:rPr lang="en-US" sz="2000" dirty="0"/>
              <a:t>(2) = </a:t>
            </a:r>
            <a:r>
              <a:rPr lang="en-US" sz="2000" dirty="0" err="1"/>
              <a:t>istep/diag_flow_period</a:t>
            </a:r>
            <a:r>
              <a:rPr lang="en-US" sz="2000" dirty="0"/>
              <a:t> + 1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do </a:t>
            </a:r>
            <a:r>
              <a:rPr lang="en-US" sz="2000" dirty="0" err="1"/>
              <a:t>j</a:t>
            </a:r>
            <a:r>
              <a:rPr lang="en-US" sz="2000" dirty="0"/>
              <a:t>=2, </a:t>
            </a:r>
            <a:r>
              <a:rPr lang="en-US" sz="2000" dirty="0" smtClean="0"/>
              <a:t>NN2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  ret </a:t>
            </a:r>
            <a:r>
              <a:rPr lang="en-US" sz="2000" dirty="0"/>
              <a:t>= nf90_put_var(diag_flow_ncfileid, </a:t>
            </a:r>
            <a:r>
              <a:rPr lang="en-US" sz="2000" dirty="0" err="1"/>
              <a:t>diag_flow_ncvarid(j,sp_type</a:t>
            </a:r>
            <a:r>
              <a:rPr lang="en-US" sz="2000" dirty="0"/>
              <a:t>), </a:t>
            </a:r>
            <a:r>
              <a:rPr lang="en-US" sz="2000" dirty="0" err="1"/>
              <a:t>netcdf_flow(:,j</a:t>
            </a:r>
            <a:r>
              <a:rPr lang="en-US" sz="2000" dirty="0"/>
              <a:t>), </a:t>
            </a:r>
            <a:r>
              <a:rPr lang="en-US" sz="2000" dirty="0" err="1"/>
              <a:t>diag_flow_ncstart</a:t>
            </a:r>
            <a:r>
              <a:rPr lang="en-US" sz="2000" dirty="0"/>
              <a:t>, </a:t>
            </a:r>
            <a:r>
              <a:rPr lang="en-US" sz="2000" dirty="0" err="1"/>
              <a:t>diag_flow_nccount</a:t>
            </a:r>
            <a:r>
              <a:rPr lang="en-US" sz="2000" dirty="0"/>
              <a:t>)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 smtClean="0"/>
              <a:t>Enddo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! </a:t>
            </a:r>
            <a:r>
              <a:rPr lang="en-US" sz="2000" dirty="0"/>
              <a:t>sync output file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/>
              <a:t>iret</a:t>
            </a:r>
            <a:r>
              <a:rPr lang="en-US" sz="2000" dirty="0"/>
              <a:t> = nf90_sync(diag_flow_ncfileid)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call </a:t>
            </a:r>
            <a:r>
              <a:rPr lang="en-US" sz="2000" dirty="0" err="1"/>
              <a:t>check_err(iret</a:t>
            </a:r>
            <a:r>
              <a:rPr lang="en-US" sz="2000" dirty="0"/>
              <a:t>)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"/>
                <a:ea typeface="Wingdings"/>
                <a:cs typeface="Wingdings"/>
              </a:rPr>
              <a:t>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Flow_diagnosis</a:t>
            </a:r>
            <a:r>
              <a:rPr lang="en-US" dirty="0" smtClean="0"/>
              <a:t> with ADIOS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372600" cy="4983163"/>
          </a:xfrm>
        </p:spPr>
        <p:txBody>
          <a:bodyPr/>
          <a:lstStyle/>
          <a:p>
            <a:pPr>
              <a:buNone/>
            </a:pPr>
            <a:r>
              <a:rPr lang="en-US" sz="2200" dirty="0" smtClean="0"/>
              <a:t> filename="</a:t>
            </a:r>
            <a:r>
              <a:rPr lang="en-US" sz="2200" dirty="0" err="1" smtClean="0"/>
              <a:t>flowdiag.bp</a:t>
            </a:r>
            <a:r>
              <a:rPr lang="en-US" sz="2200" dirty="0" smtClean="0"/>
              <a:t>”</a:t>
            </a:r>
          </a:p>
          <a:p>
            <a:pPr>
              <a:buNone/>
            </a:pPr>
            <a:r>
              <a:rPr lang="en-US" sz="2200" dirty="0" smtClean="0"/>
              <a:t> call </a:t>
            </a:r>
            <a:r>
              <a:rPr lang="en-US" sz="2200" dirty="0" smtClean="0">
                <a:solidFill>
                  <a:srgbClr val="0000FF"/>
                </a:solidFill>
              </a:rPr>
              <a:t>adios_open</a:t>
            </a:r>
            <a:r>
              <a:rPr lang="en-US" sz="2200" dirty="0" smtClean="0"/>
              <a:t>(buf_id,"diagnosis.flow”, </a:t>
            </a:r>
            <a:r>
              <a:rPr lang="en-US" sz="2200" dirty="0" err="1" smtClean="0"/>
              <a:t>filename,"a</a:t>
            </a:r>
            <a:r>
              <a:rPr lang="en-US" sz="2200" dirty="0" smtClean="0"/>
              <a:t>”)</a:t>
            </a:r>
          </a:p>
          <a:p>
            <a:pPr>
              <a:buNone/>
            </a:pPr>
            <a:r>
              <a:rPr lang="en-US" sz="2200" dirty="0" smtClean="0"/>
              <a:t> call </a:t>
            </a:r>
            <a:r>
              <a:rPr lang="en-US" sz="2200" dirty="0" err="1" smtClean="0">
                <a:solidFill>
                  <a:srgbClr val="0000FF"/>
                </a:solidFill>
              </a:rPr>
              <a:t>adios_gwrite</a:t>
            </a:r>
            <a:r>
              <a:rPr lang="en-US" sz="2200" dirty="0" err="1" smtClean="0"/>
              <a:t>(buf_id,"diagnosis.flow</a:t>
            </a:r>
            <a:r>
              <a:rPr lang="en-US" sz="2200" dirty="0" smtClean="0"/>
              <a:t>")</a:t>
            </a:r>
          </a:p>
          <a:p>
            <a:pPr>
              <a:buNone/>
            </a:pPr>
            <a:r>
              <a:rPr lang="en-US" sz="2200" dirty="0" smtClean="0"/>
              <a:t> call </a:t>
            </a:r>
            <a:r>
              <a:rPr lang="en-US" sz="2200" dirty="0" err="1" smtClean="0">
                <a:solidFill>
                  <a:srgbClr val="0000FF"/>
                </a:solidFill>
              </a:rPr>
              <a:t>adios_close</a:t>
            </a:r>
            <a:r>
              <a:rPr lang="en-US" sz="2200" dirty="0" err="1" smtClean="0"/>
              <a:t>(buf_id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XML: flow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0134600" cy="58674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1800" dirty="0" smtClean="0"/>
              <a:t>&lt;adios-group name="</a:t>
            </a:r>
            <a:r>
              <a:rPr lang="en-US" sz="1800" dirty="0" err="1" smtClean="0"/>
              <a:t>diagnosis.flow</a:t>
            </a:r>
            <a:r>
              <a:rPr lang="en-US" sz="1800" dirty="0" smtClean="0"/>
              <a:t>"&gt;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name="samples"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diag_flow_npsi</a:t>
            </a:r>
            <a:r>
              <a:rPr lang="en-US" sz="1800" dirty="0" smtClean="0"/>
              <a:t>" type="integer"  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/>
              <a:t>istep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</a:t>
            </a:r>
            <a:r>
              <a:rPr lang="en-US" sz="1800" dirty="0" err="1" smtClean="0"/>
              <a:t>istep/diag_flow_period</a:t>
            </a:r>
            <a:r>
              <a:rPr lang="en-US" sz="1800" dirty="0" smtClean="0"/>
              <a:t>" type="integer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 copy-on-write="yes"</a:t>
            </a:r>
            <a:r>
              <a:rPr lang="en-US" sz="1800" dirty="0" smtClean="0"/>
              <a:t>/&gt;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8000"/>
                </a:solidFill>
              </a:rPr>
              <a:t>&lt;</a:t>
            </a:r>
            <a:r>
              <a:rPr lang="en-US" sz="1800" dirty="0" err="1" smtClean="0">
                <a:solidFill>
                  <a:srgbClr val="008000"/>
                </a:solidFill>
              </a:rPr>
              <a:t>gwritesrc</a:t>
            </a:r>
            <a:r>
              <a:rPr lang="en-US" sz="1800" dirty="0" smtClean="0">
                <a:solidFill>
                  <a:srgbClr val="008000"/>
                </a:solidFill>
              </a:rPr>
              <a:t>="</a:t>
            </a:r>
            <a:r>
              <a:rPr lang="en-US" sz="1800" dirty="0" err="1" smtClean="0">
                <a:solidFill>
                  <a:srgbClr val="008000"/>
                </a:solidFill>
              </a:rPr>
              <a:t>if(istep</a:t>
            </a:r>
            <a:r>
              <a:rPr lang="en-US" sz="1800" dirty="0" smtClean="0">
                <a:solidFill>
                  <a:srgbClr val="008000"/>
                </a:solidFill>
              </a:rPr>
              <a:t>==</a:t>
            </a:r>
            <a:r>
              <a:rPr lang="en-US" sz="1800" dirty="0" err="1" smtClean="0">
                <a:solidFill>
                  <a:srgbClr val="008000"/>
                </a:solidFill>
              </a:rPr>
              <a:t>diag_flow_period</a:t>
            </a:r>
            <a:r>
              <a:rPr lang="en-US" sz="1800" dirty="0" smtClean="0">
                <a:solidFill>
                  <a:srgbClr val="008000"/>
                </a:solidFill>
              </a:rPr>
              <a:t>) then"/&gt;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name="psi"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=“psi1” type</a:t>
            </a:r>
            <a:r>
              <a:rPr lang="en-US" sz="1800" dirty="0" smtClean="0"/>
              <a:t>="double" dimensions="samples"/&gt;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8000"/>
                </a:solidFill>
              </a:rPr>
              <a:t>&lt;</a:t>
            </a:r>
            <a:r>
              <a:rPr lang="en-US" sz="1800" dirty="0" err="1" smtClean="0">
                <a:solidFill>
                  <a:srgbClr val="008000"/>
                </a:solidFill>
              </a:rPr>
              <a:t>gwritesrc</a:t>
            </a:r>
            <a:r>
              <a:rPr lang="en-US" sz="1800" dirty="0" smtClean="0">
                <a:solidFill>
                  <a:srgbClr val="008000"/>
                </a:solidFill>
              </a:rPr>
              <a:t>="</a:t>
            </a:r>
            <a:r>
              <a:rPr lang="en-US" sz="1800" dirty="0" err="1" smtClean="0">
                <a:solidFill>
                  <a:srgbClr val="008000"/>
                </a:solidFill>
              </a:rPr>
              <a:t>endif</a:t>
            </a:r>
            <a:r>
              <a:rPr lang="en-US" sz="1800" dirty="0" smtClean="0">
                <a:solidFill>
                  <a:srgbClr val="008000"/>
                </a:solidFill>
              </a:rPr>
              <a:t>"/&gt;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smtClean="0">
                <a:solidFill>
                  <a:srgbClr val="0000FF"/>
                </a:solidFill>
              </a:rPr>
              <a:t>time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="simtime(1)" type="double"/&gt;</a:t>
            </a:r>
          </a:p>
          <a:p>
            <a:pPr>
              <a:buNone/>
            </a:pPr>
            <a:r>
              <a:rPr lang="en-US" sz="1800" dirty="0" smtClean="0"/>
              <a:t>&lt;attribute name="units"  path="</a:t>
            </a:r>
            <a:r>
              <a:rPr lang="en-US" sz="1800" dirty="0" smtClean="0">
                <a:solidFill>
                  <a:srgbClr val="0000FF"/>
                </a:solidFill>
              </a:rPr>
              <a:t>time</a:t>
            </a:r>
            <a:r>
              <a:rPr lang="en-US" sz="1800" dirty="0" smtClean="0"/>
              <a:t>" value="transit times"/&gt;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>
                <a:solidFill>
                  <a:srgbClr val="FF0000"/>
                </a:solidFill>
              </a:rPr>
              <a:t>ion__density(df</a:t>
            </a:r>
            <a:r>
              <a:rPr lang="en-US" sz="1800" dirty="0" smtClean="0"/>
              <a:t>)"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="netcdf_flow(:,2)" type="double" dimensions="samples"/&gt;</a:t>
            </a:r>
          </a:p>
          <a:p>
            <a:pPr>
              <a:buNone/>
            </a:pPr>
            <a:r>
              <a:rPr lang="en-US" sz="1800" dirty="0" smtClean="0"/>
              <a:t>&lt;attribute name="units" path="</a:t>
            </a:r>
            <a:r>
              <a:rPr lang="en-US" sz="1800" dirty="0" err="1" smtClean="0">
                <a:solidFill>
                  <a:srgbClr val="FF0000"/>
                </a:solidFill>
              </a:rPr>
              <a:t>ion__density(df</a:t>
            </a:r>
            <a:r>
              <a:rPr lang="en-US" sz="1800" dirty="0" smtClean="0">
                <a:solidFill>
                  <a:srgbClr val="FF0000"/>
                </a:solidFill>
              </a:rPr>
              <a:t>)</a:t>
            </a:r>
            <a:r>
              <a:rPr lang="en-US" sz="1800" dirty="0" smtClean="0"/>
              <a:t>" value="m^-3" 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name="</a:t>
            </a:r>
            <a:r>
              <a:rPr lang="en-US" sz="1800" dirty="0" err="1" smtClean="0">
                <a:solidFill>
                  <a:srgbClr val="0000FF"/>
                </a:solidFill>
              </a:rPr>
              <a:t>ion__toroidal_flow</a:t>
            </a:r>
            <a:r>
              <a:rPr lang="en-US" sz="1800" dirty="0" smtClean="0">
                <a:solidFill>
                  <a:srgbClr val="0000FF"/>
                </a:solidFill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</a:rPr>
              <a:t>df</a:t>
            </a:r>
            <a:r>
              <a:rPr lang="en-US" sz="1800" dirty="0" smtClean="0">
                <a:solidFill>
                  <a:srgbClr val="0000FF"/>
                </a:solidFill>
              </a:rPr>
              <a:t>)</a:t>
            </a:r>
            <a:r>
              <a:rPr lang="en-US" sz="1800" dirty="0" smtClean="0"/>
              <a:t>" </a:t>
            </a:r>
            <a:r>
              <a:rPr lang="en-US" sz="1800" dirty="0" err="1" smtClean="0"/>
              <a:t>gname</a:t>
            </a:r>
            <a:r>
              <a:rPr lang="en-US" sz="1800" dirty="0" smtClean="0"/>
              <a:t>="netcdf_flow(:,3)" type="double" dimensions="</a:t>
            </a:r>
            <a:r>
              <a:rPr lang="en-US" sz="1800" dirty="0" smtClean="0"/>
              <a:t>samples“ copy-on-write=“yes”/&gt;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&lt;attribute name="units" path="</a:t>
            </a:r>
            <a:r>
              <a:rPr lang="en-US" sz="1800" dirty="0" err="1" smtClean="0">
                <a:solidFill>
                  <a:srgbClr val="0000FF"/>
                </a:solidFill>
              </a:rPr>
              <a:t>ion__toroidal_flow(df</a:t>
            </a:r>
            <a:r>
              <a:rPr lang="en-US" sz="1800" dirty="0" smtClean="0">
                <a:solidFill>
                  <a:srgbClr val="0000FF"/>
                </a:solidFill>
              </a:rPr>
              <a:t>)</a:t>
            </a:r>
            <a:r>
              <a:rPr lang="en-US" sz="1800" dirty="0" smtClean="0"/>
              <a:t>" value="</a:t>
            </a:r>
            <a:r>
              <a:rPr lang="en-US" sz="1800" dirty="0" err="1" smtClean="0"/>
              <a:t>m/s</a:t>
            </a:r>
            <a:r>
              <a:rPr lang="en-US" sz="1800" dirty="0" smtClean="0"/>
              <a:t>" /&gt;</a:t>
            </a:r>
          </a:p>
          <a:p>
            <a:pPr>
              <a:buNone/>
            </a:pPr>
            <a:r>
              <a:rPr lang="en-US" sz="18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Design Goals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sz="2400" smtClean="0"/>
              <a:t>ADIOS Contributions: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Data Grouping</a:t>
            </a:r>
            <a:r>
              <a:rPr lang="en-US" sz="2000" smtClean="0"/>
              <a:t>: Multiple, independently controlled IO settings</a:t>
            </a:r>
          </a:p>
          <a:p>
            <a:pPr marL="914400" lvl="1" indent="-457200"/>
            <a:r>
              <a:rPr lang="en-US" sz="1800" smtClean="0"/>
              <a:t>diagnostics, restarts, analysis, viz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Optional data items</a:t>
            </a:r>
            <a:r>
              <a:rPr lang="en-US" sz="2000" smtClean="0"/>
              <a:t>: Different data from different processes</a:t>
            </a:r>
          </a:p>
          <a:p>
            <a:pPr marL="914400" lvl="1" indent="-457200"/>
            <a:r>
              <a:rPr lang="en-US" sz="1800" smtClean="0"/>
              <a:t>Single group write has header from a single proc and data from all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Data sizes change dynamically</a:t>
            </a:r>
            <a:r>
              <a:rPr lang="en-US" sz="2000" smtClean="0"/>
              <a:t>: Datasets vary in size</a:t>
            </a:r>
          </a:p>
          <a:p>
            <a:pPr marL="914400" lvl="1" indent="-457200"/>
            <a:r>
              <a:rPr lang="en-US" sz="1800" smtClean="0"/>
              <a:t>Run size changes data sizes; also AMR codes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Constructed output is special</a:t>
            </a:r>
            <a:r>
              <a:rPr lang="en-US" sz="2000" smtClean="0"/>
              <a:t>: Reused buffers must be handled properly</a:t>
            </a:r>
          </a:p>
          <a:p>
            <a:pPr marL="914400" lvl="1" indent="-457200"/>
            <a:r>
              <a:rPr lang="en-US" sz="1800" smtClean="0"/>
              <a:t>stack temporaries...</a:t>
            </a:r>
          </a:p>
          <a:p>
            <a:pPr marL="533400" indent="-533400">
              <a:buFontTx/>
              <a:buAutoNum type="arabicPeriod"/>
            </a:pPr>
            <a:r>
              <a:rPr lang="en-US" sz="2000" b="1" smtClean="0"/>
              <a:t>IO memory is second to science</a:t>
            </a:r>
            <a:r>
              <a:rPr lang="en-US" sz="2000" smtClean="0"/>
              <a:t>: Buffer space for IO is strictly limited</a:t>
            </a:r>
          </a:p>
          <a:p>
            <a:pPr marL="914400" lvl="1" indent="-457200"/>
            <a:r>
              <a:rPr lang="en-US" sz="1800" smtClean="0"/>
              <a:t>respect the memory needs of the scientific codes</a:t>
            </a: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err="1" smtClean="0"/>
              <a:t>flow_diagnosis</a:t>
            </a:r>
            <a:r>
              <a:rPr lang="en-US" dirty="0" smtClean="0"/>
              <a:t> Original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netcdfxgc.flowdiag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dimensions:</a:t>
            </a:r>
          </a:p>
          <a:p>
            <a:pPr>
              <a:buNone/>
            </a:pPr>
            <a:r>
              <a:rPr lang="en-US" dirty="0" smtClean="0"/>
              <a:t>        samples = 50 ;</a:t>
            </a:r>
          </a:p>
          <a:p>
            <a:pPr>
              <a:buNone/>
            </a:pPr>
            <a:r>
              <a:rPr lang="en-US" dirty="0" err="1" smtClean="0"/>
              <a:t>timesteps</a:t>
            </a:r>
            <a:r>
              <a:rPr lang="en-US" dirty="0" smtClean="0"/>
              <a:t> = UNLIMITED ; // (372 currently)</a:t>
            </a:r>
          </a:p>
          <a:p>
            <a:pPr>
              <a:buNone/>
            </a:pPr>
            <a:r>
              <a:rPr lang="en-US" dirty="0" smtClean="0"/>
              <a:t>variables: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psi(samples</a:t>
            </a:r>
            <a:r>
              <a:rPr lang="en-US" dirty="0" smtClean="0"/>
              <a:t>) ;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time(timesteps</a:t>
            </a:r>
            <a:r>
              <a:rPr lang="en-US" dirty="0" smtClean="0"/>
              <a:t>) ;</a:t>
            </a:r>
          </a:p>
          <a:p>
            <a:pPr>
              <a:buNone/>
            </a:pPr>
            <a:r>
              <a:rPr lang="en-US" dirty="0" err="1" smtClean="0"/>
              <a:t>time:units</a:t>
            </a:r>
            <a:r>
              <a:rPr lang="en-US" dirty="0" smtClean="0"/>
              <a:t> = "transit times" ;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ion__density(df)(timesteps</a:t>
            </a:r>
            <a:r>
              <a:rPr lang="en-US" dirty="0" smtClean="0"/>
              <a:t>, samples) ;</a:t>
            </a:r>
          </a:p>
          <a:p>
            <a:pPr>
              <a:buNone/>
            </a:pPr>
            <a:r>
              <a:rPr lang="en-US" dirty="0" err="1" smtClean="0"/>
              <a:t>ion__density(df):units</a:t>
            </a:r>
            <a:r>
              <a:rPr lang="en-US" dirty="0" smtClean="0"/>
              <a:t> = "m^-3" ;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ion__toroidal_flow(df)(timesteps</a:t>
            </a:r>
            <a:r>
              <a:rPr lang="en-US" dirty="0" smtClean="0"/>
              <a:t>, samples) ;</a:t>
            </a:r>
          </a:p>
          <a:p>
            <a:pPr>
              <a:buNone/>
            </a:pPr>
            <a:r>
              <a:rPr lang="en-US" dirty="0" err="1" smtClean="0"/>
              <a:t>ion__toroidal_flow(df):units</a:t>
            </a:r>
            <a:r>
              <a:rPr lang="en-US" dirty="0" smtClean="0"/>
              <a:t> = "</a:t>
            </a:r>
            <a:r>
              <a:rPr lang="en-US" dirty="0" err="1" smtClean="0"/>
              <a:t>m/s</a:t>
            </a:r>
            <a:r>
              <a:rPr lang="en-US" dirty="0" smtClean="0"/>
              <a:t>" ;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ion__poloidal_flow(df)(timesteps</a:t>
            </a:r>
            <a:r>
              <a:rPr lang="en-US" dirty="0" smtClean="0"/>
              <a:t>, samples) ;</a:t>
            </a:r>
          </a:p>
          <a:p>
            <a:pPr>
              <a:buNone/>
            </a:pPr>
            <a:r>
              <a:rPr lang="en-US" dirty="0" err="1" smtClean="0"/>
              <a:t>ion__poloidal_flow(df):units</a:t>
            </a:r>
            <a:r>
              <a:rPr lang="en-US" dirty="0" smtClean="0"/>
              <a:t> = "</a:t>
            </a:r>
            <a:r>
              <a:rPr lang="en-US" dirty="0" err="1" smtClean="0"/>
              <a:t>m/s</a:t>
            </a:r>
            <a:r>
              <a:rPr lang="en-US" dirty="0" smtClean="0"/>
              <a:t>" ;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Bp2ncdxgc  </a:t>
            </a:r>
            <a:r>
              <a:rPr lang="en-US" dirty="0" err="1" smtClean="0"/>
              <a:t>flowdiag.bp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0772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 smtClean="0"/>
              <a:t>netcdfxgc.flowdiag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dimensions:</a:t>
            </a:r>
          </a:p>
          <a:p>
            <a:pPr>
              <a:buNone/>
            </a:pPr>
            <a:r>
              <a:rPr lang="en-US" sz="1600" dirty="0" err="1" smtClean="0"/>
              <a:t>timesteps</a:t>
            </a:r>
            <a:r>
              <a:rPr lang="en-US" sz="1600" dirty="0" smtClean="0"/>
              <a:t> = UNLIMITED ; // (12 currently)</a:t>
            </a:r>
          </a:p>
          <a:p>
            <a:pPr>
              <a:buNone/>
            </a:pPr>
            <a:r>
              <a:rPr lang="en-US" sz="1600" dirty="0" smtClean="0"/>
              <a:t>        psi_0 = 50 ;</a:t>
            </a:r>
          </a:p>
          <a:p>
            <a:pPr>
              <a:buNone/>
            </a:pPr>
            <a:r>
              <a:rPr lang="en-US" sz="1600" dirty="0" smtClean="0"/>
              <a:t>        ion__density(df)_0 = 50 ; </a:t>
            </a:r>
          </a:p>
          <a:p>
            <a:pPr>
              <a:buNone/>
            </a:pPr>
            <a:r>
              <a:rPr lang="en-US" sz="1600" dirty="0" err="1" smtClean="0">
                <a:latin typeface="Wingdings"/>
                <a:ea typeface="Wingdings"/>
                <a:cs typeface="Wingdings"/>
              </a:rPr>
              <a:t>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variables:</a:t>
            </a:r>
          </a:p>
          <a:p>
            <a:pPr>
              <a:buNone/>
            </a:pPr>
            <a:r>
              <a:rPr lang="en-US" sz="1600" dirty="0" smtClean="0"/>
              <a:t>        double psi(psi_0) ;</a:t>
            </a:r>
          </a:p>
          <a:p>
            <a:pPr>
              <a:buNone/>
            </a:pPr>
            <a:r>
              <a:rPr lang="en-US" sz="1600" dirty="0" err="1" smtClean="0"/>
              <a:t>time:units</a:t>
            </a:r>
            <a:r>
              <a:rPr lang="en-US" sz="1600" dirty="0" smtClean="0"/>
              <a:t> = "transit times" ;</a:t>
            </a:r>
          </a:p>
          <a:p>
            <a:pPr>
              <a:buNone/>
            </a:pPr>
            <a:r>
              <a:rPr lang="en-US" sz="1600" dirty="0" smtClean="0"/>
              <a:t>        double </a:t>
            </a:r>
            <a:r>
              <a:rPr lang="en-US" sz="1600" dirty="0" err="1" smtClean="0"/>
              <a:t>ion__density(df)(timesteps</a:t>
            </a:r>
            <a:r>
              <a:rPr lang="en-US" sz="1600" dirty="0" smtClean="0"/>
              <a:t>, ion__density(df)_0) ;</a:t>
            </a:r>
          </a:p>
          <a:p>
            <a:pPr>
              <a:buNone/>
            </a:pPr>
            <a:r>
              <a:rPr lang="en-US" sz="1600" dirty="0" err="1" smtClean="0"/>
              <a:t>ion__density(df):units</a:t>
            </a:r>
            <a:r>
              <a:rPr lang="en-US" sz="1600" dirty="0" smtClean="0"/>
              <a:t> = "m^-3" ;</a:t>
            </a:r>
          </a:p>
          <a:p>
            <a:pPr>
              <a:buNone/>
            </a:pPr>
            <a:r>
              <a:rPr lang="en-US" sz="1600" dirty="0" smtClean="0"/>
              <a:t>        double </a:t>
            </a:r>
            <a:r>
              <a:rPr lang="en-US" sz="1600" dirty="0" err="1" smtClean="0"/>
              <a:t>ion__toroidal_flow(df)(timesteps</a:t>
            </a:r>
            <a:r>
              <a:rPr lang="en-US" sz="1600" dirty="0" smtClean="0"/>
              <a:t>, ion__toroidal_flow(df)_0) ;</a:t>
            </a:r>
          </a:p>
          <a:p>
            <a:pPr>
              <a:buNone/>
            </a:pPr>
            <a:r>
              <a:rPr lang="en-US" sz="1600" dirty="0" err="1" smtClean="0"/>
              <a:t>ion__toroidal_flow(df):units</a:t>
            </a:r>
            <a:r>
              <a:rPr lang="en-US" sz="1600" dirty="0" smtClean="0"/>
              <a:t> = "</a:t>
            </a:r>
            <a:r>
              <a:rPr lang="en-US" sz="1600" dirty="0" err="1" smtClean="0"/>
              <a:t>m/s</a:t>
            </a:r>
            <a:r>
              <a:rPr lang="en-US" sz="1600" dirty="0" smtClean="0"/>
              <a:t>" ;</a:t>
            </a:r>
          </a:p>
          <a:p>
            <a:pPr>
              <a:buNone/>
            </a:pPr>
            <a:r>
              <a:rPr lang="en-US" sz="1600" dirty="0" smtClean="0"/>
              <a:t>        double </a:t>
            </a:r>
            <a:r>
              <a:rPr lang="en-US" sz="1600" dirty="0" err="1" smtClean="0"/>
              <a:t>ion__poloidal_flow(df)(timesteps</a:t>
            </a:r>
            <a:r>
              <a:rPr lang="en-US" sz="1600" dirty="0" smtClean="0"/>
              <a:t>, ion__poloidal_flow(df)_0) ;</a:t>
            </a:r>
          </a:p>
          <a:p>
            <a:pPr>
              <a:buNone/>
            </a:pPr>
            <a:r>
              <a:rPr lang="en-US" sz="1600" dirty="0" err="1" smtClean="0"/>
              <a:t>ion__poloidal_flow(df):units</a:t>
            </a:r>
            <a:r>
              <a:rPr lang="en-US" sz="1600" dirty="0" smtClean="0"/>
              <a:t> = "</a:t>
            </a:r>
            <a:r>
              <a:rPr lang="en-US" sz="1600" dirty="0" err="1" smtClean="0"/>
              <a:t>m/s</a:t>
            </a:r>
            <a:r>
              <a:rPr lang="en-US" sz="1600" dirty="0" smtClean="0"/>
              <a:t>" ;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show how to fix common bugs again.</a:t>
            </a:r>
          </a:p>
          <a:p>
            <a:pPr lvl="1"/>
            <a:r>
              <a:rPr lang="en-US" dirty="0" smtClean="0"/>
              <a:t>XML bugs.</a:t>
            </a:r>
          </a:p>
          <a:p>
            <a:pPr lvl="1"/>
            <a:r>
              <a:rPr lang="en-US" dirty="0" smtClean="0"/>
              <a:t>Bugs in </a:t>
            </a:r>
            <a:r>
              <a:rPr lang="en-US" smtClean="0"/>
              <a:t>the ADIOS APIs’.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Architecture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1066800"/>
            <a:ext cx="8229600" cy="5257800"/>
          </a:xfrm>
        </p:spPr>
        <p:txBody>
          <a:bodyPr/>
          <a:lstStyle/>
          <a:p>
            <a:r>
              <a:rPr lang="en-US" smtClean="0"/>
              <a:t>Data groupings</a:t>
            </a:r>
          </a:p>
          <a:p>
            <a:pPr lvl="1"/>
            <a:r>
              <a:rPr lang="en-US" smtClean="0"/>
              <a:t>logical groups of related items written at the same time.</a:t>
            </a:r>
          </a:p>
          <a:p>
            <a:pPr lvl="2"/>
            <a:r>
              <a:rPr lang="en-US" smtClean="0"/>
              <a:t>Not necessarily one group per writing event</a:t>
            </a:r>
          </a:p>
          <a:p>
            <a:r>
              <a:rPr lang="en-US" smtClean="0"/>
              <a:t>IO Methods</a:t>
            </a:r>
          </a:p>
          <a:p>
            <a:pPr lvl="1"/>
            <a:r>
              <a:rPr lang="en-US" smtClean="0"/>
              <a:t>Choose what works best for each grouping</a:t>
            </a:r>
          </a:p>
          <a:p>
            <a:pPr lvl="1"/>
            <a:r>
              <a:rPr lang="en-US" smtClean="0"/>
              <a:t>Vetted and/or written by experts for each</a:t>
            </a:r>
          </a:p>
          <a:p>
            <a:pPr lvl="2"/>
            <a:r>
              <a:rPr lang="en-US" smtClean="0"/>
              <a:t>POSIX (Wei-keng Lao, Northwestern)</a:t>
            </a:r>
          </a:p>
          <a:p>
            <a:pPr lvl="2"/>
            <a:r>
              <a:rPr lang="en-US" smtClean="0"/>
              <a:t>MPI-IO (Steve Hodson, Chen Jin, ORNL)</a:t>
            </a:r>
          </a:p>
          <a:p>
            <a:pPr lvl="2"/>
            <a:r>
              <a:rPr lang="en-US" smtClean="0"/>
              <a:t>MPI-IO Collective (Wei-keng Lao, Northwestern)</a:t>
            </a:r>
          </a:p>
          <a:p>
            <a:pPr lvl="2"/>
            <a:r>
              <a:rPr lang="en-US" smtClean="0"/>
              <a:t>NULL (Jay Lofstead, GT)</a:t>
            </a:r>
          </a:p>
          <a:p>
            <a:pPr lvl="2"/>
            <a:r>
              <a:rPr lang="en-US" smtClean="0"/>
              <a:t>Ga Tech DataTap Asynchronous (Hasan Abbasi, GT)</a:t>
            </a:r>
          </a:p>
          <a:p>
            <a:pPr lvl="2"/>
            <a:r>
              <a:rPr lang="en-US" smtClean="0"/>
              <a:t>others..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RNL template_0704">
  <a:themeElements>
    <a:clrScheme name="ORNL template_0704 11">
      <a:dk1>
        <a:srgbClr val="000000"/>
      </a:dk1>
      <a:lt1>
        <a:srgbClr val="FFFFFF"/>
      </a:lt1>
      <a:dk2>
        <a:srgbClr val="01673E"/>
      </a:dk2>
      <a:lt2>
        <a:srgbClr val="333333"/>
      </a:lt2>
      <a:accent1>
        <a:srgbClr val="003D6C"/>
      </a:accent1>
      <a:accent2>
        <a:srgbClr val="267186"/>
      </a:accent2>
      <a:accent3>
        <a:srgbClr val="FFFFFF"/>
      </a:accent3>
      <a:accent4>
        <a:srgbClr val="000000"/>
      </a:accent4>
      <a:accent5>
        <a:srgbClr val="AAAFBA"/>
      </a:accent5>
      <a:accent6>
        <a:srgbClr val="216679"/>
      </a:accent6>
      <a:hlink>
        <a:srgbClr val="8D1357"/>
      </a:hlink>
      <a:folHlink>
        <a:srgbClr val="FFCC66"/>
      </a:folHlink>
    </a:clrScheme>
    <a:fontScheme name="ORNL template_0704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NL template_0704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10">
        <a:dk1>
          <a:srgbClr val="000000"/>
        </a:dk1>
        <a:lt1>
          <a:srgbClr val="FFFFFF"/>
        </a:lt1>
        <a:dk2>
          <a:srgbClr val="01673E"/>
        </a:dk2>
        <a:lt2>
          <a:srgbClr val="333333"/>
        </a:lt2>
        <a:accent1>
          <a:srgbClr val="8D0A56"/>
        </a:accent1>
        <a:accent2>
          <a:srgbClr val="267186"/>
        </a:accent2>
        <a:accent3>
          <a:srgbClr val="FFFFFF"/>
        </a:accent3>
        <a:accent4>
          <a:srgbClr val="000000"/>
        </a:accent4>
        <a:accent5>
          <a:srgbClr val="C5AAB4"/>
        </a:accent5>
        <a:accent6>
          <a:srgbClr val="216679"/>
        </a:accent6>
        <a:hlink>
          <a:srgbClr val="FFCC66"/>
        </a:hlink>
        <a:folHlink>
          <a:srgbClr val="76A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11">
        <a:dk1>
          <a:srgbClr val="000000"/>
        </a:dk1>
        <a:lt1>
          <a:srgbClr val="FFFFFF"/>
        </a:lt1>
        <a:dk2>
          <a:srgbClr val="01673E"/>
        </a:dk2>
        <a:lt2>
          <a:srgbClr val="333333"/>
        </a:lt2>
        <a:accent1>
          <a:srgbClr val="003D6C"/>
        </a:accent1>
        <a:accent2>
          <a:srgbClr val="267186"/>
        </a:accent2>
        <a:accent3>
          <a:srgbClr val="FFFFFF"/>
        </a:accent3>
        <a:accent4>
          <a:srgbClr val="000000"/>
        </a:accent4>
        <a:accent5>
          <a:srgbClr val="AAAFBA"/>
        </a:accent5>
        <a:accent6>
          <a:srgbClr val="216679"/>
        </a:accent6>
        <a:hlink>
          <a:srgbClr val="8D1357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24888</TotalTime>
  <Words>5496</Words>
  <Application>Microsoft PowerPoint</Application>
  <PresentationFormat>Letter Paper (8.5x11 in)</PresentationFormat>
  <Paragraphs>870</Paragraphs>
  <Slides>83</Slides>
  <Notes>17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ORNL template_0704</vt:lpstr>
      <vt:lpstr>ADIOS Tutorial</vt:lpstr>
      <vt:lpstr>Outline</vt:lpstr>
      <vt:lpstr>Our End to End vision of computing</vt:lpstr>
      <vt:lpstr>Motivation</vt:lpstr>
      <vt:lpstr>ADIOS Overview</vt:lpstr>
      <vt:lpstr>ADIOS Overview</vt:lpstr>
      <vt:lpstr>Design Goals</vt:lpstr>
      <vt:lpstr>Design Goals</vt:lpstr>
      <vt:lpstr>Architecture</vt:lpstr>
      <vt:lpstr>Related Work</vt:lpstr>
      <vt:lpstr>Supported Features</vt:lpstr>
      <vt:lpstr>Initial ADIOS performance.</vt:lpstr>
      <vt:lpstr>Codes &amp; Performance</vt:lpstr>
      <vt:lpstr>Chimera IO Performance (Supernova code)</vt:lpstr>
      <vt:lpstr>ADIOS 1.0</vt:lpstr>
      <vt:lpstr>ADIOS 2.0</vt:lpstr>
      <vt:lpstr>ADIOS API Overview</vt:lpstr>
      <vt:lpstr>Requirements</vt:lpstr>
      <vt:lpstr>Standards</vt:lpstr>
      <vt:lpstr>Setup/Cleanup API</vt:lpstr>
      <vt:lpstr>Main IO API</vt:lpstr>
      <vt:lpstr>Main IO API</vt:lpstr>
      <vt:lpstr>Main IO API</vt:lpstr>
      <vt:lpstr>Secondary IO API</vt:lpstr>
      <vt:lpstr>Asynchronous IO hints</vt:lpstr>
      <vt:lpstr>Additional Pieces</vt:lpstr>
      <vt:lpstr> One final piece required for buffer overflows</vt:lpstr>
      <vt:lpstr>Example Program</vt:lpstr>
      <vt:lpstr>ADIOS XML Format</vt:lpstr>
      <vt:lpstr>File Overview</vt:lpstr>
      <vt:lpstr>Group Overview</vt:lpstr>
      <vt:lpstr>Group Details</vt:lpstr>
      <vt:lpstr>Group Details</vt:lpstr>
      <vt:lpstr>Group Details</vt:lpstr>
      <vt:lpstr>Group Details</vt:lpstr>
      <vt:lpstr>Method Overview</vt:lpstr>
      <vt:lpstr>Method Overview</vt:lpstr>
      <vt:lpstr>Other Pieces Overview</vt:lpstr>
      <vt:lpstr>XML Example</vt:lpstr>
      <vt:lpstr>ADIOS Demos</vt:lpstr>
      <vt:lpstr>Numeric Solution of Heat Equation</vt:lpstr>
      <vt:lpstr>2D Display of the output</vt:lpstr>
      <vt:lpstr>Original IO Architecture</vt:lpstr>
      <vt:lpstr>Heat Equation</vt:lpstr>
      <vt:lpstr>ADIOS Heat Equation</vt:lpstr>
      <vt:lpstr>Prtdat: Original vs. Adios </vt:lpstr>
      <vt:lpstr>heat.xml  (1)</vt:lpstr>
      <vt:lpstr>Compile and Run</vt:lpstr>
      <vt:lpstr>BP Tools</vt:lpstr>
      <vt:lpstr>adios_lint</vt:lpstr>
      <vt:lpstr>bpdump</vt:lpstr>
      <vt:lpstr>bp2h5</vt:lpstr>
      <vt:lpstr>bp2ncd</vt:lpstr>
      <vt:lpstr>bp2ascii</vt:lpstr>
      <vt:lpstr>Gwrite/gread</vt:lpstr>
      <vt:lpstr>Show, Compile/Run Heat_adios</vt:lpstr>
      <vt:lpstr>Add More output Variables</vt:lpstr>
      <vt:lpstr>heat.xml  (2)</vt:lpstr>
      <vt:lpstr>Show and run new ADIOS code</vt:lpstr>
      <vt:lpstr>Switch To MPI-IO Method</vt:lpstr>
      <vt:lpstr>ADIOS IO Architecture</vt:lpstr>
      <vt:lpstr>Heat.xml (3)</vt:lpstr>
      <vt:lpstr>Global Array</vt:lpstr>
      <vt:lpstr>Heat.xml (4)</vt:lpstr>
      <vt:lpstr>Typos in XML</vt:lpstr>
      <vt:lpstr>XGC</vt:lpstr>
      <vt:lpstr>Snapshot of adios-groups in xgc config.xml</vt:lpstr>
      <vt:lpstr>Restart Files</vt:lpstr>
      <vt:lpstr>XML: restart group </vt:lpstr>
      <vt:lpstr>Restart_write (ADIOS)</vt:lpstr>
      <vt:lpstr>Slide 71</vt:lpstr>
      <vt:lpstr>XML: mesh group: original code has hdf5 output for this group.</vt:lpstr>
      <vt:lpstr>Demo XGC, and the mesh creation</vt:lpstr>
      <vt:lpstr>NETCDF outputs</vt:lpstr>
      <vt:lpstr>diag_flow_ncinit</vt:lpstr>
      <vt:lpstr>diag_flow_ncfinal</vt:lpstr>
      <vt:lpstr>Flow_diagnosis</vt:lpstr>
      <vt:lpstr>Flow_diagnosis with ADIOS</vt:lpstr>
      <vt:lpstr>XML: flow group</vt:lpstr>
      <vt:lpstr>flow_diagnosis Original Schema</vt:lpstr>
      <vt:lpstr>Bp2ncdxgc  flowdiag.bp</vt:lpstr>
      <vt:lpstr>The End</vt:lpstr>
      <vt:lpstr>Debugging</vt:lpstr>
    </vt:vector>
  </TitlesOfParts>
  <Company>ORNL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to End computing for petascale simulations</dc:title>
  <dc:creator>Scott Klasky;Jay Lofstead;Chen Jin</dc:creator>
  <cp:lastModifiedBy>Scott Klasky</cp:lastModifiedBy>
  <cp:revision>202</cp:revision>
  <dcterms:created xsi:type="dcterms:W3CDTF">2008-07-10T20:22:21Z</dcterms:created>
  <dcterms:modified xsi:type="dcterms:W3CDTF">2008-07-11T15:29:42Z</dcterms:modified>
</cp:coreProperties>
</file>