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1" r:id="rId3"/>
    <p:sldId id="257" r:id="rId4"/>
    <p:sldId id="258" r:id="rId5"/>
    <p:sldId id="259" r:id="rId6"/>
    <p:sldId id="261" r:id="rId7"/>
    <p:sldId id="322" r:id="rId8"/>
    <p:sldId id="263" r:id="rId9"/>
    <p:sldId id="264" r:id="rId10"/>
    <p:sldId id="270" r:id="rId11"/>
    <p:sldId id="266" r:id="rId12"/>
    <p:sldId id="267" r:id="rId13"/>
    <p:sldId id="269" r:id="rId14"/>
    <p:sldId id="273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323" r:id="rId23"/>
    <p:sldId id="283" r:id="rId24"/>
    <p:sldId id="284" r:id="rId25"/>
    <p:sldId id="285" r:id="rId26"/>
    <p:sldId id="286" r:id="rId27"/>
    <p:sldId id="287" r:id="rId28"/>
    <p:sldId id="291" r:id="rId29"/>
    <p:sldId id="324" r:id="rId30"/>
    <p:sldId id="325" r:id="rId31"/>
    <p:sldId id="327" r:id="rId32"/>
    <p:sldId id="326" r:id="rId33"/>
    <p:sldId id="299" r:id="rId34"/>
    <p:sldId id="300" r:id="rId35"/>
    <p:sldId id="328" r:id="rId36"/>
    <p:sldId id="329" r:id="rId37"/>
    <p:sldId id="330" r:id="rId38"/>
    <p:sldId id="304" r:id="rId39"/>
    <p:sldId id="305" r:id="rId40"/>
    <p:sldId id="317" r:id="rId41"/>
    <p:sldId id="331" r:id="rId42"/>
    <p:sldId id="315" r:id="rId43"/>
  </p:sldIdLst>
  <p:sldSz cx="12192000" cy="6858000"/>
  <p:notesSz cx="6858000" cy="9144000"/>
  <p:embeddedFontLst>
    <p:embeddedFont>
      <p:font typeface="나눔스퀘어" panose="020B0600000101010101" pitchFamily="50" charset="-127"/>
      <p:regular r:id="rId44"/>
    </p:embeddedFont>
    <p:embeddedFont>
      <p:font typeface="나눔스퀘어OTF" panose="020B0600000101010101" pitchFamily="34" charset="-127"/>
      <p:regular r:id="rId45"/>
    </p:embeddedFont>
    <p:embeddedFont>
      <p:font typeface="나눔스퀘어OTF ExtraBold" panose="020B0600000101010101" pitchFamily="34" charset="-127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0"/>
    <a:srgbClr val="FCC6A2"/>
    <a:srgbClr val="2A3F6A"/>
    <a:srgbClr val="92A1B4"/>
    <a:srgbClr val="F79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6089-EF1F-4517-A131-8830E87F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9D9B9-C1FA-4C15-B4B3-818981A3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B005A-6D70-4CD6-9CF2-A9951E81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905C9-C9DF-43E2-AE5E-2E925909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4DD1-33E0-42FF-B1CD-774FAEAA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B5B2-771F-473A-B4E7-83D7236A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E1BDE-3601-47A8-853B-74A7456A4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A7E2-0364-4D66-B59D-81A19862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F8690-C39A-4F3B-B721-135820C5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1604B-9871-455E-84BA-BDF52CBA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36F2D8-7A52-4A94-9FD3-E2E1C3E23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9FA4F-E572-46D0-8259-DA046FA2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36EEA-9A60-4EB8-BC83-9154D41E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5357B-5A56-4B2D-95EF-90B6440C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FD6C3-F8FB-4A50-9ED2-F39215B7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2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9B54B-DADC-4ABC-8931-2A4EEFB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36D26-7D15-482A-8E1D-C2B1D5E7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218A2-28EF-458C-A3AA-2030EBDE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68BA3-226D-4BC4-8DCE-C2EDE7B1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E74F1-01DB-43E8-832E-E7237655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831B-82B7-48E2-B06F-82A852BA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1E3D9-2D2D-4EF1-A33B-E0B9838E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92418-7F3E-4D37-983B-A8A6D6BD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AC843-C672-4860-8820-C5391B3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774D1-9C50-4C03-9BA1-D5F357C2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5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30C9-6B78-4141-9BF7-9368C523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0A1F4-ECAD-4134-8371-D6B844F9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E9875-9C4F-41FA-B9B4-13329FBA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F288A-2E1F-4B85-8C96-4CBBE8D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A8955-D4AA-4608-98BF-24CA1C3D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66117-210C-4D32-B4BD-670A63C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DA1C-28D2-42C0-A17A-B6902967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D1B65-5A8D-4C4D-9CD5-7DA26CA9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D0E5A-337B-4724-80D9-314DAA6D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1FEDE-CC0F-4E91-8226-B534438C9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B3B59-8BFA-4294-957A-B9BBB6D9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48319-8E40-4C1A-A3E6-04A26B96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A15ED-D958-4C2E-8E33-72CAAB4F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63F27-1A4F-4E70-BE3C-009CA25E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3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1EC4-C189-478E-AA93-7C96DD85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F8507-0FDD-49F6-9188-CEC99E4F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A9E6E-CF20-45F5-AFDB-BC7C14A9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379D64-7583-4A20-AAFA-EBEE3864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4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8382D-13B9-48F8-881B-66F0416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0AAD3-8B40-43D1-A3A8-F5C5EFBB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AA5C2-0AB5-41E7-83A3-4FD509BC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4B434-7969-4195-893B-60EE3348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33E37-0724-4C6C-BFF8-8E6A9E9B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0055F-D02B-4043-B427-46AE1B66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22599-AE79-430A-A0BC-45B9D7D8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C39A7-FE3F-4D37-BE24-FA02D432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B9210-36EB-480D-AACF-0124AFAD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61B04-FA51-40B0-BAD0-8A769974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8F235-6CFD-4427-A6E9-62964758F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46FEE-A96F-48D1-9149-DF505561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46334-AC6B-4426-AD4D-41BCC5FA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0DCD6-7803-418B-8A68-9B4CB8F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2BEB6-E023-44C9-9693-4088F548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9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EE5412-0B09-4E48-B5BF-DEF6DBB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B49B5-1B39-486C-995F-E7159D42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59C3D-23C0-4C29-8C6F-8967C2AD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BB0B-E0F9-45F3-8E77-B82537AC6F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8988-8B03-4B8F-AC24-5D8B3A19B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E2A72-D03B-4865-B5F3-5B30DD29C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FFB1-95FA-43E7-BAC7-5BB9FDEB0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766DB48-01BA-4731-92FF-586A7FFB789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87A1D1-4902-4A38-A238-95C77F99844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847DEB-CC64-4377-AAE2-2D6CC5C84375}"/>
              </a:ext>
            </a:extLst>
          </p:cNvPr>
          <p:cNvSpPr/>
          <p:nvPr/>
        </p:nvSpPr>
        <p:spPr>
          <a:xfrm>
            <a:off x="4085253" y="1418253"/>
            <a:ext cx="4021494" cy="4021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4D4FBF-4DC0-4F2C-833C-86A856B6509A}"/>
              </a:ext>
            </a:extLst>
          </p:cNvPr>
          <p:cNvSpPr/>
          <p:nvPr/>
        </p:nvSpPr>
        <p:spPr>
          <a:xfrm>
            <a:off x="4284307" y="1617307"/>
            <a:ext cx="3623386" cy="3623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32B81-70FD-42BC-A01C-59B3A87CC4F5}"/>
              </a:ext>
            </a:extLst>
          </p:cNvPr>
          <p:cNvSpPr txBox="1"/>
          <p:nvPr/>
        </p:nvSpPr>
        <p:spPr>
          <a:xfrm>
            <a:off x="4822371" y="2735015"/>
            <a:ext cx="2547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조선일보명조" panose="02030304000000000000" pitchFamily="18" charset="-127"/>
              </a:rPr>
              <a:t>후판공정</a:t>
            </a:r>
            <a:endParaRPr lang="ko-KR" altLang="en-US" sz="5000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16B11-CDED-427D-8D9C-45E29705A6DA}"/>
              </a:ext>
            </a:extLst>
          </p:cNvPr>
          <p:cNvSpPr txBox="1"/>
          <p:nvPr/>
        </p:nvSpPr>
        <p:spPr>
          <a:xfrm>
            <a:off x="9236074" y="6390430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A_2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조 김수경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종합실습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5C582-2083-40E9-9972-E02380CADE54}"/>
              </a:ext>
            </a:extLst>
          </p:cNvPr>
          <p:cNvSpPr txBox="1"/>
          <p:nvPr/>
        </p:nvSpPr>
        <p:spPr>
          <a:xfrm>
            <a:off x="4390117" y="3364956"/>
            <a:ext cx="351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불량에 영향을 미치는 요인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파악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개선방향 도출하기</a:t>
            </a:r>
          </a:p>
        </p:txBody>
      </p:sp>
    </p:spTree>
    <p:extLst>
      <p:ext uri="{BB962C8B-B14F-4D97-AF65-F5344CB8AC3E}">
        <p14:creationId xmlns:p14="http://schemas.microsoft.com/office/powerpoint/2010/main" val="19903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EE8F71-3403-4F3F-B7C3-87BF11990285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64E2D-6348-47B6-80E9-D2F15C4D2897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상관관계 그래프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D86ADE-3A46-4F38-AE0D-84A2FD0E3F4E}"/>
              </a:ext>
            </a:extLst>
          </p:cNvPr>
          <p:cNvSpPr/>
          <p:nvPr/>
        </p:nvSpPr>
        <p:spPr>
          <a:xfrm>
            <a:off x="843987" y="1388818"/>
            <a:ext cx="7724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연속형 설명변수들과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(목표변수) 사이의 상관관계를 먼저 살펴보자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7FA076-0373-4982-B02D-94761D76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081480"/>
            <a:ext cx="5610225" cy="37433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4DD040-034A-4A98-AD00-CCEA48D51284}"/>
              </a:ext>
            </a:extLst>
          </p:cNvPr>
          <p:cNvSpPr/>
          <p:nvPr/>
        </p:nvSpPr>
        <p:spPr>
          <a:xfrm>
            <a:off x="6735560" y="2991889"/>
            <a:ext cx="4967771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SCALE과의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상관관계가 높은 연속형 설명변수들을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살펴보면 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FUR_EXPEMP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err="1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등이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나오는 것을 알 수 있다. </a:t>
            </a:r>
          </a:p>
        </p:txBody>
      </p:sp>
    </p:spTree>
    <p:extLst>
      <p:ext uri="{BB962C8B-B14F-4D97-AF65-F5344CB8AC3E}">
        <p14:creationId xmlns:p14="http://schemas.microsoft.com/office/powerpoint/2010/main" val="232534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478292-671E-48A8-A570-8BBB866A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68" y="1041996"/>
            <a:ext cx="7163707" cy="29299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9D2592-E7F6-4369-8AC7-AAF3FE0916C1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FB4E9-9BB1-475F-9F31-C1B9F815CA91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 변수 더미변수로 변환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SCALE : binary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형태로 변환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F56E01-9DA5-40A9-BE63-622A269AF64B}"/>
              </a:ext>
            </a:extLst>
          </p:cNvPr>
          <p:cNvSpPr/>
          <p:nvPr/>
        </p:nvSpPr>
        <p:spPr>
          <a:xfrm>
            <a:off x="672296" y="4179702"/>
            <a:ext cx="11263192" cy="190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여기서 이상한 점이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FUR_SZ_TEMP와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FUR_EXTEMP의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상관관계가 </a:t>
            </a:r>
            <a:r>
              <a:rPr lang="ko-KR" altLang="en-US" sz="1600" dirty="0">
                <a:solidFill>
                  <a:srgbClr val="F4732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나온다. 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이를 이상하게 여겨서 엑셀 파일도 확인해 본 결과, 둘의 데이터 값이 정확하게 일치했다.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군열대온도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(FUR_SZ_TEMP) 에서 빠져나와 바로 잰 온도가 추출온도(FUR_EXPEMP)이지 않을까 하는 추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따라서 그냥 두 변수는 같다고 생각하고 (변수에서 제외시키지는 않을 것이다.) 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나중에 해석할 때 다시 살펴보는 것으로 하자.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44130B-DC39-4479-B254-8DBBD4D814C4}"/>
              </a:ext>
            </a:extLst>
          </p:cNvPr>
          <p:cNvSpPr/>
          <p:nvPr/>
        </p:nvSpPr>
        <p:spPr>
          <a:xfrm>
            <a:off x="8772525" y="3781425"/>
            <a:ext cx="628650" cy="190527"/>
          </a:xfrm>
          <a:prstGeom prst="rect">
            <a:avLst/>
          </a:prstGeom>
          <a:noFill/>
          <a:ln w="38100">
            <a:solidFill>
              <a:srgbClr val="F473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8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65E44-3414-42E0-8570-8FD0C10238C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AD44E-07F9-4E06-8795-445872306187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설명변수에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93B80C-2671-41C0-A50E-7F7FCE87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52" y="1153279"/>
            <a:ext cx="6457950" cy="1847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B36538-09CD-4533-BD09-36969AFE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123482"/>
            <a:ext cx="7325810" cy="3271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BF6863-D54D-4344-92A7-AA7E0B56A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153278"/>
            <a:ext cx="4419600" cy="1847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D6FD84-B919-495C-9BC0-9C83F39EBD65}"/>
              </a:ext>
            </a:extLst>
          </p:cNvPr>
          <p:cNvSpPr/>
          <p:nvPr/>
        </p:nvSpPr>
        <p:spPr>
          <a:xfrm>
            <a:off x="7973510" y="3348716"/>
            <a:ext cx="3703870" cy="2642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이정도는 이상치가 없다고 판단이 된다. 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FUR_HZ_TIME과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FUR_SZ_TIME에서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6에 가까운 이상치로 여겨질 만한 데이터가 있지만, 그냥 무시해도 될 것 같다고 판단이 든다. 원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데이터들과의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차이가 그렇게 크지 않다고 판단 되었기 때문이다.</a:t>
            </a:r>
          </a:p>
        </p:txBody>
      </p:sp>
    </p:spTree>
    <p:extLst>
      <p:ext uri="{BB962C8B-B14F-4D97-AF65-F5344CB8AC3E}">
        <p14:creationId xmlns:p14="http://schemas.microsoft.com/office/powerpoint/2010/main" val="392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36AF59-8D96-4E51-A6FD-D7978B716D18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F986A-7414-45CA-A73D-84D7C92D39E3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연속형변수에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116B8D-1340-40F6-B4F9-3ACFA8C4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8" y="1800796"/>
            <a:ext cx="6830630" cy="42238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F76645-6872-46FF-B70B-599C7DE8809E}"/>
              </a:ext>
            </a:extLst>
          </p:cNvPr>
          <p:cNvSpPr/>
          <p:nvPr/>
        </p:nvSpPr>
        <p:spPr>
          <a:xfrm>
            <a:off x="7447345" y="2296330"/>
            <a:ext cx="4385960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FUR_NO_ROW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호기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호기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,2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호기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따라 불량률이 같아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따라서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불량에 큰 영향을 미치지 않아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FUR_HZ_TEPT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가열대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온도가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높아질수로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불량률이 높아지다가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1180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 이상부터는 불량률이 낮아진다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scale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불량률에 어느 정도 영향이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있어보인다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8E74AF-EED7-4010-9D55-13174B8181F5}"/>
              </a:ext>
            </a:extLst>
          </p:cNvPr>
          <p:cNvSpPr/>
          <p:nvPr/>
        </p:nvSpPr>
        <p:spPr>
          <a:xfrm>
            <a:off x="781049" y="1048638"/>
            <a:ext cx="9189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b="1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 ~ 4</a:t>
            </a:r>
            <a:r>
              <a:rPr lang="ko-KR" altLang="en-US" b="1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번</a:t>
            </a: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고객사의 요구에 따라 바뀌는 것이기 때문에</a:t>
            </a: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scale </a:t>
            </a: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불량률에 영향을 주는 요인으로 해석하지 않을 것이다</a:t>
            </a: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나머지 변수들을 앞으로 더 살펴보면서 고려해보자</a:t>
            </a: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en-US" altLang="ko-KR" b="0" i="0" dirty="0">
              <a:solidFill>
                <a:srgbClr val="2A3F6A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221FF4-907B-461D-A1A3-C2D1F6245E00}"/>
              </a:ext>
            </a:extLst>
          </p:cNvPr>
          <p:cNvCxnSpPr/>
          <p:nvPr/>
        </p:nvCxnSpPr>
        <p:spPr>
          <a:xfrm flipV="1">
            <a:off x="1000125" y="1981200"/>
            <a:ext cx="1800225" cy="1581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2B450C-D863-45B3-B358-23F3BF388632}"/>
              </a:ext>
            </a:extLst>
          </p:cNvPr>
          <p:cNvCxnSpPr/>
          <p:nvPr/>
        </p:nvCxnSpPr>
        <p:spPr>
          <a:xfrm flipV="1">
            <a:off x="3152775" y="1981200"/>
            <a:ext cx="1800225" cy="1581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C2F12B-B881-42C2-A7FD-C5152AFA8BD6}"/>
              </a:ext>
            </a:extLst>
          </p:cNvPr>
          <p:cNvCxnSpPr/>
          <p:nvPr/>
        </p:nvCxnSpPr>
        <p:spPr>
          <a:xfrm flipV="1">
            <a:off x="5376047" y="1981200"/>
            <a:ext cx="1800225" cy="1581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E1DC8D-F129-42F7-966F-F56111C6341B}"/>
              </a:ext>
            </a:extLst>
          </p:cNvPr>
          <p:cNvCxnSpPr/>
          <p:nvPr/>
        </p:nvCxnSpPr>
        <p:spPr>
          <a:xfrm flipV="1">
            <a:off x="1000125" y="4069271"/>
            <a:ext cx="1800225" cy="1581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C9451-EDDF-466C-9E87-89795F6B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1" y="1131902"/>
            <a:ext cx="5690514" cy="4947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11E0DB-B12B-4D74-BDB8-EE242599B9C1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9C8C4-3F3F-4645-AC8D-2EF7E96B56DC}"/>
              </a:ext>
            </a:extLst>
          </p:cNvPr>
          <p:cNvSpPr/>
          <p:nvPr/>
        </p:nvSpPr>
        <p:spPr>
          <a:xfrm>
            <a:off x="6296025" y="879096"/>
            <a:ext cx="5448300" cy="522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FUR_HZ_TIME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주로 가열로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가열대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시간이 짧을 때 데이터가 집중 되어있고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불량률은 원래 불량률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32.4%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보다 항상 작다가 시간이 길어질 때 높게 나타난다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FUR_HZ_TIME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비슷한 경향을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시간에 따른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불량률은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300~350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일때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가장 높다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 이후부터는 불량률이 현저하게 낮아진다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추출온도가 높아질수록 불량률이 아주 높아진다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SCALE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불량률과 양의 상관관계가 있어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FUR_SZ_TIME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</a:t>
            </a:r>
            <a:r>
              <a:rPr lang="ko-KR" altLang="en-US" sz="1600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균열대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시간이 길어질수록 불량률은 </a:t>
            </a:r>
            <a:endParaRPr lang="en-US" altLang="ko-KR" sz="1600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가까워진다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SCALE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불량률과 음의 상관관계가 있어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압연온도가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1000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도가 넘어가면 불량률은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100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퍼센트이다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아주 큰 영향을 끼치는 것으로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8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번 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Descaling </a:t>
            </a:r>
            <a:r>
              <a:rPr lang="ko-KR" altLang="en-US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했을 때 불량률이 가장 높고 나머지는 비슷해 보인다</a:t>
            </a:r>
            <a:r>
              <a:rPr lang="en-US" altLang="ko-KR" sz="16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3096-7FD9-4422-870B-0E6FD0B90C8B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연속형변수에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9150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8673B-D630-49CC-8484-0FA7A7DEF909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66D60-D7D2-4E1E-8347-DCE84852170D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81A540-4E23-4A7A-B1BF-AA4FD735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9" y="1027880"/>
            <a:ext cx="5338062" cy="3594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A086A-1DDF-4B0B-A6F9-61A8FCD5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40" y="1027880"/>
            <a:ext cx="5764976" cy="35949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D0BF4-2979-4021-B1BD-3CF6B8C8E4B9}"/>
              </a:ext>
            </a:extLst>
          </p:cNvPr>
          <p:cNvSpPr/>
          <p:nvPr/>
        </p:nvSpPr>
        <p:spPr>
          <a:xfrm>
            <a:off x="1419225" y="5141240"/>
            <a:ext cx="979170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그래프와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crosstab을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이용한 강종 종류별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불량률을 보면 C0 에서 불량률이 가장 높게 나온다.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그런데 애초에 강종 C0에 데이터가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몰려있어서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이러한 결과가 나왔을 수도 있다고 여겨진다.</a:t>
            </a:r>
          </a:p>
        </p:txBody>
      </p:sp>
    </p:spTree>
    <p:extLst>
      <p:ext uri="{BB962C8B-B14F-4D97-AF65-F5344CB8AC3E}">
        <p14:creationId xmlns:p14="http://schemas.microsoft.com/office/powerpoint/2010/main" val="209879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65D9D5-BABC-4145-9242-038C9FC7CAC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AFBA6-0BB0-4D1C-953F-2B36F2D7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4" y="1064549"/>
            <a:ext cx="5160832" cy="3828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C5D0B9-433E-4965-9779-6AB1C9D2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08" y="1802298"/>
            <a:ext cx="395287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B25C2-A615-46D6-966B-1F0B514C8BC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32BFFE-2A0B-4899-A20F-3F90020582B5}"/>
              </a:ext>
            </a:extLst>
          </p:cNvPr>
          <p:cNvSpPr/>
          <p:nvPr/>
        </p:nvSpPr>
        <p:spPr>
          <a:xfrm>
            <a:off x="1142999" y="5031838"/>
            <a:ext cx="10163175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가열로 호기수에 따른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불량률을 보면 약간의 차이가 있어 보인다.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기준을 어떻게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잡느냐에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따라 조금 다를 수 있지만, 3호기의 불량률이 원래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불량률인 32.4%보다 높고 1,2호기의 불량률은 좀 더 낮게 나온 것을 봐서 유의한 관계가 있을 수도 있겠다고 여겨진다.</a:t>
            </a:r>
          </a:p>
        </p:txBody>
      </p:sp>
    </p:spTree>
    <p:extLst>
      <p:ext uri="{BB962C8B-B14F-4D97-AF65-F5344CB8AC3E}">
        <p14:creationId xmlns:p14="http://schemas.microsoft.com/office/powerpoint/2010/main" val="139737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903073-D5B2-40A5-A758-F25820B150D4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2786C-45F5-485D-88CD-164A4CD3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8" y="1203096"/>
            <a:ext cx="5406502" cy="3903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03F85-4798-4919-A111-BD2CEBA7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26" y="2088600"/>
            <a:ext cx="3324225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867D1-CE90-494C-AFCB-9C2D6E096E79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BC4DA-3EB3-4CDD-B0F3-A2DBD6F9B175}"/>
              </a:ext>
            </a:extLst>
          </p:cNvPr>
          <p:cNvSpPr/>
          <p:nvPr/>
        </p:nvSpPr>
        <p:spPr>
          <a:xfrm>
            <a:off x="1104899" y="5317404"/>
            <a:ext cx="10639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HSB 미적용시 100% 불량률을 보인다. 따라서 HSB 적용시에도 왜 불량률이 나타나는지 분석이 필요하다.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이는 의사결정 트리를 통해 HSB 적용시에도 어떤 요인에 따라 불량률이 발생하는지 살펴보자.</a:t>
            </a:r>
          </a:p>
        </p:txBody>
      </p:sp>
    </p:spTree>
    <p:extLst>
      <p:ext uri="{BB962C8B-B14F-4D97-AF65-F5344CB8AC3E}">
        <p14:creationId xmlns:p14="http://schemas.microsoft.com/office/powerpoint/2010/main" val="29087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67749-C83B-4C43-92A3-816402EE4974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79729-10B4-4013-82DF-7EA39443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9" y="1196105"/>
            <a:ext cx="5987306" cy="3777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82415D-9A84-44C7-AE2F-FE1679C2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16" y="1807066"/>
            <a:ext cx="494347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291DF-A3A5-4357-8928-7F442838C7C6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74469-A8EF-4787-859B-9D7FBC906CAD}"/>
              </a:ext>
            </a:extLst>
          </p:cNvPr>
          <p:cNvSpPr/>
          <p:nvPr/>
        </p:nvSpPr>
        <p:spPr>
          <a:xfrm>
            <a:off x="1319211" y="5050934"/>
            <a:ext cx="9553575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을 8번 적용시 가장 높은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발생률을 보인다. 원래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발생률인 32% 보다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많이 높기 때문에 어느정도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불량률에 영향력이 있을 것이라고 생각한다.</a:t>
            </a:r>
          </a:p>
        </p:txBody>
      </p:sp>
    </p:spTree>
    <p:extLst>
      <p:ext uri="{BB962C8B-B14F-4D97-AF65-F5344CB8AC3E}">
        <p14:creationId xmlns:p14="http://schemas.microsoft.com/office/powerpoint/2010/main" val="305386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EF1162-FBB0-4D55-B23C-F1FFDACF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8" y="1050309"/>
            <a:ext cx="5943600" cy="399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ECE60E-9C5A-4CE8-AAB0-C5D3C5D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82" y="1895475"/>
            <a:ext cx="4143375" cy="203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AB42B-39D4-4D1B-9CBB-D4247F42100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변수에 따른 종속변수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 -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불량여부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살펴보기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C8A61F-033D-4A1F-85BA-6EBA805CA398}"/>
              </a:ext>
            </a:extLst>
          </p:cNvPr>
          <p:cNvSpPr/>
          <p:nvPr/>
        </p:nvSpPr>
        <p:spPr>
          <a:xfrm>
            <a:off x="1973845" y="5287150"/>
            <a:ext cx="881798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조에 따른 불량률은 거의 비슷해 보이고 사실상 많은 영향을 끼치지 않을 것으로 예상된다.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불량룰도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원래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불량률인 32% 와 거의 유사하다. </a:t>
            </a:r>
          </a:p>
        </p:txBody>
      </p:sp>
    </p:spTree>
    <p:extLst>
      <p:ext uri="{BB962C8B-B14F-4D97-AF65-F5344CB8AC3E}">
        <p14:creationId xmlns:p14="http://schemas.microsoft.com/office/powerpoint/2010/main" val="38121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5E9C0-2746-40BD-BAF8-E041AEB416AB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0D119-C492-43B0-9495-F48C901F9F25}"/>
              </a:ext>
            </a:extLst>
          </p:cNvPr>
          <p:cNvSpPr txBox="1"/>
          <p:nvPr/>
        </p:nvSpPr>
        <p:spPr>
          <a:xfrm>
            <a:off x="496059" y="371580"/>
            <a:ext cx="950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428F7-D7E3-4BE4-AC88-06FDF808295A}"/>
              </a:ext>
            </a:extLst>
          </p:cNvPr>
          <p:cNvSpPr txBox="1"/>
          <p:nvPr/>
        </p:nvSpPr>
        <p:spPr>
          <a:xfrm>
            <a:off x="1801793" y="1513728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정제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0D2013-72C7-48C1-8298-0872DC8A573D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B1D91-9DC7-496E-8A73-9B3CD7063B66}"/>
              </a:ext>
            </a:extLst>
          </p:cNvPr>
          <p:cNvSpPr txBox="1"/>
          <p:nvPr/>
        </p:nvSpPr>
        <p:spPr>
          <a:xfrm>
            <a:off x="1801793" y="2042915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EDA (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탐색적 분석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BE8DB-31F7-4389-85DA-A8A507DD7501}"/>
              </a:ext>
            </a:extLst>
          </p:cNvPr>
          <p:cNvSpPr txBox="1"/>
          <p:nvPr/>
        </p:nvSpPr>
        <p:spPr>
          <a:xfrm>
            <a:off x="1801793" y="2535976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모델을 이용한 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Vital </a:t>
            </a:r>
            <a:r>
              <a:rPr lang="en-US" altLang="ko-KR" sz="2200" dirty="0" err="1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Fiew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B8B59-D546-472E-852F-34F6D49C68FD}"/>
              </a:ext>
            </a:extLst>
          </p:cNvPr>
          <p:cNvSpPr txBox="1"/>
          <p:nvPr/>
        </p:nvSpPr>
        <p:spPr>
          <a:xfrm>
            <a:off x="2828082" y="3024419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6E18F-41BF-4117-B946-600C7F6B5EA8}"/>
              </a:ext>
            </a:extLst>
          </p:cNvPr>
          <p:cNvSpPr txBox="1"/>
          <p:nvPr/>
        </p:nvSpPr>
        <p:spPr>
          <a:xfrm>
            <a:off x="2828082" y="3588604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DT(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 나무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A3510-778B-429C-915A-236F3C94457A}"/>
              </a:ext>
            </a:extLst>
          </p:cNvPr>
          <p:cNvSpPr txBox="1"/>
          <p:nvPr/>
        </p:nvSpPr>
        <p:spPr>
          <a:xfrm>
            <a:off x="2828082" y="4185231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RF</a:t>
            </a:r>
            <a:r>
              <a:rPr lang="en-US" altLang="ko-KR" sz="2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 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랜덤포레스트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CD19A-652A-4C57-8FA4-189534BAE056}"/>
              </a:ext>
            </a:extLst>
          </p:cNvPr>
          <p:cNvSpPr txBox="1"/>
          <p:nvPr/>
        </p:nvSpPr>
        <p:spPr>
          <a:xfrm>
            <a:off x="2828082" y="4736358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GB( 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그래디언트부스팅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8397F-A47E-4025-82AE-077D79B8622B}"/>
              </a:ext>
            </a:extLst>
          </p:cNvPr>
          <p:cNvSpPr txBox="1"/>
          <p:nvPr/>
        </p:nvSpPr>
        <p:spPr>
          <a:xfrm>
            <a:off x="1805747" y="5193209"/>
            <a:ext cx="8951088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 결론 도출하기 </a:t>
            </a:r>
            <a:endParaRPr lang="en-US" altLang="ko-KR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(SCALE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불량률에 영향을 미치는 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VITAL FIEW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찾고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개선방향 도출</a:t>
            </a: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074" name="Picture 2" descr="후판 3사, 4월 설비보수 집중 - 철강금속신문">
            <a:extLst>
              <a:ext uri="{FF2B5EF4-FFF2-40B4-BE49-F238E27FC236}">
                <a16:creationId xmlns:a16="http://schemas.microsoft.com/office/drawing/2014/main" id="{D5F06C5E-DA68-4332-A528-E20A65C7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72" y="2064082"/>
            <a:ext cx="4560908" cy="287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44B804-B66B-4FD4-AE6D-BF696BA9FF02}"/>
              </a:ext>
            </a:extLst>
          </p:cNvPr>
          <p:cNvSpPr txBox="1"/>
          <p:nvPr/>
        </p:nvSpPr>
        <p:spPr>
          <a:xfrm>
            <a:off x="1801793" y="1016192"/>
            <a:ext cx="429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목적</a:t>
            </a:r>
          </a:p>
        </p:txBody>
      </p:sp>
    </p:spTree>
    <p:extLst>
      <p:ext uri="{BB962C8B-B14F-4D97-AF65-F5344CB8AC3E}">
        <p14:creationId xmlns:p14="http://schemas.microsoft.com/office/powerpoint/2010/main" val="34764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6ADA1-FAEC-4D5D-A9EC-72EBB35A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976498"/>
            <a:ext cx="907732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94238A-0B85-4202-A163-2A6A5B38D691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 살펴보기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0D43E-5D7B-4AD5-B82C-37B7271569EE}"/>
              </a:ext>
            </a:extLst>
          </p:cNvPr>
          <p:cNvSpPr txBox="1"/>
          <p:nvPr/>
        </p:nvSpPr>
        <p:spPr>
          <a:xfrm>
            <a:off x="1720850" y="129496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원래 데이터의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불량률은 약 </a:t>
            </a:r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32%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이제 여러 모델을 통해 해당 불량률을 낮춰보자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60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5627-6D5E-46BC-B650-7994EB703A29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3.EDA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94145-D8B5-470E-8F99-A355B529E05D}"/>
              </a:ext>
            </a:extLst>
          </p:cNvPr>
          <p:cNvSpPr txBox="1"/>
          <p:nvPr/>
        </p:nvSpPr>
        <p:spPr>
          <a:xfrm>
            <a:off x="4758293" y="1762124"/>
            <a:ext cx="267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탐색적 분석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VITAL FIEW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9CE290-3D18-4D1F-87CC-769D72E75165}"/>
              </a:ext>
            </a:extLst>
          </p:cNvPr>
          <p:cNvSpPr/>
          <p:nvPr/>
        </p:nvSpPr>
        <p:spPr>
          <a:xfrm>
            <a:off x="4482898" y="2406704"/>
            <a:ext cx="3495675" cy="3034760"/>
          </a:xfrm>
          <a:prstGeom prst="roundRect">
            <a:avLst/>
          </a:prstGeom>
          <a:solidFill>
            <a:srgbClr val="FCC6A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강종</a:t>
            </a:r>
            <a:endParaRPr lang="en-US" altLang="ko-KR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13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06E3B-EAA6-4B52-A8E4-DE9350A0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37" y="2062854"/>
            <a:ext cx="6962775" cy="104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90C33E-E15F-4BAA-BC3E-8FD17877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37" y="3304101"/>
            <a:ext cx="6572250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25627-6D5E-46BC-B650-7994EB703A29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A432C-B8E4-4307-A17C-E17F40B0C9CA}"/>
              </a:ext>
            </a:extLst>
          </p:cNvPr>
          <p:cNvSpPr txBox="1"/>
          <p:nvPr/>
        </p:nvSpPr>
        <p:spPr>
          <a:xfrm>
            <a:off x="609599" y="1371804"/>
            <a:ext cx="58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 삭제 </a:t>
            </a:r>
            <a:r>
              <a:rPr lang="ko-KR" altLang="en-US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모델 구성을 </a:t>
            </a: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위한 데이터 </a:t>
            </a: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setting</a:t>
            </a:r>
            <a:endParaRPr lang="ko-KR" altLang="en-US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BF846-56D0-4C84-819D-B42C11E11988}"/>
              </a:ext>
            </a:extLst>
          </p:cNvPr>
          <p:cNvSpPr txBox="1"/>
          <p:nvPr/>
        </p:nvSpPr>
        <p:spPr>
          <a:xfrm>
            <a:off x="2894937" y="4197668"/>
            <a:ext cx="585787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개의 변수가 제외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PT_THK, PT_LTH, PT_WDTH, PT_WGT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PLATE_NO, ROLLING_DATE, SPEC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6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E5719-604C-43E5-8F6B-991CE8D4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8" y="1853022"/>
            <a:ext cx="5153025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54520-33BB-4BA8-8C91-3F6044BEA3DB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97886D-8ADC-40EC-9BE5-9900E9BE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8" y="4795428"/>
            <a:ext cx="10525125" cy="1266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4CFE14-7619-4580-820C-08A000331EAF}"/>
              </a:ext>
            </a:extLst>
          </p:cNvPr>
          <p:cNvSpPr/>
          <p:nvPr/>
        </p:nvSpPr>
        <p:spPr>
          <a:xfrm>
            <a:off x="702808" y="4263509"/>
            <a:ext cx="2002291" cy="369332"/>
          </a:xfrm>
          <a:prstGeom prst="rect">
            <a:avLst/>
          </a:prstGeom>
          <a:ln w="19050">
            <a:solidFill>
              <a:srgbClr val="2A3F6A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  <a:endParaRPr lang="ko-KR" altLang="en-US" dirty="0">
              <a:solidFill>
                <a:srgbClr val="2A3F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9AB8AE-F23A-472E-A618-F7D412A2D676}"/>
              </a:ext>
            </a:extLst>
          </p:cNvPr>
          <p:cNvSpPr/>
          <p:nvPr/>
        </p:nvSpPr>
        <p:spPr>
          <a:xfrm>
            <a:off x="702808" y="1048638"/>
            <a:ext cx="10127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회귀분석을 통해 회귀계수의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P-VALUE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참고하여 유의한 설명변수가 무엇인지 찾고 </a:t>
            </a:r>
            <a:endParaRPr lang="en-US" altLang="ko-KR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 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이를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RF, GB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비교하기 위해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6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0738AB-0C69-4E8B-9A09-3375A1CA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1" y="1048320"/>
            <a:ext cx="5569182" cy="5146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E1D2C-EB82-4AB5-9438-069C68BF2A58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E1814C-60E2-4A42-A02F-08A25A1A4393}"/>
              </a:ext>
            </a:extLst>
          </p:cNvPr>
          <p:cNvSpPr/>
          <p:nvPr/>
        </p:nvSpPr>
        <p:spPr>
          <a:xfrm>
            <a:off x="6761501" y="2057301"/>
            <a:ext cx="4662795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FUR_HZ_TEMP,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WORK_GR,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FUR_SZ_TIME,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ROLLING_TEMP_T5,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ROLLING_DESCALING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이는 참고용으로 쓰고 앞으로 진행할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DT, RF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에도 동일한 결과가 나온다면 신뢰성이 있을 것으로 예상된다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FD1CFA-7D08-4625-AF28-EC87FC1F39F2}"/>
              </a:ext>
            </a:extLst>
          </p:cNvPr>
          <p:cNvSpPr/>
          <p:nvPr/>
        </p:nvSpPr>
        <p:spPr>
          <a:xfrm>
            <a:off x="9482960" y="2958465"/>
            <a:ext cx="542925" cy="381000"/>
          </a:xfrm>
          <a:prstGeom prst="right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554C60-7FE1-4EFF-ADFE-9A32087CCA8E}"/>
              </a:ext>
            </a:extLst>
          </p:cNvPr>
          <p:cNvSpPr/>
          <p:nvPr/>
        </p:nvSpPr>
        <p:spPr>
          <a:xfrm>
            <a:off x="10025885" y="2825799"/>
            <a:ext cx="1712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모델에서 </a:t>
            </a:r>
            <a:endParaRPr lang="en-US" altLang="ko-KR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유의한 설명변수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05FEF4-5D21-45FB-92C3-782A76251B69}"/>
              </a:ext>
            </a:extLst>
          </p:cNvPr>
          <p:cNvSpPr/>
          <p:nvPr/>
        </p:nvSpPr>
        <p:spPr>
          <a:xfrm>
            <a:off x="6761501" y="1866900"/>
            <a:ext cx="2524811" cy="2564131"/>
          </a:xfrm>
          <a:prstGeom prst="roundRect">
            <a:avLst/>
          </a:prstGeom>
          <a:noFill/>
          <a:ln>
            <a:solidFill>
              <a:srgbClr val="F79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BC252-16F8-4ACA-A0E2-87949F187A26}"/>
              </a:ext>
            </a:extLst>
          </p:cNvPr>
          <p:cNvSpPr/>
          <p:nvPr/>
        </p:nvSpPr>
        <p:spPr>
          <a:xfrm>
            <a:off x="6683755" y="1143725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설명력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57.</a:t>
            </a:r>
          </a:p>
        </p:txBody>
      </p:sp>
    </p:spTree>
    <p:extLst>
      <p:ext uri="{BB962C8B-B14F-4D97-AF65-F5344CB8AC3E}">
        <p14:creationId xmlns:p14="http://schemas.microsoft.com/office/powerpoint/2010/main" val="373064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F81597-53C4-49E0-B604-9E1492FB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3386197"/>
            <a:ext cx="9429750" cy="167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9DACE-E44A-43D7-81F4-2A7B9378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033903"/>
            <a:ext cx="6686550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C14C4-2E98-449B-975D-2DC30F65E9E2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626D8-790A-4C01-9E9B-CB9BD8273A03}"/>
              </a:ext>
            </a:extLst>
          </p:cNvPr>
          <p:cNvSpPr/>
          <p:nvPr/>
        </p:nvSpPr>
        <p:spPr>
          <a:xfrm>
            <a:off x="609600" y="1499465"/>
            <a:ext cx="842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설명변수의 중요도를 파악하기 위해 설명변수를 스케일링 한 후 중요도를 살펴보자.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63F0E4-F4BC-4944-AF25-8529FD0C4D6A}"/>
              </a:ext>
            </a:extLst>
          </p:cNvPr>
          <p:cNvSpPr/>
          <p:nvPr/>
        </p:nvSpPr>
        <p:spPr>
          <a:xfrm>
            <a:off x="609600" y="1033809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결론도출  - 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표준화 회귀계수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6F47F4-F152-4928-A058-305AD862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5589799"/>
            <a:ext cx="4410075" cy="733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D450F-87E6-4ADB-959D-ECA8E6856091}"/>
              </a:ext>
            </a:extLst>
          </p:cNvPr>
          <p:cNvSpPr/>
          <p:nvPr/>
        </p:nvSpPr>
        <p:spPr>
          <a:xfrm>
            <a:off x="609600" y="5133479"/>
            <a:ext cx="842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 목표변수는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binary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형태이므로 다시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126525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F541D-9DC8-4DCD-A7A7-3E5FB8BE679D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EE515B-5DAB-4AAC-932D-8C5FEFB3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59" y="1590679"/>
            <a:ext cx="5854058" cy="30884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928921-0975-4DD2-BF93-D184EA513F58}"/>
              </a:ext>
            </a:extLst>
          </p:cNvPr>
          <p:cNvSpPr/>
          <p:nvPr/>
        </p:nvSpPr>
        <p:spPr>
          <a:xfrm>
            <a:off x="2829046" y="4690054"/>
            <a:ext cx="8315204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회귀계수가 유의한 변수들 중에서 설명변수 중요도를 보면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ROLLING_TEMP_T5(압연온도)가 높을수록 불량률이 높아지고,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가열로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군열대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온도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(FUR_SZ_TEMP)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높을수록 불량률이 높아진다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의사결정나무의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결과와도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비슷한지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비교해보자.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FFFAF-896F-4105-87BA-4F10B569C3E8}"/>
              </a:ext>
            </a:extLst>
          </p:cNvPr>
          <p:cNvSpPr/>
          <p:nvPr/>
        </p:nvSpPr>
        <p:spPr>
          <a:xfrm>
            <a:off x="5058638" y="1124201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설명변수의 중요도</a:t>
            </a:r>
            <a:endParaRPr lang="ko-KR" altLang="en-US" dirty="0">
              <a:highlight>
                <a:srgbClr val="FCC6A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360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239585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A5D81-A097-4EDC-BCC1-F3018AE240A7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497F96-5656-447A-9DFA-4B14782B3EEC}"/>
              </a:ext>
            </a:extLst>
          </p:cNvPr>
          <p:cNvSpPr/>
          <p:nvPr/>
        </p:nvSpPr>
        <p:spPr>
          <a:xfrm>
            <a:off x="1047106" y="1226640"/>
            <a:ext cx="10024763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의사결정나무를 통해 중요변수를 뽑아보자.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사실 이 때 나오는 중요변수는 </a:t>
            </a:r>
            <a:r>
              <a:rPr lang="ko-KR" altLang="en-US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모델을 만들 때의 중요도이지만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반복적으로 중요도가 높게 나온다면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의미가 있는 변수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생각으로 분석을 시작해 보자.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795DBB-CF92-4AE4-95B7-3448956E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06" y="3641977"/>
            <a:ext cx="8953500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23C00-7EE0-4E63-B1C1-6421DC39B797}"/>
              </a:ext>
            </a:extLst>
          </p:cNvPr>
          <p:cNvSpPr txBox="1"/>
          <p:nvPr/>
        </p:nvSpPr>
        <p:spPr>
          <a:xfrm>
            <a:off x="1047106" y="3230450"/>
            <a:ext cx="566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&lt;DT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생성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기본 모델을 통해 중요 변수를 추출하자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52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E2E9-15CC-491C-82A8-294EE72530D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64D07-1EC7-4644-8FFF-85A48210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4" y="1482484"/>
            <a:ext cx="6172200" cy="1800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E4D56F-3A2E-477A-A83B-5642E130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4" y="3392488"/>
            <a:ext cx="6172200" cy="2981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DB373-94E7-45C7-B1DF-D805853BC92C}"/>
              </a:ext>
            </a:extLst>
          </p:cNvPr>
          <p:cNvSpPr txBox="1"/>
          <p:nvPr/>
        </p:nvSpPr>
        <p:spPr>
          <a:xfrm>
            <a:off x="703524" y="1003868"/>
            <a:ext cx="3771900" cy="37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기본모델 </a:t>
            </a:r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설명변수 중요도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B68D2B-F13A-4493-9BEC-0C25D9701355}"/>
              </a:ext>
            </a:extLst>
          </p:cNvPr>
          <p:cNvSpPr/>
          <p:nvPr/>
        </p:nvSpPr>
        <p:spPr>
          <a:xfrm>
            <a:off x="7908733" y="1652500"/>
            <a:ext cx="3120162" cy="1566950"/>
          </a:xfrm>
          <a:prstGeom prst="roundRect">
            <a:avLst/>
          </a:prstGeom>
          <a:solidFill>
            <a:srgbClr val="92A1B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HSB_</a:t>
            </a:r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미적용</a:t>
            </a:r>
            <a:endParaRPr lang="en-US" altLang="ko-KR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FF223E0-F188-4FC8-9E01-C86EEF068DA0}"/>
              </a:ext>
            </a:extLst>
          </p:cNvPr>
          <p:cNvSpPr/>
          <p:nvPr/>
        </p:nvSpPr>
        <p:spPr>
          <a:xfrm>
            <a:off x="9278314" y="3428999"/>
            <a:ext cx="571500" cy="733425"/>
          </a:xfrm>
          <a:prstGeom prst="down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4238E-042E-46D8-ABCB-F637164A8575}"/>
              </a:ext>
            </a:extLst>
          </p:cNvPr>
          <p:cNvSpPr txBox="1"/>
          <p:nvPr/>
        </p:nvSpPr>
        <p:spPr>
          <a:xfrm>
            <a:off x="7949576" y="4371973"/>
            <a:ext cx="322897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세가지 변수를 제외시키고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모델을 만들어서 두번째 변수 중요도를 살펴보자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2F94-6800-4A03-BC55-098315E0383B}"/>
              </a:ext>
            </a:extLst>
          </p:cNvPr>
          <p:cNvSpPr txBox="1"/>
          <p:nvPr/>
        </p:nvSpPr>
        <p:spPr>
          <a:xfrm>
            <a:off x="9231653" y="1112587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2A3F6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</a:t>
            </a:r>
            <a:endParaRPr lang="ko-KR" altLang="en-US" sz="3000" dirty="0">
              <a:solidFill>
                <a:srgbClr val="2A3F6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6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E2E9-15CC-491C-82A8-294EE72530D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373-94E7-45C7-B1DF-D805853BC92C}"/>
              </a:ext>
            </a:extLst>
          </p:cNvPr>
          <p:cNvSpPr txBox="1"/>
          <p:nvPr/>
        </p:nvSpPr>
        <p:spPr>
          <a:xfrm>
            <a:off x="703524" y="1003868"/>
            <a:ext cx="60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DT: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두번째 변수 중요도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E2D6D9-8CA2-46D4-A690-812B63D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58" y="2387667"/>
            <a:ext cx="6537942" cy="3869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976AB-2B9B-44D1-A16C-1CCD2A95FD5C}"/>
              </a:ext>
            </a:extLst>
          </p:cNvPr>
          <p:cNvSpPr txBox="1"/>
          <p:nvPr/>
        </p:nvSpPr>
        <p:spPr>
          <a:xfrm>
            <a:off x="703524" y="1535383"/>
            <a:ext cx="894507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앞서 구한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순위 중요도 변수를 제외시키고 다시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모델을 구성하여 다음 번 중요도 변수를 구해보자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395E9-D09B-4912-8921-87675E644EA4}"/>
              </a:ext>
            </a:extLst>
          </p:cNvPr>
          <p:cNvSpPr txBox="1"/>
          <p:nvPr/>
        </p:nvSpPr>
        <p:spPr>
          <a:xfrm>
            <a:off x="703524" y="1961525"/>
            <a:ext cx="894507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새로 구성한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set :</a:t>
            </a:r>
          </a:p>
        </p:txBody>
      </p:sp>
    </p:spTree>
    <p:extLst>
      <p:ext uri="{BB962C8B-B14F-4D97-AF65-F5344CB8AC3E}">
        <p14:creationId xmlns:p14="http://schemas.microsoft.com/office/powerpoint/2010/main" val="163017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5E9C0-2746-40BD-BAF8-E041AEB416AB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0D119-C492-43B0-9495-F48C901F9F25}"/>
              </a:ext>
            </a:extLst>
          </p:cNvPr>
          <p:cNvSpPr txBox="1"/>
          <p:nvPr/>
        </p:nvSpPr>
        <p:spPr>
          <a:xfrm>
            <a:off x="380312" y="381516"/>
            <a:ext cx="2351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문제점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428F7-D7E3-4BE4-AC88-06FDF808295A}"/>
              </a:ext>
            </a:extLst>
          </p:cNvPr>
          <p:cNvSpPr txBox="1"/>
          <p:nvPr/>
        </p:nvSpPr>
        <p:spPr>
          <a:xfrm>
            <a:off x="2025711" y="1446776"/>
            <a:ext cx="8067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후판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공정에서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불량이 약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32%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92634-6A6F-495E-9AD2-0C7243B96FFC}"/>
              </a:ext>
            </a:extLst>
          </p:cNvPr>
          <p:cNvSpPr txBox="1"/>
          <p:nvPr/>
        </p:nvSpPr>
        <p:spPr>
          <a:xfrm>
            <a:off x="2731626" y="3072054"/>
            <a:ext cx="8067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양품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불량을 결정하는 요인에는 어떤 것이 있을까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B0307-FD6E-4BF0-A81E-A1D91B560D18}"/>
              </a:ext>
            </a:extLst>
          </p:cNvPr>
          <p:cNvSpPr txBox="1"/>
          <p:nvPr/>
        </p:nvSpPr>
        <p:spPr>
          <a:xfrm>
            <a:off x="2340015" y="4633814"/>
            <a:ext cx="8067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요인을 파악하여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불량률을 개선하는 방향을 도출하기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5ED0EF4-7DCF-4131-BA49-387867E934B5}"/>
              </a:ext>
            </a:extLst>
          </p:cNvPr>
          <p:cNvSpPr/>
          <p:nvPr/>
        </p:nvSpPr>
        <p:spPr>
          <a:xfrm>
            <a:off x="5818206" y="2110989"/>
            <a:ext cx="555586" cy="712469"/>
          </a:xfrm>
          <a:prstGeom prst="down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751109-B053-4F6D-93A5-E9C933D75410}"/>
              </a:ext>
            </a:extLst>
          </p:cNvPr>
          <p:cNvSpPr/>
          <p:nvPr/>
        </p:nvSpPr>
        <p:spPr>
          <a:xfrm>
            <a:off x="5818206" y="3785946"/>
            <a:ext cx="555586" cy="712469"/>
          </a:xfrm>
          <a:prstGeom prst="down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CCC6F-DD5F-40FD-81EA-220BA9689A2F}"/>
              </a:ext>
            </a:extLst>
          </p:cNvPr>
          <p:cNvSpPr/>
          <p:nvPr/>
        </p:nvSpPr>
        <p:spPr>
          <a:xfrm flipV="1">
            <a:off x="4884517" y="5025900"/>
            <a:ext cx="5046560" cy="45719"/>
          </a:xfrm>
          <a:prstGeom prst="rect">
            <a:avLst/>
          </a:prstGeom>
          <a:solidFill>
            <a:srgbClr val="F4732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0D2013-72C7-48C1-8298-0872DC8A573D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E2E9-15CC-491C-82A8-294EE72530D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373-94E7-45C7-B1DF-D805853BC92C}"/>
              </a:ext>
            </a:extLst>
          </p:cNvPr>
          <p:cNvSpPr txBox="1"/>
          <p:nvPr/>
        </p:nvSpPr>
        <p:spPr>
          <a:xfrm>
            <a:off x="703524" y="1003868"/>
            <a:ext cx="60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DT: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두번째 변수 중요도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395E9-D09B-4912-8921-87675E644EA4}"/>
              </a:ext>
            </a:extLst>
          </p:cNvPr>
          <p:cNvSpPr txBox="1"/>
          <p:nvPr/>
        </p:nvSpPr>
        <p:spPr>
          <a:xfrm>
            <a:off x="703524" y="1513914"/>
            <a:ext cx="133482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구성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E8DAB8-E23B-4B54-97C0-271B94A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04" y="1984442"/>
            <a:ext cx="7870122" cy="1824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9E58CF-8B8A-4D67-B5BB-8F084FBC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29" y="4420523"/>
            <a:ext cx="6172200" cy="186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03CB9-24A1-4FD9-B1A0-CDC5F276BC98}"/>
              </a:ext>
            </a:extLst>
          </p:cNvPr>
          <p:cNvSpPr txBox="1"/>
          <p:nvPr/>
        </p:nvSpPr>
        <p:spPr>
          <a:xfrm>
            <a:off x="703523" y="3886125"/>
            <a:ext cx="208730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 변수 구하기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9416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E2E9-15CC-491C-82A8-294EE72530D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373-94E7-45C7-B1DF-D805853BC92C}"/>
              </a:ext>
            </a:extLst>
          </p:cNvPr>
          <p:cNvSpPr txBox="1"/>
          <p:nvPr/>
        </p:nvSpPr>
        <p:spPr>
          <a:xfrm>
            <a:off x="703524" y="1003868"/>
            <a:ext cx="60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DT:</a:t>
            </a:r>
            <a:r>
              <a:rPr lang="ko-KR" altLang="en-US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두번째 변수 중요도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6AB806-6532-4FCA-AFD1-A049555A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7" y="2088679"/>
            <a:ext cx="6432803" cy="345486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39B801-334B-424C-B96E-F8417E5B623B}"/>
              </a:ext>
            </a:extLst>
          </p:cNvPr>
          <p:cNvSpPr/>
          <p:nvPr/>
        </p:nvSpPr>
        <p:spPr>
          <a:xfrm>
            <a:off x="8138811" y="2914738"/>
            <a:ext cx="3120162" cy="1566950"/>
          </a:xfrm>
          <a:prstGeom prst="roundRect">
            <a:avLst/>
          </a:prstGeom>
          <a:solidFill>
            <a:srgbClr val="92A1B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61F77-1F1C-4454-A89E-2C69B47EE61F}"/>
              </a:ext>
            </a:extLst>
          </p:cNvPr>
          <p:cNvSpPr txBox="1"/>
          <p:nvPr/>
        </p:nvSpPr>
        <p:spPr>
          <a:xfrm>
            <a:off x="9470292" y="2283896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2A3F6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</a:t>
            </a:r>
            <a:endParaRPr lang="ko-KR" altLang="en-US" sz="3000" dirty="0">
              <a:solidFill>
                <a:srgbClr val="2A3F6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A0A23C7-F82F-43C7-AD12-6A93AF0569DA}"/>
              </a:ext>
            </a:extLst>
          </p:cNvPr>
          <p:cNvSpPr/>
          <p:nvPr/>
        </p:nvSpPr>
        <p:spPr>
          <a:xfrm>
            <a:off x="7458075" y="3621369"/>
            <a:ext cx="571500" cy="321337"/>
          </a:xfrm>
          <a:prstGeom prst="right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492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E2E9-15CC-491C-82A8-294EE72530D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4.VITAL FIEW : DT -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결론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5E6D1-E6B4-45EF-A53E-C425B24975E9}"/>
              </a:ext>
            </a:extLst>
          </p:cNvPr>
          <p:cNvSpPr txBox="1"/>
          <p:nvPr/>
        </p:nvSpPr>
        <p:spPr>
          <a:xfrm>
            <a:off x="4435452" y="1803903"/>
            <a:ext cx="324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(DT)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VITAL FIEW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E66A8F8-FA6A-422F-B557-6F6F1FA6E280}"/>
              </a:ext>
            </a:extLst>
          </p:cNvPr>
          <p:cNvSpPr/>
          <p:nvPr/>
        </p:nvSpPr>
        <p:spPr>
          <a:xfrm>
            <a:off x="4238524" y="2374851"/>
            <a:ext cx="3641927" cy="3177819"/>
          </a:xfrm>
          <a:prstGeom prst="roundRect">
            <a:avLst/>
          </a:prstGeom>
          <a:solidFill>
            <a:srgbClr val="FCC6A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63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22182" y="340668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2D672-ACC0-4FC1-8B45-A9201E050535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RF(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랜덤포레스트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86C2A4-17A0-419F-A9F9-40E0E624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6" y="2450134"/>
            <a:ext cx="6023189" cy="329325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06316D-E5DF-4C71-A879-65C5BD145E6D}"/>
              </a:ext>
            </a:extLst>
          </p:cNvPr>
          <p:cNvSpPr/>
          <p:nvPr/>
        </p:nvSpPr>
        <p:spPr>
          <a:xfrm>
            <a:off x="7150290" y="3936092"/>
            <a:ext cx="571500" cy="321337"/>
          </a:xfrm>
          <a:prstGeom prst="right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84B8D7-EDE8-4577-A30C-03147172036A}"/>
              </a:ext>
            </a:extLst>
          </p:cNvPr>
          <p:cNvSpPr/>
          <p:nvPr/>
        </p:nvSpPr>
        <p:spPr>
          <a:xfrm>
            <a:off x="833384" y="1162165"/>
            <a:ext cx="8691616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랜덤포레스트를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통해 중요변수를 뽑아보자.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중요변수가 비슷하다면 해당 변수의 중요도가 신뢰성이 높다고 판단하자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79F53B-4D01-49F8-8FA9-06B7F761129F}"/>
              </a:ext>
            </a:extLst>
          </p:cNvPr>
          <p:cNvSpPr/>
          <p:nvPr/>
        </p:nvSpPr>
        <p:spPr>
          <a:xfrm>
            <a:off x="8198155" y="2881982"/>
            <a:ext cx="3120162" cy="2517921"/>
          </a:xfrm>
          <a:prstGeom prst="roundRect">
            <a:avLst/>
          </a:prstGeom>
          <a:solidFill>
            <a:srgbClr val="92A1B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FUR_HZ_TEMP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54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7478B-E2C1-4DB4-A8FD-E0D152B4BE3E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4.VITAL FIEW : RF -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결론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F5C45-1263-42CE-BC5B-D29908B6AFB3}"/>
              </a:ext>
            </a:extLst>
          </p:cNvPr>
          <p:cNvSpPr txBox="1"/>
          <p:nvPr/>
        </p:nvSpPr>
        <p:spPr>
          <a:xfrm>
            <a:off x="4435646" y="1832478"/>
            <a:ext cx="32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랜덤포레스트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(RF)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VITAL FIEW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4A9B49-DE50-4A6A-9A6E-8CF15914D6E5}"/>
              </a:ext>
            </a:extLst>
          </p:cNvPr>
          <p:cNvSpPr/>
          <p:nvPr/>
        </p:nvSpPr>
        <p:spPr>
          <a:xfrm>
            <a:off x="4275035" y="2403426"/>
            <a:ext cx="3641927" cy="3177819"/>
          </a:xfrm>
          <a:prstGeom prst="roundRect">
            <a:avLst/>
          </a:prstGeom>
          <a:solidFill>
            <a:srgbClr val="FCC6A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FUR_TIME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FUR_HZ_TEMP</a:t>
            </a:r>
          </a:p>
        </p:txBody>
      </p:sp>
    </p:spTree>
    <p:extLst>
      <p:ext uri="{BB962C8B-B14F-4D97-AF65-F5344CB8AC3E}">
        <p14:creationId xmlns:p14="http://schemas.microsoft.com/office/powerpoint/2010/main" val="84824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22182" y="340668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2D672-ACC0-4FC1-8B45-A9201E050535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(VITAL FIEW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찾기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GB(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그래디언트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부스팅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06316D-E5DF-4C71-A879-65C5BD145E6D}"/>
              </a:ext>
            </a:extLst>
          </p:cNvPr>
          <p:cNvSpPr/>
          <p:nvPr/>
        </p:nvSpPr>
        <p:spPr>
          <a:xfrm>
            <a:off x="7150290" y="3936092"/>
            <a:ext cx="571500" cy="321337"/>
          </a:xfrm>
          <a:prstGeom prst="right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84B8D7-EDE8-4577-A30C-03147172036A}"/>
              </a:ext>
            </a:extLst>
          </p:cNvPr>
          <p:cNvSpPr/>
          <p:nvPr/>
        </p:nvSpPr>
        <p:spPr>
          <a:xfrm>
            <a:off x="833384" y="1162165"/>
            <a:ext cx="8691616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그래디언트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부스팅을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통해 중요변수를 뽑아보자.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중요변수가 비슷하다면 해당 변수의 중요도가 신뢰성이 높다고 판단하자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79F53B-4D01-49F8-8FA9-06B7F761129F}"/>
              </a:ext>
            </a:extLst>
          </p:cNvPr>
          <p:cNvSpPr/>
          <p:nvPr/>
        </p:nvSpPr>
        <p:spPr>
          <a:xfrm>
            <a:off x="8198155" y="2881982"/>
            <a:ext cx="3120162" cy="2517921"/>
          </a:xfrm>
          <a:prstGeom prst="roundRect">
            <a:avLst/>
          </a:prstGeom>
          <a:solidFill>
            <a:srgbClr val="92A1B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6992EB-EE60-4589-A17C-22D76F63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1" y="2626330"/>
            <a:ext cx="6101719" cy="32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7478B-E2C1-4DB4-A8FD-E0D152B4BE3E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4.VITAL FIEW : GB -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결론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F5C45-1263-42CE-BC5B-D29908B6AFB3}"/>
              </a:ext>
            </a:extLst>
          </p:cNvPr>
          <p:cNvSpPr txBox="1"/>
          <p:nvPr/>
        </p:nvSpPr>
        <p:spPr>
          <a:xfrm>
            <a:off x="4275035" y="1822953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그래디언트부스팅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(GB)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VITAL FIEW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4A9B49-DE50-4A6A-9A6E-8CF15914D6E5}"/>
              </a:ext>
            </a:extLst>
          </p:cNvPr>
          <p:cNvSpPr/>
          <p:nvPr/>
        </p:nvSpPr>
        <p:spPr>
          <a:xfrm>
            <a:off x="4275035" y="2403426"/>
            <a:ext cx="3641927" cy="3177819"/>
          </a:xfrm>
          <a:prstGeom prst="roundRect">
            <a:avLst/>
          </a:prstGeom>
          <a:solidFill>
            <a:srgbClr val="FCC6A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FUR_SZ_TEMP</a:t>
            </a:r>
            <a:endParaRPr lang="ko-KR" altLang="en-US" sz="2200" dirty="0">
              <a:solidFill>
                <a:srgbClr val="2A3F6A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</a:p>
        </p:txBody>
      </p:sp>
    </p:spTree>
    <p:extLst>
      <p:ext uri="{BB962C8B-B14F-4D97-AF65-F5344CB8AC3E}">
        <p14:creationId xmlns:p14="http://schemas.microsoft.com/office/powerpoint/2010/main" val="341425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7478B-E2C1-4DB4-A8FD-E0D152B4BE3E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VITAL FIEW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통한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DT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F5C45-1263-42CE-BC5B-D29908B6AFB3}"/>
              </a:ext>
            </a:extLst>
          </p:cNvPr>
          <p:cNvSpPr txBox="1"/>
          <p:nvPr/>
        </p:nvSpPr>
        <p:spPr>
          <a:xfrm>
            <a:off x="4789385" y="1832478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최종모델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VITAL FIEW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4A9B49-DE50-4A6A-9A6E-8CF15914D6E5}"/>
              </a:ext>
            </a:extLst>
          </p:cNvPr>
          <p:cNvSpPr/>
          <p:nvPr/>
        </p:nvSpPr>
        <p:spPr>
          <a:xfrm>
            <a:off x="4275035" y="2403426"/>
            <a:ext cx="3641927" cy="3177819"/>
          </a:xfrm>
          <a:prstGeom prst="round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</a:t>
            </a:r>
            <a:endParaRPr lang="ko-KR" altLang="en-US" sz="22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FUR_SZ_TIME</a:t>
            </a:r>
          </a:p>
        </p:txBody>
      </p:sp>
    </p:spTree>
    <p:extLst>
      <p:ext uri="{BB962C8B-B14F-4D97-AF65-F5344CB8AC3E}">
        <p14:creationId xmlns:p14="http://schemas.microsoft.com/office/powerpoint/2010/main" val="544312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F21A1-3D71-49E7-AD0C-642B0FD5550C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VITAL FIEW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통한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DT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EC485-98FB-421B-BEEE-88681A4A00EA}"/>
              </a:ext>
            </a:extLst>
          </p:cNvPr>
          <p:cNvSpPr txBox="1"/>
          <p:nvPr/>
        </p:nvSpPr>
        <p:spPr>
          <a:xfrm>
            <a:off x="674949" y="924521"/>
            <a:ext cx="133482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구성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C8D802-2B98-4CDF-BBEC-6786CE16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5" y="3587570"/>
            <a:ext cx="3421105" cy="2390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6D1861-4FDE-4CB2-899C-90E556692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26" y="3603939"/>
            <a:ext cx="3635336" cy="2390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15427F-DAF4-4737-8050-D6B700F1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88" y="3587570"/>
            <a:ext cx="3655748" cy="2406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E68C0B-DECE-4107-B9B8-BB1466B4ED23}"/>
              </a:ext>
            </a:extLst>
          </p:cNvPr>
          <p:cNvSpPr txBox="1"/>
          <p:nvPr/>
        </p:nvSpPr>
        <p:spPr>
          <a:xfrm>
            <a:off x="1234743" y="6024623"/>
            <a:ext cx="18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max_depth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6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4D965D-F99B-448A-A03E-4A6BCFFF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49" y="1476825"/>
            <a:ext cx="7781925" cy="1495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07B9AA-D575-4F9A-8A85-4E4FAD4BC374}"/>
              </a:ext>
            </a:extLst>
          </p:cNvPr>
          <p:cNvSpPr txBox="1"/>
          <p:nvPr/>
        </p:nvSpPr>
        <p:spPr>
          <a:xfrm>
            <a:off x="4827276" y="6024623"/>
            <a:ext cx="253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min_sample_split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6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113EC-C634-4978-A170-1B4192B2023C}"/>
              </a:ext>
            </a:extLst>
          </p:cNvPr>
          <p:cNvSpPr txBox="1"/>
          <p:nvPr/>
        </p:nvSpPr>
        <p:spPr>
          <a:xfrm>
            <a:off x="8764132" y="6024623"/>
            <a:ext cx="2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min_sample_leaf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6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9A3DE29-2EB1-40C9-A826-6556FE5665EB}"/>
              </a:ext>
            </a:extLst>
          </p:cNvPr>
          <p:cNvSpPr/>
          <p:nvPr/>
        </p:nvSpPr>
        <p:spPr>
          <a:xfrm rot="10800000">
            <a:off x="5848350" y="3095625"/>
            <a:ext cx="476250" cy="3333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97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3D778-5D23-436C-8891-354541917302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43FFE-F4A4-47BE-B2CC-87C35192913B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결론 도출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5DCA24-E521-4495-B707-6670E24CD387}"/>
              </a:ext>
            </a:extLst>
          </p:cNvPr>
          <p:cNvGrpSpPr/>
          <p:nvPr/>
        </p:nvGrpSpPr>
        <p:grpSpPr>
          <a:xfrm>
            <a:off x="652105" y="957846"/>
            <a:ext cx="4095147" cy="5388354"/>
            <a:chOff x="1423630" y="879096"/>
            <a:chExt cx="4095147" cy="53883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434656-9459-4C85-BA14-CD6F60266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155" y="879096"/>
              <a:ext cx="4085622" cy="39909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71EC45-82CA-4D9F-84AC-BA1AD818E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630" y="4870071"/>
              <a:ext cx="2229263" cy="139737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89E303-7B46-4755-967C-C1E16987A6A4}"/>
              </a:ext>
            </a:extLst>
          </p:cNvPr>
          <p:cNvSpPr/>
          <p:nvPr/>
        </p:nvSpPr>
        <p:spPr>
          <a:xfrm>
            <a:off x="5359180" y="144850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2A3F6A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 도출</a:t>
            </a:r>
            <a:endParaRPr lang="ko-KR" altLang="en-US" i="0" dirty="0">
              <a:solidFill>
                <a:schemeClr val="bg1"/>
              </a:solidFill>
              <a:effectLst/>
              <a:highlight>
                <a:srgbClr val="2A3F6A"/>
              </a:highligh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5B5BA6-312C-4C9A-BE46-47D1F85D6571}"/>
              </a:ext>
            </a:extLst>
          </p:cNvPr>
          <p:cNvSpPr/>
          <p:nvPr/>
        </p:nvSpPr>
        <p:spPr>
          <a:xfrm>
            <a:off x="4747252" y="1448501"/>
            <a:ext cx="6698472" cy="462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먼저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 = 0 (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미적용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--&gt;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무조건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불량이 발생한다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 &gt; 1000.5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이면 무조건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불량이 발생한다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 &lt;= 1000.5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이고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HSB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적용하는 걸로 전제를 하자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 &lt;= 1174.5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이고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ROLLING_DESCALING &gt; 9.5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이면 높은 확률로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불량이 발생하지 않는다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 &lt;= 9.5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이고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FUR_EXTEMP &lt;= 1133.5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이고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ROLLING_TEMP_T5 &lt;= 927.5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이면 양품일 가능성이 높다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5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81E991-1BDD-4494-88C8-4DBEA2E33A7C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45C7D-4178-40E4-9F73-5368B42A4EA4}"/>
              </a:ext>
            </a:extLst>
          </p:cNvPr>
          <p:cNvSpPr txBox="1"/>
          <p:nvPr/>
        </p:nvSpPr>
        <p:spPr>
          <a:xfrm>
            <a:off x="358694" y="371365"/>
            <a:ext cx="50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불러오기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7F250-E0A3-4DAA-9778-A6A71BB48B4D}"/>
              </a:ext>
            </a:extLst>
          </p:cNvPr>
          <p:cNvSpPr txBox="1"/>
          <p:nvPr/>
        </p:nvSpPr>
        <p:spPr>
          <a:xfrm>
            <a:off x="-301306" y="1156295"/>
            <a:ext cx="625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SCLAE :(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양품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목표변수</a:t>
            </a:r>
            <a:endParaRPr lang="en-US" altLang="ko-KR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나머지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columns -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설명변수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C5DF16-BF8C-4F46-88EF-A7DE3D5D8E57}"/>
              </a:ext>
            </a:extLst>
          </p:cNvPr>
          <p:cNvGrpSpPr/>
          <p:nvPr/>
        </p:nvGrpSpPr>
        <p:grpSpPr>
          <a:xfrm>
            <a:off x="735591" y="2093815"/>
            <a:ext cx="8153400" cy="2838450"/>
            <a:chOff x="515672" y="1321280"/>
            <a:chExt cx="8153400" cy="2838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F676E1-86ED-4470-8E3B-58A549F4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672" y="1321280"/>
              <a:ext cx="8153400" cy="283845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BAF6D5E-E07B-4CDA-8DA1-5A8817A3E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4812" y="1955010"/>
              <a:ext cx="524301" cy="26215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26F3E7C-E934-424A-BA1E-BBFB9F5F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78" y="2594565"/>
            <a:ext cx="3476625" cy="35623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A1C6E8-6F56-4ED3-B8EF-A55BB3B64B6D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9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D8CB7-76D2-46A6-8315-121F42933D6B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결론 도출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개선방향을 적용하여 불량률 줄이기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E0493B-9ADE-4571-B8B6-29F01145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3109247"/>
            <a:ext cx="5802053" cy="2353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67A764-7E5C-43A6-BA72-CD98EA2AA615}"/>
              </a:ext>
            </a:extLst>
          </p:cNvPr>
          <p:cNvSpPr txBox="1"/>
          <p:nvPr/>
        </p:nvSpPr>
        <p:spPr>
          <a:xfrm>
            <a:off x="771524" y="1210073"/>
            <a:ext cx="907732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</a:t>
            </a:r>
            <a:r>
              <a:rPr lang="ko-KR" altLang="en-US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</a:t>
            </a:r>
            <a:r>
              <a:rPr lang="en-US" altLang="ko-KR" dirty="0">
                <a:solidFill>
                  <a:srgbClr val="2A3F6A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.csv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앞서 도출한 결론을 바탕으로 데이터를 재구성 하였다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&gt; ROLLING_TEMP_T5 &lt; 1000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설정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&gt; FUR_EXPEMP &lt; 1174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설정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새로 구성한 데이터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앞서 구한 최종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모델에 적용하여 불량률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7FFF3A-5640-40FD-BDE7-C381076D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57" y="3088981"/>
            <a:ext cx="3486150" cy="302895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EE61A-6D49-4AAD-B6E9-722B887824CC}"/>
              </a:ext>
            </a:extLst>
          </p:cNvPr>
          <p:cNvSpPr/>
          <p:nvPr/>
        </p:nvSpPr>
        <p:spPr>
          <a:xfrm>
            <a:off x="7119757" y="5838825"/>
            <a:ext cx="1481318" cy="27910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2AB163-08A3-48B5-8FAE-C9CEF43B37FF}"/>
              </a:ext>
            </a:extLst>
          </p:cNvPr>
          <p:cNvSpPr/>
          <p:nvPr/>
        </p:nvSpPr>
        <p:spPr>
          <a:xfrm rot="10800000">
            <a:off x="6417258" y="5850678"/>
            <a:ext cx="523875" cy="279106"/>
          </a:xfrm>
          <a:prstGeom prst="right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0094E0-1A53-4F61-B059-72B057BB1A81}"/>
              </a:ext>
            </a:extLst>
          </p:cNvPr>
          <p:cNvSpPr/>
          <p:nvPr/>
        </p:nvSpPr>
        <p:spPr>
          <a:xfrm>
            <a:off x="2339876" y="5745686"/>
            <a:ext cx="3542958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32.4 %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7.98 %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로 감소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149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D8CB7-76D2-46A6-8315-121F42933D6B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결론 도출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개선방향을 제시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E94B2-6F57-411E-8F34-CBEDAFE19A9B}"/>
              </a:ext>
            </a:extLst>
          </p:cNvPr>
          <p:cNvSpPr/>
          <p:nvPr/>
        </p:nvSpPr>
        <p:spPr>
          <a:xfrm>
            <a:off x="2400420" y="1262610"/>
            <a:ext cx="7362704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미적용하면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100%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불량이 나오므로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HSB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적용을 권장한다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 &lt; 927.5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도로 설정하면 불량률이 줄어든다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FUR_EXTEMP &lt;=1133.5 ,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ROLLING_DESCALING &lt;= 9.5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</a:t>
            </a:r>
            <a:endParaRPr lang="en-US" altLang="ko-KR" dirty="0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조건을 맞춘다면 불량률을 줄일 수 있다</a:t>
            </a:r>
            <a:r>
              <a:rPr lang="en-US" altLang="ko-KR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8243DC-CE77-4C7B-864A-5D9FBB593674}"/>
              </a:ext>
            </a:extLst>
          </p:cNvPr>
          <p:cNvSpPr/>
          <p:nvPr/>
        </p:nvSpPr>
        <p:spPr>
          <a:xfrm>
            <a:off x="3773888" y="3974036"/>
            <a:ext cx="4644221" cy="1410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 </a:t>
            </a:r>
            <a:r>
              <a:rPr lang="en-US" altLang="ko-KR" sz="3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32.4 % </a:t>
            </a:r>
            <a:r>
              <a:rPr lang="en-US" altLang="ko-KR" sz="3000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3000" dirty="0">
                <a:highlight>
                  <a:srgbClr val="FCC6A2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7.98 % </a:t>
            </a: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약 </a:t>
            </a:r>
            <a:r>
              <a:rPr lang="en-US" altLang="ko-KR" sz="3000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24% </a:t>
            </a:r>
            <a:r>
              <a:rPr lang="ko-KR" altLang="en-US" sz="3000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감소 성공</a:t>
            </a:r>
            <a:endParaRPr lang="en-US" altLang="ko-KR" sz="3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0716C0C-53F4-4169-A5D9-26193AA46B73}"/>
              </a:ext>
            </a:extLst>
          </p:cNvPr>
          <p:cNvSpPr/>
          <p:nvPr/>
        </p:nvSpPr>
        <p:spPr>
          <a:xfrm>
            <a:off x="3495675" y="3819525"/>
            <a:ext cx="5229225" cy="1914525"/>
          </a:xfrm>
          <a:prstGeom prst="roundRect">
            <a:avLst/>
          </a:prstGeom>
          <a:noFill/>
          <a:ln w="38100">
            <a:solidFill>
              <a:srgbClr val="F473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331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33521-1072-4EC3-BDD7-8526279261A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782D9-34B8-45E4-B5DF-BA0386D4E47B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3712F-4760-4FFC-80A9-10D06596FFF4}"/>
              </a:ext>
            </a:extLst>
          </p:cNvPr>
          <p:cNvSpPr txBox="1"/>
          <p:nvPr/>
        </p:nvSpPr>
        <p:spPr>
          <a:xfrm>
            <a:off x="482518" y="371580"/>
            <a:ext cx="135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느낀 점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49A87-B40D-4C03-8D0C-152F7A29591E}"/>
              </a:ext>
            </a:extLst>
          </p:cNvPr>
          <p:cNvSpPr txBox="1"/>
          <p:nvPr/>
        </p:nvSpPr>
        <p:spPr>
          <a:xfrm>
            <a:off x="2247900" y="1885950"/>
            <a:ext cx="8648700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이론에서 배우던 내용을 직접 실무로 적용하니 생각보다 쉽지 않았고 그 과정에서 이론을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더 잘 이해할 수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 모델을 만들기까지의 과정이 하나하나의 프로세스가 있어야 함을 느꼈고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정제과정이 정말 중요하다고 생각이 들었다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VITAL FIEW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찾는 과정에서 어떤 기준을 가지고 설정해야 할지 가이드라인을 잡고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시작하는 것이 좋겠다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중간에 방향을 잃지 않고 분석을 진행하여 결론을 도출하는 것이 중요함을 느꼈고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재미있으면서 많이 배울 수 있는 프로젝트였다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DC79FC-8242-4055-A53F-7883D6C1D948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08DD4-03F4-41E4-B42F-28D94B23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15" y="1986361"/>
            <a:ext cx="7285238" cy="1090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9AC115-08F8-4B96-8D39-C41CB9EB43B8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A8291-2E7B-4BAD-8866-FE172B17DED3}"/>
              </a:ext>
            </a:extLst>
          </p:cNvPr>
          <p:cNvSpPr txBox="1"/>
          <p:nvPr/>
        </p:nvSpPr>
        <p:spPr>
          <a:xfrm>
            <a:off x="358694" y="371365"/>
            <a:ext cx="50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 제거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DC833-3CEA-4550-B47B-C715E899508D}"/>
              </a:ext>
            </a:extLst>
          </p:cNvPr>
          <p:cNvSpPr txBox="1"/>
          <p:nvPr/>
        </p:nvSpPr>
        <p:spPr>
          <a:xfrm>
            <a:off x="1226915" y="3611301"/>
            <a:ext cx="10174147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highlight>
                  <a:srgbClr val="2A3F6A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PSATE_NO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ID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불량률에 영향을 미치지 않을 것이 자명하다고 생각해서 제거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highlight>
                  <a:srgbClr val="2A3F6A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ROLLING_DATE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언제 작업했는지는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불량률에 영향을 미치지 않는다고 생각해서 제거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highlight>
                  <a:srgbClr val="2A3F6A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SPEC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SPEC(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제품규격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종류가 너무 많아 분석에 조금 어려움이 있을 것으로 보이고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불량률과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    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특정 연관성을 보이지 않기 때문에 제거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3A587-D482-42F9-B78B-EADA1B573740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3EFFA-2238-45B9-8D3B-AE9ABF252AFD}"/>
              </a:ext>
            </a:extLst>
          </p:cNvPr>
          <p:cNvSpPr txBox="1"/>
          <p:nvPr/>
        </p:nvSpPr>
        <p:spPr>
          <a:xfrm>
            <a:off x="358694" y="371365"/>
            <a:ext cx="50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제거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AD22AB-6C1E-4ECC-87B7-92A9A80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9" y="2831209"/>
            <a:ext cx="6983392" cy="3397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EB8FDE-5B47-40BE-88CF-6908DC3B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8" y="1039158"/>
            <a:ext cx="6983392" cy="1631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E6AA5-CD4E-48C8-9BD0-440B22FF871F}"/>
              </a:ext>
            </a:extLst>
          </p:cNvPr>
          <p:cNvSpPr txBox="1"/>
          <p:nvPr/>
        </p:nvSpPr>
        <p:spPr>
          <a:xfrm>
            <a:off x="7736468" y="1799203"/>
            <a:ext cx="384412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설명변수들의 이상치를 확인하기 위해 각각 설명변수들의 히스토그램을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그려 확인해보자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F1417E-7337-446A-8634-1AA79DBFDE38}"/>
              </a:ext>
            </a:extLst>
          </p:cNvPr>
          <p:cNvSpPr/>
          <p:nvPr/>
        </p:nvSpPr>
        <p:spPr>
          <a:xfrm>
            <a:off x="9380736" y="3252619"/>
            <a:ext cx="555586" cy="712469"/>
          </a:xfrm>
          <a:prstGeom prst="down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4677C-609A-4F37-A478-9D3AB218C117}"/>
              </a:ext>
            </a:extLst>
          </p:cNvPr>
          <p:cNvSpPr txBox="1"/>
          <p:nvPr/>
        </p:nvSpPr>
        <p:spPr>
          <a:xfrm>
            <a:off x="7736468" y="4409053"/>
            <a:ext cx="384412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여기서는 별다른 이상치가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보이지 않는다</a:t>
            </a:r>
          </a:p>
        </p:txBody>
      </p:sp>
    </p:spTree>
    <p:extLst>
      <p:ext uri="{BB962C8B-B14F-4D97-AF65-F5344CB8AC3E}">
        <p14:creationId xmlns:p14="http://schemas.microsoft.com/office/powerpoint/2010/main" val="377255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3A587-D482-42F9-B78B-EADA1B573740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3EFFA-2238-45B9-8D3B-AE9ABF252AFD}"/>
              </a:ext>
            </a:extLst>
          </p:cNvPr>
          <p:cNvSpPr txBox="1"/>
          <p:nvPr/>
        </p:nvSpPr>
        <p:spPr>
          <a:xfrm>
            <a:off x="358694" y="371365"/>
            <a:ext cx="50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제거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EB8FDE-5B47-40BE-88CF-6908DC3B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8" y="1039158"/>
            <a:ext cx="6983392" cy="1631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E6AA5-CD4E-48C8-9BD0-440B22FF871F}"/>
              </a:ext>
            </a:extLst>
          </p:cNvPr>
          <p:cNvSpPr txBox="1"/>
          <p:nvPr/>
        </p:nvSpPr>
        <p:spPr>
          <a:xfrm>
            <a:off x="7757146" y="1478031"/>
            <a:ext cx="384412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설명변수들의 이상치를 확인하기 위해 각각 설명변수들의 히스토그램을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그려 확인해보자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F1417E-7337-446A-8634-1AA79DBFDE38}"/>
              </a:ext>
            </a:extLst>
          </p:cNvPr>
          <p:cNvSpPr/>
          <p:nvPr/>
        </p:nvSpPr>
        <p:spPr>
          <a:xfrm>
            <a:off x="9380736" y="3004969"/>
            <a:ext cx="555586" cy="712469"/>
          </a:xfrm>
          <a:prstGeom prst="downArrow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47522B-DDA6-457C-A398-84494565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0" y="2831209"/>
            <a:ext cx="6956082" cy="33832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97DE59-5DCD-43AA-855A-60E673788244}"/>
              </a:ext>
            </a:extLst>
          </p:cNvPr>
          <p:cNvSpPr/>
          <p:nvPr/>
        </p:nvSpPr>
        <p:spPr>
          <a:xfrm>
            <a:off x="576020" y="4524374"/>
            <a:ext cx="1843330" cy="169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EE07D-7527-4CEE-B9EA-561018B18348}"/>
              </a:ext>
            </a:extLst>
          </p:cNvPr>
          <p:cNvSpPr txBox="1"/>
          <p:nvPr/>
        </p:nvSpPr>
        <p:spPr>
          <a:xfrm>
            <a:off x="7757146" y="3945494"/>
            <a:ext cx="3844122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4732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발견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다른 값들은 모두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800-900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대인데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몇몇 값들만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값을 지님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제거 필요</a:t>
            </a:r>
          </a:p>
        </p:txBody>
      </p:sp>
    </p:spTree>
    <p:extLst>
      <p:ext uri="{BB962C8B-B14F-4D97-AF65-F5344CB8AC3E}">
        <p14:creationId xmlns:p14="http://schemas.microsoft.com/office/powerpoint/2010/main" val="161895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BD856-6F9A-4CD0-BADC-6167CB66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9" y="3428999"/>
            <a:ext cx="4810125" cy="2924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E4C15-9BD5-4475-AE67-26F37E94AB2A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408E7-E759-4731-ACC3-DD2887DC97E1}"/>
              </a:ext>
            </a:extLst>
          </p:cNvPr>
          <p:cNvSpPr txBox="1"/>
          <p:nvPr/>
        </p:nvSpPr>
        <p:spPr>
          <a:xfrm>
            <a:off x="358694" y="371365"/>
            <a:ext cx="50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제거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C80D5-6E1E-4D8D-8EB5-6F86DC6A7E32}"/>
              </a:ext>
            </a:extLst>
          </p:cNvPr>
          <p:cNvSpPr/>
          <p:nvPr/>
        </p:nvSpPr>
        <p:spPr>
          <a:xfrm>
            <a:off x="-511215" y="1061017"/>
            <a:ext cx="6096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4732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  <a:r>
              <a:rPr lang="ko-KR" altLang="en-US" b="1" dirty="0">
                <a:solidFill>
                  <a:srgbClr val="F4732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제거하기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094727-3F37-4FF2-9D33-00A1B7B4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49" y="1623242"/>
            <a:ext cx="4810125" cy="80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81E6B7-9DC0-4E16-87BF-7883F634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50" y="2597023"/>
            <a:ext cx="534352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D3632-B65D-465C-9B73-60F5AE942594}"/>
              </a:ext>
            </a:extLst>
          </p:cNvPr>
          <p:cNvSpPr txBox="1"/>
          <p:nvPr/>
        </p:nvSpPr>
        <p:spPr>
          <a:xfrm>
            <a:off x="6379084" y="2148710"/>
            <a:ext cx="507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ROLLING_TEMP_T5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100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이상인 행들만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추출하고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INDEX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재정렬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62D81-9056-4ECD-B59D-DDDDBEF1517E}"/>
              </a:ext>
            </a:extLst>
          </p:cNvPr>
          <p:cNvSpPr txBox="1"/>
          <p:nvPr/>
        </p:nvSpPr>
        <p:spPr>
          <a:xfrm>
            <a:off x="6885014" y="4471519"/>
            <a:ext cx="43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이상치가 제거된 것을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box-plot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확인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80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E0E3C-E14C-41D4-857F-73C1A4DD6B29}"/>
              </a:ext>
            </a:extLst>
          </p:cNvPr>
          <p:cNvSpPr/>
          <p:nvPr/>
        </p:nvSpPr>
        <p:spPr>
          <a:xfrm>
            <a:off x="358694" y="340669"/>
            <a:ext cx="11474611" cy="6176661"/>
          </a:xfrm>
          <a:prstGeom prst="rect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9ECEE-F679-4DC2-9CF2-B060F745FFD1}"/>
              </a:ext>
            </a:extLst>
          </p:cNvPr>
          <p:cNvSpPr/>
          <p:nvPr/>
        </p:nvSpPr>
        <p:spPr>
          <a:xfrm>
            <a:off x="162046" y="833377"/>
            <a:ext cx="11875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2FEB-5DBD-4B1E-A573-2A92999924DA}"/>
              </a:ext>
            </a:extLst>
          </p:cNvPr>
          <p:cNvSpPr txBox="1"/>
          <p:nvPr/>
        </p:nvSpPr>
        <p:spPr>
          <a:xfrm>
            <a:off x="358693" y="371365"/>
            <a:ext cx="940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</a:t>
            </a:r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정제 </a:t>
            </a:r>
            <a:r>
              <a:rPr lang="en-US" altLang="ko-KR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 변수 더미변수로 변환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SCALE : binary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형태로 변환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9FE18E-6AF6-4AA3-806D-7A3FE621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0" y="1433498"/>
            <a:ext cx="4699074" cy="6350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F688D-F53D-4146-BE26-CCD1C2C5EB3B}"/>
              </a:ext>
            </a:extLst>
          </p:cNvPr>
          <p:cNvSpPr/>
          <p:nvPr/>
        </p:nvSpPr>
        <p:spPr>
          <a:xfrm>
            <a:off x="6124711" y="1273054"/>
            <a:ext cx="5708594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 변수들을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의사결정트리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(DT)와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랜덤포레스트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(RF),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그래디언트부스팅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(GB)에 사용해주기 위해 더미 변수로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변환한다.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0E755-BE52-4882-8E01-0CC50150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0" y="2426019"/>
            <a:ext cx="5381625" cy="3733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FBE93-2AE9-4CF3-8FA1-11A9F165B482}"/>
              </a:ext>
            </a:extLst>
          </p:cNvPr>
          <p:cNvSpPr/>
          <p:nvPr/>
        </p:nvSpPr>
        <p:spPr>
          <a:xfrm>
            <a:off x="6124711" y="3428999"/>
            <a:ext cx="5708594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SCALE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변수가 양품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불량품이라는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object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형태로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되어있어서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로지스틱 회귀분석과 각종 모델을 사용하기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위해서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binary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형태로 변환해준다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23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2094</Words>
  <Application>Microsoft Office PowerPoint</Application>
  <PresentationFormat>와이드스크린</PresentationFormat>
  <Paragraphs>247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나눔스퀘어OTF</vt:lpstr>
      <vt:lpstr>나눔스퀘어OTF ExtraBold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수경</dc:creator>
  <cp:lastModifiedBy>김 수경</cp:lastModifiedBy>
  <cp:revision>57</cp:revision>
  <dcterms:created xsi:type="dcterms:W3CDTF">2020-11-22T05:55:55Z</dcterms:created>
  <dcterms:modified xsi:type="dcterms:W3CDTF">2020-11-24T18:25:36Z</dcterms:modified>
</cp:coreProperties>
</file>