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320" r:id="rId2"/>
    <p:sldId id="343" r:id="rId3"/>
    <p:sldId id="430" r:id="rId4"/>
    <p:sldId id="425" r:id="rId5"/>
    <p:sldId id="399" r:id="rId6"/>
    <p:sldId id="417" r:id="rId7"/>
    <p:sldId id="432" r:id="rId8"/>
    <p:sldId id="423" r:id="rId9"/>
    <p:sldId id="433" r:id="rId10"/>
    <p:sldId id="434" r:id="rId11"/>
    <p:sldId id="443" r:id="rId12"/>
    <p:sldId id="435" r:id="rId13"/>
    <p:sldId id="436" r:id="rId14"/>
    <p:sldId id="437" r:id="rId15"/>
    <p:sldId id="438" r:id="rId16"/>
    <p:sldId id="439" r:id="rId17"/>
    <p:sldId id="442" r:id="rId18"/>
    <p:sldId id="440" r:id="rId19"/>
    <p:sldId id="344" r:id="rId20"/>
    <p:sldId id="444" r:id="rId21"/>
    <p:sldId id="419" r:id="rId22"/>
    <p:sldId id="372" r:id="rId23"/>
    <p:sldId id="421" r:id="rId2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6" autoAdjust="0"/>
    <p:restoredTop sz="94684" autoAdjust="0"/>
  </p:normalViewPr>
  <p:slideViewPr>
    <p:cSldViewPr>
      <p:cViewPr varScale="1">
        <p:scale>
          <a:sx n="92" d="100"/>
          <a:sy n="92" d="100"/>
        </p:scale>
        <p:origin x="165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1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980360E-E747-4573-9149-711CFECB2D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8D0A71D-ACBF-4397-9665-6D1E25F4F2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E29F1A1-F1F5-4BFA-B979-10884BB367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138F468F-2D82-493A-98A4-DFA1FBBF19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CF016F08-AB99-4B45-8E45-6C96F792F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85F1B48-F3BC-404A-8A97-E94F65BCFE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FF84B6-20B7-46DC-81D8-1C62847DF9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E1C921-1186-43A5-8D2A-6B7254467E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2CE3749-692D-46CF-808C-D0E2FCCD84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AD2DB8F-D1E6-4952-A56F-EBD873321D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687B9C8-53E9-4B35-8088-7F807D4D1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75614F8-8288-4D21-98C2-D14B78264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>
            <a:extLst>
              <a:ext uri="{FF2B5EF4-FFF2-40B4-BE49-F238E27FC236}">
                <a16:creationId xmlns:a16="http://schemas.microsoft.com/office/drawing/2014/main" id="{86F28C72-E683-474D-A3CA-BA8C472FFBE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2147483646 h 3840"/>
              <a:gd name="T2" fmla="*/ 0 w 1824"/>
              <a:gd name="T3" fmla="*/ 0 h 3840"/>
              <a:gd name="T4" fmla="*/ 2147483646 w 1824"/>
              <a:gd name="T5" fmla="*/ 0 h 3840"/>
              <a:gd name="T6" fmla="*/ 2147483646 w 1824"/>
              <a:gd name="T7" fmla="*/ 2147483646 h 3840"/>
              <a:gd name="T8" fmla="*/ 0 w 1824"/>
              <a:gd name="T9" fmla="*/ 2147483646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A4A2B6-C32C-416A-960E-BB5EC53D3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8B894F86-EC2B-4AF5-99BE-E6B9DA9202AF}"/>
              </a:ext>
            </a:extLst>
          </p:cNvPr>
          <p:cNvGrpSpPr>
            <a:grpSpLocks/>
          </p:cNvGrpSpPr>
          <p:nvPr/>
        </p:nvGrpSpPr>
        <p:grpSpPr bwMode="auto">
          <a:xfrm>
            <a:off x="0" y="3581400"/>
            <a:ext cx="5781675" cy="149225"/>
            <a:chOff x="0" y="2256"/>
            <a:chExt cx="3642" cy="9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5EF460-B850-4D5A-AFF3-925B1256FC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8F5BFA89-68D3-46ED-BBAA-556B8FA518D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80A9F91C-7358-4F0B-8BAF-0E832073D9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18366F88-F5F1-4317-A1D4-B43F4046FA3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0FE84E1C-FF09-43B4-A388-5024DC1C8A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4F616C96-3770-4E35-8C9B-B2F295DCAB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A17A55D9-6DAC-444E-B46C-3F740E8BF0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7050" y="26988"/>
            <a:ext cx="9969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latin typeface="Calibri" panose="020F0502020204030204" pitchFamily="34" charset="0"/>
                <a:ea typeface="楷体_GB2312" panose="02010609030101010101" pitchFamily="49" charset="-122"/>
                <a:cs typeface="Arial" panose="020B0604020202020204" pitchFamily="34" charset="0"/>
              </a:rPr>
              <a:t>软件工程</a:t>
            </a:r>
          </a:p>
        </p:txBody>
      </p:sp>
      <p:pic>
        <p:nvPicPr>
          <p:cNvPr id="14" name="Picture 11" descr="工大标志">
            <a:extLst>
              <a:ext uri="{FF2B5EF4-FFF2-40B4-BE49-F238E27FC236}">
                <a16:creationId xmlns:a16="http://schemas.microsoft.com/office/drawing/2014/main" id="{B60A26F0-C078-46F8-A377-EB350D4E6F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anose="02010609030101010101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7474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75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189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665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20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53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30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410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8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88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071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>
            <a:extLst>
              <a:ext uri="{FF2B5EF4-FFF2-40B4-BE49-F238E27FC236}">
                <a16:creationId xmlns:a16="http://schemas.microsoft.com/office/drawing/2014/main" id="{5AD793B1-C129-4755-9927-05B785D36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CB5FA75B-DB1B-4D76-BC87-A76496D71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Freeform 13">
            <a:extLst>
              <a:ext uri="{FF2B5EF4-FFF2-40B4-BE49-F238E27FC236}">
                <a16:creationId xmlns:a16="http://schemas.microsoft.com/office/drawing/2014/main" id="{FA0559E6-D4B7-4DD0-9673-E852733BB94E}"/>
              </a:ext>
            </a:extLst>
          </p:cNvPr>
          <p:cNvSpPr>
            <a:spLocks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2147483646 h 3264"/>
              <a:gd name="T2" fmla="*/ 0 w 4320"/>
              <a:gd name="T3" fmla="*/ 0 h 3264"/>
              <a:gd name="T4" fmla="*/ 2147483646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Oval 14">
            <a:extLst>
              <a:ext uri="{FF2B5EF4-FFF2-40B4-BE49-F238E27FC236}">
                <a16:creationId xmlns:a16="http://schemas.microsoft.com/office/drawing/2014/main" id="{1CDB3410-B0E3-4888-B3AE-A9E40B1CEB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E2ACB4FC-9062-4E11-B77F-73C94079C1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9408" name="Oval 16">
            <a:extLst>
              <a:ext uri="{FF2B5EF4-FFF2-40B4-BE49-F238E27FC236}">
                <a16:creationId xmlns:a16="http://schemas.microsoft.com/office/drawing/2014/main" id="{B15E5A90-9597-4A57-B7A8-74C9CC2661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9409" name="Oval 17">
            <a:extLst>
              <a:ext uri="{FF2B5EF4-FFF2-40B4-BE49-F238E27FC236}">
                <a16:creationId xmlns:a16="http://schemas.microsoft.com/office/drawing/2014/main" id="{EC944549-A89E-4B4F-B8A0-CF07694257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Rectangle 18">
            <a:extLst>
              <a:ext uri="{FF2B5EF4-FFF2-40B4-BE49-F238E27FC236}">
                <a16:creationId xmlns:a16="http://schemas.microsoft.com/office/drawing/2014/main" id="{607A8D7B-7D5C-4666-9521-C837D46782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>
            <a:extLst>
              <a:ext uri="{FF2B5EF4-FFF2-40B4-BE49-F238E27FC236}">
                <a16:creationId xmlns:a16="http://schemas.microsoft.com/office/drawing/2014/main" id="{1A8CA16F-DF56-4BAD-8024-708E5A923F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7050" y="26988"/>
            <a:ext cx="9969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latin typeface="Book Antiqua" panose="02040602050305030304" pitchFamily="18" charset="0"/>
                <a:ea typeface="楷体_GB2312" panose="02010609030101010101" pitchFamily="49" charset="-122"/>
                <a:cs typeface="Arial" panose="020B0604020202020204" pitchFamily="34" charset="0"/>
              </a:rPr>
              <a:t>实验手册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mockplus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ockplus.c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ing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1C1E756-D4B1-4DC4-8E95-2DE6EA7280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Lab 2</a:t>
            </a:r>
            <a:r>
              <a:rPr lang="zh-CN" altLang="en-US" dirty="0"/>
              <a:t>：项目计划与原型设计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02BCB285-C161-4102-AE3F-4D4664ECFA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Sprint/Iteration Planning</a:t>
            </a:r>
            <a:r>
              <a:rPr lang="zh-CN" altLang="en-US" dirty="0"/>
              <a:t>：规划冲刺</a:t>
            </a:r>
            <a:r>
              <a:rPr lang="en-US" altLang="zh-CN" dirty="0"/>
              <a:t>/</a:t>
            </a:r>
            <a:r>
              <a:rPr lang="zh-CN" altLang="en-US" dirty="0"/>
              <a:t>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「项目管理」 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/>
              <a:t> 「迭代」 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/>
              <a:t> 「新建迭代」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5ADBE8-92B6-4946-B833-354A687B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7740352" cy="28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5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Sprint/Iteration Planning</a:t>
            </a:r>
            <a:r>
              <a:rPr lang="zh-CN" altLang="en-US" dirty="0"/>
              <a:t>：规划冲刺</a:t>
            </a:r>
            <a:r>
              <a:rPr lang="en-US" altLang="zh-CN" dirty="0"/>
              <a:t>/</a:t>
            </a:r>
            <a:r>
              <a:rPr lang="zh-CN" altLang="en-US" dirty="0"/>
              <a:t>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迭代信息查看： 「迭代」 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/>
              <a:t> 「概览」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3DA0B4-BAC5-40A5-89B7-87692272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7092280" cy="38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Sprint/Iteration Planning</a:t>
            </a:r>
            <a:r>
              <a:rPr lang="zh-CN" altLang="en-US" dirty="0"/>
              <a:t>：规划冲刺</a:t>
            </a:r>
            <a:r>
              <a:rPr lang="en-US" altLang="zh-CN" dirty="0"/>
              <a:t>/</a:t>
            </a:r>
            <a:r>
              <a:rPr lang="zh-CN" altLang="en-US" dirty="0"/>
              <a:t>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左侧支持创建分组与类别，方便对迭代进行分组，更加快捷的进行访问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489F0-2621-497B-BA37-A241DFE6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" y="2059107"/>
            <a:ext cx="7942384" cy="37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7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Sprint/Iteration Planning</a:t>
            </a:r>
            <a:r>
              <a:rPr lang="zh-CN" altLang="en-US" dirty="0"/>
              <a:t>：规划冲刺</a:t>
            </a:r>
            <a:r>
              <a:rPr lang="en-US" altLang="zh-CN" dirty="0"/>
              <a:t>/</a:t>
            </a:r>
            <a:r>
              <a:rPr lang="zh-CN" altLang="en-US" dirty="0"/>
              <a:t>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进入敏捷项目，点击「迭代」→「概览」→「规划」按钮，进入迭代规划页面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5090A8-2CFF-437C-93FF-A5907EA7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6" y="2314595"/>
            <a:ext cx="8375128" cy="33342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32A9C7-2973-478E-97E4-BFA9063D9231}"/>
              </a:ext>
            </a:extLst>
          </p:cNvPr>
          <p:cNvSpPr/>
          <p:nvPr/>
        </p:nvSpPr>
        <p:spPr>
          <a:xfrm>
            <a:off x="8388424" y="2924944"/>
            <a:ext cx="576064" cy="5760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0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Sprint/Iteration Planning</a:t>
            </a:r>
            <a:r>
              <a:rPr lang="zh-CN" altLang="en-US" dirty="0"/>
              <a:t>：规划冲刺</a:t>
            </a:r>
            <a:r>
              <a:rPr lang="en-US" altLang="zh-CN" dirty="0"/>
              <a:t>/</a:t>
            </a:r>
            <a:r>
              <a:rPr lang="zh-CN" altLang="en-US" dirty="0"/>
              <a:t>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在迭代规划页面，可以将右侧未规划的用户故事选中后移入迭代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F33A90-8CF0-46B9-B6F0-C57DAA1B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287884"/>
            <a:ext cx="8284109" cy="39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5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Sprint/Iteration Planning</a:t>
            </a:r>
            <a:r>
              <a:rPr lang="zh-CN" altLang="en-US" dirty="0"/>
              <a:t>：规划冲刺</a:t>
            </a:r>
            <a:r>
              <a:rPr lang="en-US" altLang="zh-CN" dirty="0"/>
              <a:t>/</a:t>
            </a:r>
            <a:r>
              <a:rPr lang="zh-CN" altLang="en-US" dirty="0"/>
              <a:t>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进入迭代的「概览」页面，点击「开始迭代」按钮开启迭代工作，开启后迭代状态由「未开始」变为「进行中」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58FE528-1D01-4FA8-BA03-2B23403CC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t="-1539"/>
          <a:stretch/>
        </p:blipFill>
        <p:spPr>
          <a:xfrm>
            <a:off x="467544" y="2420888"/>
            <a:ext cx="819821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1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Sprint/Iteration Planning</a:t>
            </a:r>
            <a:r>
              <a:rPr lang="zh-CN" altLang="en-US" dirty="0"/>
              <a:t>：规划冲刺</a:t>
            </a:r>
            <a:r>
              <a:rPr lang="en-US" altLang="zh-CN" dirty="0"/>
              <a:t>/</a:t>
            </a:r>
            <a:r>
              <a:rPr lang="zh-CN" altLang="en-US" dirty="0"/>
              <a:t>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在迭代详情中，点击「看板」视图，支持以看板的形式查看迭代中的工作项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E9CD2DF-A60F-4FAE-BFD9-9CFF4CA72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 t="-725"/>
          <a:stretch/>
        </p:blipFill>
        <p:spPr>
          <a:xfrm>
            <a:off x="467544" y="2100481"/>
            <a:ext cx="795380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Sprint/Iteration Planning</a:t>
            </a:r>
            <a:r>
              <a:rPr lang="zh-CN" altLang="en-US" dirty="0"/>
              <a:t>：规划冲刺</a:t>
            </a:r>
            <a:r>
              <a:rPr lang="en-US" altLang="zh-CN" dirty="0"/>
              <a:t>/</a:t>
            </a:r>
            <a:r>
              <a:rPr lang="zh-CN" altLang="en-US" dirty="0"/>
              <a:t>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通过「看板」 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/>
              <a:t> 「设置」</a:t>
            </a:r>
            <a:r>
              <a:rPr lang="zh-CN" altLang="en-US" b="1" dirty="0">
                <a:sym typeface="Wingdings" panose="05000000000000000000" pitchFamily="2" charset="2"/>
              </a:rPr>
              <a:t>界面可对看板的样式进行自定义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79F517-FEAA-4D41-90B4-CE3BD683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6" y="1916832"/>
            <a:ext cx="8375128" cy="1881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DD7B16-70ED-48C8-8E85-2ECA7002471F}"/>
              </a:ext>
            </a:extLst>
          </p:cNvPr>
          <p:cNvSpPr/>
          <p:nvPr/>
        </p:nvSpPr>
        <p:spPr>
          <a:xfrm>
            <a:off x="3419872" y="2132856"/>
            <a:ext cx="576064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5E79AB-D894-408A-8997-F5C5C32C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013901"/>
            <a:ext cx="3867572" cy="24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0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Sprint/Iteration Planning</a:t>
            </a:r>
            <a:r>
              <a:rPr lang="zh-CN" altLang="en-US" dirty="0"/>
              <a:t>：规划冲刺</a:t>
            </a:r>
            <a:r>
              <a:rPr lang="en-US" altLang="zh-CN" dirty="0"/>
              <a:t>/</a:t>
            </a:r>
            <a:r>
              <a:rPr lang="zh-CN" altLang="en-US" dirty="0"/>
              <a:t>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迭代中支持规划「用户故事」和「缺陷」类型的工作项，用户可以将「用户故事」进一步拆分为「任务」和相关的缺陷。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任务板以「用户故事」或「负责人」进行泳道分组，展示具体的「任务」或「缺陷」，适用于迭代过程中对开发工作进行跟踪</a:t>
            </a:r>
          </a:p>
          <a:p>
            <a:endParaRPr lang="en-US" altLang="zh-CN" b="1" dirty="0"/>
          </a:p>
        </p:txBody>
      </p:sp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5165751-D9CA-48E4-84AD-A0947E68E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90104"/>
            <a:ext cx="7632848" cy="35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E5234B2-0175-4C99-B8B8-98A61538D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MockPlus</a:t>
            </a:r>
            <a:endParaRPr lang="en-US" altLang="zh-CN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3082FF3-443B-4302-B950-DED7BCA7A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hlinkClick r:id="rId2"/>
              </a:rPr>
              <a:t>https://www.mockplus.cn/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C9CDA8-B92E-4F17-8AEA-DB73572A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916832"/>
            <a:ext cx="7884368" cy="48412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8F6907-FE3D-478D-ACA7-0B65E0630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D018C99-38BD-4005-B5C9-189EFF717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根据项目需求建立用户故事清单，使用敏捷开发方法为用户故事建模卡片，规划优先级，估计工作量，构思迭代计划；</a:t>
            </a:r>
            <a:endParaRPr lang="en-US" altLang="zh-CN" dirty="0"/>
          </a:p>
          <a:p>
            <a:pPr eaLnBrk="1" hangingPunct="1"/>
            <a:r>
              <a:rPr lang="zh-CN" altLang="en-US" dirty="0"/>
              <a:t>练习使用</a:t>
            </a:r>
            <a:r>
              <a:rPr lang="en-US" altLang="zh-CN" dirty="0" err="1"/>
              <a:t>PingCode</a:t>
            </a:r>
            <a:r>
              <a:rPr lang="zh-CN" altLang="en-US" dirty="0"/>
              <a:t>或其他自选的</a:t>
            </a:r>
            <a:r>
              <a:rPr lang="en-US" altLang="zh-CN" dirty="0"/>
              <a:t>Scrum</a:t>
            </a:r>
            <a:r>
              <a:rPr lang="zh-CN" altLang="en-US" dirty="0"/>
              <a:t>项目管理工具为项目建立</a:t>
            </a:r>
            <a:r>
              <a:rPr lang="en-US" altLang="zh-CN" dirty="0"/>
              <a:t>Scrum</a:t>
            </a:r>
            <a:r>
              <a:rPr lang="zh-CN" altLang="en-US" dirty="0"/>
              <a:t>迭代计划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r>
              <a:rPr lang="zh-CN" altLang="en-US" dirty="0"/>
              <a:t>练习使用</a:t>
            </a:r>
            <a:r>
              <a:rPr lang="en-US" altLang="zh-CN" dirty="0" err="1"/>
              <a:t>MockPlus</a:t>
            </a:r>
            <a:r>
              <a:rPr lang="zh-CN" altLang="en-US" dirty="0"/>
              <a:t>或其他自选的原型设计工具为每个用户故事设计原型。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本次实验以</a:t>
            </a:r>
            <a:r>
              <a:rPr lang="en-US" altLang="zh-CN" dirty="0"/>
              <a:t>Project</a:t>
            </a:r>
            <a:r>
              <a:rPr lang="zh-CN" altLang="en-US" dirty="0"/>
              <a:t>分组为单位。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E5234B2-0175-4C99-B8B8-98A61538D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MockPlus</a:t>
            </a:r>
            <a:endParaRPr lang="en-US" altLang="zh-CN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3082FF3-443B-4302-B950-DED7BCA7A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hlinkClick r:id="rId2"/>
              </a:rPr>
              <a:t>https://www.mockplus.cn/</a:t>
            </a:r>
            <a:endParaRPr lang="en-US" altLang="zh-CN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31877381-A43B-4738-BE5D-525F8D92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9" y="2204864"/>
            <a:ext cx="8208962" cy="40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96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124FD98-99D1-43AD-BD78-0F6D0A153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评判标准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62A5753-F867-4C57-AA57-21D280484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对用户故事进行定义和描述的完整性；</a:t>
            </a:r>
          </a:p>
          <a:p>
            <a:pPr eaLnBrk="1" hangingPunct="1"/>
            <a:r>
              <a:rPr lang="zh-CN" altLang="en-US" dirty="0"/>
              <a:t>对用户故事的优先级和工作量估算的准确性；</a:t>
            </a:r>
          </a:p>
          <a:p>
            <a:pPr eaLnBrk="1" hangingPunct="1"/>
            <a:r>
              <a:rPr lang="zh-CN" altLang="en-US" dirty="0"/>
              <a:t>所编制的迭代计划的合理性；</a:t>
            </a:r>
          </a:p>
          <a:p>
            <a:pPr eaLnBrk="1" hangingPunct="1"/>
            <a:r>
              <a:rPr lang="zh-CN" altLang="en-US" dirty="0"/>
              <a:t>原型设计与需求的一致性；</a:t>
            </a:r>
          </a:p>
          <a:p>
            <a:pPr eaLnBrk="1" hangingPunct="1"/>
            <a:r>
              <a:rPr lang="zh-CN" altLang="en-US" dirty="0"/>
              <a:t>对工具</a:t>
            </a:r>
            <a:r>
              <a:rPr lang="en-US" altLang="zh-CN" dirty="0" err="1"/>
              <a:t>PingCode</a:t>
            </a:r>
            <a:r>
              <a:rPr lang="zh-CN" altLang="en-US" dirty="0"/>
              <a:t>和</a:t>
            </a:r>
            <a:r>
              <a:rPr lang="en-US" altLang="zh-CN" dirty="0" err="1"/>
              <a:t>MockPlus</a:t>
            </a:r>
            <a:r>
              <a:rPr lang="zh-CN" altLang="en-US" dirty="0"/>
              <a:t>（或自选工具）的掌握程度；</a:t>
            </a:r>
          </a:p>
          <a:p>
            <a:pPr eaLnBrk="1" hangingPunct="1"/>
            <a:r>
              <a:rPr lang="zh-CN" altLang="en-US" dirty="0"/>
              <a:t>对敏捷开发中的需求管理与项目管理的理解。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1A4B33D-9766-4181-A528-985E167FC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提交与检查方式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CD76C72-1AA3-448D-8B75-68A103440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5113337"/>
          </a:xfrm>
        </p:spPr>
        <p:txBody>
          <a:bodyPr/>
          <a:lstStyle/>
          <a:p>
            <a:pPr eaLnBrk="1" hangingPunct="1"/>
            <a:r>
              <a:rPr lang="zh-CN" altLang="en-US" dirty="0"/>
              <a:t>提交日期：第</a:t>
            </a:r>
            <a:r>
              <a:rPr lang="en-US" altLang="zh-CN" dirty="0"/>
              <a:t>14</a:t>
            </a:r>
            <a:r>
              <a:rPr lang="zh-CN" altLang="en-US" dirty="0"/>
              <a:t>周周日晚</a:t>
            </a:r>
            <a:r>
              <a:rPr lang="en-US" altLang="zh-CN" dirty="0"/>
              <a:t>(6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 </a:t>
            </a:r>
            <a:r>
              <a:rPr lang="en-US" altLang="zh-CN" dirty="0"/>
              <a:t>23:55)</a:t>
            </a:r>
          </a:p>
          <a:p>
            <a:pPr eaLnBrk="1" hangingPunct="1"/>
            <a:r>
              <a:rPr lang="zh-CN" altLang="en-US" dirty="0"/>
              <a:t>提交实验报告到头歌平台：</a:t>
            </a:r>
          </a:p>
          <a:p>
            <a:pPr lvl="1" eaLnBrk="1" hangingPunct="1"/>
            <a:r>
              <a:rPr lang="zh-CN" altLang="en-US" sz="2000" b="1" dirty="0"/>
              <a:t>实验报告：命名规则“学号</a:t>
            </a:r>
            <a:r>
              <a:rPr lang="en-US" altLang="zh-CN" sz="2000" b="1" dirty="0"/>
              <a:t>-lab2-report.doc</a:t>
            </a:r>
            <a:r>
              <a:rPr lang="zh-CN" altLang="en-US" sz="2000" b="1" dirty="0"/>
              <a:t>”</a:t>
            </a:r>
            <a:endParaRPr lang="en-US" altLang="zh-CN" sz="2000" b="1" dirty="0"/>
          </a:p>
          <a:p>
            <a:pPr eaLnBrk="1" hangingPunct="1"/>
            <a:r>
              <a:rPr lang="zh-CN" altLang="en-US" dirty="0"/>
              <a:t>同组内的三人均要提交，文件命名不同。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检查方式：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第</a:t>
            </a:r>
            <a:r>
              <a:rPr lang="en-US" altLang="zh-CN" sz="2000" b="1" dirty="0"/>
              <a:t>14</a:t>
            </a:r>
            <a:r>
              <a:rPr lang="zh-CN" altLang="en-US" sz="2000" b="1" dirty="0"/>
              <a:t>周提交实验报告后，教师和</a:t>
            </a:r>
            <a:r>
              <a:rPr lang="en-US" altLang="zh-CN" sz="2000" b="1" dirty="0"/>
              <a:t>TA</a:t>
            </a:r>
            <a:r>
              <a:rPr lang="zh-CN" altLang="en-US" sz="2000" b="1" dirty="0"/>
              <a:t>对实验报告进行打分。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C05570E-C77F-4A35-A310-A5883FDEF2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CEFA33D-B215-4015-8306-149024F7B5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DE1A8561-72D8-4D72-A7CA-B7284E4FD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66882363-5F39-4226-A9AB-8E31C58CB2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针对小组拟完成的</a:t>
            </a:r>
            <a:r>
              <a:rPr lang="en-US" altLang="zh-CN" dirty="0"/>
              <a:t>Project</a:t>
            </a:r>
            <a:r>
              <a:rPr lang="zh-CN" altLang="en-US" dirty="0"/>
              <a:t>，完成以下任务：</a:t>
            </a:r>
          </a:p>
          <a:p>
            <a:pPr lvl="1" eaLnBrk="1" hangingPunct="1"/>
            <a:r>
              <a:rPr lang="zh-CN" altLang="en-US" dirty="0"/>
              <a:t>根据讨论纪要，提取形成用户故事清单；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为每个用户故事形成卡片；</a:t>
            </a:r>
          </a:p>
          <a:p>
            <a:pPr lvl="1" eaLnBrk="1" hangingPunct="1"/>
            <a:r>
              <a:rPr lang="zh-CN" altLang="en-US" dirty="0"/>
              <a:t>分析用户故事的优先级；</a:t>
            </a:r>
          </a:p>
          <a:p>
            <a:pPr lvl="1" eaLnBrk="1" hangingPunct="1"/>
            <a:r>
              <a:rPr lang="zh-CN" altLang="en-US" dirty="0"/>
              <a:t>组内成员采用表决和投票的方式，估算各用户故事的工作量；</a:t>
            </a:r>
          </a:p>
          <a:p>
            <a:pPr lvl="1" eaLnBrk="1" hangingPunct="1"/>
            <a:r>
              <a:rPr lang="zh-CN" altLang="en-US" dirty="0"/>
              <a:t>根据以上结果，设计项目的迭代开发计划；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 err="1"/>
              <a:t>PingCode</a:t>
            </a:r>
            <a:r>
              <a:rPr lang="zh-CN" altLang="en-US" dirty="0"/>
              <a:t>或其他自选的</a:t>
            </a:r>
            <a:r>
              <a:rPr lang="en-US" altLang="zh-CN" dirty="0"/>
              <a:t>Scrum</a:t>
            </a:r>
            <a:r>
              <a:rPr lang="zh-CN" altLang="en-US" dirty="0"/>
              <a:t>项目管理工具建立和管理迭代计划 ；</a:t>
            </a:r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 err="1"/>
              <a:t>MockPlus</a:t>
            </a:r>
            <a:r>
              <a:rPr lang="zh-CN" altLang="en-US" dirty="0"/>
              <a:t>或其他自选的原型设计工具对关键的用户故事进行原型设计</a:t>
            </a:r>
            <a:r>
              <a:rPr lang="en-US" altLang="zh-CN" dirty="0"/>
              <a:t>(GUI)</a:t>
            </a:r>
            <a:r>
              <a:rPr lang="zh-CN" altLang="en-US" dirty="0"/>
              <a:t>；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注：此处应至少包含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个用户故事的原型设计，且均为优先级最高的用户故事，不能包含登录、用户管理等普遍性的故事。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7724A17D-0BB3-4C1F-8FA9-91F863DEF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注意事项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1C298309-B306-4DDC-A94D-35DC166DF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在设计本方的迭代计划时，请使用</a:t>
            </a:r>
            <a:r>
              <a:rPr lang="en-US" altLang="zh-CN" dirty="0"/>
              <a:t>2</a:t>
            </a:r>
            <a:r>
              <a:rPr lang="zh-CN" altLang="en-US" dirty="0"/>
              <a:t>轮迭代：</a:t>
            </a:r>
            <a:endParaRPr lang="en-US" altLang="zh-CN" dirty="0"/>
          </a:p>
          <a:p>
            <a:pPr lvl="1"/>
            <a:r>
              <a:rPr lang="zh-CN" altLang="en-US" dirty="0"/>
              <a:t>迭代</a:t>
            </a:r>
            <a:r>
              <a:rPr lang="en-US" altLang="zh-CN" dirty="0"/>
              <a:t>1</a:t>
            </a:r>
            <a:r>
              <a:rPr lang="zh-CN" altLang="en-US" dirty="0"/>
              <a:t>：包含了本组第</a:t>
            </a:r>
            <a:r>
              <a:rPr lang="en-US" altLang="zh-CN" dirty="0"/>
              <a:t>11-14</a:t>
            </a:r>
            <a:r>
              <a:rPr lang="zh-CN" altLang="en-US" dirty="0"/>
              <a:t>周内开发的用户故事，并详细标识这些用户故事的实际分工和实际开发进度；同时，也应包含本组第</a:t>
            </a:r>
            <a:r>
              <a:rPr lang="en-US" altLang="zh-CN" dirty="0"/>
              <a:t>15-17</a:t>
            </a:r>
            <a:r>
              <a:rPr lang="zh-CN" altLang="en-US" dirty="0"/>
              <a:t>周拟开发的用户故事及其分工、开发进度计划（第</a:t>
            </a:r>
            <a:r>
              <a:rPr lang="en-US" altLang="zh-CN" dirty="0"/>
              <a:t>15-17</a:t>
            </a:r>
            <a:r>
              <a:rPr lang="zh-CN" altLang="en-US" dirty="0"/>
              <a:t>周是对第</a:t>
            </a:r>
            <a:r>
              <a:rPr lang="en-US" altLang="zh-CN" dirty="0"/>
              <a:t>11-14</a:t>
            </a:r>
            <a:r>
              <a:rPr lang="zh-CN" altLang="en-US" dirty="0"/>
              <a:t>周工作结果的优化和完善）。</a:t>
            </a:r>
            <a:endParaRPr lang="en-US" altLang="zh-CN" dirty="0"/>
          </a:p>
          <a:p>
            <a:pPr lvl="1"/>
            <a:r>
              <a:rPr lang="zh-CN" altLang="en-US" dirty="0"/>
              <a:t>迭代</a:t>
            </a:r>
            <a:r>
              <a:rPr lang="en-US" altLang="zh-CN" dirty="0"/>
              <a:t>2</a:t>
            </a:r>
            <a:r>
              <a:rPr lang="zh-CN" altLang="en-US" dirty="0"/>
              <a:t>：包含了本组第</a:t>
            </a:r>
            <a:r>
              <a:rPr lang="en-US" altLang="zh-CN" dirty="0"/>
              <a:t>15-17</a:t>
            </a:r>
            <a:r>
              <a:rPr lang="zh-CN" altLang="en-US" dirty="0"/>
              <a:t>周的计划。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25F35B-D471-4695-9560-6ECF2BBFE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实验报告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AFBAA44-33EC-4584-959F-D7BFF1DC6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遵循模板撰写：</a:t>
            </a:r>
          </a:p>
          <a:p>
            <a:pPr lvl="1" eaLnBrk="1" hangingPunct="1"/>
            <a:r>
              <a:rPr lang="zh-CN" altLang="en-US" dirty="0"/>
              <a:t>项目概述；</a:t>
            </a:r>
          </a:p>
          <a:p>
            <a:pPr lvl="1" eaLnBrk="1" hangingPunct="1"/>
            <a:r>
              <a:rPr lang="zh-CN" altLang="en-US" dirty="0"/>
              <a:t>用户故事清单及各自的卡片</a:t>
            </a:r>
            <a:r>
              <a:rPr lang="en-US" altLang="zh-CN" dirty="0"/>
              <a:t>(</a:t>
            </a:r>
            <a:r>
              <a:rPr lang="zh-CN" altLang="en-US" dirty="0"/>
              <a:t>正、反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 eaLnBrk="1" hangingPunct="1"/>
            <a:r>
              <a:rPr lang="zh-CN" altLang="en-US" dirty="0"/>
              <a:t>用户故事的优先级列表、工作量估算、人员分工；</a:t>
            </a:r>
          </a:p>
          <a:p>
            <a:pPr lvl="1" eaLnBrk="1" hangingPunct="1"/>
            <a:r>
              <a:rPr lang="zh-CN" altLang="en-US" dirty="0"/>
              <a:t>用户故事之间的导航关系。</a:t>
            </a:r>
          </a:p>
          <a:p>
            <a:pPr eaLnBrk="1" hangingPunct="1"/>
            <a:r>
              <a:rPr lang="en-US" altLang="zh-CN" dirty="0" err="1"/>
              <a:t>PingCode</a:t>
            </a:r>
            <a:r>
              <a:rPr lang="zh-CN" altLang="en-US" dirty="0"/>
              <a:t>其他</a:t>
            </a:r>
            <a:r>
              <a:rPr lang="en-US" altLang="zh-CN" dirty="0"/>
              <a:t>Scrum</a:t>
            </a:r>
            <a:r>
              <a:rPr lang="zh-CN" altLang="en-US" dirty="0"/>
              <a:t>项目管理工具：</a:t>
            </a:r>
          </a:p>
          <a:p>
            <a:pPr lvl="1" eaLnBrk="1" hangingPunct="1"/>
            <a:r>
              <a:rPr lang="en-US" altLang="zh-CN" dirty="0"/>
              <a:t>Product Planning</a:t>
            </a:r>
            <a:r>
              <a:rPr lang="zh-CN" altLang="en-US" dirty="0"/>
              <a:t>：遵照上一步的</a:t>
            </a:r>
            <a:r>
              <a:rPr lang="en-US" altLang="zh-CN" dirty="0"/>
              <a:t>user story</a:t>
            </a:r>
            <a:r>
              <a:rPr lang="zh-CN" altLang="en-US" dirty="0"/>
              <a:t>及其信息，加入</a:t>
            </a:r>
            <a:r>
              <a:rPr lang="en-US" altLang="zh-CN" dirty="0"/>
              <a:t>backlog</a:t>
            </a:r>
            <a:r>
              <a:rPr lang="zh-CN" altLang="en-US" dirty="0"/>
              <a:t>；</a:t>
            </a:r>
          </a:p>
          <a:p>
            <a:pPr lvl="1" eaLnBrk="1" hangingPunct="1"/>
            <a:r>
              <a:rPr lang="en-US" altLang="zh-CN" dirty="0"/>
              <a:t>Sprint/</a:t>
            </a:r>
            <a:r>
              <a:rPr lang="en-US" altLang="zh-CN" dirty="0" err="1"/>
              <a:t>Interation</a:t>
            </a:r>
            <a:r>
              <a:rPr lang="en-US" altLang="zh-CN" dirty="0"/>
              <a:t> Planning</a:t>
            </a:r>
            <a:r>
              <a:rPr lang="zh-CN" altLang="en-US" dirty="0"/>
              <a:t>：编制</a:t>
            </a:r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sprint</a:t>
            </a:r>
            <a:r>
              <a:rPr lang="zh-CN" altLang="en-US" dirty="0"/>
              <a:t>的计划，将</a:t>
            </a:r>
            <a:r>
              <a:rPr lang="en-US" altLang="zh-CN" dirty="0"/>
              <a:t>backlog</a:t>
            </a:r>
            <a:r>
              <a:rPr lang="zh-CN" altLang="en-US" dirty="0"/>
              <a:t>加入到</a:t>
            </a:r>
            <a:r>
              <a:rPr lang="en-US" altLang="zh-CN" dirty="0"/>
              <a:t>sprint</a:t>
            </a:r>
            <a:r>
              <a:rPr lang="zh-CN" altLang="en-US" dirty="0"/>
              <a:t>；</a:t>
            </a:r>
          </a:p>
          <a:p>
            <a:pPr lvl="1" eaLnBrk="1" hangingPunct="1"/>
            <a:r>
              <a:rPr lang="zh-CN" altLang="en-US" dirty="0"/>
              <a:t>各类图表</a:t>
            </a:r>
            <a:r>
              <a:rPr lang="en-US" altLang="zh-CN" dirty="0"/>
              <a:t>(storyboard</a:t>
            </a:r>
            <a:r>
              <a:rPr lang="zh-CN" altLang="en-US" dirty="0"/>
              <a:t>、</a:t>
            </a:r>
            <a:r>
              <a:rPr lang="en-US" altLang="zh-CN" dirty="0"/>
              <a:t>burndown)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en-US" altLang="zh-CN" dirty="0" err="1"/>
              <a:t>MockPlus</a:t>
            </a:r>
            <a:r>
              <a:rPr lang="zh-CN" altLang="en-US" dirty="0"/>
              <a:t>或其他自选的原型设计工具：</a:t>
            </a:r>
          </a:p>
          <a:p>
            <a:pPr lvl="1" eaLnBrk="1" hangingPunct="1"/>
            <a:r>
              <a:rPr lang="zh-CN" altLang="en-US" dirty="0"/>
              <a:t>原型</a:t>
            </a:r>
            <a:r>
              <a:rPr lang="en-US" altLang="zh-CN" dirty="0"/>
              <a:t>(UI)</a:t>
            </a:r>
            <a:r>
              <a:rPr lang="zh-CN" altLang="en-US" dirty="0"/>
              <a:t>设计图形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EDA1509-604B-4518-ADBE-33B7C3EC3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 err="1"/>
              <a:t>PingCode</a:t>
            </a:r>
            <a:r>
              <a:rPr lang="zh-CN" altLang="en-US" dirty="0"/>
              <a:t>中建立敏捷开发的项目计划</a:t>
            </a:r>
          </a:p>
        </p:txBody>
      </p:sp>
      <p:sp>
        <p:nvSpPr>
          <p:cNvPr id="22532" name="文本框 4">
            <a:extLst>
              <a:ext uri="{FF2B5EF4-FFF2-40B4-BE49-F238E27FC236}">
                <a16:creationId xmlns:a16="http://schemas.microsoft.com/office/drawing/2014/main" id="{25BFAA6A-B3A5-4E66-A1B5-79BBE4EA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57313"/>
            <a:ext cx="4971233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7155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https://pingcode.com/</a:t>
            </a:r>
            <a:r>
              <a:rPr lang="en-US" altLang="zh-CN" sz="2000" dirty="0"/>
              <a:t> </a:t>
            </a:r>
            <a:r>
              <a:rPr lang="zh-CN" altLang="en-US" sz="2000" dirty="0"/>
              <a:t>运行“免费使用”</a:t>
            </a:r>
            <a:endParaRPr lang="en-US" altLang="zh-CN" sz="2000" dirty="0"/>
          </a:p>
          <a:p>
            <a:pPr lvl="1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Font typeface="Wingdings" panose="05000000000000000000" pitchFamily="2" charset="2"/>
              <a:buChar char="§"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6DD15A-CB34-4DC0-9E60-B547A8CF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3478147" cy="31129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BDC683-14DC-499C-883D-00EE02412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44824"/>
            <a:ext cx="3816424" cy="487096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1B9878AE-8077-4250-90AC-9F55BBA6202F}"/>
              </a:ext>
            </a:extLst>
          </p:cNvPr>
          <p:cNvSpPr/>
          <p:nvPr/>
        </p:nvSpPr>
        <p:spPr>
          <a:xfrm>
            <a:off x="2123728" y="1772816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F95034-CF67-47D4-8524-C5A9E1AEB907}"/>
              </a:ext>
            </a:extLst>
          </p:cNvPr>
          <p:cNvSpPr txBox="1"/>
          <p:nvPr/>
        </p:nvSpPr>
        <p:spPr>
          <a:xfrm>
            <a:off x="484312" y="57352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通过手机短信或者微信扫描注册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EF07328-1747-4646-969C-DF13A73996D0}"/>
              </a:ext>
            </a:extLst>
          </p:cNvPr>
          <p:cNvSpPr/>
          <p:nvPr/>
        </p:nvSpPr>
        <p:spPr>
          <a:xfrm rot="16200000">
            <a:off x="4186837" y="3438798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E8D82B6-6603-4CD0-A4E0-CF9572870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 err="1"/>
              <a:t>PingCode</a:t>
            </a:r>
            <a:r>
              <a:rPr lang="zh-CN" altLang="en-US" dirty="0"/>
              <a:t>中建立敏捷开发的项目计划</a:t>
            </a:r>
          </a:p>
        </p:txBody>
      </p:sp>
      <p:sp>
        <p:nvSpPr>
          <p:cNvPr id="23557" name="文本框 4">
            <a:extLst>
              <a:ext uri="{FF2B5EF4-FFF2-40B4-BE49-F238E27FC236}">
                <a16:creationId xmlns:a16="http://schemas.microsoft.com/office/drawing/2014/main" id="{23B99B4E-5A0D-4A45-BADC-C0B300485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12776"/>
            <a:ext cx="64059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创建一个新项目： 「项目管理」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/>
              <a:t> 「</a:t>
            </a:r>
            <a:r>
              <a:rPr lang="zh-CN" altLang="en-US" b="1" dirty="0">
                <a:sym typeface="Wingdings" panose="05000000000000000000" pitchFamily="2" charset="2"/>
              </a:rPr>
              <a:t>新建项目</a:t>
            </a:r>
            <a:r>
              <a:rPr lang="zh-CN" altLang="en-US" b="1" dirty="0"/>
              <a:t>」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ym typeface="Wingdings" panose="05000000000000000000" pitchFamily="2" charset="2"/>
              </a:rPr>
              <a:t>注：可通过平台提供的“敏捷示例项目”进行使用的学习</a:t>
            </a:r>
            <a:endParaRPr lang="en-US" altLang="zh-CN" b="1" dirty="0">
              <a:sym typeface="Wingdings" panose="05000000000000000000" pitchFamily="2" charset="2"/>
            </a:endParaRPr>
          </a:p>
          <a:p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EDE3D7-BAB4-4837-B054-FCE8C6A1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64904"/>
            <a:ext cx="4129657" cy="25266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BF24B1-C6FC-4F5A-848A-F43B051D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637545"/>
            <a:ext cx="4001565" cy="2448272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50EB894C-A392-42B7-9A55-69162DCC6B84}"/>
              </a:ext>
            </a:extLst>
          </p:cNvPr>
          <p:cNvSpPr/>
          <p:nvPr/>
        </p:nvSpPr>
        <p:spPr>
          <a:xfrm rot="16200000">
            <a:off x="4577965" y="3465004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01E4B-F884-4DE7-B6B2-6AB91B37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84488"/>
            <a:ext cx="3645904" cy="43435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32403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点击项目详情页的「设置」按钮，进入项目设置页面</a:t>
            </a:r>
          </a:p>
          <a:p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220C5-1555-48B3-AFB9-B69CFD792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444030"/>
            <a:ext cx="3888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「项目设置」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/>
              <a:t> 「项目成员」 ，可对项目成员进行管理，包括：添加成员、移除成员、设置成员角色</a:t>
            </a:r>
          </a:p>
          <a:p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AFF1CE-66BF-4D1E-892A-1A298CED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46" y="2996952"/>
            <a:ext cx="4248472" cy="6702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A1BB2D-0C2B-4DAB-881F-02D4E3114452}"/>
              </a:ext>
            </a:extLst>
          </p:cNvPr>
          <p:cNvSpPr txBox="1"/>
          <p:nvPr/>
        </p:nvSpPr>
        <p:spPr>
          <a:xfrm>
            <a:off x="4396953" y="573325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在此处邀请或添加项目成员，构成项目团队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ADA1A-B0DD-415B-8DA2-00379DB9F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050184"/>
            <a:ext cx="4345186" cy="1209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744F629-3AFF-47EC-9845-D86C3A6C8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65CEF-39D5-48E7-821E-5BFD3104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28" y="1412776"/>
            <a:ext cx="83751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/>
              <a:t>Product Backlog</a:t>
            </a:r>
            <a:r>
              <a:rPr lang="zh-CN" altLang="en-US" b="1" dirty="0"/>
              <a:t>：每个</a:t>
            </a:r>
            <a:r>
              <a:rPr lang="en-US" altLang="zh-CN" b="1" dirty="0"/>
              <a:t>user story</a:t>
            </a:r>
            <a:r>
              <a:rPr lang="zh-CN" altLang="en-US" b="1" dirty="0"/>
              <a:t>作为一个</a:t>
            </a:r>
            <a:r>
              <a:rPr lang="en-US" altLang="zh-CN" b="1" dirty="0"/>
              <a:t>backlog</a:t>
            </a:r>
            <a:r>
              <a:rPr lang="zh-CN" altLang="en-US" b="1" dirty="0"/>
              <a:t>加入</a:t>
            </a:r>
            <a:r>
              <a:rPr lang="en-US" altLang="zh-CN" b="1" dirty="0"/>
              <a:t>project</a:t>
            </a:r>
            <a:r>
              <a:rPr lang="zh-CN" altLang="en-US" b="1" dirty="0"/>
              <a:t>；</a:t>
            </a:r>
            <a:r>
              <a:rPr lang="en-US" altLang="zh-CN" b="1" dirty="0"/>
              <a:t>Product Backlog</a:t>
            </a:r>
            <a:r>
              <a:rPr lang="zh-CN" altLang="en-US" b="1" dirty="0"/>
              <a:t>代表了项目开发任务的全集；每个</a:t>
            </a:r>
            <a:r>
              <a:rPr lang="en-US" altLang="zh-CN" b="1" dirty="0"/>
              <a:t>user story</a:t>
            </a:r>
            <a:r>
              <a:rPr lang="zh-CN" altLang="en-US" b="1" dirty="0"/>
              <a:t>具有不同的优先级、工作量估算、来源、当前进度情况等。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操作： 「需求」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/>
              <a:t> 「新建」</a:t>
            </a:r>
            <a:r>
              <a:rPr lang="zh-CN" altLang="en-US" b="1" dirty="0">
                <a:sym typeface="Wingdings" panose="05000000000000000000" pitchFamily="2" charset="2"/>
              </a:rPr>
              <a:t>  定义用户故事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DA7FCA-B55A-4E02-8C0B-2316C27D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1" y="2990379"/>
            <a:ext cx="8136904" cy="15659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CC8E5D-8EA8-4A0C-84E6-FEE903BA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643244"/>
            <a:ext cx="3759591" cy="2029289"/>
          </a:xfrm>
          <a:prstGeom prst="rect">
            <a:avLst/>
          </a:prstGeom>
        </p:spPr>
      </p:pic>
      <p:sp>
        <p:nvSpPr>
          <p:cNvPr id="12" name="箭头: 圆角右 11">
            <a:extLst>
              <a:ext uri="{FF2B5EF4-FFF2-40B4-BE49-F238E27FC236}">
                <a16:creationId xmlns:a16="http://schemas.microsoft.com/office/drawing/2014/main" id="{60E661A1-D324-4BE8-A9AD-2D001ABC2323}"/>
              </a:ext>
            </a:extLst>
          </p:cNvPr>
          <p:cNvSpPr/>
          <p:nvPr/>
        </p:nvSpPr>
        <p:spPr>
          <a:xfrm rot="10800000">
            <a:off x="7236296" y="5157192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51742"/>
      </p:ext>
    </p:extLst>
  </p:cSld>
  <p:clrMapOvr>
    <a:masterClrMapping/>
  </p:clrMapOvr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</TotalTime>
  <Words>1046</Words>
  <Application>Microsoft Office PowerPoint</Application>
  <PresentationFormat>全屏显示(4:3)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Wingdings</vt:lpstr>
      <vt:lpstr>1_CITRUS</vt:lpstr>
      <vt:lpstr>Lab 2：项目计划与原型设计</vt:lpstr>
      <vt:lpstr>实验目标</vt:lpstr>
      <vt:lpstr>实验步骤</vt:lpstr>
      <vt:lpstr>注意事项</vt:lpstr>
      <vt:lpstr>实验报告</vt:lpstr>
      <vt:lpstr>在PingCode中建立敏捷开发的项目计划</vt:lpstr>
      <vt:lpstr>在PingCode中建立敏捷开发的项目计划</vt:lpstr>
      <vt:lpstr>项目设置</vt:lpstr>
      <vt:lpstr>用户故事</vt:lpstr>
      <vt:lpstr>Sprint/Iteration Planning：规划冲刺/迭代</vt:lpstr>
      <vt:lpstr>Sprint/Iteration Planning：规划冲刺/迭代</vt:lpstr>
      <vt:lpstr>Sprint/Iteration Planning：规划冲刺/迭代</vt:lpstr>
      <vt:lpstr>Sprint/Iteration Planning：规划冲刺/迭代</vt:lpstr>
      <vt:lpstr>Sprint/Iteration Planning：规划冲刺/迭代</vt:lpstr>
      <vt:lpstr>Sprint/Iteration Planning：规划冲刺/迭代</vt:lpstr>
      <vt:lpstr>Sprint/Iteration Planning：规划冲刺/迭代</vt:lpstr>
      <vt:lpstr>Sprint/Iteration Planning：规划冲刺/迭代</vt:lpstr>
      <vt:lpstr>Sprint/Iteration Planning：规划冲刺/迭代</vt:lpstr>
      <vt:lpstr>MockPlus</vt:lpstr>
      <vt:lpstr>MockPlus</vt:lpstr>
      <vt:lpstr>评判标准</vt:lpstr>
      <vt:lpstr>提交与检查方式</vt:lpstr>
      <vt:lpstr>结束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Hanchuan Xu</cp:lastModifiedBy>
  <cp:revision>907</cp:revision>
  <dcterms:created xsi:type="dcterms:W3CDTF">2007-06-25T09:21:56Z</dcterms:created>
  <dcterms:modified xsi:type="dcterms:W3CDTF">2024-05-26T02:04:01Z</dcterms:modified>
</cp:coreProperties>
</file>