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6"/>
  </p:notesMasterIdLst>
  <p:handoutMasterIdLst>
    <p:handoutMasterId r:id="rId27"/>
  </p:handoutMasterIdLst>
  <p:sldIdLst>
    <p:sldId id="322" r:id="rId2"/>
    <p:sldId id="356" r:id="rId3"/>
    <p:sldId id="408" r:id="rId4"/>
    <p:sldId id="403" r:id="rId5"/>
    <p:sldId id="404" r:id="rId6"/>
    <p:sldId id="405" r:id="rId7"/>
    <p:sldId id="385" r:id="rId8"/>
    <p:sldId id="386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357" r:id="rId17"/>
    <p:sldId id="383" r:id="rId18"/>
    <p:sldId id="395" r:id="rId19"/>
    <p:sldId id="396" r:id="rId20"/>
    <p:sldId id="398" r:id="rId21"/>
    <p:sldId id="397" r:id="rId22"/>
    <p:sldId id="399" r:id="rId23"/>
    <p:sldId id="400" r:id="rId24"/>
    <p:sldId id="401" r:id="rId25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6" autoAdjust="0"/>
    <p:restoredTop sz="94684" autoAdjust="0"/>
  </p:normalViewPr>
  <p:slideViewPr>
    <p:cSldViewPr>
      <p:cViewPr varScale="1">
        <p:scale>
          <a:sx n="146" d="100"/>
          <a:sy n="146" d="100"/>
        </p:scale>
        <p:origin x="164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412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B3EA47AC-FF2A-7939-72CA-795A4F9D794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1051D941-26E5-ABB6-8D3B-E46C9A12063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5CE18A22-E424-62E9-DCD4-70F6973FA73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283BAA57-4E3B-8875-4C2E-E6C7318A33F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66F85931-11D0-7E4D-AA54-E38824A2EA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115B82E-5E24-8BF5-3708-9FE8733A68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38" tIns="49520" rIns="99038" bIns="49520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F514DB9-E9E6-42B5-53F2-69AFCFADF4C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38" tIns="49520" rIns="99038" bIns="49520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F9D9633-6D60-A362-A6DF-4C097F22568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325E337C-122D-CB10-CD14-BC3187BBDC7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38" tIns="49520" rIns="99038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750B0210-1281-532A-9D31-DD724E5406E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38" tIns="49520" rIns="99038" bIns="49520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F6F97BBC-3763-D6CC-9E68-B4A3334224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38" tIns="49520" rIns="99038" bIns="49520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DF00429C-AD58-3B4F-96D5-2D32FDF07D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245A57A0-6B3A-A8DD-717A-9609052F93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5286F30-A88B-8D4E-B56E-6601974CC82B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65057293-B302-2551-EDB2-7C5FBC61BA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3B1BB5D3-8D71-F6BB-8E52-01E9508DEC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CITTEXT">
            <a:extLst>
              <a:ext uri="{FF2B5EF4-FFF2-40B4-BE49-F238E27FC236}">
                <a16:creationId xmlns:a16="http://schemas.microsoft.com/office/drawing/2014/main" id="{F80354B7-B4BB-4797-CB16-D53079169424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2895600" cy="6858000"/>
          </a:xfrm>
          <a:custGeom>
            <a:avLst/>
            <a:gdLst>
              <a:gd name="T0" fmla="*/ 0 w 1824"/>
              <a:gd name="T1" fmla="*/ 2147483646 h 3840"/>
              <a:gd name="T2" fmla="*/ 0 w 1824"/>
              <a:gd name="T3" fmla="*/ 0 h 3840"/>
              <a:gd name="T4" fmla="*/ 2147483646 w 1824"/>
              <a:gd name="T5" fmla="*/ 0 h 3840"/>
              <a:gd name="T6" fmla="*/ 2147483646 w 1824"/>
              <a:gd name="T7" fmla="*/ 2147483646 h 3840"/>
              <a:gd name="T8" fmla="*/ 0 w 1824"/>
              <a:gd name="T9" fmla="*/ 2147483646 h 3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4" h="3840">
                <a:moveTo>
                  <a:pt x="0" y="3840"/>
                </a:moveTo>
                <a:lnTo>
                  <a:pt x="0" y="0"/>
                </a:lnTo>
                <a:lnTo>
                  <a:pt x="1824" y="0"/>
                </a:lnTo>
                <a:cubicBezTo>
                  <a:pt x="74" y="1204"/>
                  <a:pt x="465" y="3655"/>
                  <a:pt x="583" y="3840"/>
                </a:cubicBezTo>
                <a:cubicBezTo>
                  <a:pt x="291" y="3840"/>
                  <a:pt x="0" y="3840"/>
                  <a:pt x="0" y="384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FFB3400-5165-953D-ACF8-E40641045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B6A02736-2B11-862B-1253-A7CFE67F6D07}"/>
              </a:ext>
            </a:extLst>
          </p:cNvPr>
          <p:cNvGrpSpPr>
            <a:grpSpLocks/>
          </p:cNvGrpSpPr>
          <p:nvPr/>
        </p:nvGrpSpPr>
        <p:grpSpPr bwMode="auto">
          <a:xfrm>
            <a:off x="0" y="3581400"/>
            <a:ext cx="5781675" cy="149225"/>
            <a:chOff x="0" y="2256"/>
            <a:chExt cx="3642" cy="94"/>
          </a:xfrm>
        </p:grpSpPr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8197A2D5-2A46-0BCF-D61A-8B7B0DBD59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2310"/>
              <a:ext cx="3642" cy="1"/>
            </a:xfrm>
            <a:custGeom>
              <a:avLst/>
              <a:gdLst>
                <a:gd name="T0" fmla="*/ 0 w 3642"/>
                <a:gd name="T1" fmla="*/ 0 h 1"/>
                <a:gd name="T2" fmla="*/ 3642 w 3642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42" h="1">
                  <a:moveTo>
                    <a:pt x="0" y="0"/>
                  </a:moveTo>
                  <a:lnTo>
                    <a:pt x="3642" y="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8">
              <a:extLst>
                <a:ext uri="{FF2B5EF4-FFF2-40B4-BE49-F238E27FC236}">
                  <a16:creationId xmlns:a16="http://schemas.microsoft.com/office/drawing/2014/main" id="{252F70E7-F230-C311-8E37-50DFBFF6EC6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60" y="2256"/>
              <a:ext cx="1678" cy="94"/>
              <a:chOff x="419" y="1193"/>
              <a:chExt cx="1678" cy="94"/>
            </a:xfrm>
          </p:grpSpPr>
          <p:sp>
            <p:nvSpPr>
              <p:cNvPr id="7" name="Oval 9">
                <a:extLst>
                  <a:ext uri="{FF2B5EF4-FFF2-40B4-BE49-F238E27FC236}">
                    <a16:creationId xmlns:a16="http://schemas.microsoft.com/office/drawing/2014/main" id="{DCB74F28-6521-C616-E26E-04B1F9E0803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9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8" name="Oval 10">
                <a:extLst>
                  <a:ext uri="{FF2B5EF4-FFF2-40B4-BE49-F238E27FC236}">
                    <a16:creationId xmlns:a16="http://schemas.microsoft.com/office/drawing/2014/main" id="{51E25630-34AD-2764-F0BA-2DE6B40642E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947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9" name="Oval 11">
                <a:extLst>
                  <a:ext uri="{FF2B5EF4-FFF2-40B4-BE49-F238E27FC236}">
                    <a16:creationId xmlns:a16="http://schemas.microsoft.com/office/drawing/2014/main" id="{E4E90B04-9402-6895-37E0-31A973AF204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75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" name="Oval 12">
                <a:extLst>
                  <a:ext uri="{FF2B5EF4-FFF2-40B4-BE49-F238E27FC236}">
                    <a16:creationId xmlns:a16="http://schemas.microsoft.com/office/drawing/2014/main" id="{F1A9310D-D887-48F6-3483-F1B24F9D7F3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003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</p:grpSp>
      </p:grpSp>
      <p:sp>
        <p:nvSpPr>
          <p:cNvPr id="11" name="Text Box 13">
            <a:extLst>
              <a:ext uri="{FF2B5EF4-FFF2-40B4-BE49-F238E27FC236}">
                <a16:creationId xmlns:a16="http://schemas.microsoft.com/office/drawing/2014/main" id="{68D016ED-7FB8-4983-FACA-783A310B8E1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47050" y="26988"/>
            <a:ext cx="996950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Calibri" panose="020F0502020204030204" pitchFamily="34" charset="0"/>
                <a:ea typeface="楷体_GB2312" panose="02010609030101010101" pitchFamily="49" charset="-122"/>
                <a:cs typeface="Arial" panose="020B0604020202020204" pitchFamily="34" charset="0"/>
              </a:rPr>
              <a:t>软件工程</a:t>
            </a:r>
          </a:p>
        </p:txBody>
      </p:sp>
      <p:pic>
        <p:nvPicPr>
          <p:cNvPr id="12" name="Picture 11" descr="工大标志">
            <a:extLst>
              <a:ext uri="{FF2B5EF4-FFF2-40B4-BE49-F238E27FC236}">
                <a16:creationId xmlns:a16="http://schemas.microsoft.com/office/drawing/2014/main" id="{3F873C77-113A-6733-8230-5F27121D54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92613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500313"/>
            <a:ext cx="7772400" cy="641350"/>
          </a:xfrm>
        </p:spPr>
        <p:txBody>
          <a:bodyPr anchor="b">
            <a:spAutoFit/>
          </a:bodyPr>
          <a:lstStyle>
            <a:lvl1pPr algn="ctr">
              <a:defRPr sz="36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83063"/>
            <a:ext cx="6400800" cy="396875"/>
          </a:xfrm>
        </p:spPr>
        <p:txBody>
          <a:bodyPr>
            <a:spAutoFit/>
          </a:bodyPr>
          <a:lstStyle>
            <a:lvl1pPr marL="0" indent="0" algn="ctr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b="0">
                <a:ea typeface="楷体_GB2312" panose="02010609030101010101" pitchFamily="49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4076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1144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6050" y="508000"/>
            <a:ext cx="2124075" cy="60896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825" y="508000"/>
            <a:ext cx="6219825" cy="60896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7576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5992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8900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84313"/>
            <a:ext cx="4027487" cy="5113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175" y="1484313"/>
            <a:ext cx="4029075" cy="5113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7218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0747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3992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31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5411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8865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>
            <a:extLst>
              <a:ext uri="{FF2B5EF4-FFF2-40B4-BE49-F238E27FC236}">
                <a16:creationId xmlns:a16="http://schemas.microsoft.com/office/drawing/2014/main" id="{037B1CE0-B005-7CAA-434D-2D929D96DF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3825" y="508000"/>
            <a:ext cx="84963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12">
            <a:extLst>
              <a:ext uri="{FF2B5EF4-FFF2-40B4-BE49-F238E27FC236}">
                <a16:creationId xmlns:a16="http://schemas.microsoft.com/office/drawing/2014/main" id="{08931E9B-9C03-5FDA-B63B-A951519EE7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84313"/>
            <a:ext cx="8208962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Freeform 13">
            <a:extLst>
              <a:ext uri="{FF2B5EF4-FFF2-40B4-BE49-F238E27FC236}">
                <a16:creationId xmlns:a16="http://schemas.microsoft.com/office/drawing/2014/main" id="{05F3FE1D-1BB1-BD26-F221-0FDB75A45B22}"/>
              </a:ext>
            </a:extLst>
          </p:cNvPr>
          <p:cNvSpPr>
            <a:spLocks/>
          </p:cNvSpPr>
          <p:nvPr userDrawn="1"/>
        </p:nvSpPr>
        <p:spPr bwMode="auto">
          <a:xfrm>
            <a:off x="152400" y="1268413"/>
            <a:ext cx="7732713" cy="5589587"/>
          </a:xfrm>
          <a:custGeom>
            <a:avLst/>
            <a:gdLst>
              <a:gd name="T0" fmla="*/ 0 w 4320"/>
              <a:gd name="T1" fmla="*/ 2147483646 h 3264"/>
              <a:gd name="T2" fmla="*/ 0 w 4320"/>
              <a:gd name="T3" fmla="*/ 0 h 3264"/>
              <a:gd name="T4" fmla="*/ 2147483646 w 4320"/>
              <a:gd name="T5" fmla="*/ 0 h 32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" h="3264">
                <a:moveTo>
                  <a:pt x="0" y="3264"/>
                </a:moveTo>
                <a:lnTo>
                  <a:pt x="0" y="0"/>
                </a:lnTo>
                <a:lnTo>
                  <a:pt x="4320" y="0"/>
                </a:lnTo>
              </a:path>
            </a:pathLst>
          </a:cu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6" name="Oval 14">
            <a:extLst>
              <a:ext uri="{FF2B5EF4-FFF2-40B4-BE49-F238E27FC236}">
                <a16:creationId xmlns:a16="http://schemas.microsoft.com/office/drawing/2014/main" id="{66EC0985-9A0C-9BC5-BDF2-08B22C8FE7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51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59407" name="Oval 15">
            <a:extLst>
              <a:ext uri="{FF2B5EF4-FFF2-40B4-BE49-F238E27FC236}">
                <a16:creationId xmlns:a16="http://schemas.microsoft.com/office/drawing/2014/main" id="{1F00C76B-A0AF-25ED-2D9D-24E1387859B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033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59408" name="Oval 16">
            <a:extLst>
              <a:ext uri="{FF2B5EF4-FFF2-40B4-BE49-F238E27FC236}">
                <a16:creationId xmlns:a16="http://schemas.microsoft.com/office/drawing/2014/main" id="{3FF26BAC-564E-8BB5-9232-780320B6EA1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3415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59409" name="Oval 17">
            <a:extLst>
              <a:ext uri="{FF2B5EF4-FFF2-40B4-BE49-F238E27FC236}">
                <a16:creationId xmlns:a16="http://schemas.microsoft.com/office/drawing/2014/main" id="{51E6106F-E42D-909B-E641-0D092DBBE4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797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3" name="Rectangle 18">
            <a:extLst>
              <a:ext uri="{FF2B5EF4-FFF2-40B4-BE49-F238E27FC236}">
                <a16:creationId xmlns:a16="http://schemas.microsoft.com/office/drawing/2014/main" id="{4634DF5D-BE12-7A3D-D123-67E196C2BB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Text Box 19">
            <a:extLst>
              <a:ext uri="{FF2B5EF4-FFF2-40B4-BE49-F238E27FC236}">
                <a16:creationId xmlns:a16="http://schemas.microsoft.com/office/drawing/2014/main" id="{CED81610-54DD-8F9D-7533-5466A095987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47050" y="26988"/>
            <a:ext cx="996950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Book Antiqua" panose="02040602050305030304" pitchFamily="18" charset="0"/>
                <a:ea typeface="楷体_GB2312" panose="02010609030101010101" pitchFamily="49" charset="-122"/>
                <a:cs typeface="Arial" panose="020B0604020202020204" pitchFamily="34" charset="0"/>
              </a:rPr>
              <a:t>实验手册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anose="0201060903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anose="0201060903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anose="0201060903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anose="0201060903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anose="02010609030101010101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anose="02010609030101010101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anose="02010609030101010101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anose="02010609030101010101" pitchFamily="49" charset="-122"/>
          <a:cs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itchFamily="2" charset="2"/>
        <a:buChar char="§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 kern="1200">
          <a:solidFill>
            <a:srgbClr val="000000"/>
          </a:solidFill>
          <a:latin typeface="+mn-lt"/>
          <a:ea typeface="+mn-ea"/>
          <a:cs typeface="+mn-cs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91281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awio.com/" TargetMode="External"/><Relationship Id="rId2" Type="http://schemas.openxmlformats.org/officeDocument/2006/relationships/hyperlink" Target="https://sourceforge.net/projects/staruml/)&#12289;visio(ms.hit.edu.c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A9DDFCBA-C617-0D13-A821-E3544D5D62F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Lab 4</a:t>
            </a:r>
            <a:r>
              <a:rPr lang="zh-CN" altLang="en-US"/>
              <a:t>：</a:t>
            </a:r>
            <a:r>
              <a:rPr lang="en-US" altLang="zh-CN"/>
              <a:t>OO</a:t>
            </a:r>
            <a:r>
              <a:rPr lang="zh-CN" altLang="en-US"/>
              <a:t>分析与设计</a:t>
            </a:r>
          </a:p>
        </p:txBody>
      </p:sp>
      <p:sp>
        <p:nvSpPr>
          <p:cNvPr id="5123" name="Rectangle 5">
            <a:extLst>
              <a:ext uri="{FF2B5EF4-FFF2-40B4-BE49-F238E27FC236}">
                <a16:creationId xmlns:a16="http://schemas.microsoft.com/office/drawing/2014/main" id="{06F385AE-8982-11D2-5EAE-07210E9A2E9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6485EAC-0955-C92C-153D-0E54C4EC0F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StarUML</a:t>
            </a:r>
            <a:r>
              <a:rPr lang="zh-CN" altLang="en-US"/>
              <a:t>建模指南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78019B1-033E-2506-7F08-9AEF76D8B7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进入主界面 </a:t>
            </a:r>
          </a:p>
        </p:txBody>
      </p:sp>
      <p:sp>
        <p:nvSpPr>
          <p:cNvPr id="16388" name="Rectangle 5">
            <a:extLst>
              <a:ext uri="{FF2B5EF4-FFF2-40B4-BE49-F238E27FC236}">
                <a16:creationId xmlns:a16="http://schemas.microsoft.com/office/drawing/2014/main" id="{AA6EF157-66D6-FD4B-ADB2-F9796DA56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6389" name="Object 4">
            <a:extLst>
              <a:ext uri="{FF2B5EF4-FFF2-40B4-BE49-F238E27FC236}">
                <a16:creationId xmlns:a16="http://schemas.microsoft.com/office/drawing/2014/main" id="{1FDDCD8F-E648-D1DB-B26D-BF66546DC9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1819275"/>
          <a:ext cx="6985000" cy="484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演示文稿" r:id="rId2" imgW="4572000" imgH="3429000" progId="PowerPoint.Show.8">
                  <p:embed/>
                </p:oleObj>
              </mc:Choice>
              <mc:Fallback>
                <p:oleObj name="演示文稿" r:id="rId2" imgW="4572000" imgH="3429000" progId="PowerPoint.Show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7434"/>
                      <a:stretch>
                        <a:fillRect/>
                      </a:stretch>
                    </p:blipFill>
                    <p:spPr bwMode="auto">
                      <a:xfrm>
                        <a:off x="1116013" y="1819275"/>
                        <a:ext cx="6985000" cy="484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479561A-1668-97C3-5F4E-81A35BA17C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StarUML</a:t>
            </a:r>
            <a:r>
              <a:rPr lang="zh-CN" altLang="en-US"/>
              <a:t>建模指南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8386AA4-F3AC-BD92-D18F-16819D96E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用例模型。在模型浏览区的</a:t>
            </a:r>
            <a:r>
              <a:rPr lang="en-US" altLang="zh-CN"/>
              <a:t>&lt;&lt;useCaseModel&gt;&gt;</a:t>
            </a:r>
            <a:r>
              <a:rPr lang="zh-CN" altLang="en-US"/>
              <a:t>树节点上点击右键，选择</a:t>
            </a:r>
            <a:r>
              <a:rPr lang="en-US" altLang="zh-CN"/>
              <a:t>Add Diagram</a:t>
            </a:r>
            <a:r>
              <a:rPr lang="zh-CN" altLang="en-US"/>
              <a:t>、</a:t>
            </a:r>
            <a:r>
              <a:rPr lang="en-US" altLang="zh-CN"/>
              <a:t>Use Case Diagram</a:t>
            </a:r>
            <a:r>
              <a:rPr lang="zh-CN" altLang="en-US"/>
              <a:t>，并为新建立的图命名。 </a:t>
            </a:r>
          </a:p>
        </p:txBody>
      </p:sp>
      <p:pic>
        <p:nvPicPr>
          <p:cNvPr id="17412" name="Picture 6">
            <a:extLst>
              <a:ext uri="{FF2B5EF4-FFF2-40B4-BE49-F238E27FC236}">
                <a16:creationId xmlns:a16="http://schemas.microsoft.com/office/drawing/2014/main" id="{46D07C5D-5359-D560-2A84-B3CFC56D9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2"/>
          <a:stretch>
            <a:fillRect/>
          </a:stretch>
        </p:blipFill>
        <p:spPr bwMode="auto">
          <a:xfrm>
            <a:off x="900113" y="2327275"/>
            <a:ext cx="7540625" cy="441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18D9F268-07E5-E42E-3C49-699CD8A340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StarUML</a:t>
            </a:r>
            <a:r>
              <a:rPr lang="zh-CN" altLang="en-US"/>
              <a:t>建模指南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4F0DA19-BA7D-1E2B-68D5-75A09E3FDD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左侧建模符号区展现了用例模型的基本要素 </a:t>
            </a:r>
          </a:p>
        </p:txBody>
      </p:sp>
      <p:sp>
        <p:nvSpPr>
          <p:cNvPr id="18436" name="Rectangle 5">
            <a:extLst>
              <a:ext uri="{FF2B5EF4-FFF2-40B4-BE49-F238E27FC236}">
                <a16:creationId xmlns:a16="http://schemas.microsoft.com/office/drawing/2014/main" id="{A1522BDF-6258-AD2B-43D4-FE68BFAEA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8437" name="Object 4">
            <a:extLst>
              <a:ext uri="{FF2B5EF4-FFF2-40B4-BE49-F238E27FC236}">
                <a16:creationId xmlns:a16="http://schemas.microsoft.com/office/drawing/2014/main" id="{FC6EC15D-7A7A-5C06-EDEE-CE161A0DBC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2636838"/>
          <a:ext cx="4968875" cy="275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幻灯片" r:id="rId2" imgW="4572000" imgH="3429000" progId="PowerPoint.Slide.8">
                  <p:embed/>
                </p:oleObj>
              </mc:Choice>
              <mc:Fallback>
                <p:oleObj name="幻灯片" r:id="rId2" imgW="4572000" imgH="3429000" progId="PowerPoint.Slid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5820" t="26175" b="26248"/>
                      <a:stretch>
                        <a:fillRect/>
                      </a:stretch>
                    </p:blipFill>
                    <p:spPr bwMode="auto">
                      <a:xfrm>
                        <a:off x="2051050" y="2636838"/>
                        <a:ext cx="4968875" cy="275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F7D29A8-D33C-8B43-C039-49815304A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StarUML</a:t>
            </a:r>
            <a:r>
              <a:rPr lang="zh-CN" altLang="en-US"/>
              <a:t>建模指南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98E97C9-A1BC-ED76-B112-4E41B330E4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选中某种建模符号，在绘图区单击，即可建立相应的模型要素。对其进行命名，并可在右下角的属性区修改属性。 </a:t>
            </a:r>
          </a:p>
        </p:txBody>
      </p:sp>
      <p:pic>
        <p:nvPicPr>
          <p:cNvPr id="19460" name="Picture 6">
            <a:extLst>
              <a:ext uri="{FF2B5EF4-FFF2-40B4-BE49-F238E27FC236}">
                <a16:creationId xmlns:a16="http://schemas.microsoft.com/office/drawing/2014/main" id="{B5E4BC8C-4015-3769-CA8B-BB454D86F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2133600"/>
            <a:ext cx="7056438" cy="465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323F81B-8360-1276-A0FA-766695A8A5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StarUML</a:t>
            </a:r>
            <a:r>
              <a:rPr lang="zh-CN" altLang="en-US"/>
              <a:t>建模指南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37D2798-9BAC-D7BF-B5EA-A7E9D1CDC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建立分析类图。在模型浏览区的</a:t>
            </a:r>
            <a:r>
              <a:rPr lang="en-US" altLang="zh-CN"/>
              <a:t>&lt;&lt;analysisModel&gt;&gt;</a:t>
            </a:r>
            <a:r>
              <a:rPr lang="zh-CN" altLang="en-US"/>
              <a:t>节点上点击右键，选择</a:t>
            </a:r>
            <a:r>
              <a:rPr lang="en-US" altLang="zh-CN"/>
              <a:t>Add Diagram</a:t>
            </a:r>
            <a:r>
              <a:rPr lang="zh-CN" altLang="en-US"/>
              <a:t>、</a:t>
            </a:r>
            <a:r>
              <a:rPr lang="en-US" altLang="zh-CN"/>
              <a:t>Robustness Diagram</a:t>
            </a:r>
            <a:r>
              <a:rPr lang="zh-CN" altLang="en-US"/>
              <a:t>，并为新建立的图形命名。此时左侧符号区展示了分析类图的要素。 </a:t>
            </a:r>
          </a:p>
        </p:txBody>
      </p:sp>
      <p:sp>
        <p:nvSpPr>
          <p:cNvPr id="20484" name="Rectangle 5">
            <a:extLst>
              <a:ext uri="{FF2B5EF4-FFF2-40B4-BE49-F238E27FC236}">
                <a16:creationId xmlns:a16="http://schemas.microsoft.com/office/drawing/2014/main" id="{9E328CBB-5EBB-A1AD-ACA5-768C2DA58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485" name="Object 4">
            <a:extLst>
              <a:ext uri="{FF2B5EF4-FFF2-40B4-BE49-F238E27FC236}">
                <a16:creationId xmlns:a16="http://schemas.microsoft.com/office/drawing/2014/main" id="{B2BC844D-7877-7E7F-9378-6C487487F4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492375"/>
          <a:ext cx="655320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演示文稿" r:id="rId2" imgW="4572000" imgH="3429000" progId="PowerPoint.Show.8">
                  <p:embed/>
                </p:oleObj>
              </mc:Choice>
              <mc:Fallback>
                <p:oleObj name="演示文稿" r:id="rId2" imgW="4572000" imgH="3429000" progId="PowerPoint.Show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5510" b="6117"/>
                      <a:stretch>
                        <a:fillRect/>
                      </a:stretch>
                    </p:blipFill>
                    <p:spPr bwMode="auto">
                      <a:xfrm>
                        <a:off x="1295400" y="2492375"/>
                        <a:ext cx="6553200" cy="434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7E1EF06-1D19-02DE-0982-15969134B5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StarUML</a:t>
            </a:r>
            <a:r>
              <a:rPr lang="zh-CN" altLang="en-US"/>
              <a:t>建模指南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2AE3564-86F6-7A5A-7108-CC925C4FBB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eaLnBrk="1" hangingPunct="1"/>
            <a:r>
              <a:rPr lang="zh-CN" altLang="en-US"/>
              <a:t>建立领域类图。在模型浏览区的</a:t>
            </a:r>
            <a:r>
              <a:rPr lang="en-US" altLang="zh-CN"/>
              <a:t>&lt;&lt;analysisModel&gt;&gt;</a:t>
            </a:r>
            <a:r>
              <a:rPr lang="zh-CN" altLang="en-US"/>
              <a:t>节点上点击右键，选择</a:t>
            </a:r>
            <a:r>
              <a:rPr lang="en-US" altLang="zh-CN"/>
              <a:t>Add Diagram</a:t>
            </a:r>
            <a:r>
              <a:rPr lang="zh-CN" altLang="en-US"/>
              <a:t>、</a:t>
            </a:r>
            <a:r>
              <a:rPr lang="en-US" altLang="zh-CN"/>
              <a:t>Class Diagram</a:t>
            </a:r>
            <a:r>
              <a:rPr lang="zh-CN" altLang="en-US"/>
              <a:t>，并为新建立的图形命名。此时左侧符号区展示了领域类图的要素。</a:t>
            </a:r>
          </a:p>
          <a:p>
            <a:pPr marL="381000" indent="-381000" eaLnBrk="1" hangingPunct="1"/>
            <a:endParaRPr lang="en-US" altLang="zh-CN"/>
          </a:p>
        </p:txBody>
      </p:sp>
      <p:sp>
        <p:nvSpPr>
          <p:cNvPr id="21508" name="Rectangle 5">
            <a:extLst>
              <a:ext uri="{FF2B5EF4-FFF2-40B4-BE49-F238E27FC236}">
                <a16:creationId xmlns:a16="http://schemas.microsoft.com/office/drawing/2014/main" id="{33668FEC-1326-342F-E6CF-383E4FE25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509" name="Object 4">
            <a:extLst>
              <a:ext uri="{FF2B5EF4-FFF2-40B4-BE49-F238E27FC236}">
                <a16:creationId xmlns:a16="http://schemas.microsoft.com/office/drawing/2014/main" id="{51D112C0-B8FA-20BA-5974-9DA5307B95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2454275"/>
          <a:ext cx="6481763" cy="428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演示文稿" r:id="rId2" imgW="4572000" imgH="3429000" progId="PowerPoint.Show.8">
                  <p:embed/>
                </p:oleObj>
              </mc:Choice>
              <mc:Fallback>
                <p:oleObj name="演示文稿" r:id="rId2" imgW="4572000" imgH="3429000" progId="PowerPoint.Show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6296" b="5510"/>
                      <a:stretch>
                        <a:fillRect/>
                      </a:stretch>
                    </p:blipFill>
                    <p:spPr bwMode="auto">
                      <a:xfrm>
                        <a:off x="1403350" y="2454275"/>
                        <a:ext cx="6481763" cy="428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11A7867-23A7-6EC5-3EDC-3255646850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StarUML</a:t>
            </a:r>
            <a:r>
              <a:rPr lang="zh-CN" altLang="en-US"/>
              <a:t>建模指南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DF3CD7D-F07D-B33C-C838-6EC8D5E197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建立类的属性和操作 </a:t>
            </a:r>
          </a:p>
        </p:txBody>
      </p:sp>
      <p:sp>
        <p:nvSpPr>
          <p:cNvPr id="22532" name="Rectangle 6">
            <a:extLst>
              <a:ext uri="{FF2B5EF4-FFF2-40B4-BE49-F238E27FC236}">
                <a16:creationId xmlns:a16="http://schemas.microsoft.com/office/drawing/2014/main" id="{60484C66-030A-4380-6E86-DBBA22F9C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3" name="Rectangle 8">
            <a:extLst>
              <a:ext uri="{FF2B5EF4-FFF2-40B4-BE49-F238E27FC236}">
                <a16:creationId xmlns:a16="http://schemas.microsoft.com/office/drawing/2014/main" id="{7ACB9229-2059-0DF2-8CDA-3EEB8B757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534" name="Object 7">
            <a:extLst>
              <a:ext uri="{FF2B5EF4-FFF2-40B4-BE49-F238E27FC236}">
                <a16:creationId xmlns:a16="http://schemas.microsoft.com/office/drawing/2014/main" id="{CC316DC7-3D16-C2CC-8834-ECFF1B87B6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1844675"/>
          <a:ext cx="7488238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演示文稿" r:id="rId2" imgW="4572000" imgH="3429000" progId="PowerPoint.Show.8">
                  <p:embed/>
                </p:oleObj>
              </mc:Choice>
              <mc:Fallback>
                <p:oleObj name="演示文稿" r:id="rId2" imgW="4572000" imgH="3429000" progId="PowerPoint.Show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4213" b="7593"/>
                      <a:stretch>
                        <a:fillRect/>
                      </a:stretch>
                    </p:blipFill>
                    <p:spPr bwMode="auto">
                      <a:xfrm>
                        <a:off x="971550" y="1844675"/>
                        <a:ext cx="7488238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6">
            <a:extLst>
              <a:ext uri="{FF2B5EF4-FFF2-40B4-BE49-F238E27FC236}">
                <a16:creationId xmlns:a16="http://schemas.microsoft.com/office/drawing/2014/main" id="{E7B00967-2468-60D0-234C-E01902B63D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2420938"/>
          <a:ext cx="6481763" cy="438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演示文稿" r:id="rId2" imgW="4572000" imgH="3429000" progId="PowerPoint.Show.8">
                  <p:embed/>
                </p:oleObj>
              </mc:Choice>
              <mc:Fallback>
                <p:oleObj name="演示文稿" r:id="rId2" imgW="4572000" imgH="3429000" progId="PowerPoint.Show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130" b="7593"/>
                      <a:stretch>
                        <a:fillRect/>
                      </a:stretch>
                    </p:blipFill>
                    <p:spPr bwMode="auto">
                      <a:xfrm>
                        <a:off x="1403350" y="2420938"/>
                        <a:ext cx="6481763" cy="438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Rectangle 2">
            <a:extLst>
              <a:ext uri="{FF2B5EF4-FFF2-40B4-BE49-F238E27FC236}">
                <a16:creationId xmlns:a16="http://schemas.microsoft.com/office/drawing/2014/main" id="{91D17755-CE07-30C1-A033-EDAE757F5A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StarUML</a:t>
            </a:r>
            <a:r>
              <a:rPr lang="zh-CN" altLang="en-US"/>
              <a:t>建模指南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8342913B-A7F4-F82E-C59C-BA0F7A6360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建立时序图。在模型浏览区的</a:t>
            </a:r>
            <a:r>
              <a:rPr lang="en-US" altLang="zh-CN"/>
              <a:t>&lt;&lt;analysisModel&gt;&gt;</a:t>
            </a:r>
            <a:r>
              <a:rPr lang="zh-CN" altLang="en-US"/>
              <a:t>节点上点击右键，选择</a:t>
            </a:r>
            <a:r>
              <a:rPr lang="en-US" altLang="zh-CN"/>
              <a:t>Add Diagram</a:t>
            </a:r>
            <a:r>
              <a:rPr lang="zh-CN" altLang="en-US"/>
              <a:t>、</a:t>
            </a:r>
            <a:r>
              <a:rPr lang="en-US" altLang="zh-CN"/>
              <a:t>Sequence Diagram</a:t>
            </a:r>
            <a:r>
              <a:rPr lang="zh-CN" altLang="en-US"/>
              <a:t>，并为新建立的图形命名。此时左侧符号区展示了时序图的要素。 </a:t>
            </a: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432BA394-4C79-0801-DCBE-4FFB3389E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58" name="Rectangle 7">
            <a:extLst>
              <a:ext uri="{FF2B5EF4-FFF2-40B4-BE49-F238E27FC236}">
                <a16:creationId xmlns:a16="http://schemas.microsoft.com/office/drawing/2014/main" id="{246817B3-71D4-17C5-E1CB-EAC667CC9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DB0205C-193A-3988-7051-7FB2C6AD93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StarUML</a:t>
            </a:r>
            <a:r>
              <a:rPr lang="zh-CN" altLang="en-US"/>
              <a:t>建模指南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39C374D-209A-F21C-095C-6E74204787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正常情况下，建立时序图时无需建立任何新模型要素，完全可以利用之前的用例模型、分析类图、领域类图建立起来。例如，每个消息上对应的操作，可以直接从箭头所指向的类的操作集合中选取。 </a:t>
            </a:r>
          </a:p>
        </p:txBody>
      </p:sp>
      <p:sp>
        <p:nvSpPr>
          <p:cNvPr id="24580" name="Rectangle 5">
            <a:extLst>
              <a:ext uri="{FF2B5EF4-FFF2-40B4-BE49-F238E27FC236}">
                <a16:creationId xmlns:a16="http://schemas.microsoft.com/office/drawing/2014/main" id="{8DBDC099-B6D9-515A-7CA3-4F6941A0D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4581" name="Object 4">
            <a:extLst>
              <a:ext uri="{FF2B5EF4-FFF2-40B4-BE49-F238E27FC236}">
                <a16:creationId xmlns:a16="http://schemas.microsoft.com/office/drawing/2014/main" id="{57FB6E52-74F3-C378-554E-76E5B481DE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2420938"/>
          <a:ext cx="6480175" cy="438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演示文稿" r:id="rId2" imgW="4572000" imgH="3429000" progId="PowerPoint.Show.8">
                  <p:embed/>
                </p:oleObj>
              </mc:Choice>
              <mc:Fallback>
                <p:oleObj name="演示文稿" r:id="rId2" imgW="4572000" imgH="3429000" progId="PowerPoint.Show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4213" b="5463"/>
                      <a:stretch>
                        <a:fillRect/>
                      </a:stretch>
                    </p:blipFill>
                    <p:spPr bwMode="auto">
                      <a:xfrm>
                        <a:off x="1476375" y="2420938"/>
                        <a:ext cx="6480175" cy="438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CFF6DFCC-2BDB-3DAB-F2C2-8D8FB67B2F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StarUML</a:t>
            </a:r>
            <a:r>
              <a:rPr lang="zh-CN" altLang="en-US"/>
              <a:t>建模指南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E231552-681A-90CC-15D1-77D7A5D6D6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建立流程图</a:t>
            </a:r>
            <a:r>
              <a:rPr lang="en-US" altLang="zh-CN"/>
              <a:t>(</a:t>
            </a:r>
            <a:r>
              <a:rPr lang="zh-CN" altLang="en-US"/>
              <a:t>泳道图</a:t>
            </a:r>
            <a:r>
              <a:rPr lang="en-US" altLang="zh-CN"/>
              <a:t>)</a:t>
            </a:r>
            <a:r>
              <a:rPr lang="zh-CN" altLang="en-US"/>
              <a:t>。在模型浏览区的</a:t>
            </a:r>
            <a:r>
              <a:rPr lang="en-US" altLang="zh-CN"/>
              <a:t>&lt;&lt;useCaseModel&gt;&gt;</a:t>
            </a:r>
            <a:r>
              <a:rPr lang="zh-CN" altLang="en-US"/>
              <a:t>节点上点击右键，选择</a:t>
            </a:r>
            <a:r>
              <a:rPr lang="en-US" altLang="zh-CN"/>
              <a:t>Add Diagram</a:t>
            </a:r>
            <a:r>
              <a:rPr lang="zh-CN" altLang="en-US"/>
              <a:t>、</a:t>
            </a:r>
            <a:r>
              <a:rPr lang="en-US" altLang="zh-CN"/>
              <a:t>Activity Diagram</a:t>
            </a:r>
            <a:r>
              <a:rPr lang="zh-CN" altLang="en-US"/>
              <a:t>，并为新建立的图形命名。此时左侧符号区展示了活动图的要素。 </a:t>
            </a:r>
          </a:p>
        </p:txBody>
      </p:sp>
      <p:sp>
        <p:nvSpPr>
          <p:cNvPr id="25604" name="Rectangle 5">
            <a:extLst>
              <a:ext uri="{FF2B5EF4-FFF2-40B4-BE49-F238E27FC236}">
                <a16:creationId xmlns:a16="http://schemas.microsoft.com/office/drawing/2014/main" id="{528B7DBF-9A38-09F6-059C-CBA3EB1E5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5605" name="Object 4">
            <a:extLst>
              <a:ext uri="{FF2B5EF4-FFF2-40B4-BE49-F238E27FC236}">
                <a16:creationId xmlns:a16="http://schemas.microsoft.com/office/drawing/2014/main" id="{D25945D3-40D6-C932-37D2-B947E5A672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2387600"/>
          <a:ext cx="6697663" cy="435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幻灯片" r:id="rId2" imgW="4572000" imgH="3429000" progId="PowerPoint.Slide.8">
                  <p:embed/>
                </p:oleObj>
              </mc:Choice>
              <mc:Fallback>
                <p:oleObj name="幻灯片" r:id="rId2" imgW="4572000" imgH="3429000" progId="PowerPoint.Slid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361" t="10509" r="3160" b="7593"/>
                      <a:stretch>
                        <a:fillRect/>
                      </a:stretch>
                    </p:blipFill>
                    <p:spPr bwMode="auto">
                      <a:xfrm>
                        <a:off x="1187450" y="2387600"/>
                        <a:ext cx="6697663" cy="435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4F6FE2C-5B95-DFA8-9342-73AD96B469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实验目标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4E3B9C0-9DE8-AA62-1F8A-07245D198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</a:t>
            </a:r>
            <a:r>
              <a:rPr lang="zh-CN" altLang="en-US" dirty="0"/>
              <a:t>人一组完成本实验，与</a:t>
            </a:r>
            <a:r>
              <a:rPr lang="en-US" altLang="zh-CN" dirty="0"/>
              <a:t>Project</a:t>
            </a:r>
            <a:r>
              <a:rPr lang="zh-CN" altLang="en-US" dirty="0"/>
              <a:t>的分组保持一致。</a:t>
            </a:r>
            <a:endParaRPr lang="zh-CN" altLang="en-US" dirty="0">
              <a:solidFill>
                <a:srgbClr val="FF0000"/>
              </a:solidFill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针对本组的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Project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项目，使用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OO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方法进行分析与设计：</a:t>
            </a:r>
          </a:p>
          <a:p>
            <a:pPr marL="457200" marR="0" lvl="1" indent="-227013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用例模型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(use case diagram)</a:t>
            </a:r>
          </a:p>
          <a:p>
            <a:pPr marL="457200" marR="0" lvl="1" indent="-227013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识别边界类、控制类、实体类</a:t>
            </a:r>
          </a:p>
          <a:p>
            <a:pPr marL="457200" marR="0" lvl="1" indent="-227013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领域模型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(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分析类图、实体类图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)(class diagram)</a:t>
            </a:r>
          </a:p>
          <a:p>
            <a:pPr marL="457200" marR="0" lvl="1" indent="-227013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时序模型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(sequence diagram)</a:t>
            </a:r>
          </a:p>
          <a:p>
            <a:pPr marL="457200" marR="0" lvl="1" indent="-227013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部署模型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(deployment diagram)</a:t>
            </a:r>
          </a:p>
          <a:p>
            <a:pPr eaLnBrk="1" hangingPunct="1"/>
            <a:r>
              <a:rPr lang="zh-CN" altLang="en-US" dirty="0"/>
              <a:t>使用</a:t>
            </a:r>
            <a:r>
              <a:rPr lang="en-US" altLang="zh-CN" dirty="0"/>
              <a:t>UML</a:t>
            </a:r>
            <a:r>
              <a:rPr lang="zh-CN" altLang="en-US" dirty="0"/>
              <a:t>建模工具绘制以上</a:t>
            </a:r>
            <a:r>
              <a:rPr lang="en-US" altLang="zh-CN" dirty="0"/>
              <a:t>OO</a:t>
            </a:r>
            <a:r>
              <a:rPr lang="zh-CN" altLang="en-US" dirty="0"/>
              <a:t>模型，可采用</a:t>
            </a:r>
            <a:r>
              <a:rPr lang="en-US" altLang="zh-CN" dirty="0" err="1"/>
              <a:t>Staruml</a:t>
            </a:r>
            <a:r>
              <a:rPr lang="en-US" altLang="zh-CN" dirty="0"/>
              <a:t> 5.0(</a:t>
            </a:r>
            <a:r>
              <a:rPr lang="en-US" altLang="zh-CN" dirty="0">
                <a:hlinkClick r:id="rId2"/>
              </a:rPr>
              <a:t>https://sourceforge.net/projects/staruml/)</a:t>
            </a:r>
            <a:r>
              <a:rPr lang="zh-CN" altLang="en-US" dirty="0">
                <a:hlinkClick r:id="rId2"/>
              </a:rPr>
              <a:t>、</a:t>
            </a:r>
            <a:r>
              <a:rPr lang="en-US" altLang="zh-CN" dirty="0">
                <a:hlinkClick r:id="rId2"/>
              </a:rPr>
              <a:t>visio(ms.hit.edu.cn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 err="1"/>
              <a:t>Draw.io</a:t>
            </a:r>
            <a:r>
              <a:rPr lang="en-US" altLang="zh-CN" dirty="0"/>
              <a:t> (</a:t>
            </a:r>
            <a:r>
              <a:rPr lang="en-US" altLang="zh-CN" dirty="0">
                <a:hlinkClick r:id="rId3"/>
              </a:rPr>
              <a:t>https://www.drawio.com/</a:t>
            </a:r>
            <a:r>
              <a:rPr lang="en-US" altLang="zh-CN" dirty="0"/>
              <a:t>)</a:t>
            </a:r>
            <a:r>
              <a:rPr lang="zh-CN" altLang="en-US" dirty="0"/>
              <a:t>等工具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2667D8B-BCA1-247D-EDAC-77522854AB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根据</a:t>
            </a:r>
            <a:r>
              <a:rPr lang="en-US" altLang="zh-CN"/>
              <a:t>UML</a:t>
            </a:r>
            <a:r>
              <a:rPr lang="zh-CN" altLang="en-US"/>
              <a:t>模型生成程序代码框架</a:t>
            </a:r>
          </a:p>
        </p:txBody>
      </p:sp>
      <p:pic>
        <p:nvPicPr>
          <p:cNvPr id="26627" name="Picture 4">
            <a:extLst>
              <a:ext uri="{FF2B5EF4-FFF2-40B4-BE49-F238E27FC236}">
                <a16:creationId xmlns:a16="http://schemas.microsoft.com/office/drawing/2014/main" id="{7746BF6E-1E63-6B82-A0E1-A0D4258EC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341438"/>
            <a:ext cx="5514975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8" name="Picture 5">
            <a:extLst>
              <a:ext uri="{FF2B5EF4-FFF2-40B4-BE49-F238E27FC236}">
                <a16:creationId xmlns:a16="http://schemas.microsoft.com/office/drawing/2014/main" id="{3B178CA4-8180-FB64-74FF-522E6E5DF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00" y="1052513"/>
            <a:ext cx="5514975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9" name="Picture 7">
            <a:extLst>
              <a:ext uri="{FF2B5EF4-FFF2-40B4-BE49-F238E27FC236}">
                <a16:creationId xmlns:a16="http://schemas.microsoft.com/office/drawing/2014/main" id="{5C1E0E43-4DE5-F2E2-A29B-3F803C377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492375"/>
            <a:ext cx="5724525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B794A15-3DA5-36B8-B67A-C4FED9D8B7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StarUML</a:t>
            </a:r>
            <a:r>
              <a:rPr lang="zh-CN" altLang="en-US"/>
              <a:t>建模指南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83BB89E8-0F23-30FE-10B7-9B12CED6B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其他</a:t>
            </a:r>
            <a:r>
              <a:rPr lang="en-US" altLang="zh-CN"/>
              <a:t>UML</a:t>
            </a:r>
            <a:r>
              <a:rPr lang="zh-CN" altLang="en-US"/>
              <a:t>视图的建立方法，可以按类似的模式自行探索解决。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3D7ABCA-7384-4C4B-A432-70EA8C8E53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评判标准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B47977A-3A8F-34AA-5CD0-C49ACFEEF6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所覆盖功能的完整性；</a:t>
            </a:r>
          </a:p>
          <a:p>
            <a:pPr eaLnBrk="1" hangingPunct="1"/>
            <a:r>
              <a:rPr lang="zh-CN" altLang="en-US"/>
              <a:t>所建立模型的合理性；</a:t>
            </a:r>
          </a:p>
          <a:p>
            <a:pPr eaLnBrk="1" hangingPunct="1"/>
            <a:r>
              <a:rPr lang="zh-CN" altLang="en-US"/>
              <a:t>所建立模型的细节丰富程度与准确性。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7A81BF55-6B81-FF00-6A2F-6321A897BD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提交方式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C246323-D7FB-BAAB-4BA6-DB6D347CED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请遵循实验报告模板撰写。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提交日期：第</a:t>
            </a:r>
            <a:r>
              <a:rPr lang="en-US" altLang="zh-CN" dirty="0"/>
              <a:t>16</a:t>
            </a:r>
            <a:r>
              <a:rPr lang="zh-CN" altLang="en-US" dirty="0"/>
              <a:t>周周日晚</a:t>
            </a:r>
            <a:r>
              <a:rPr lang="en-US" altLang="zh-CN" dirty="0"/>
              <a:t>(6</a:t>
            </a:r>
            <a:r>
              <a:rPr lang="zh-CN" altLang="en-US" dirty="0"/>
              <a:t>月</a:t>
            </a:r>
            <a:r>
              <a:rPr lang="en-US" altLang="zh-CN" dirty="0"/>
              <a:t>23</a:t>
            </a:r>
            <a:r>
              <a:rPr lang="zh-CN" altLang="en-US" dirty="0"/>
              <a:t>日 </a:t>
            </a:r>
            <a:r>
              <a:rPr lang="en-US" altLang="zh-CN" dirty="0"/>
              <a:t>23:55)</a:t>
            </a:r>
          </a:p>
          <a:p>
            <a:pPr eaLnBrk="1" hangingPunct="1"/>
            <a:r>
              <a:rPr lang="zh-CN" altLang="en-US" dirty="0"/>
              <a:t>提交实验报告到头歌平台：</a:t>
            </a:r>
          </a:p>
          <a:p>
            <a:pPr lvl="1" eaLnBrk="1" hangingPunct="1"/>
            <a:r>
              <a:rPr lang="zh-CN" altLang="en-US" dirty="0"/>
              <a:t>实验报告：命名规则“学号</a:t>
            </a:r>
            <a:r>
              <a:rPr lang="en-US" altLang="zh-CN" dirty="0"/>
              <a:t>-Lab4-report.doc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同组的三人均要提交</a:t>
            </a:r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FF39ACA9-2C34-A31B-2935-E90E7CE1E6F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结束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702A55B-80F8-552A-2CF3-6056E731711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C36977C8-D196-DE18-7B83-024EA286F0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实验过程</a:t>
            </a:r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6A6307AB-21C8-8FE5-0E1C-4A9C9B2508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484313"/>
            <a:ext cx="8353176" cy="5113337"/>
          </a:xfrm>
        </p:spPr>
        <p:txBody>
          <a:bodyPr/>
          <a:lstStyle/>
          <a:p>
            <a:r>
              <a:rPr lang="en-US" altLang="zh-CN" dirty="0"/>
              <a:t>Step 1</a:t>
            </a:r>
            <a:r>
              <a:rPr lang="zh-CN" altLang="en-US" dirty="0"/>
              <a:t>：绘制用例模型图；</a:t>
            </a:r>
            <a:endParaRPr lang="en-US" altLang="zh-CN" dirty="0"/>
          </a:p>
          <a:p>
            <a:r>
              <a:rPr lang="en-US" altLang="zh-CN" dirty="0"/>
              <a:t>Step 2</a:t>
            </a:r>
            <a:r>
              <a:rPr lang="zh-CN" altLang="en-US" dirty="0"/>
              <a:t>：针对</a:t>
            </a:r>
            <a:r>
              <a:rPr lang="en-US" altLang="zh-CN" dirty="0"/>
              <a:t>Project</a:t>
            </a:r>
            <a:r>
              <a:rPr lang="zh-CN" altLang="en-US" dirty="0"/>
              <a:t>的需求，识别边界类、控制类、实体类，将</a:t>
            </a:r>
            <a:r>
              <a:rPr lang="en-US" altLang="zh-CN" dirty="0"/>
              <a:t>UI</a:t>
            </a:r>
            <a:r>
              <a:rPr lang="zh-CN" altLang="en-US" dirty="0"/>
              <a:t>、控制逻辑、数据处理逻辑清晰的分开，保持逻辑独立，形成独立的类；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实体类：表示系统存储和管理的信息（属性、操作）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边界类：表示参与者与系统之间的交互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控制类：表示系统在运行过程中的业务控制逻辑</a:t>
            </a:r>
          </a:p>
          <a:p>
            <a:endParaRPr lang="en-US" altLang="zh-CN" dirty="0"/>
          </a:p>
        </p:txBody>
      </p:sp>
      <p:grpSp>
        <p:nvGrpSpPr>
          <p:cNvPr id="7172" name="Group 4">
            <a:extLst>
              <a:ext uri="{FF2B5EF4-FFF2-40B4-BE49-F238E27FC236}">
                <a16:creationId xmlns:a16="http://schemas.microsoft.com/office/drawing/2014/main" id="{64D86870-8D90-B002-AED1-57D57AD30DB9}"/>
              </a:ext>
            </a:extLst>
          </p:cNvPr>
          <p:cNvGrpSpPr>
            <a:grpSpLocks/>
          </p:cNvGrpSpPr>
          <p:nvPr/>
        </p:nvGrpSpPr>
        <p:grpSpPr bwMode="auto">
          <a:xfrm>
            <a:off x="3157538" y="4389438"/>
            <a:ext cx="684212" cy="455612"/>
            <a:chOff x="1192" y="1192"/>
            <a:chExt cx="567" cy="378"/>
          </a:xfrm>
        </p:grpSpPr>
        <p:sp>
          <p:nvSpPr>
            <p:cNvPr id="7200" name="Oval 5">
              <a:extLst>
                <a:ext uri="{FF2B5EF4-FFF2-40B4-BE49-F238E27FC236}">
                  <a16:creationId xmlns:a16="http://schemas.microsoft.com/office/drawing/2014/main" id="{BE0B5008-209F-0490-CFB2-38C559C1C9AC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381" y="1192"/>
              <a:ext cx="378" cy="37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201" name="Line 6">
              <a:extLst>
                <a:ext uri="{FF2B5EF4-FFF2-40B4-BE49-F238E27FC236}">
                  <a16:creationId xmlns:a16="http://schemas.microsoft.com/office/drawing/2014/main" id="{FC36E86C-4234-421E-35D3-4414EEE2431C}"/>
                </a:ext>
              </a:extLst>
            </p:cNvPr>
            <p:cNvSpPr>
              <a:spLocks noChangeShapeType="1"/>
            </p:cNvSpPr>
            <p:nvPr/>
          </p:nvSpPr>
          <p:spPr bwMode="invGray">
            <a:xfrm flipH="1">
              <a:off x="1192" y="1381"/>
              <a:ext cx="1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02" name="Line 7">
              <a:extLst>
                <a:ext uri="{FF2B5EF4-FFF2-40B4-BE49-F238E27FC236}">
                  <a16:creationId xmlns:a16="http://schemas.microsoft.com/office/drawing/2014/main" id="{BC2B9F4C-3647-86F0-7898-FEF93DF9D5C8}"/>
                </a:ext>
              </a:extLst>
            </p:cNvPr>
            <p:cNvSpPr>
              <a:spLocks noChangeShapeType="1"/>
            </p:cNvSpPr>
            <p:nvPr/>
          </p:nvSpPr>
          <p:spPr bwMode="invGray">
            <a:xfrm>
              <a:off x="1192" y="1290"/>
              <a:ext cx="0" cy="1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91440" bIns="9144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173" name="Text Box 8">
            <a:extLst>
              <a:ext uri="{FF2B5EF4-FFF2-40B4-BE49-F238E27FC236}">
                <a16:creationId xmlns:a16="http://schemas.microsoft.com/office/drawing/2014/main" id="{1AA54E1D-0EE2-EE9C-9486-B1F80EFC1AE4}"/>
              </a:ext>
            </a:extLst>
          </p:cNvPr>
          <p:cNvSpPr txBox="1">
            <a:spLocks noChangeArrowheads="1"/>
          </p:cNvSpPr>
          <p:nvPr/>
        </p:nvSpPr>
        <p:spPr bwMode="invGray">
          <a:xfrm>
            <a:off x="2700338" y="4003675"/>
            <a:ext cx="16573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91440" bIns="9144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b="1">
                <a:latin typeface="Times New Roman" panose="02020603050405020304" pitchFamily="18" charset="0"/>
              </a:rPr>
              <a:t>&lt;&lt;boundary&gt;&gt;</a:t>
            </a:r>
          </a:p>
        </p:txBody>
      </p:sp>
      <p:grpSp>
        <p:nvGrpSpPr>
          <p:cNvPr id="7174" name="Group 9">
            <a:extLst>
              <a:ext uri="{FF2B5EF4-FFF2-40B4-BE49-F238E27FC236}">
                <a16:creationId xmlns:a16="http://schemas.microsoft.com/office/drawing/2014/main" id="{791252F6-8681-7756-1361-09CBC69BC2D4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4381500"/>
            <a:ext cx="455613" cy="455613"/>
            <a:chOff x="2560" y="1936"/>
            <a:chExt cx="378" cy="378"/>
          </a:xfrm>
        </p:grpSpPr>
        <p:sp>
          <p:nvSpPr>
            <p:cNvPr id="7198" name="Oval 10">
              <a:extLst>
                <a:ext uri="{FF2B5EF4-FFF2-40B4-BE49-F238E27FC236}">
                  <a16:creationId xmlns:a16="http://schemas.microsoft.com/office/drawing/2014/main" id="{424D105D-801F-4F76-60DA-5DFC3D1F583A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560" y="1936"/>
              <a:ext cx="378" cy="37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99" name="Line 11">
              <a:extLst>
                <a:ext uri="{FF2B5EF4-FFF2-40B4-BE49-F238E27FC236}">
                  <a16:creationId xmlns:a16="http://schemas.microsoft.com/office/drawing/2014/main" id="{3F6E002C-57C5-1F88-F20C-5B2DC3AA208A}"/>
                </a:ext>
              </a:extLst>
            </p:cNvPr>
            <p:cNvSpPr>
              <a:spLocks noChangeShapeType="1"/>
            </p:cNvSpPr>
            <p:nvPr/>
          </p:nvSpPr>
          <p:spPr bwMode="invGray">
            <a:xfrm rot="2700000" flipH="1">
              <a:off x="2875" y="2005"/>
              <a:ext cx="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175" name="Group 13">
            <a:extLst>
              <a:ext uri="{FF2B5EF4-FFF2-40B4-BE49-F238E27FC236}">
                <a16:creationId xmlns:a16="http://schemas.microsoft.com/office/drawing/2014/main" id="{B40B2A38-CFC3-A62C-66DA-17019F5EE4DE}"/>
              </a:ext>
            </a:extLst>
          </p:cNvPr>
          <p:cNvGrpSpPr>
            <a:grpSpLocks/>
          </p:cNvGrpSpPr>
          <p:nvPr/>
        </p:nvGrpSpPr>
        <p:grpSpPr bwMode="auto">
          <a:xfrm>
            <a:off x="6586538" y="4379913"/>
            <a:ext cx="481012" cy="471487"/>
            <a:chOff x="3105" y="1913"/>
            <a:chExt cx="386" cy="378"/>
          </a:xfrm>
        </p:grpSpPr>
        <p:sp>
          <p:nvSpPr>
            <p:cNvPr id="7196" name="Oval 14">
              <a:extLst>
                <a:ext uri="{FF2B5EF4-FFF2-40B4-BE49-F238E27FC236}">
                  <a16:creationId xmlns:a16="http://schemas.microsoft.com/office/drawing/2014/main" id="{2A6136C4-ED44-AC6B-36ED-7859670B3CD1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3105" y="1913"/>
              <a:ext cx="378" cy="37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97" name="Line 15">
              <a:extLst>
                <a:ext uri="{FF2B5EF4-FFF2-40B4-BE49-F238E27FC236}">
                  <a16:creationId xmlns:a16="http://schemas.microsoft.com/office/drawing/2014/main" id="{E3682E5B-D802-CFEF-CC8A-329EA461ED70}"/>
                </a:ext>
              </a:extLst>
            </p:cNvPr>
            <p:cNvSpPr>
              <a:spLocks noChangeShapeType="1"/>
            </p:cNvSpPr>
            <p:nvPr/>
          </p:nvSpPr>
          <p:spPr bwMode="invGray">
            <a:xfrm flipH="1">
              <a:off x="3113" y="2291"/>
              <a:ext cx="3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91440" bIns="9144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176" name="Text Box 16">
            <a:extLst>
              <a:ext uri="{FF2B5EF4-FFF2-40B4-BE49-F238E27FC236}">
                <a16:creationId xmlns:a16="http://schemas.microsoft.com/office/drawing/2014/main" id="{60F08F69-231C-D021-9335-57555E5531D3}"/>
              </a:ext>
            </a:extLst>
          </p:cNvPr>
          <p:cNvSpPr txBox="1">
            <a:spLocks noChangeArrowheads="1"/>
          </p:cNvSpPr>
          <p:nvPr/>
        </p:nvSpPr>
        <p:spPr bwMode="invGray">
          <a:xfrm>
            <a:off x="6227763" y="5516563"/>
            <a:ext cx="12636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91440" bIns="9144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b="1">
                <a:latin typeface="Times New Roman" panose="02020603050405020304" pitchFamily="18" charset="0"/>
              </a:rPr>
              <a:t>&lt;&lt;entity&gt;&gt;</a:t>
            </a:r>
          </a:p>
        </p:txBody>
      </p:sp>
      <p:grpSp>
        <p:nvGrpSpPr>
          <p:cNvPr id="7177" name="Group 17">
            <a:extLst>
              <a:ext uri="{FF2B5EF4-FFF2-40B4-BE49-F238E27FC236}">
                <a16:creationId xmlns:a16="http://schemas.microsoft.com/office/drawing/2014/main" id="{574DF72D-A4B1-D5C4-DB37-0D2AC030308D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4291013"/>
            <a:ext cx="369888" cy="622300"/>
            <a:chOff x="840" y="3336"/>
            <a:chExt cx="233" cy="392"/>
          </a:xfrm>
        </p:grpSpPr>
        <p:sp>
          <p:nvSpPr>
            <p:cNvPr id="7191" name="Oval 18">
              <a:extLst>
                <a:ext uri="{FF2B5EF4-FFF2-40B4-BE49-F238E27FC236}">
                  <a16:creationId xmlns:a16="http://schemas.microsoft.com/office/drawing/2014/main" id="{30453821-5ECD-FEC3-2DF5-CA9BE969E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336"/>
              <a:ext cx="148" cy="147"/>
            </a:xfrm>
            <a:prstGeom prst="ellips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92" name="Line 19">
              <a:extLst>
                <a:ext uri="{FF2B5EF4-FFF2-40B4-BE49-F238E27FC236}">
                  <a16:creationId xmlns:a16="http://schemas.microsoft.com/office/drawing/2014/main" id="{D0D653D5-B5B8-3B16-8696-A236B725FC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7" y="3542"/>
              <a:ext cx="214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" name="Line 20">
              <a:extLst>
                <a:ext uri="{FF2B5EF4-FFF2-40B4-BE49-F238E27FC236}">
                  <a16:creationId xmlns:a16="http://schemas.microsoft.com/office/drawing/2014/main" id="{385E0BCF-9C56-7A9F-7A8A-8EDA07BB33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8" y="3483"/>
              <a:ext cx="0" cy="125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" name="Line 21">
              <a:extLst>
                <a:ext uri="{FF2B5EF4-FFF2-40B4-BE49-F238E27FC236}">
                  <a16:creationId xmlns:a16="http://schemas.microsoft.com/office/drawing/2014/main" id="{6FEEDB88-28C2-78CA-88CC-98859B6A1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0" y="3608"/>
              <a:ext cx="118" cy="118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" name="Line 22">
              <a:extLst>
                <a:ext uri="{FF2B5EF4-FFF2-40B4-BE49-F238E27FC236}">
                  <a16:creationId xmlns:a16="http://schemas.microsoft.com/office/drawing/2014/main" id="{E1B22237-6278-9660-1902-8C3294C98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7" y="3611"/>
              <a:ext cx="116" cy="117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8" name="Line 23">
            <a:extLst>
              <a:ext uri="{FF2B5EF4-FFF2-40B4-BE49-F238E27FC236}">
                <a16:creationId xmlns:a16="http://schemas.microsoft.com/office/drawing/2014/main" id="{CA50BDF3-08A9-C3AA-D8D2-B69AF71B3D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9950" y="4606925"/>
            <a:ext cx="958850" cy="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9" name="Line 24">
            <a:extLst>
              <a:ext uri="{FF2B5EF4-FFF2-40B4-BE49-F238E27FC236}">
                <a16:creationId xmlns:a16="http://schemas.microsoft.com/office/drawing/2014/main" id="{347F8207-CC7F-9A58-71AB-1A3DEF0996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7950" y="4614863"/>
            <a:ext cx="958850" cy="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0" name="Line 25">
            <a:extLst>
              <a:ext uri="{FF2B5EF4-FFF2-40B4-BE49-F238E27FC236}">
                <a16:creationId xmlns:a16="http://schemas.microsoft.com/office/drawing/2014/main" id="{455E56DF-1248-0EF3-0EFA-03A4DC67C7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5613" y="4606925"/>
            <a:ext cx="958850" cy="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181" name="Group 49">
            <a:extLst>
              <a:ext uri="{FF2B5EF4-FFF2-40B4-BE49-F238E27FC236}">
                <a16:creationId xmlns:a16="http://schemas.microsoft.com/office/drawing/2014/main" id="{97141449-57DA-493B-8A19-5F2DC5A7DF64}"/>
              </a:ext>
            </a:extLst>
          </p:cNvPr>
          <p:cNvGrpSpPr>
            <a:grpSpLocks/>
          </p:cNvGrpSpPr>
          <p:nvPr/>
        </p:nvGrpSpPr>
        <p:grpSpPr bwMode="auto">
          <a:xfrm>
            <a:off x="4978400" y="5065713"/>
            <a:ext cx="455613" cy="455612"/>
            <a:chOff x="2560" y="1936"/>
            <a:chExt cx="378" cy="378"/>
          </a:xfrm>
        </p:grpSpPr>
        <p:sp>
          <p:nvSpPr>
            <p:cNvPr id="7189" name="Oval 50">
              <a:extLst>
                <a:ext uri="{FF2B5EF4-FFF2-40B4-BE49-F238E27FC236}">
                  <a16:creationId xmlns:a16="http://schemas.microsoft.com/office/drawing/2014/main" id="{0C377472-71E0-98A7-D0A4-50BB67FE7DBB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560" y="1936"/>
              <a:ext cx="378" cy="37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90" name="Line 51">
              <a:extLst>
                <a:ext uri="{FF2B5EF4-FFF2-40B4-BE49-F238E27FC236}">
                  <a16:creationId xmlns:a16="http://schemas.microsoft.com/office/drawing/2014/main" id="{49027413-0C4F-C9AA-70E3-5C94BE74989C}"/>
                </a:ext>
              </a:extLst>
            </p:cNvPr>
            <p:cNvSpPr>
              <a:spLocks noChangeShapeType="1"/>
            </p:cNvSpPr>
            <p:nvPr/>
          </p:nvSpPr>
          <p:spPr bwMode="invGray">
            <a:xfrm rot="2700000" flipH="1">
              <a:off x="2875" y="2005"/>
              <a:ext cx="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182" name="Text Box 52">
            <a:extLst>
              <a:ext uri="{FF2B5EF4-FFF2-40B4-BE49-F238E27FC236}">
                <a16:creationId xmlns:a16="http://schemas.microsoft.com/office/drawing/2014/main" id="{45A3E961-0CB2-274E-7A5E-F6079E1C46E6}"/>
              </a:ext>
            </a:extLst>
          </p:cNvPr>
          <p:cNvSpPr txBox="1">
            <a:spLocks noChangeArrowheads="1"/>
          </p:cNvSpPr>
          <p:nvPr/>
        </p:nvSpPr>
        <p:spPr bwMode="invGray">
          <a:xfrm>
            <a:off x="4537075" y="5516563"/>
            <a:ext cx="14033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91440" bIns="9144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b="1">
                <a:latin typeface="Times New Roman" panose="02020603050405020304" pitchFamily="18" charset="0"/>
              </a:rPr>
              <a:t>&lt;&lt;control&gt;&gt;</a:t>
            </a:r>
          </a:p>
        </p:txBody>
      </p:sp>
      <p:sp>
        <p:nvSpPr>
          <p:cNvPr id="7183" name="Line 105">
            <a:extLst>
              <a:ext uri="{FF2B5EF4-FFF2-40B4-BE49-F238E27FC236}">
                <a16:creationId xmlns:a16="http://schemas.microsoft.com/office/drawing/2014/main" id="{06EC7070-371D-6647-A820-DF8FB02984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300" y="4724400"/>
            <a:ext cx="1008063" cy="503238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184" name="Group 106">
            <a:extLst>
              <a:ext uri="{FF2B5EF4-FFF2-40B4-BE49-F238E27FC236}">
                <a16:creationId xmlns:a16="http://schemas.microsoft.com/office/drawing/2014/main" id="{61CB23A8-6136-73AB-FD7D-17CB3AE13BC5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5013325"/>
            <a:ext cx="481013" cy="471488"/>
            <a:chOff x="3105" y="1913"/>
            <a:chExt cx="386" cy="378"/>
          </a:xfrm>
        </p:grpSpPr>
        <p:sp>
          <p:nvSpPr>
            <p:cNvPr id="7187" name="Oval 107">
              <a:extLst>
                <a:ext uri="{FF2B5EF4-FFF2-40B4-BE49-F238E27FC236}">
                  <a16:creationId xmlns:a16="http://schemas.microsoft.com/office/drawing/2014/main" id="{8497F8ED-13DC-AD68-C6F0-0E7EA1824B78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3105" y="1913"/>
              <a:ext cx="378" cy="37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88" name="Line 108">
              <a:extLst>
                <a:ext uri="{FF2B5EF4-FFF2-40B4-BE49-F238E27FC236}">
                  <a16:creationId xmlns:a16="http://schemas.microsoft.com/office/drawing/2014/main" id="{BDE0767E-6127-34C2-6292-D16CFD96CFA1}"/>
                </a:ext>
              </a:extLst>
            </p:cNvPr>
            <p:cNvSpPr>
              <a:spLocks noChangeShapeType="1"/>
            </p:cNvSpPr>
            <p:nvPr/>
          </p:nvSpPr>
          <p:spPr bwMode="invGray">
            <a:xfrm flipH="1">
              <a:off x="3113" y="2291"/>
              <a:ext cx="3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91440" bIns="9144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185" name="Line 110">
            <a:extLst>
              <a:ext uri="{FF2B5EF4-FFF2-40B4-BE49-F238E27FC236}">
                <a16:creationId xmlns:a16="http://schemas.microsoft.com/office/drawing/2014/main" id="{FBF53A05-E36E-CD4E-CB21-3AC48BDC37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08625" y="4795838"/>
            <a:ext cx="935038" cy="4318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6" name="Line 111">
            <a:extLst>
              <a:ext uri="{FF2B5EF4-FFF2-40B4-BE49-F238E27FC236}">
                <a16:creationId xmlns:a16="http://schemas.microsoft.com/office/drawing/2014/main" id="{7D248404-0A12-00C4-425D-ABAF69D371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5300663"/>
            <a:ext cx="958850" cy="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259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AB5D40E0-518B-8D0B-A73C-FB8271E0D2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实验过程</a:t>
            </a: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4A8B266B-74A1-BE08-E58B-B5D9B56FA5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 3</a:t>
            </a:r>
            <a:r>
              <a:rPr lang="zh-CN" altLang="en-US" dirty="0"/>
              <a:t>：设计各边界类、控制类、实体类的属性。</a:t>
            </a:r>
            <a:endParaRPr lang="en-US" altLang="zh-CN" dirty="0"/>
          </a:p>
          <a:p>
            <a:pPr lvl="1"/>
            <a:r>
              <a:rPr lang="zh-CN" altLang="en-US" dirty="0"/>
              <a:t>边界类：</a:t>
            </a:r>
          </a:p>
          <a:p>
            <a:pPr lvl="2"/>
            <a:r>
              <a:rPr lang="zh-CN" altLang="en-US" dirty="0"/>
              <a:t>需要</a:t>
            </a:r>
            <a:r>
              <a:rPr lang="en-US" altLang="zh-CN" dirty="0"/>
              <a:t>actor</a:t>
            </a:r>
            <a:r>
              <a:rPr lang="zh-CN" altLang="en-US" dirty="0"/>
              <a:t>输入的各数据；</a:t>
            </a:r>
          </a:p>
          <a:p>
            <a:pPr lvl="2"/>
            <a:r>
              <a:rPr lang="zh-CN" altLang="en-US" dirty="0"/>
              <a:t>系统反馈给</a:t>
            </a:r>
            <a:r>
              <a:rPr lang="en-US" altLang="zh-CN" dirty="0"/>
              <a:t>actor</a:t>
            </a:r>
            <a:r>
              <a:rPr lang="zh-CN" altLang="en-US" dirty="0"/>
              <a:t>的各数据；</a:t>
            </a:r>
          </a:p>
          <a:p>
            <a:pPr lvl="2"/>
            <a:r>
              <a:rPr lang="zh-CN" altLang="en-US" dirty="0"/>
              <a:t>需要临时保存的、用于在边界类和控制类之间传递的临时数据；</a:t>
            </a:r>
          </a:p>
          <a:p>
            <a:pPr lvl="1"/>
            <a:r>
              <a:rPr lang="zh-CN" altLang="en-US" dirty="0"/>
              <a:t>控制类：</a:t>
            </a:r>
          </a:p>
          <a:p>
            <a:pPr lvl="2"/>
            <a:r>
              <a:rPr lang="zh-CN" altLang="en-US" dirty="0"/>
              <a:t>从</a:t>
            </a:r>
            <a:r>
              <a:rPr lang="en-US" altLang="zh-CN" dirty="0"/>
              <a:t>UI</a:t>
            </a:r>
            <a:r>
              <a:rPr lang="zh-CN" altLang="en-US" dirty="0"/>
              <a:t>接收的数据；</a:t>
            </a:r>
          </a:p>
          <a:p>
            <a:pPr lvl="2"/>
            <a:r>
              <a:rPr lang="zh-CN" altLang="en-US" dirty="0"/>
              <a:t>为进行事件流执行所需的临时数据；</a:t>
            </a:r>
          </a:p>
          <a:p>
            <a:pPr lvl="2"/>
            <a:r>
              <a:rPr lang="zh-CN" altLang="en-US" dirty="0"/>
              <a:t>需要调用的实体类；</a:t>
            </a:r>
          </a:p>
          <a:p>
            <a:pPr lvl="2"/>
            <a:r>
              <a:rPr lang="zh-CN" altLang="en-US" dirty="0"/>
              <a:t>经过计算之后、需要发送给</a:t>
            </a:r>
            <a:r>
              <a:rPr lang="en-US" altLang="zh-CN" dirty="0"/>
              <a:t>UI</a:t>
            </a:r>
            <a:r>
              <a:rPr lang="zh-CN" altLang="en-US" dirty="0"/>
              <a:t>的数据。</a:t>
            </a:r>
          </a:p>
          <a:p>
            <a:pPr lvl="1"/>
            <a:r>
              <a:rPr lang="zh-CN" altLang="en-US" dirty="0"/>
              <a:t>实体类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基本属性</a:t>
            </a:r>
            <a:endParaRPr lang="en-US" altLang="zh-CN" dirty="0"/>
          </a:p>
          <a:p>
            <a:pPr lvl="2"/>
            <a:r>
              <a:rPr lang="zh-CN" altLang="en-US" dirty="0"/>
              <a:t>状态属性：识别对象需要区别的状态，考虑是否增加属性来区别这些状态；</a:t>
            </a:r>
          </a:p>
          <a:p>
            <a:pPr lvl="2"/>
            <a:r>
              <a:rPr lang="zh-CN" altLang="en-US" dirty="0"/>
              <a:t>关联属性：确定属性表示整体与部分结构和实例连接；</a:t>
            </a:r>
          </a:p>
          <a:p>
            <a:pPr lvl="2"/>
            <a:r>
              <a:rPr lang="zh-CN" altLang="en-US" dirty="0"/>
              <a:t>派生属性：通过计算其他属性的值所得到的新属性。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4034D119-D94D-292B-89D8-C1E49EFA0A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实验过程</a:t>
            </a:r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28823811-7F05-00ED-DE43-1BDD3ABA4B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 4</a:t>
            </a:r>
            <a:r>
              <a:rPr lang="zh-CN" altLang="en-US" dirty="0"/>
              <a:t>：设计各边界类、控制类、实体类的方法。</a:t>
            </a:r>
            <a:endParaRPr lang="en-US" altLang="zh-CN" dirty="0"/>
          </a:p>
          <a:p>
            <a:pPr lvl="1"/>
            <a:r>
              <a:rPr lang="zh-CN" altLang="en-US" dirty="0"/>
              <a:t>边界类的操作：</a:t>
            </a:r>
          </a:p>
          <a:p>
            <a:pPr lvl="2"/>
            <a:r>
              <a:rPr lang="zh-CN" altLang="en-US" dirty="0"/>
              <a:t>提供给用户的、可在</a:t>
            </a:r>
            <a:r>
              <a:rPr lang="en-US" altLang="zh-CN" dirty="0"/>
              <a:t>UI</a:t>
            </a:r>
            <a:r>
              <a:rPr lang="zh-CN" altLang="en-US" dirty="0"/>
              <a:t>上进行的各类操作；</a:t>
            </a:r>
          </a:p>
          <a:p>
            <a:pPr lvl="2"/>
            <a:r>
              <a:rPr lang="zh-CN" altLang="en-US" dirty="0"/>
              <a:t>对从控制类返回的数据进行各类临时处理而进行的操作；</a:t>
            </a:r>
          </a:p>
          <a:p>
            <a:pPr lvl="2"/>
            <a:r>
              <a:rPr lang="zh-CN" altLang="en-US" dirty="0"/>
              <a:t>提供给其他系统的</a:t>
            </a:r>
            <a:r>
              <a:rPr lang="en-US" altLang="zh-CN" dirty="0"/>
              <a:t>API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控制类的操作：</a:t>
            </a:r>
          </a:p>
          <a:p>
            <a:pPr lvl="2"/>
            <a:r>
              <a:rPr lang="zh-CN" altLang="en-US" dirty="0"/>
              <a:t>对从边界类接收到的数据进行各类临时处理而进行的操作；</a:t>
            </a:r>
          </a:p>
          <a:p>
            <a:pPr lvl="2"/>
            <a:r>
              <a:rPr lang="zh-CN" altLang="en-US" dirty="0"/>
              <a:t>向实体类所发出的调用操作；</a:t>
            </a:r>
          </a:p>
          <a:p>
            <a:pPr lvl="2"/>
            <a:r>
              <a:rPr lang="zh-CN" altLang="en-US" dirty="0"/>
              <a:t>对从实体类接收到的数据进行临时处理而进行的操作；</a:t>
            </a:r>
          </a:p>
          <a:p>
            <a:pPr lvl="1"/>
            <a:r>
              <a:rPr lang="zh-CN" altLang="en-US" dirty="0"/>
              <a:t>实体类的操作：</a:t>
            </a:r>
          </a:p>
          <a:p>
            <a:pPr lvl="2"/>
            <a:r>
              <a:rPr lang="zh-CN" altLang="en-US" dirty="0"/>
              <a:t>对属性进行</a:t>
            </a:r>
            <a:r>
              <a:rPr lang="en-US" altLang="zh-CN" dirty="0"/>
              <a:t>CRUD</a:t>
            </a:r>
            <a:r>
              <a:rPr lang="zh-CN" altLang="en-US" dirty="0"/>
              <a:t>的操作；</a:t>
            </a:r>
          </a:p>
          <a:p>
            <a:pPr lvl="2"/>
            <a:r>
              <a:rPr lang="zh-CN" altLang="en-US" dirty="0"/>
              <a:t>对状态进行更新的操作；</a:t>
            </a:r>
          </a:p>
          <a:p>
            <a:pPr lvl="2"/>
            <a:r>
              <a:rPr lang="zh-CN" altLang="en-US" dirty="0"/>
              <a:t>辅助操作。</a:t>
            </a:r>
            <a:r>
              <a:rPr lang="en-US" altLang="zh-CN" dirty="0"/>
              <a:t>	</a:t>
            </a:r>
          </a:p>
          <a:p>
            <a:pPr lvl="1"/>
            <a:r>
              <a:rPr lang="zh-CN" altLang="en-US" dirty="0"/>
              <a:t>对各方法设计其内部的业务逻辑；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6685AAAF-1F96-DE32-B908-E40493C1DE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实验过程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617DF7B0-E925-29D9-CEC9-C6575F8743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 5</a:t>
            </a:r>
            <a:r>
              <a:rPr lang="zh-CN" altLang="en-US" dirty="0"/>
              <a:t>：建立分析类图，描述三种分析类之间的逻辑关系；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Step 6</a:t>
            </a:r>
            <a:r>
              <a:rPr lang="zh-CN" altLang="en-US" dirty="0"/>
              <a:t>：建立领域类图，描述实体类之间的五种关系 </a:t>
            </a:r>
            <a:r>
              <a:rPr lang="en-US" altLang="zh-CN" dirty="0"/>
              <a:t>(</a:t>
            </a:r>
            <a:r>
              <a:rPr lang="zh-CN" altLang="en-US" dirty="0"/>
              <a:t>继承、关联、组合、聚合、依赖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Step 7</a:t>
            </a:r>
            <a:r>
              <a:rPr lang="zh-CN" altLang="en-US" dirty="0"/>
              <a:t>：建立时序模型，描述三种分析类之间的消息流和调用关系；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Step8</a:t>
            </a:r>
            <a:r>
              <a:rPr lang="zh-CN" altLang="en-US" dirty="0"/>
              <a:t>：建立部署模型；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Step 9</a:t>
            </a:r>
            <a:r>
              <a:rPr lang="zh-CN" altLang="en-US" dirty="0"/>
              <a:t>：使用</a:t>
            </a:r>
            <a:r>
              <a:rPr lang="en-US" altLang="zh-CN" dirty="0"/>
              <a:t>UML</a:t>
            </a:r>
            <a:r>
              <a:rPr lang="zh-CN" altLang="en-US" dirty="0"/>
              <a:t>建模工具</a:t>
            </a:r>
            <a:r>
              <a:rPr lang="en-US" altLang="zh-CN" dirty="0"/>
              <a:t>(</a:t>
            </a:r>
            <a:r>
              <a:rPr lang="zh-CN" altLang="en-US" dirty="0"/>
              <a:t>自选</a:t>
            </a:r>
            <a:r>
              <a:rPr lang="en-US" altLang="zh-CN" dirty="0"/>
              <a:t>)</a:t>
            </a:r>
            <a:r>
              <a:rPr lang="zh-CN" altLang="en-US" dirty="0"/>
              <a:t>建立以上模型：用例模型、分析类图、领域类图、时序模型、部署模型。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55405C9-AAEC-B483-16B6-86DCE5D6F4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(Kruchten) 4+1</a:t>
            </a:r>
            <a:r>
              <a:rPr lang="zh-CN" altLang="en-US"/>
              <a:t>视图模型结构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4273DBF-9822-51A1-CF52-E43A4F5D1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313" y="2967038"/>
            <a:ext cx="2663825" cy="1116012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latin typeface="Tahoma" panose="020B0604030504040204" pitchFamily="34" charset="0"/>
                <a:cs typeface="Arial" panose="020B0604020202020204" pitchFamily="34" charset="0"/>
              </a:rPr>
              <a:t>Logical/Design View</a:t>
            </a:r>
          </a:p>
          <a:p>
            <a:pPr algn="ctr" eaLnBrk="1" hangingPunct="1"/>
            <a:r>
              <a:rPr lang="en-US" altLang="zh-CN">
                <a:latin typeface="Tahoma" panose="020B0604030504040204" pitchFamily="34" charset="0"/>
                <a:cs typeface="Arial" panose="020B0604020202020204" pitchFamily="34" charset="0"/>
              </a:rPr>
              <a:t>(</a:t>
            </a:r>
            <a:r>
              <a:rPr lang="zh-CN" altLang="en-US">
                <a:latin typeface="Tahoma" panose="020B0604030504040204" pitchFamily="34" charset="0"/>
                <a:cs typeface="Arial" panose="020B0604020202020204" pitchFamily="34" charset="0"/>
              </a:rPr>
              <a:t>逻辑</a:t>
            </a:r>
            <a:r>
              <a:rPr lang="en-US" altLang="zh-CN">
                <a:latin typeface="Tahoma" panose="020B0604030504040204" pitchFamily="34" charset="0"/>
                <a:cs typeface="Arial" panose="020B0604020202020204" pitchFamily="34" charset="0"/>
              </a:rPr>
              <a:t>/</a:t>
            </a:r>
            <a:r>
              <a:rPr lang="zh-CN" altLang="en-US">
                <a:latin typeface="Tahoma" panose="020B0604030504040204" pitchFamily="34" charset="0"/>
                <a:cs typeface="Arial" panose="020B0604020202020204" pitchFamily="34" charset="0"/>
              </a:rPr>
              <a:t>设计视图</a:t>
            </a:r>
            <a:r>
              <a:rPr lang="en-US" altLang="zh-CN">
                <a:latin typeface="Tahoma" panose="020B060403050404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811711F9-35AC-6EEC-D6E9-3A4A09779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0" y="2967038"/>
            <a:ext cx="2663825" cy="11160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latin typeface="Tahoma" panose="020B0604030504040204" pitchFamily="34" charset="0"/>
                <a:cs typeface="Arial" panose="020B0604020202020204" pitchFamily="34" charset="0"/>
              </a:rPr>
              <a:t>Implementation View</a:t>
            </a:r>
          </a:p>
          <a:p>
            <a:pPr algn="ctr" eaLnBrk="1" hangingPunct="1"/>
            <a:r>
              <a:rPr lang="en-US" altLang="zh-CN">
                <a:latin typeface="Tahoma" panose="020B0604030504040204" pitchFamily="34" charset="0"/>
                <a:cs typeface="Arial" panose="020B0604020202020204" pitchFamily="34" charset="0"/>
              </a:rPr>
              <a:t>(</a:t>
            </a:r>
            <a:r>
              <a:rPr lang="zh-CN" altLang="en-US">
                <a:latin typeface="Tahoma" panose="020B0604030504040204" pitchFamily="34" charset="0"/>
                <a:cs typeface="Arial" panose="020B0604020202020204" pitchFamily="34" charset="0"/>
              </a:rPr>
              <a:t>开发视图</a:t>
            </a:r>
            <a:r>
              <a:rPr lang="en-US" altLang="zh-CN">
                <a:latin typeface="Tahoma" panose="020B060403050404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16979F98-813A-E600-0755-D889AE251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313" y="4624388"/>
            <a:ext cx="2663825" cy="111601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latin typeface="Tahoma" panose="020B0604030504040204" pitchFamily="34" charset="0"/>
                <a:cs typeface="Arial" panose="020B0604020202020204" pitchFamily="34" charset="0"/>
              </a:rPr>
              <a:t>Process View</a:t>
            </a:r>
          </a:p>
          <a:p>
            <a:pPr algn="ctr" eaLnBrk="1" hangingPunct="1"/>
            <a:r>
              <a:rPr lang="en-US" altLang="zh-CN">
                <a:latin typeface="Tahoma" panose="020B0604030504040204" pitchFamily="34" charset="0"/>
                <a:cs typeface="Arial" panose="020B0604020202020204" pitchFamily="34" charset="0"/>
              </a:rPr>
              <a:t>(</a:t>
            </a:r>
            <a:r>
              <a:rPr lang="zh-CN" altLang="en-US">
                <a:latin typeface="Tahoma" panose="020B0604030504040204" pitchFamily="34" charset="0"/>
                <a:cs typeface="Arial" panose="020B0604020202020204" pitchFamily="34" charset="0"/>
              </a:rPr>
              <a:t>进程视图</a:t>
            </a:r>
            <a:r>
              <a:rPr lang="en-US" altLang="zh-CN">
                <a:latin typeface="Tahoma" panose="020B060403050404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58C14D56-1C26-298F-2024-BE8930B71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0" y="4624388"/>
            <a:ext cx="2663825" cy="1116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latin typeface="Tahoma" panose="020B0604030504040204" pitchFamily="34" charset="0"/>
                <a:cs typeface="Arial" panose="020B0604020202020204" pitchFamily="34" charset="0"/>
              </a:rPr>
              <a:t>Deployment/</a:t>
            </a:r>
          </a:p>
          <a:p>
            <a:pPr algn="ctr" eaLnBrk="1" hangingPunct="1"/>
            <a:r>
              <a:rPr lang="en-US" altLang="zh-CN">
                <a:latin typeface="Tahoma" panose="020B0604030504040204" pitchFamily="34" charset="0"/>
                <a:cs typeface="Arial" panose="020B0604020202020204" pitchFamily="34" charset="0"/>
              </a:rPr>
              <a:t>Physical View</a:t>
            </a:r>
          </a:p>
          <a:p>
            <a:pPr algn="ctr" eaLnBrk="1" hangingPunct="1"/>
            <a:r>
              <a:rPr lang="en-US" altLang="zh-CN">
                <a:latin typeface="Tahoma" panose="020B0604030504040204" pitchFamily="34" charset="0"/>
                <a:cs typeface="Arial" panose="020B0604020202020204" pitchFamily="34" charset="0"/>
              </a:rPr>
              <a:t>(</a:t>
            </a:r>
            <a:r>
              <a:rPr lang="zh-CN" altLang="en-US">
                <a:latin typeface="Tahoma" panose="020B0604030504040204" pitchFamily="34" charset="0"/>
                <a:cs typeface="Arial" panose="020B0604020202020204" pitchFamily="34" charset="0"/>
              </a:rPr>
              <a:t>配置</a:t>
            </a:r>
            <a:r>
              <a:rPr lang="en-US" altLang="zh-CN">
                <a:latin typeface="Tahoma" panose="020B0604030504040204" pitchFamily="34" charset="0"/>
                <a:cs typeface="Arial" panose="020B0604020202020204" pitchFamily="34" charset="0"/>
              </a:rPr>
              <a:t>/</a:t>
            </a:r>
            <a:r>
              <a:rPr lang="zh-CN" altLang="en-US">
                <a:latin typeface="Tahoma" panose="020B0604030504040204" pitchFamily="34" charset="0"/>
                <a:cs typeface="Arial" panose="020B0604020202020204" pitchFamily="34" charset="0"/>
              </a:rPr>
              <a:t>物理视图</a:t>
            </a:r>
            <a:r>
              <a:rPr lang="en-US" altLang="zh-CN">
                <a:latin typeface="Tahoma" panose="020B060403050404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295" name="Oval 7">
            <a:extLst>
              <a:ext uri="{FF2B5EF4-FFF2-40B4-BE49-F238E27FC236}">
                <a16:creationId xmlns:a16="http://schemas.microsoft.com/office/drawing/2014/main" id="{88536E79-D197-F460-5155-B49205906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950" y="3833813"/>
            <a:ext cx="2089150" cy="1008062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latin typeface="Tahoma" panose="020B0604030504040204" pitchFamily="34" charset="0"/>
                <a:cs typeface="Arial" panose="020B0604020202020204" pitchFamily="34" charset="0"/>
              </a:rPr>
              <a:t>Use case View</a:t>
            </a:r>
          </a:p>
          <a:p>
            <a:pPr algn="ctr" eaLnBrk="1" hangingPunct="1"/>
            <a:r>
              <a:rPr lang="en-US" altLang="zh-CN">
                <a:latin typeface="Tahoma" panose="020B0604030504040204" pitchFamily="34" charset="0"/>
                <a:cs typeface="Arial" panose="020B0604020202020204" pitchFamily="34" charset="0"/>
              </a:rPr>
              <a:t>(</a:t>
            </a:r>
            <a:r>
              <a:rPr lang="zh-CN" altLang="en-US">
                <a:latin typeface="Tahoma" panose="020B0604030504040204" pitchFamily="34" charset="0"/>
                <a:cs typeface="Arial" panose="020B0604020202020204" pitchFamily="34" charset="0"/>
              </a:rPr>
              <a:t>用例视图</a:t>
            </a:r>
            <a:r>
              <a:rPr lang="en-US" altLang="zh-CN">
                <a:latin typeface="Tahoma" panose="020B060403050404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296" name="Text Box 8">
            <a:extLst>
              <a:ext uri="{FF2B5EF4-FFF2-40B4-BE49-F238E27FC236}">
                <a16:creationId xmlns:a16="http://schemas.microsoft.com/office/drawing/2014/main" id="{A0F03AFC-9888-1163-08F6-709CB9AC1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2578100"/>
            <a:ext cx="2241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ahoma" panose="020B0604030504040204" pitchFamily="34" charset="0"/>
                <a:cs typeface="Arial" panose="020B0604020202020204" pitchFamily="34" charset="0"/>
              </a:rPr>
              <a:t>最终用户：功能需求</a:t>
            </a:r>
          </a:p>
        </p:txBody>
      </p:sp>
      <p:sp>
        <p:nvSpPr>
          <p:cNvPr id="12297" name="Text Box 9">
            <a:extLst>
              <a:ext uri="{FF2B5EF4-FFF2-40B4-BE49-F238E27FC236}">
                <a16:creationId xmlns:a16="http://schemas.microsoft.com/office/drawing/2014/main" id="{94AD37D2-6989-E3AC-CDC0-178AC67A0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4313" y="5811838"/>
            <a:ext cx="2927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ahoma" panose="020B0604030504040204" pitchFamily="34" charset="0"/>
                <a:cs typeface="Arial" panose="020B0604020202020204" pitchFamily="34" charset="0"/>
              </a:rPr>
              <a:t>系统集成人员：运行时</a:t>
            </a:r>
          </a:p>
          <a:p>
            <a:pPr eaLnBrk="1" hangingPunct="1"/>
            <a:r>
              <a:rPr lang="zh-CN" altLang="en-US">
                <a:latin typeface="Tahoma" panose="020B0604030504040204" pitchFamily="34" charset="0"/>
                <a:cs typeface="Arial" panose="020B0604020202020204" pitchFamily="34" charset="0"/>
              </a:rPr>
              <a:t>性能、可扩展性、吞吐量等</a:t>
            </a:r>
          </a:p>
        </p:txBody>
      </p:sp>
      <p:sp>
        <p:nvSpPr>
          <p:cNvPr id="12298" name="Text Box 10">
            <a:extLst>
              <a:ext uri="{FF2B5EF4-FFF2-40B4-BE49-F238E27FC236}">
                <a16:creationId xmlns:a16="http://schemas.microsoft.com/office/drawing/2014/main" id="{0DB75EDF-39DD-F9F4-B8E1-2CB30AED4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2284413"/>
            <a:ext cx="37004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ahoma" panose="020B0604030504040204" pitchFamily="34" charset="0"/>
                <a:cs typeface="Arial" panose="020B0604020202020204" pitchFamily="34" charset="0"/>
              </a:rPr>
              <a:t>编程人员：静态软件模块</a:t>
            </a:r>
            <a:r>
              <a:rPr lang="en-US" altLang="zh-CN">
                <a:latin typeface="Tahoma" panose="020B0604030504040204" pitchFamily="34" charset="0"/>
                <a:cs typeface="Arial" panose="020B0604020202020204" pitchFamily="34" charset="0"/>
              </a:rPr>
              <a:t>(</a:t>
            </a:r>
            <a:r>
              <a:rPr lang="zh-CN" altLang="en-US">
                <a:latin typeface="Tahoma" panose="020B0604030504040204" pitchFamily="34" charset="0"/>
                <a:cs typeface="Arial" panose="020B0604020202020204" pitchFamily="34" charset="0"/>
              </a:rPr>
              <a:t>源代码、</a:t>
            </a:r>
          </a:p>
          <a:p>
            <a:pPr eaLnBrk="1" hangingPunct="1"/>
            <a:r>
              <a:rPr lang="zh-CN" altLang="en-US">
                <a:latin typeface="Tahoma" panose="020B0604030504040204" pitchFamily="34" charset="0"/>
                <a:cs typeface="Arial" panose="020B0604020202020204" pitchFamily="34" charset="0"/>
              </a:rPr>
              <a:t>数据文件</a:t>
            </a:r>
            <a:r>
              <a:rPr lang="en-US" altLang="zh-CN">
                <a:latin typeface="Tahoma" panose="020B0604030504040204" pitchFamily="34" charset="0"/>
                <a:cs typeface="Arial" panose="020B0604020202020204" pitchFamily="34" charset="0"/>
              </a:rPr>
              <a:t>)</a:t>
            </a:r>
            <a:r>
              <a:rPr lang="zh-CN" altLang="en-US">
                <a:latin typeface="Tahoma" panose="020B0604030504040204" pitchFamily="34" charset="0"/>
                <a:cs typeface="Arial" panose="020B0604020202020204" pitchFamily="34" charset="0"/>
              </a:rPr>
              <a:t>的组织与管理</a:t>
            </a:r>
          </a:p>
        </p:txBody>
      </p:sp>
      <p:sp>
        <p:nvSpPr>
          <p:cNvPr id="12299" name="Text Box 11">
            <a:extLst>
              <a:ext uri="{FF2B5EF4-FFF2-40B4-BE49-F238E27FC236}">
                <a16:creationId xmlns:a16="http://schemas.microsoft.com/office/drawing/2014/main" id="{95E23538-E8A0-BE71-E8BC-83AF574A0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0" y="5811838"/>
            <a:ext cx="2927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ahoma" panose="020B0604030504040204" pitchFamily="34" charset="0"/>
                <a:cs typeface="Arial" panose="020B0604020202020204" pitchFamily="34" charset="0"/>
              </a:rPr>
              <a:t>系统部署人员：运行时系统</a:t>
            </a:r>
          </a:p>
          <a:p>
            <a:pPr eaLnBrk="1" hangingPunct="1"/>
            <a:r>
              <a:rPr lang="zh-CN" altLang="en-US">
                <a:latin typeface="Tahoma" panose="020B0604030504040204" pitchFamily="34" charset="0"/>
                <a:cs typeface="Arial" panose="020B0604020202020204" pitchFamily="34" charset="0"/>
              </a:rPr>
              <a:t>拓扑、安装、通信等</a:t>
            </a:r>
          </a:p>
        </p:txBody>
      </p:sp>
      <p:sp>
        <p:nvSpPr>
          <p:cNvPr id="12300" name="Text Box 12">
            <a:extLst>
              <a:ext uri="{FF2B5EF4-FFF2-40B4-BE49-F238E27FC236}">
                <a16:creationId xmlns:a16="http://schemas.microsoft.com/office/drawing/2014/main" id="{F16EE123-11C2-D94D-0181-A7B3A8FBA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4149725"/>
            <a:ext cx="338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ahoma" panose="020B0604030504040204" pitchFamily="34" charset="0"/>
                <a:cs typeface="Arial" panose="020B0604020202020204" pitchFamily="34" charset="0"/>
              </a:rPr>
              <a:t>架构师：体系结构的设计与发现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8FDB597-3F4E-A370-1D16-E4E81DA632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UML</a:t>
            </a:r>
            <a:r>
              <a:rPr lang="zh-CN" altLang="en-US"/>
              <a:t>模型</a:t>
            </a:r>
          </a:p>
        </p:txBody>
      </p:sp>
      <p:pic>
        <p:nvPicPr>
          <p:cNvPr id="14339" name="Picture 5" descr="File:Uml diagram.svg">
            <a:extLst>
              <a:ext uri="{FF2B5EF4-FFF2-40B4-BE49-F238E27FC236}">
                <a16:creationId xmlns:a16="http://schemas.microsoft.com/office/drawing/2014/main" id="{243E69CE-C247-9F07-2B15-8E11FE47E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557338"/>
            <a:ext cx="8856662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Oval 6">
            <a:extLst>
              <a:ext uri="{FF2B5EF4-FFF2-40B4-BE49-F238E27FC236}">
                <a16:creationId xmlns:a16="http://schemas.microsoft.com/office/drawing/2014/main" id="{3F3F8538-D932-6618-FA62-374C05A6A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213100"/>
            <a:ext cx="1296988" cy="50323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1" name="Oval 7">
            <a:extLst>
              <a:ext uri="{FF2B5EF4-FFF2-40B4-BE49-F238E27FC236}">
                <a16:creationId xmlns:a16="http://schemas.microsoft.com/office/drawing/2014/main" id="{28C413B2-74E1-2D7A-36F9-3273F350B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3933825"/>
            <a:ext cx="1296987" cy="50323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2" name="Oval 8">
            <a:extLst>
              <a:ext uri="{FF2B5EF4-FFF2-40B4-BE49-F238E27FC236}">
                <a16:creationId xmlns:a16="http://schemas.microsoft.com/office/drawing/2014/main" id="{35737173-D115-2331-8356-9F1D277CA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3213100"/>
            <a:ext cx="1296988" cy="50323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3" name="Oval 9">
            <a:extLst>
              <a:ext uri="{FF2B5EF4-FFF2-40B4-BE49-F238E27FC236}">
                <a16:creationId xmlns:a16="http://schemas.microsoft.com/office/drawing/2014/main" id="{3A2D0DB9-FC10-AF90-4818-58F08C21B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4652963"/>
            <a:ext cx="1296988" cy="503237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4" name="Oval 10">
            <a:extLst>
              <a:ext uri="{FF2B5EF4-FFF2-40B4-BE49-F238E27FC236}">
                <a16:creationId xmlns:a16="http://schemas.microsoft.com/office/drawing/2014/main" id="{1C1C9C28-0E37-4A44-22F0-7369208B8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3175" y="3213100"/>
            <a:ext cx="1296988" cy="50323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AA346A1-0BAE-B68F-8F0C-90C5B2EA39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StarUML</a:t>
            </a:r>
            <a:r>
              <a:rPr lang="zh-CN" altLang="en-US"/>
              <a:t>建模指南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D11E2F4C-15DE-A7F5-2564-E88AB0DCB9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安装</a:t>
            </a:r>
            <a:r>
              <a:rPr lang="en-US" altLang="zh-CN" dirty="0" err="1"/>
              <a:t>StarUML</a:t>
            </a:r>
            <a:r>
              <a:rPr lang="zh-CN" altLang="en-US" dirty="0"/>
              <a:t>；</a:t>
            </a:r>
            <a:endParaRPr lang="en-US" altLang="zh-CN" dirty="0"/>
          </a:p>
          <a:p>
            <a:pPr eaLnBrk="1" hangingPunct="1"/>
            <a:r>
              <a:rPr lang="zh-CN" altLang="en-US" dirty="0"/>
              <a:t>启动，建立</a:t>
            </a:r>
            <a:r>
              <a:rPr lang="en-US" altLang="zh-CN" dirty="0"/>
              <a:t>project</a:t>
            </a:r>
            <a:r>
              <a:rPr lang="zh-CN" altLang="en-US" dirty="0"/>
              <a:t>，选择</a:t>
            </a:r>
            <a:r>
              <a:rPr lang="en-US" altLang="zh-CN" dirty="0"/>
              <a:t>default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/>
            <a:endParaRPr lang="en-US" altLang="zh-CN" dirty="0"/>
          </a:p>
        </p:txBody>
      </p:sp>
      <p:pic>
        <p:nvPicPr>
          <p:cNvPr id="15364" name="Picture 8">
            <a:extLst>
              <a:ext uri="{FF2B5EF4-FFF2-40B4-BE49-F238E27FC236}">
                <a16:creationId xmlns:a16="http://schemas.microsoft.com/office/drawing/2014/main" id="{D0E192C0-014F-BBCB-35DC-9B9E71A6F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420938"/>
            <a:ext cx="5688013" cy="404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Book Antiqua"/>
        <a:ea typeface="楷体_GB2312"/>
        <a:cs typeface="宋体"/>
      </a:majorFont>
      <a:minorFont>
        <a:latin typeface="Book Antiq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1604</TotalTime>
  <Words>1203</Words>
  <Application>Microsoft Macintosh PowerPoint</Application>
  <PresentationFormat>全屏显示(4:3)</PresentationFormat>
  <Paragraphs>123</Paragraphs>
  <Slides>24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楷体_GB2312</vt:lpstr>
      <vt:lpstr>Arial</vt:lpstr>
      <vt:lpstr>Book Antiqua</vt:lpstr>
      <vt:lpstr>Calibri</vt:lpstr>
      <vt:lpstr>Tahoma</vt:lpstr>
      <vt:lpstr>Times New Roman</vt:lpstr>
      <vt:lpstr>Wingdings</vt:lpstr>
      <vt:lpstr>1_CITRUS</vt:lpstr>
      <vt:lpstr>演示文稿</vt:lpstr>
      <vt:lpstr>幻灯片</vt:lpstr>
      <vt:lpstr>Lab 4：OO分析与设计</vt:lpstr>
      <vt:lpstr>实验目标</vt:lpstr>
      <vt:lpstr>实验过程</vt:lpstr>
      <vt:lpstr>实验过程</vt:lpstr>
      <vt:lpstr>实验过程</vt:lpstr>
      <vt:lpstr>实验过程</vt:lpstr>
      <vt:lpstr>(Kruchten) 4+1视图模型结构</vt:lpstr>
      <vt:lpstr>UML模型</vt:lpstr>
      <vt:lpstr>StarUML建模指南</vt:lpstr>
      <vt:lpstr>StarUML建模指南</vt:lpstr>
      <vt:lpstr>StarUML建模指南</vt:lpstr>
      <vt:lpstr>StarUML建模指南</vt:lpstr>
      <vt:lpstr>StarUML建模指南</vt:lpstr>
      <vt:lpstr>StarUML建模指南</vt:lpstr>
      <vt:lpstr>StarUML建模指南</vt:lpstr>
      <vt:lpstr>StarUML建模指南</vt:lpstr>
      <vt:lpstr>StarUML建模指南</vt:lpstr>
      <vt:lpstr>StarUML建模指南</vt:lpstr>
      <vt:lpstr>StarUML建模指南</vt:lpstr>
      <vt:lpstr>根据UML模型生成程序代码框架</vt:lpstr>
      <vt:lpstr>StarUML建模指南</vt:lpstr>
      <vt:lpstr>评判标准</vt:lpstr>
      <vt:lpstr>提交方式</vt:lpstr>
      <vt:lpstr>结束</vt:lpstr>
    </vt:vector>
  </TitlesOfParts>
  <Company>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哈尔滨工业大学计算机科学与技术学院 07-08春季学期2005级本科必修课程 软件工程 Software Engineering</dc:title>
  <dc:creator>Wang Zhongjie</dc:creator>
  <cp:lastModifiedBy>HansXU</cp:lastModifiedBy>
  <cp:revision>875</cp:revision>
  <cp:lastPrinted>2017-11-06T11:28:12Z</cp:lastPrinted>
  <dcterms:created xsi:type="dcterms:W3CDTF">2007-06-25T09:21:56Z</dcterms:created>
  <dcterms:modified xsi:type="dcterms:W3CDTF">2024-06-10T01:43:34Z</dcterms:modified>
</cp:coreProperties>
</file>