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10"/>
    <p:restoredTop sz="96271"/>
  </p:normalViewPr>
  <p:slideViewPr>
    <p:cSldViewPr snapToGrid="0" snapToObjects="1">
      <p:cViewPr varScale="1">
        <p:scale>
          <a:sx n="115" d="100"/>
          <a:sy n="115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E9EA-276B-244B-B829-6EBB61B22AD8}" type="datetimeFigureOut">
              <a:rPr kumimoji="1" lang="zh-CN" altLang="en-US" smtClean="0"/>
              <a:t>2023/3/17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997-CA51-BB49-9B73-1C6437048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E9EA-276B-244B-B829-6EBB61B22AD8}" type="datetimeFigureOut">
              <a:rPr kumimoji="1" lang="zh-CN" altLang="en-US" smtClean="0"/>
              <a:t>2023/3/17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997-CA51-BB49-9B73-1C6437048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E9EA-276B-244B-B829-6EBB61B22AD8}" type="datetimeFigureOut">
              <a:rPr kumimoji="1" lang="zh-CN" altLang="en-US" smtClean="0"/>
              <a:t>2023/3/17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997-CA51-BB49-9B73-1C6437048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E9EA-276B-244B-B829-6EBB61B22AD8}" type="datetimeFigureOut">
              <a:rPr kumimoji="1" lang="zh-CN" altLang="en-US" smtClean="0"/>
              <a:t>2023/3/17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997-CA51-BB49-9B73-1C6437048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E9EA-276B-244B-B829-6EBB61B22AD8}" type="datetimeFigureOut">
              <a:rPr kumimoji="1" lang="zh-CN" altLang="en-US" smtClean="0"/>
              <a:t>2023/3/17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997-CA51-BB49-9B73-1C6437048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E9EA-276B-244B-B829-6EBB61B22AD8}" type="datetimeFigureOut">
              <a:rPr kumimoji="1" lang="zh-CN" altLang="en-US" smtClean="0"/>
              <a:t>2023/3/17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997-CA51-BB49-9B73-1C6437048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E9EA-276B-244B-B829-6EBB61B22AD8}" type="datetimeFigureOut">
              <a:rPr kumimoji="1" lang="zh-CN" altLang="en-US" smtClean="0"/>
              <a:t>2023/3/17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997-CA51-BB49-9B73-1C6437048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E9EA-276B-244B-B829-6EBB61B22AD8}" type="datetimeFigureOut">
              <a:rPr kumimoji="1" lang="zh-CN" altLang="en-US" smtClean="0"/>
              <a:t>2023/3/17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997-CA51-BB49-9B73-1C6437048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E9EA-276B-244B-B829-6EBB61B22AD8}" type="datetimeFigureOut">
              <a:rPr kumimoji="1" lang="zh-CN" altLang="en-US" smtClean="0"/>
              <a:t>2023/3/17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997-CA51-BB49-9B73-1C6437048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E9EA-276B-244B-B829-6EBB61B22AD8}" type="datetimeFigureOut">
              <a:rPr kumimoji="1" lang="zh-CN" altLang="en-US" smtClean="0"/>
              <a:t>2023/3/17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997-CA51-BB49-9B73-1C6437048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E9EA-276B-244B-B829-6EBB61B22AD8}" type="datetimeFigureOut">
              <a:rPr kumimoji="1" lang="zh-CN" altLang="en-US" smtClean="0"/>
              <a:t>2023/3/17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F997-CA51-BB49-9B73-1C6437048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3E9EA-276B-244B-B829-6EBB61B22AD8}" type="datetimeFigureOut">
              <a:rPr kumimoji="1" lang="zh-CN" altLang="en-US" smtClean="0"/>
              <a:t>2023/3/17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6F997-CA51-BB49-9B73-1C6437048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" y="172085"/>
            <a:ext cx="10515600" cy="589915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实验</a:t>
            </a:r>
            <a:r>
              <a:rPr kumimoji="1" lang="zh-CN" altLang="en-US" sz="2400" dirty="0" smtClean="0"/>
              <a:t>要求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" y="762000"/>
            <a:ext cx="10515600" cy="5913120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kumimoji="1" lang="zh-CN" altLang="en-US" sz="2000" dirty="0" smtClean="0"/>
              <a:t>实验</a:t>
            </a:r>
            <a:r>
              <a:rPr kumimoji="1" lang="zh-CN" altLang="en-US" sz="2000" dirty="0"/>
              <a:t>一  </a:t>
            </a:r>
            <a:r>
              <a:rPr kumimoji="1" lang="zh-CN" altLang="en-US" sz="2000" dirty="0" smtClean="0"/>
              <a:t>  </a:t>
            </a:r>
            <a:r>
              <a:rPr kumimoji="1" lang="zh-CN" altLang="en-US" sz="2000" dirty="0" smtClean="0"/>
              <a:t>关系数据库应用系统开发实践</a:t>
            </a:r>
            <a:endParaRPr kumimoji="1" lang="en-US" altLang="zh-CN" sz="2000" dirty="0"/>
          </a:p>
          <a:p>
            <a:pPr marL="0" lvl="1" indent="0">
              <a:spcBef>
                <a:spcPts val="1000"/>
              </a:spcBef>
              <a:buNone/>
            </a:pPr>
            <a:endParaRPr kumimoji="1" lang="en-US" altLang="zh-CN" sz="21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kumimoji="1" lang="zh-CN" altLang="en-US" sz="2100" dirty="0" smtClean="0"/>
              <a:t>实验</a:t>
            </a:r>
            <a:r>
              <a:rPr kumimoji="1" lang="zh-CN" altLang="en-US" sz="2100" dirty="0"/>
              <a:t>要求：</a:t>
            </a:r>
          </a:p>
          <a:p>
            <a:pPr marL="0" indent="0">
              <a:buNone/>
            </a:pPr>
            <a:r>
              <a:rPr kumimoji="1"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kumimoji="1"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：按照给出的关系数据库应用系统开发实践的指导书内容，实现第二部分（</a:t>
            </a:r>
            <a:r>
              <a:rPr kumimoji="1"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X1</a:t>
            </a:r>
            <a:r>
              <a:rPr kumimoji="1"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）到第六部分（</a:t>
            </a:r>
            <a:r>
              <a:rPr kumimoji="1"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X5</a:t>
            </a:r>
            <a:r>
              <a:rPr kumimoji="1"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）的开发任务。</a:t>
            </a:r>
            <a:endParaRPr kumimoji="1" lang="en-US" altLang="zh-CN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kumimoji="1"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：应用场景和数据库表，可选择实验指导书给出的教学管理系统和</a:t>
            </a:r>
            <a:r>
              <a:rPr kumimoji="1"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SCT</a:t>
            </a:r>
            <a:r>
              <a:rPr kumimoji="1"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数据库；也可以选择建立其他的应用、数据库和数据库表，但完成的任务需参照指导书或与指导书任务内容相当。</a:t>
            </a:r>
            <a:endParaRPr kumimoji="1" lang="en-US" altLang="zh-CN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000" dirty="0" smtClean="0"/>
              <a:t>时间</a:t>
            </a:r>
            <a:r>
              <a:rPr kumimoji="1" lang="zh-CN" altLang="en-US" sz="2000" dirty="0" smtClean="0"/>
              <a:t>节点</a:t>
            </a:r>
            <a:r>
              <a:rPr kumimoji="1" lang="zh-CN" altLang="en-US" sz="2000" dirty="0" smtClean="0"/>
              <a:t>：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16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kumimoji="1" lang="zh-CN" altLang="en-US" sz="1600" dirty="0">
                <a:solidFill>
                  <a:schemeClr val="accent1">
                    <a:lumMod val="75000"/>
                  </a:schemeClr>
                </a:solidFill>
              </a:rPr>
              <a:t>：第</a:t>
            </a:r>
            <a:r>
              <a:rPr kumimoji="1" lang="en-US" altLang="zh-CN" sz="1600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kumimoji="1" lang="zh-CN" altLang="en-US" sz="1600" dirty="0">
                <a:solidFill>
                  <a:schemeClr val="accent1">
                    <a:lumMod val="75000"/>
                  </a:schemeClr>
                </a:solidFill>
              </a:rPr>
              <a:t>周第一次实验课验收 第二部分（</a:t>
            </a:r>
            <a:r>
              <a:rPr kumimoji="1" lang="en-US" altLang="zh-CN" sz="1600" dirty="0">
                <a:solidFill>
                  <a:schemeClr val="accent1">
                    <a:lumMod val="75000"/>
                  </a:schemeClr>
                </a:solidFill>
              </a:rPr>
              <a:t>X1</a:t>
            </a:r>
            <a:r>
              <a:rPr kumimoji="1" lang="zh-CN" altLang="en-US" sz="1600" dirty="0">
                <a:solidFill>
                  <a:schemeClr val="accent1">
                    <a:lumMod val="75000"/>
                  </a:schemeClr>
                </a:solidFill>
              </a:rPr>
              <a:t>）到第五部分（</a:t>
            </a:r>
            <a:r>
              <a:rPr kumimoji="1" lang="en-US" altLang="zh-CN" sz="1600" dirty="0">
                <a:solidFill>
                  <a:schemeClr val="accent1">
                    <a:lumMod val="75000"/>
                  </a:schemeClr>
                </a:solidFill>
              </a:rPr>
              <a:t>X4</a:t>
            </a:r>
            <a:r>
              <a:rPr kumimoji="1" lang="zh-CN" altLang="en-US" sz="1600" dirty="0">
                <a:solidFill>
                  <a:schemeClr val="accent1">
                    <a:lumMod val="75000"/>
                  </a:schemeClr>
                </a:solidFill>
              </a:rPr>
              <a:t>），共</a:t>
            </a:r>
            <a:r>
              <a:rPr kumimoji="1" lang="en-US" altLang="zh-CN" sz="1600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kumimoji="1" lang="zh-CN" altLang="en-US" sz="1600" dirty="0">
                <a:solidFill>
                  <a:schemeClr val="accent1">
                    <a:lumMod val="75000"/>
                  </a:schemeClr>
                </a:solidFill>
              </a:rPr>
              <a:t>个编程任务；</a:t>
            </a:r>
            <a:endParaRPr kumimoji="1" lang="en-US" altLang="zh-CN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CN" sz="16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kumimoji="1" lang="zh-CN" altLang="en-US" sz="1600" dirty="0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kumimoji="1" lang="en-US" altLang="zh-CN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zh-CN" altLang="en-US" sz="1600" dirty="0">
                <a:solidFill>
                  <a:schemeClr val="accent1">
                    <a:lumMod val="75000"/>
                  </a:schemeClr>
                </a:solidFill>
              </a:rPr>
              <a:t>第</a:t>
            </a:r>
            <a:r>
              <a:rPr kumimoji="1" lang="en-US" altLang="zh-CN" sz="1600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kumimoji="1" lang="zh-CN" altLang="en-US" sz="1600" dirty="0">
                <a:solidFill>
                  <a:schemeClr val="accent1">
                    <a:lumMod val="75000"/>
                  </a:schemeClr>
                </a:solidFill>
              </a:rPr>
              <a:t>周第二次实验课验收 第六部分（</a:t>
            </a:r>
            <a:r>
              <a:rPr kumimoji="1" lang="en-US" altLang="zh-CN" sz="1600" dirty="0">
                <a:solidFill>
                  <a:schemeClr val="accent1">
                    <a:lumMod val="75000"/>
                  </a:schemeClr>
                </a:solidFill>
              </a:rPr>
              <a:t>X5</a:t>
            </a:r>
            <a:r>
              <a:rPr kumimoji="1" lang="zh-CN" altLang="en-US" sz="1600" dirty="0">
                <a:solidFill>
                  <a:schemeClr val="accent1">
                    <a:lumMod val="75000"/>
                  </a:schemeClr>
                </a:solidFill>
              </a:rPr>
              <a:t>），共</a:t>
            </a:r>
            <a:r>
              <a:rPr kumimoji="1" lang="en-US" altLang="zh-CN" sz="16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kumimoji="1" lang="zh-CN" altLang="en-US" sz="1600" dirty="0">
                <a:solidFill>
                  <a:schemeClr val="accent1">
                    <a:lumMod val="75000"/>
                  </a:schemeClr>
                </a:solidFill>
              </a:rPr>
              <a:t>个编程任务</a:t>
            </a:r>
            <a:endParaRPr kumimoji="1" lang="en-US" altLang="zh-CN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zh-CN" altLang="en-US" sz="2000" dirty="0" smtClean="0"/>
              <a:t>实验</a:t>
            </a:r>
            <a:r>
              <a:rPr kumimoji="1" lang="zh-CN" altLang="en-US" sz="2000" dirty="0"/>
              <a:t>报告</a:t>
            </a:r>
            <a:r>
              <a:rPr kumimoji="1" lang="zh-CN" altLang="en-US" sz="2000" dirty="0" smtClean="0"/>
              <a:t>：</a:t>
            </a:r>
          </a:p>
          <a:p>
            <a:pPr marL="0" indent="0">
              <a:buNone/>
            </a:pPr>
            <a:r>
              <a:rPr kumimoji="1" lang="en-US" altLang="zh-CN" sz="16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kumimoji="1"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：描述主要的数据结构：包括库表设计，记录生成方式等；</a:t>
            </a:r>
            <a:endParaRPr kumimoji="1" lang="en-US" altLang="zh-CN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kumimoji="1"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kumimoji="1" lang="zh-CN" altLang="en-US" sz="1600" dirty="0">
                <a:solidFill>
                  <a:schemeClr val="accent1">
                    <a:lumMod val="75000"/>
                  </a:schemeClr>
                </a:solidFill>
              </a:rPr>
              <a:t>描述主要算法和系统实现的设计思路；</a:t>
            </a:r>
          </a:p>
          <a:p>
            <a:pPr marL="0" indent="0">
              <a:buNone/>
            </a:pPr>
            <a:r>
              <a:rPr kumimoji="1"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kumimoji="1"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kumimoji="1" lang="zh-CN" altLang="en-US" sz="1600" dirty="0">
                <a:solidFill>
                  <a:schemeClr val="accent1">
                    <a:lumMod val="75000"/>
                  </a:schemeClr>
                </a:solidFill>
              </a:rPr>
              <a:t>各部分程序运行结果；</a:t>
            </a:r>
          </a:p>
          <a:p>
            <a:pPr marL="0" indent="0">
              <a:buNone/>
            </a:pPr>
            <a:r>
              <a:rPr kumimoji="1"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kumimoji="1"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kumimoji="1" lang="zh-CN" altLang="en-US" sz="1600" dirty="0">
                <a:solidFill>
                  <a:schemeClr val="accent1">
                    <a:lumMod val="75000"/>
                  </a:schemeClr>
                </a:solidFill>
              </a:rPr>
              <a:t>程序代码单独打包</a:t>
            </a:r>
            <a:r>
              <a:rPr kumimoji="1"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提交</a:t>
            </a:r>
            <a:endParaRPr kumimoji="1" lang="en-US" altLang="zh-CN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kumimoji="1"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：报告及代码提交到头歌平台</a:t>
            </a:r>
            <a:endParaRPr kumimoji="1"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" y="172085"/>
            <a:ext cx="10515600" cy="589915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实验</a:t>
            </a:r>
            <a:r>
              <a:rPr kumimoji="1" lang="zh-CN" altLang="en-US" sz="2400" dirty="0" smtClean="0"/>
              <a:t>要求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" y="762000"/>
            <a:ext cx="10515600" cy="5913120"/>
          </a:xfrm>
        </p:spPr>
        <p:txBody>
          <a:bodyPr>
            <a:normAutofit fontScale="70000" lnSpcReduction="2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kumimoji="1" lang="zh-CN" altLang="en-US" sz="2000" dirty="0" smtClean="0"/>
              <a:t>实验二    数据库系统算法的实现</a:t>
            </a:r>
            <a:endParaRPr kumimoji="1" lang="en-US" altLang="zh-CN" sz="20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kumimoji="1" lang="zh-CN" altLang="en-US" sz="2000" dirty="0" smtClean="0"/>
              <a:t>实验</a:t>
            </a:r>
            <a:r>
              <a:rPr kumimoji="1" lang="zh-CN" altLang="en-US" sz="2000" dirty="0"/>
              <a:t>要求：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kumimoji="1" lang="zh-CN" altLang="en-US" sz="2100" dirty="0" smtClean="0">
                <a:solidFill>
                  <a:srgbClr val="FF0000"/>
                </a:solidFill>
              </a:rPr>
              <a:t>以下</a:t>
            </a:r>
            <a:r>
              <a:rPr kumimoji="1" lang="zh-CN" altLang="en-US" sz="2100" dirty="0">
                <a:solidFill>
                  <a:srgbClr val="FF0000"/>
                </a:solidFill>
              </a:rPr>
              <a:t>两个题目可以任选其一：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kumimoji="1" lang="zh-CN" altLang="en-US" sz="2100" dirty="0" smtClean="0"/>
              <a:t>题目</a:t>
            </a:r>
            <a:r>
              <a:rPr kumimoji="1" lang="en-US" altLang="zh-CN" sz="2100" dirty="0" smtClean="0"/>
              <a:t>1</a:t>
            </a:r>
            <a:r>
              <a:rPr kumimoji="1" lang="zh-CN" altLang="en-US" sz="2100" dirty="0" smtClean="0"/>
              <a:t>：多路归并排序算法的实现</a:t>
            </a:r>
            <a:endParaRPr kumimoji="1" lang="en-US" altLang="zh-CN" sz="21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CN" sz="2100" dirty="0">
                <a:solidFill>
                  <a:srgbClr val="0070C0"/>
                </a:solidFill>
              </a:rPr>
              <a:t>1</a:t>
            </a:r>
            <a:r>
              <a:rPr kumimoji="1" lang="zh-CN" altLang="en-US" sz="2100" dirty="0">
                <a:solidFill>
                  <a:srgbClr val="0070C0"/>
                </a:solidFill>
              </a:rPr>
              <a:t>：</a:t>
            </a:r>
            <a:r>
              <a:rPr kumimoji="1" lang="zh-CN" altLang="en-US" sz="2100" dirty="0">
                <a:solidFill>
                  <a:srgbClr val="0070C0"/>
                </a:solidFill>
              </a:rPr>
              <a:t>自己设计记录格式，至少包括</a:t>
            </a:r>
            <a:r>
              <a:rPr kumimoji="1" lang="en-US" altLang="zh-CN" sz="2100" dirty="0">
                <a:solidFill>
                  <a:srgbClr val="0070C0"/>
                </a:solidFill>
              </a:rPr>
              <a:t>2</a:t>
            </a:r>
            <a:r>
              <a:rPr kumimoji="1" lang="zh-CN" altLang="en-US" sz="2100" dirty="0">
                <a:solidFill>
                  <a:srgbClr val="0070C0"/>
                </a:solidFill>
              </a:rPr>
              <a:t>个</a:t>
            </a:r>
            <a:r>
              <a:rPr kumimoji="1" lang="zh-CN" altLang="en-US" sz="2100" dirty="0">
                <a:solidFill>
                  <a:srgbClr val="0070C0"/>
                </a:solidFill>
              </a:rPr>
              <a:t>属性（</a:t>
            </a:r>
            <a:r>
              <a:rPr kumimoji="1" lang="en-US" altLang="zh-CN" sz="2100" dirty="0">
                <a:solidFill>
                  <a:srgbClr val="0070C0"/>
                </a:solidFill>
              </a:rPr>
              <a:t>A</a:t>
            </a:r>
            <a:r>
              <a:rPr kumimoji="1" lang="zh-CN" altLang="en-US" sz="2100" dirty="0">
                <a:solidFill>
                  <a:srgbClr val="0070C0"/>
                </a:solidFill>
              </a:rPr>
              <a:t>和</a:t>
            </a:r>
            <a:r>
              <a:rPr kumimoji="1" lang="en-US" altLang="zh-CN" sz="2100" dirty="0">
                <a:solidFill>
                  <a:srgbClr val="0070C0"/>
                </a:solidFill>
              </a:rPr>
              <a:t>B</a:t>
            </a:r>
            <a:r>
              <a:rPr kumimoji="1" lang="zh-CN" altLang="en-US" sz="2100" dirty="0">
                <a:solidFill>
                  <a:srgbClr val="0070C0"/>
                </a:solidFill>
              </a:rPr>
              <a:t>），其中</a:t>
            </a:r>
            <a:r>
              <a:rPr kumimoji="1" lang="en-US" altLang="zh-CN" sz="2100" dirty="0">
                <a:solidFill>
                  <a:srgbClr val="0070C0"/>
                </a:solidFill>
              </a:rPr>
              <a:t>A</a:t>
            </a:r>
            <a:r>
              <a:rPr kumimoji="1" lang="zh-CN" altLang="en-US" sz="2100" dirty="0">
                <a:solidFill>
                  <a:srgbClr val="0070C0"/>
                </a:solidFill>
              </a:rPr>
              <a:t>为数值型</a:t>
            </a:r>
            <a:r>
              <a:rPr kumimoji="1" lang="zh-CN" altLang="en-US" sz="2100" dirty="0">
                <a:solidFill>
                  <a:srgbClr val="0070C0"/>
                </a:solidFill>
              </a:rPr>
              <a:t>，</a:t>
            </a:r>
            <a:r>
              <a:rPr kumimoji="1" lang="en-US" altLang="zh-CN" sz="2100" dirty="0">
                <a:solidFill>
                  <a:srgbClr val="0070C0"/>
                </a:solidFill>
              </a:rPr>
              <a:t>B</a:t>
            </a:r>
            <a:r>
              <a:rPr kumimoji="1" lang="zh-CN" altLang="en-US" sz="2100" dirty="0">
                <a:solidFill>
                  <a:srgbClr val="0070C0"/>
                </a:solidFill>
              </a:rPr>
              <a:t>作为记录的内容类型不限。</a:t>
            </a:r>
            <a:endParaRPr kumimoji="1" lang="en-US" altLang="zh-CN" sz="2100" dirty="0">
              <a:solidFill>
                <a:srgbClr val="0070C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CN" sz="2100" dirty="0">
                <a:solidFill>
                  <a:srgbClr val="0070C0"/>
                </a:solidFill>
              </a:rPr>
              <a:t>2</a:t>
            </a:r>
            <a:r>
              <a:rPr kumimoji="1" lang="zh-CN" altLang="en-US" sz="2100" dirty="0">
                <a:solidFill>
                  <a:srgbClr val="0070C0"/>
                </a:solidFill>
              </a:rPr>
              <a:t>：随机</a:t>
            </a:r>
            <a:r>
              <a:rPr kumimoji="1" lang="zh-CN" altLang="en-US" sz="2100" dirty="0">
                <a:solidFill>
                  <a:srgbClr val="0070C0"/>
                </a:solidFill>
              </a:rPr>
              <a:t>生成足够数量的记录，并存储为外存</a:t>
            </a:r>
            <a:r>
              <a:rPr kumimoji="1" lang="zh-CN" altLang="en-US" sz="2100" dirty="0">
                <a:solidFill>
                  <a:srgbClr val="0070C0"/>
                </a:solidFill>
              </a:rPr>
              <a:t>文件（尽量选择</a:t>
            </a:r>
            <a:r>
              <a:rPr kumimoji="1" lang="en-US" altLang="zh-CN" sz="2100" dirty="0">
                <a:solidFill>
                  <a:srgbClr val="0070C0"/>
                </a:solidFill>
              </a:rPr>
              <a:t>2</a:t>
            </a:r>
            <a:r>
              <a:rPr kumimoji="1" lang="zh-CN" altLang="en-US" sz="2100" dirty="0">
                <a:solidFill>
                  <a:srgbClr val="0070C0"/>
                </a:solidFill>
              </a:rPr>
              <a:t>进制格式</a:t>
            </a:r>
            <a:r>
              <a:rPr kumimoji="1" lang="zh-CN" altLang="en-US" sz="2100" dirty="0" smtClean="0">
                <a:solidFill>
                  <a:srgbClr val="0070C0"/>
                </a:solidFill>
              </a:rPr>
              <a:t>）。</a:t>
            </a:r>
            <a:endParaRPr kumimoji="1" lang="en-US" altLang="zh-CN" sz="2100" dirty="0" smtClean="0">
              <a:solidFill>
                <a:srgbClr val="0070C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CN" sz="2100" dirty="0" smtClean="0">
                <a:solidFill>
                  <a:srgbClr val="0070C0"/>
                </a:solidFill>
              </a:rPr>
              <a:t>3</a:t>
            </a:r>
            <a:r>
              <a:rPr kumimoji="1" lang="zh-CN" altLang="en-US" sz="2100" dirty="0" smtClean="0">
                <a:solidFill>
                  <a:srgbClr val="0070C0"/>
                </a:solidFill>
              </a:rPr>
              <a:t>：基于数值型属性</a:t>
            </a:r>
            <a:r>
              <a:rPr kumimoji="1" lang="en-US" altLang="zh-CN" sz="2100" dirty="0" smtClean="0">
                <a:solidFill>
                  <a:srgbClr val="0070C0"/>
                </a:solidFill>
              </a:rPr>
              <a:t>A</a:t>
            </a:r>
            <a:r>
              <a:rPr kumimoji="1" lang="zh-CN" altLang="en-US" sz="2100" dirty="0" smtClean="0">
                <a:solidFill>
                  <a:srgbClr val="0070C0"/>
                </a:solidFill>
              </a:rPr>
              <a:t>，用高级语言实现多路归并排序算法，并分析性能（时间和空间）。</a:t>
            </a:r>
            <a:endParaRPr kumimoji="1" lang="zh-CN" altLang="en-US" sz="2100" dirty="0">
              <a:solidFill>
                <a:srgbClr val="0070C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kumimoji="1" lang="zh-CN" altLang="en-US" sz="2100" dirty="0" smtClean="0"/>
              <a:t>题目</a:t>
            </a:r>
            <a:r>
              <a:rPr kumimoji="1" lang="en-US" altLang="zh-CN" sz="2100" dirty="0" smtClean="0"/>
              <a:t>2</a:t>
            </a:r>
            <a:r>
              <a:rPr kumimoji="1" lang="zh-CN" altLang="en-US" sz="2100" dirty="0" smtClean="0"/>
              <a:t>：</a:t>
            </a:r>
            <a:r>
              <a:rPr kumimoji="1" lang="en-US" altLang="zh-CN" sz="2100" dirty="0" smtClean="0"/>
              <a:t>B+</a:t>
            </a:r>
            <a:r>
              <a:rPr kumimoji="1" lang="zh-CN" altLang="en-US" sz="2100" dirty="0" smtClean="0"/>
              <a:t>树索引查找算法的实现</a:t>
            </a:r>
            <a:endParaRPr kumimoji="1" lang="en-US" altLang="zh-CN" sz="21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CN" sz="2100" dirty="0">
                <a:solidFill>
                  <a:srgbClr val="0070C0"/>
                </a:solidFill>
              </a:rPr>
              <a:t>1</a:t>
            </a:r>
            <a:r>
              <a:rPr kumimoji="1" lang="zh-CN" altLang="en-US" sz="2100" dirty="0">
                <a:solidFill>
                  <a:srgbClr val="0070C0"/>
                </a:solidFill>
              </a:rPr>
              <a:t>：自己设计记录格式，至少包括</a:t>
            </a:r>
            <a:r>
              <a:rPr kumimoji="1" lang="en-US" altLang="zh-CN" sz="2100" dirty="0">
                <a:solidFill>
                  <a:srgbClr val="0070C0"/>
                </a:solidFill>
              </a:rPr>
              <a:t>2</a:t>
            </a:r>
            <a:r>
              <a:rPr kumimoji="1" lang="zh-CN" altLang="en-US" sz="2100" dirty="0">
                <a:solidFill>
                  <a:srgbClr val="0070C0"/>
                </a:solidFill>
              </a:rPr>
              <a:t>个属性（</a:t>
            </a:r>
            <a:r>
              <a:rPr kumimoji="1" lang="en-US" altLang="zh-CN" sz="2100" dirty="0">
                <a:solidFill>
                  <a:srgbClr val="0070C0"/>
                </a:solidFill>
              </a:rPr>
              <a:t>A</a:t>
            </a:r>
            <a:r>
              <a:rPr kumimoji="1" lang="zh-CN" altLang="en-US" sz="2100" dirty="0">
                <a:solidFill>
                  <a:srgbClr val="0070C0"/>
                </a:solidFill>
              </a:rPr>
              <a:t>和</a:t>
            </a:r>
            <a:r>
              <a:rPr kumimoji="1" lang="en-US" altLang="zh-CN" sz="2100" dirty="0">
                <a:solidFill>
                  <a:srgbClr val="0070C0"/>
                </a:solidFill>
              </a:rPr>
              <a:t>B</a:t>
            </a:r>
            <a:r>
              <a:rPr kumimoji="1" lang="zh-CN" altLang="en-US" sz="2100" dirty="0">
                <a:solidFill>
                  <a:srgbClr val="0070C0"/>
                </a:solidFill>
              </a:rPr>
              <a:t>），其中</a:t>
            </a:r>
            <a:r>
              <a:rPr kumimoji="1" lang="en-US" altLang="zh-CN" sz="2100" dirty="0">
                <a:solidFill>
                  <a:srgbClr val="0070C0"/>
                </a:solidFill>
              </a:rPr>
              <a:t>A</a:t>
            </a:r>
            <a:r>
              <a:rPr kumimoji="1" lang="zh-CN" altLang="en-US" sz="2100" dirty="0">
                <a:solidFill>
                  <a:srgbClr val="0070C0"/>
                </a:solidFill>
              </a:rPr>
              <a:t>为数值型，</a:t>
            </a:r>
            <a:r>
              <a:rPr kumimoji="1" lang="en-US" altLang="zh-CN" sz="2100" dirty="0">
                <a:solidFill>
                  <a:srgbClr val="0070C0"/>
                </a:solidFill>
              </a:rPr>
              <a:t>B</a:t>
            </a:r>
            <a:r>
              <a:rPr kumimoji="1" lang="zh-CN" altLang="en-US" sz="2100" dirty="0">
                <a:solidFill>
                  <a:srgbClr val="0070C0"/>
                </a:solidFill>
              </a:rPr>
              <a:t>作为记录的内容类型不限。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CN" sz="2100" dirty="0">
                <a:solidFill>
                  <a:srgbClr val="0070C0"/>
                </a:solidFill>
              </a:rPr>
              <a:t>2</a:t>
            </a:r>
            <a:r>
              <a:rPr kumimoji="1" lang="zh-CN" altLang="en-US" sz="2100" dirty="0">
                <a:solidFill>
                  <a:srgbClr val="0070C0"/>
                </a:solidFill>
              </a:rPr>
              <a:t>：随机生成足够数量的记录，并存储为外存文件（尽量选择</a:t>
            </a:r>
            <a:r>
              <a:rPr kumimoji="1" lang="en-US" altLang="zh-CN" sz="2100" dirty="0">
                <a:solidFill>
                  <a:srgbClr val="0070C0"/>
                </a:solidFill>
              </a:rPr>
              <a:t>2</a:t>
            </a:r>
            <a:r>
              <a:rPr kumimoji="1" lang="zh-CN" altLang="en-US" sz="2100" dirty="0">
                <a:solidFill>
                  <a:srgbClr val="0070C0"/>
                </a:solidFill>
              </a:rPr>
              <a:t>进制格式）。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CN" sz="2100" dirty="0">
                <a:solidFill>
                  <a:srgbClr val="0070C0"/>
                </a:solidFill>
              </a:rPr>
              <a:t>3</a:t>
            </a:r>
            <a:r>
              <a:rPr kumimoji="1" lang="zh-CN" altLang="en-US" sz="2100" dirty="0" smtClean="0">
                <a:solidFill>
                  <a:srgbClr val="0070C0"/>
                </a:solidFill>
              </a:rPr>
              <a:t>：</a:t>
            </a:r>
            <a:r>
              <a:rPr kumimoji="1" lang="zh-CN" altLang="en-US" sz="2100" dirty="0">
                <a:solidFill>
                  <a:srgbClr val="0070C0"/>
                </a:solidFill>
              </a:rPr>
              <a:t>以</a:t>
            </a:r>
            <a:r>
              <a:rPr kumimoji="1" lang="zh-CN" altLang="en-US" sz="2100" dirty="0" smtClean="0">
                <a:solidFill>
                  <a:srgbClr val="0070C0"/>
                </a:solidFill>
              </a:rPr>
              <a:t>数值</a:t>
            </a:r>
            <a:r>
              <a:rPr kumimoji="1" lang="zh-CN" altLang="en-US" sz="2100" dirty="0">
                <a:solidFill>
                  <a:srgbClr val="0070C0"/>
                </a:solidFill>
              </a:rPr>
              <a:t>型属性</a:t>
            </a:r>
            <a:r>
              <a:rPr kumimoji="1" lang="en-US" altLang="zh-CN" sz="2100" dirty="0" smtClean="0">
                <a:solidFill>
                  <a:srgbClr val="0070C0"/>
                </a:solidFill>
              </a:rPr>
              <a:t>A</a:t>
            </a:r>
            <a:r>
              <a:rPr kumimoji="1" lang="zh-CN" altLang="en-US" sz="2100" dirty="0" smtClean="0">
                <a:solidFill>
                  <a:srgbClr val="0070C0"/>
                </a:solidFill>
              </a:rPr>
              <a:t>为键值，</a:t>
            </a:r>
            <a:r>
              <a:rPr kumimoji="1" lang="zh-CN" altLang="en-US" sz="2100" dirty="0">
                <a:solidFill>
                  <a:srgbClr val="0070C0"/>
                </a:solidFill>
              </a:rPr>
              <a:t>用高级语言</a:t>
            </a:r>
            <a:r>
              <a:rPr kumimoji="1" lang="zh-CN" altLang="en-US" sz="2100" dirty="0" smtClean="0">
                <a:solidFill>
                  <a:srgbClr val="0070C0"/>
                </a:solidFill>
              </a:rPr>
              <a:t>实现</a:t>
            </a:r>
            <a:r>
              <a:rPr kumimoji="1" lang="en-US" altLang="zh-CN" sz="2100" dirty="0" smtClean="0">
                <a:solidFill>
                  <a:srgbClr val="0070C0"/>
                </a:solidFill>
              </a:rPr>
              <a:t>B+</a:t>
            </a:r>
            <a:r>
              <a:rPr kumimoji="1" lang="zh-CN" altLang="en-US" sz="2100" dirty="0" smtClean="0">
                <a:solidFill>
                  <a:srgbClr val="0070C0"/>
                </a:solidFill>
              </a:rPr>
              <a:t>树索引算法，能够进行索引的插入，删除和记录的查找操作。</a:t>
            </a:r>
            <a:endParaRPr kumimoji="1" lang="zh-CN" altLang="en-US" sz="21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zh-CN" altLang="en-US" sz="2000" dirty="0" smtClean="0"/>
              <a:t>时间</a:t>
            </a:r>
            <a:r>
              <a:rPr kumimoji="1" lang="zh-CN" altLang="en-US" sz="2000" dirty="0" smtClean="0"/>
              <a:t>节点</a:t>
            </a:r>
            <a:r>
              <a:rPr kumimoji="1" lang="zh-CN" altLang="en-US" sz="2000" dirty="0" smtClean="0"/>
              <a:t>：</a:t>
            </a:r>
            <a:endParaRPr kumimoji="1" lang="en-US" altLang="zh-CN" sz="20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CN" sz="2100" dirty="0">
                <a:solidFill>
                  <a:srgbClr val="0070C0"/>
                </a:solidFill>
              </a:rPr>
              <a:t>1</a:t>
            </a:r>
            <a:r>
              <a:rPr kumimoji="1" lang="zh-CN" altLang="en-US" sz="2100" dirty="0">
                <a:solidFill>
                  <a:srgbClr val="0070C0"/>
                </a:solidFill>
              </a:rPr>
              <a:t>：</a:t>
            </a:r>
            <a:r>
              <a:rPr kumimoji="1" lang="en-US" altLang="zh-CN" sz="2100" dirty="0">
                <a:solidFill>
                  <a:srgbClr val="0070C0"/>
                </a:solidFill>
              </a:rPr>
              <a:t> </a:t>
            </a:r>
            <a:r>
              <a:rPr kumimoji="1" lang="zh-CN" altLang="en-US" sz="2100" dirty="0">
                <a:solidFill>
                  <a:srgbClr val="0070C0"/>
                </a:solidFill>
              </a:rPr>
              <a:t>第</a:t>
            </a:r>
            <a:r>
              <a:rPr kumimoji="1" lang="en-US" altLang="zh-CN" sz="2100" dirty="0">
                <a:solidFill>
                  <a:srgbClr val="0070C0"/>
                </a:solidFill>
              </a:rPr>
              <a:t>10</a:t>
            </a:r>
            <a:r>
              <a:rPr kumimoji="1" lang="zh-CN" altLang="en-US" sz="2100" dirty="0">
                <a:solidFill>
                  <a:srgbClr val="0070C0"/>
                </a:solidFill>
              </a:rPr>
              <a:t>周第二次实验</a:t>
            </a:r>
            <a:r>
              <a:rPr kumimoji="1" lang="zh-CN" altLang="en-US" sz="2100" dirty="0">
                <a:solidFill>
                  <a:srgbClr val="0070C0"/>
                </a:solidFill>
              </a:rPr>
              <a:t>课</a:t>
            </a:r>
            <a:endParaRPr kumimoji="1" lang="en-US" altLang="zh-CN" sz="21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zh-CN" altLang="en-US" sz="2000" dirty="0" smtClean="0"/>
              <a:t>实验</a:t>
            </a:r>
            <a:r>
              <a:rPr kumimoji="1" lang="zh-CN" altLang="en-US" sz="2000" dirty="0"/>
              <a:t>报告</a:t>
            </a:r>
            <a:r>
              <a:rPr kumimoji="1" lang="zh-CN" altLang="en-US" sz="2000" dirty="0" smtClean="0"/>
              <a:t>：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CN" sz="2100" dirty="0">
                <a:solidFill>
                  <a:srgbClr val="0070C0"/>
                </a:solidFill>
              </a:rPr>
              <a:t>1</a:t>
            </a:r>
            <a:r>
              <a:rPr kumimoji="1" lang="zh-CN" altLang="en-US" sz="2100" dirty="0">
                <a:solidFill>
                  <a:srgbClr val="0070C0"/>
                </a:solidFill>
              </a:rPr>
              <a:t>：</a:t>
            </a:r>
            <a:r>
              <a:rPr kumimoji="1" lang="zh-CN" altLang="en-US" sz="2100" dirty="0">
                <a:solidFill>
                  <a:srgbClr val="0070C0"/>
                </a:solidFill>
              </a:rPr>
              <a:t>描述实验环境的构建（记录和文件的准备）；</a:t>
            </a:r>
            <a:endParaRPr kumimoji="1" lang="zh-CN" altLang="en-US" sz="2100" dirty="0">
              <a:solidFill>
                <a:srgbClr val="0070C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CN" sz="2100" dirty="0">
                <a:solidFill>
                  <a:srgbClr val="0070C0"/>
                </a:solidFill>
              </a:rPr>
              <a:t>2</a:t>
            </a:r>
            <a:r>
              <a:rPr kumimoji="1" lang="zh-CN" altLang="en-US" sz="2100" dirty="0">
                <a:solidFill>
                  <a:srgbClr val="0070C0"/>
                </a:solidFill>
              </a:rPr>
              <a:t>：给出基本算法设计的伪代码或流程图；</a:t>
            </a:r>
            <a:endParaRPr kumimoji="1" lang="en-US" altLang="zh-CN" sz="2100" dirty="0">
              <a:solidFill>
                <a:srgbClr val="0070C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CN" sz="2100" dirty="0">
                <a:solidFill>
                  <a:srgbClr val="0070C0"/>
                </a:solidFill>
              </a:rPr>
              <a:t>3</a:t>
            </a:r>
            <a:r>
              <a:rPr kumimoji="1" lang="zh-CN" altLang="en-US" sz="2100" dirty="0">
                <a:solidFill>
                  <a:srgbClr val="0070C0"/>
                </a:solidFill>
              </a:rPr>
              <a:t>：</a:t>
            </a:r>
            <a:r>
              <a:rPr kumimoji="1" lang="zh-CN" altLang="en-US" sz="2100" dirty="0">
                <a:solidFill>
                  <a:srgbClr val="0070C0"/>
                </a:solidFill>
              </a:rPr>
              <a:t>描述</a:t>
            </a:r>
            <a:r>
              <a:rPr kumimoji="1" lang="zh-CN" altLang="en-US" sz="2100" dirty="0">
                <a:solidFill>
                  <a:srgbClr val="0070C0"/>
                </a:solidFill>
              </a:rPr>
              <a:t>主要函数的设计过程；</a:t>
            </a:r>
            <a:endParaRPr kumimoji="1" lang="zh-CN" altLang="en-US" sz="2100" dirty="0">
              <a:solidFill>
                <a:srgbClr val="0070C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CN" sz="2100" dirty="0">
                <a:solidFill>
                  <a:srgbClr val="0070C0"/>
                </a:solidFill>
              </a:rPr>
              <a:t>4</a:t>
            </a:r>
            <a:r>
              <a:rPr kumimoji="1" lang="zh-CN" altLang="en-US" sz="2100" dirty="0">
                <a:solidFill>
                  <a:srgbClr val="0070C0"/>
                </a:solidFill>
              </a:rPr>
              <a:t>：程序运行</a:t>
            </a:r>
            <a:r>
              <a:rPr kumimoji="1" lang="zh-CN" altLang="en-US" sz="2100" dirty="0">
                <a:solidFill>
                  <a:srgbClr val="0070C0"/>
                </a:solidFill>
              </a:rPr>
              <a:t>结果；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CN" sz="2100" dirty="0">
                <a:solidFill>
                  <a:srgbClr val="0070C0"/>
                </a:solidFill>
              </a:rPr>
              <a:t>5</a:t>
            </a:r>
            <a:r>
              <a:rPr kumimoji="1" lang="zh-CN" altLang="en-US" sz="2100" dirty="0">
                <a:solidFill>
                  <a:srgbClr val="0070C0"/>
                </a:solidFill>
              </a:rPr>
              <a:t>：程序代码单独打包</a:t>
            </a:r>
            <a:r>
              <a:rPr kumimoji="1" lang="zh-CN" altLang="en-US" sz="2100" dirty="0">
                <a:solidFill>
                  <a:srgbClr val="0070C0"/>
                </a:solidFill>
              </a:rPr>
              <a:t>提交</a:t>
            </a:r>
            <a:endParaRPr kumimoji="1" lang="en-US" altLang="zh-CN" sz="2100" dirty="0">
              <a:solidFill>
                <a:srgbClr val="0070C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CN" sz="2100" dirty="0">
                <a:solidFill>
                  <a:srgbClr val="0070C0"/>
                </a:solidFill>
              </a:rPr>
              <a:t>6</a:t>
            </a:r>
            <a:r>
              <a:rPr kumimoji="1" lang="zh-CN" altLang="en-US" sz="2100" dirty="0">
                <a:solidFill>
                  <a:srgbClr val="0070C0"/>
                </a:solidFill>
              </a:rPr>
              <a:t>：</a:t>
            </a:r>
            <a:r>
              <a:rPr kumimoji="1" lang="zh-CN" altLang="en-US" sz="2100" dirty="0">
                <a:solidFill>
                  <a:srgbClr val="0070C0"/>
                </a:solidFill>
              </a:rPr>
              <a:t>报告及代码提交到头歌</a:t>
            </a:r>
            <a:r>
              <a:rPr kumimoji="1" lang="zh-CN" altLang="en-US" sz="2100" dirty="0">
                <a:solidFill>
                  <a:srgbClr val="0070C0"/>
                </a:solidFill>
              </a:rPr>
              <a:t>平台</a:t>
            </a:r>
            <a:endParaRPr kumimoji="1" lang="zh-CN" altLang="en-US" sz="2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5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" y="172085"/>
            <a:ext cx="10515600" cy="589915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实验报告提交方式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" y="762000"/>
            <a:ext cx="10515600" cy="5913120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CN" sz="2100" dirty="0" smtClean="0"/>
              <a:t>1</a:t>
            </a:r>
            <a:r>
              <a:rPr kumimoji="1" lang="zh-CN" altLang="en-US" sz="2100" dirty="0" smtClean="0"/>
              <a:t>：头歌平台登录网址及邀请码：</a:t>
            </a:r>
            <a:endParaRPr kumimoji="1" lang="en-US" altLang="zh-CN" sz="21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kumimoji="1" lang="zh-CN" altLang="en-US" sz="2100" dirty="0">
                <a:solidFill>
                  <a:srgbClr val="FF0000"/>
                </a:solidFill>
              </a:rPr>
              <a:t>登录网址</a:t>
            </a:r>
            <a:r>
              <a:rPr kumimoji="1" lang="zh-CN" altLang="en-US" sz="2100" dirty="0"/>
              <a:t>： </a:t>
            </a:r>
            <a:r>
              <a:rPr kumimoji="1" lang="en-US" altLang="zh-CN" sz="2100" dirty="0">
                <a:solidFill>
                  <a:srgbClr val="0070C0"/>
                </a:solidFill>
              </a:rPr>
              <a:t>www.educoder.net</a:t>
            </a:r>
            <a:r>
              <a:rPr kumimoji="1" lang="en-US" altLang="zh-CN" sz="2100" dirty="0"/>
              <a:t> </a:t>
            </a:r>
            <a:r>
              <a:rPr kumimoji="1" lang="en-US" altLang="zh-CN" sz="2100" dirty="0" smtClean="0"/>
              <a:t>     </a:t>
            </a:r>
            <a:r>
              <a:rPr kumimoji="1" lang="zh-CN" altLang="en-US" sz="2100" dirty="0" smtClean="0">
                <a:solidFill>
                  <a:srgbClr val="FF0000"/>
                </a:solidFill>
              </a:rPr>
              <a:t>课程邀请</a:t>
            </a:r>
            <a:r>
              <a:rPr kumimoji="1" lang="zh-CN" altLang="en-US" sz="2100" dirty="0">
                <a:solidFill>
                  <a:srgbClr val="FF0000"/>
                </a:solidFill>
              </a:rPr>
              <a:t>码</a:t>
            </a:r>
            <a:r>
              <a:rPr kumimoji="1" lang="zh-CN" altLang="en-US" sz="2100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/>
              <a:t>SB43F</a:t>
            </a:r>
            <a:r>
              <a:rPr kumimoji="1" lang="zh-CN" altLang="en-US" sz="2100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2100" dirty="0" smtClean="0"/>
              <a:t> </a:t>
            </a:r>
            <a:endParaRPr kumimoji="1" lang="en-US" altLang="zh-CN" sz="2100" dirty="0" smtClean="0"/>
          </a:p>
          <a:p>
            <a:pPr marL="0" lvl="1" indent="0">
              <a:spcBef>
                <a:spcPts val="1000"/>
              </a:spcBef>
              <a:buNone/>
            </a:pPr>
            <a:endParaRPr kumimoji="1" lang="en-US" altLang="zh-CN" sz="2100" dirty="0"/>
          </a:p>
          <a:p>
            <a:pPr marL="0" lvl="1" indent="0">
              <a:spcBef>
                <a:spcPts val="1000"/>
              </a:spcBef>
              <a:buNone/>
            </a:pPr>
            <a:r>
              <a:rPr kumimoji="1" lang="zh-CN" altLang="en-US" sz="2100" dirty="0"/>
              <a:t>附：在 </a:t>
            </a:r>
            <a:r>
              <a:rPr kumimoji="1" lang="en-US" altLang="zh-CN" sz="2100" dirty="0" err="1"/>
              <a:t>educoder</a:t>
            </a:r>
            <a:r>
              <a:rPr kumimoji="1" lang="zh-CN" altLang="en-US" sz="2100" dirty="0" smtClean="0"/>
              <a:t>上加入课堂 </a:t>
            </a:r>
            <a:r>
              <a:rPr kumimoji="1" lang="zh-CN" altLang="en-US" sz="2100" dirty="0"/>
              <a:t>，提交实验报告和代码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CN" sz="2100" dirty="0"/>
              <a:t>1</a:t>
            </a:r>
            <a:r>
              <a:rPr kumimoji="1" lang="zh-CN" altLang="en-US" sz="2100" dirty="0"/>
              <a:t>：注册并登陆平台。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CN" sz="2100" dirty="0"/>
              <a:t>2</a:t>
            </a:r>
            <a:r>
              <a:rPr kumimoji="1" lang="zh-CN" altLang="en-US" sz="2100" dirty="0"/>
              <a:t>：点击 加入教学课堂</a:t>
            </a:r>
            <a:r>
              <a:rPr kumimoji="1" lang="zh-CN" altLang="en-US" sz="2100" dirty="0" smtClean="0"/>
              <a:t>：</a:t>
            </a:r>
            <a:endParaRPr kumimoji="1" lang="en-US" altLang="zh-CN" sz="2100" dirty="0" smtClean="0"/>
          </a:p>
          <a:p>
            <a:pPr marL="0" lvl="1" indent="0">
              <a:spcBef>
                <a:spcPts val="1000"/>
              </a:spcBef>
              <a:buNone/>
            </a:pPr>
            <a:endParaRPr kumimoji="1" lang="en-US" altLang="zh-CN" sz="2100" dirty="0"/>
          </a:p>
          <a:p>
            <a:pPr marL="0" lvl="1" indent="0">
              <a:spcBef>
                <a:spcPts val="1000"/>
              </a:spcBef>
              <a:buNone/>
            </a:pPr>
            <a:endParaRPr kumimoji="1" lang="en-US" altLang="zh-CN" sz="21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kumimoji="1" lang="en-US" altLang="zh-CN" sz="2100" dirty="0"/>
              <a:t>3</a:t>
            </a:r>
            <a:r>
              <a:rPr kumimoji="1" lang="zh-CN" altLang="en-US" sz="2100" dirty="0"/>
              <a:t>：输入</a:t>
            </a:r>
            <a:r>
              <a:rPr kumimoji="1" lang="zh-CN" altLang="en-US" sz="2100" dirty="0" smtClean="0"/>
              <a:t>课堂码加入课堂：选择学生身份。</a:t>
            </a:r>
            <a:endParaRPr kumimoji="1" lang="en-US" altLang="zh-CN" sz="2100" dirty="0" smtClean="0"/>
          </a:p>
          <a:p>
            <a:pPr marL="0" lvl="1" indent="0">
              <a:spcBef>
                <a:spcPts val="1000"/>
              </a:spcBef>
              <a:buNone/>
            </a:pPr>
            <a:endParaRPr kumimoji="1" lang="zh-CN" altLang="en-US" sz="2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215" y="2563832"/>
            <a:ext cx="2452103" cy="14192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455" y="3779161"/>
            <a:ext cx="2882174" cy="11064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7215" y="50111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：提交 </a:t>
            </a:r>
            <a:r>
              <a:rPr lang="zh-CN" altLang="en-US" dirty="0" smtClean="0"/>
              <a:t>。每次实验</a:t>
            </a:r>
            <a:r>
              <a:rPr lang="zh-CN" altLang="en-US" dirty="0"/>
              <a:t>内容的提交</a:t>
            </a:r>
            <a:r>
              <a:rPr lang="zh-CN" altLang="en-US" dirty="0" smtClean="0"/>
              <a:t>入口可在图文作业中找到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65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554</Words>
  <Application>Microsoft Office PowerPoint</Application>
  <PresentationFormat>宽屏</PresentationFormat>
  <Paragraphs>47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实验要求</vt:lpstr>
      <vt:lpstr>实验要求</vt:lpstr>
      <vt:lpstr>实验报告提交方式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eddy</cp:lastModifiedBy>
  <cp:revision>35</cp:revision>
  <dcterms:created xsi:type="dcterms:W3CDTF">2020-02-09T08:30:00Z</dcterms:created>
  <dcterms:modified xsi:type="dcterms:W3CDTF">2023-03-17T01:25:34Z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