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4" r:id="rId8"/>
    <p:sldId id="265" r:id="rId9"/>
    <p:sldId id="266" r:id="rId10"/>
    <p:sldId id="267" r:id="rId11"/>
    <p:sldId id="272" r:id="rId12"/>
    <p:sldId id="268" r:id="rId13"/>
    <p:sldId id="269" r:id="rId14"/>
    <p:sldId id="273" r:id="rId15"/>
    <p:sldId id="274" r:id="rId16"/>
    <p:sldId id="275" r:id="rId17"/>
    <p:sldId id="260" r:id="rId18"/>
    <p:sldId id="262"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7.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3.xml"/><Relationship Id="rId2" Type="http://schemas.openxmlformats.org/officeDocument/2006/relationships/image" Target="../media/image8.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6.xml"/><Relationship Id="rId2" Type="http://schemas.openxmlformats.org/officeDocument/2006/relationships/image" Target="../media/image13.pn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1952625"/>
          </a:xfrm>
        </p:spPr>
        <p:txBody>
          <a:bodyPr/>
          <a:p>
            <a:r>
              <a:rPr lang="en-US" altLang="zh-CN"/>
              <a:t>2023</a:t>
            </a:r>
            <a:r>
              <a:rPr lang="zh-CN" altLang="en-US"/>
              <a:t>操作系统实验报告</a:t>
            </a:r>
            <a:endParaRPr lang="zh-CN" altLang="en-US"/>
          </a:p>
        </p:txBody>
      </p:sp>
      <p:sp>
        <p:nvSpPr>
          <p:cNvPr id="3" name="副标题 2"/>
          <p:cNvSpPr>
            <a:spLocks noGrp="1"/>
          </p:cNvSpPr>
          <p:nvPr>
            <p:ph type="subTitle" idx="1"/>
          </p:nvPr>
        </p:nvSpPr>
        <p:spPr>
          <a:xfrm>
            <a:off x="1534160" y="3428683"/>
            <a:ext cx="9144000" cy="1655762"/>
          </a:xfrm>
        </p:spPr>
        <p:txBody>
          <a:bodyPr/>
          <a:p>
            <a:r>
              <a:rPr lang="zh-CN" altLang="en-US" b="1"/>
              <a:t>实验名</a:t>
            </a:r>
            <a:r>
              <a:rPr lang="zh-CN" altLang="en-US"/>
              <a:t>：进程运行轨迹的跟踪与统计</a:t>
            </a:r>
            <a:endParaRPr lang="zh-CN" altLang="en-US"/>
          </a:p>
          <a:p>
            <a:r>
              <a:rPr lang="zh-CN" altLang="en-US" b="1"/>
              <a:t>姓名</a:t>
            </a:r>
            <a:r>
              <a:rPr lang="zh-CN" altLang="en-US"/>
              <a:t>：</a:t>
            </a:r>
            <a:r>
              <a:rPr lang="zh-CN" altLang="en-US"/>
              <a:t>瞿久尧</a:t>
            </a:r>
            <a:endParaRPr lang="zh-CN" altLang="en-US"/>
          </a:p>
          <a:p>
            <a:r>
              <a:rPr lang="zh-CN" altLang="en-US" b="1"/>
              <a:t>学号</a:t>
            </a:r>
            <a:r>
              <a:rPr lang="zh-CN" altLang="en-US"/>
              <a:t>：</a:t>
            </a:r>
            <a:r>
              <a:rPr lang="en-US" altLang="zh-CN"/>
              <a:t>120L022314</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SET1R}MQ~5E$VAB%)HOH1"/>
          <p:cNvPicPr>
            <a:picLocks noChangeAspect="1"/>
          </p:cNvPicPr>
          <p:nvPr>
            <p:custDataLst>
              <p:tags r:id="rId1"/>
            </p:custDataLst>
          </p:nvPr>
        </p:nvPicPr>
        <p:blipFill>
          <a:blip r:embed="rId2"/>
          <a:stretch>
            <a:fillRect/>
          </a:stretch>
        </p:blipFill>
        <p:spPr>
          <a:xfrm>
            <a:off x="0" y="0"/>
            <a:ext cx="6748145" cy="6126480"/>
          </a:xfrm>
          <a:prstGeom prst="rect">
            <a:avLst/>
          </a:prstGeom>
        </p:spPr>
      </p:pic>
      <p:pic>
        <p:nvPicPr>
          <p:cNvPr id="6" name="图片 5" descr="7F}M60MU{NDDGB)7]H6100Z"/>
          <p:cNvPicPr>
            <a:picLocks noChangeAspect="1"/>
          </p:cNvPicPr>
          <p:nvPr>
            <p:custDataLst>
              <p:tags r:id="rId3"/>
            </p:custDataLst>
          </p:nvPr>
        </p:nvPicPr>
        <p:blipFill>
          <a:blip r:embed="rId4"/>
          <a:stretch>
            <a:fillRect/>
          </a:stretch>
        </p:blipFill>
        <p:spPr>
          <a:xfrm>
            <a:off x="6748145" y="3364230"/>
            <a:ext cx="5286375" cy="2762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1099165" cy="4351655"/>
          </a:xfrm>
        </p:spPr>
        <p:txBody>
          <a:bodyPr/>
          <a:p>
            <a:r>
              <a:t>在//kernel/liteos_a/fs/proc/include/internal.h 内添加虚拟文件初始化函数 ProcTracInit 的声明</a:t>
            </a:r>
          </a:p>
        </p:txBody>
      </p:sp>
      <p:pic>
        <p:nvPicPr>
          <p:cNvPr id="4" name="图片 3" descr="QNX1ZBSSQMWX2XP)8WVHM31"/>
          <p:cNvPicPr>
            <a:picLocks noChangeAspect="1"/>
          </p:cNvPicPr>
          <p:nvPr/>
        </p:nvPicPr>
        <p:blipFill>
          <a:blip r:embed="rId1"/>
          <a:stretch>
            <a:fillRect/>
          </a:stretch>
        </p:blipFill>
        <p:spPr>
          <a:xfrm>
            <a:off x="2487930" y="3159760"/>
            <a:ext cx="7216140" cy="1310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1193145" cy="4351655"/>
          </a:xfrm>
        </p:spPr>
        <p:txBody>
          <a:bodyPr/>
          <a:p>
            <a:r>
              <a:rPr lang="zh-CN" altLang="en-US"/>
              <a:t>在//kernel/liteos_a/fs/proc/os_adapt/proc_init.c 里的 ProcFsInit 函数内调用 ProcTracInit</a:t>
            </a:r>
            <a:endParaRPr lang="zh-CN" altLang="en-US"/>
          </a:p>
        </p:txBody>
      </p:sp>
      <p:pic>
        <p:nvPicPr>
          <p:cNvPr id="4" name="图片 3" descr="7[VE(G2W`7~@76FG2_FRA12"/>
          <p:cNvPicPr>
            <a:picLocks noChangeAspect="1"/>
          </p:cNvPicPr>
          <p:nvPr/>
        </p:nvPicPr>
        <p:blipFill>
          <a:blip r:embed="rId1"/>
          <a:stretch>
            <a:fillRect/>
          </a:stretch>
        </p:blipFill>
        <p:spPr>
          <a:xfrm>
            <a:off x="4027170" y="3519170"/>
            <a:ext cx="4137660" cy="1868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1193145" cy="954405"/>
          </a:xfrm>
        </p:spPr>
        <p:txBody>
          <a:bodyPr/>
          <a:p>
            <a:r>
              <a:rPr lang="zh-CN" altLang="en-US"/>
              <a:t>对于进程创建，在//kernel/liteos_a/kernel/base/core/los_task.c 内的 LOS_TaskCreateOnly 函数中进行记录</a:t>
            </a:r>
            <a:endParaRPr lang="zh-CN" altLang="en-US"/>
          </a:p>
        </p:txBody>
      </p:sp>
      <p:pic>
        <p:nvPicPr>
          <p:cNvPr id="5" name="图片 4" descr="~47T~[1H4@4_@8FVL[UJ9XL"/>
          <p:cNvPicPr>
            <a:picLocks noChangeAspect="1"/>
          </p:cNvPicPr>
          <p:nvPr/>
        </p:nvPicPr>
        <p:blipFill>
          <a:blip r:embed="rId1"/>
          <a:stretch>
            <a:fillRect/>
          </a:stretch>
        </p:blipFill>
        <p:spPr>
          <a:xfrm>
            <a:off x="2270125" y="2648585"/>
            <a:ext cx="6397625" cy="1560830"/>
          </a:xfrm>
          <a:prstGeom prst="rect">
            <a:avLst/>
          </a:prstGeom>
        </p:spPr>
      </p:pic>
      <p:sp>
        <p:nvSpPr>
          <p:cNvPr id="6" name="内容占位符 2"/>
          <p:cNvSpPr>
            <a:spLocks noGrp="1"/>
          </p:cNvSpPr>
          <p:nvPr>
            <p:custDataLst>
              <p:tags r:id="rId2"/>
            </p:custDataLst>
          </p:nvPr>
        </p:nvSpPr>
        <p:spPr>
          <a:xfrm>
            <a:off x="838200" y="4209415"/>
            <a:ext cx="11193145" cy="954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对于任务切换，在//kernel/liteos_a/kernel/base/sched/los_sched.c 文件里的 OsSchedResched 函数中记录</a:t>
            </a:r>
            <a:endParaRPr lang="zh-CN" altLang="en-US"/>
          </a:p>
        </p:txBody>
      </p:sp>
      <p:sp>
        <p:nvSpPr>
          <p:cNvPr id="7" name="文本框 6"/>
          <p:cNvSpPr txBox="1"/>
          <p:nvPr/>
        </p:nvSpPr>
        <p:spPr>
          <a:xfrm>
            <a:off x="835025" y="5227320"/>
            <a:ext cx="10847705" cy="865505"/>
          </a:xfrm>
          <a:prstGeom prst="rect">
            <a:avLst/>
          </a:prstGeom>
          <a:noFill/>
        </p:spPr>
        <p:txBody>
          <a:bodyPr wrap="square" rtlCol="0">
            <a:spAutoFit/>
          </a:bodyPr>
          <a:p>
            <a:pPr marL="228600" indent="-228600" algn="l">
              <a:lnSpc>
                <a:spcPct val="90000"/>
              </a:lnSpc>
              <a:spcBef>
                <a:spcPts val="1000"/>
              </a:spcBef>
              <a:buClrTx/>
              <a:buSzTx/>
              <a:buFont typeface="Arial" panose="020B0604020202020204" pitchFamily="34" charset="0"/>
              <a:buChar char="•"/>
            </a:pPr>
            <a:r>
              <a:rPr lang="zh-CN" altLang="en-US" sz="2800"/>
              <a:t>还要在//kernel/liteos_a/kernel/base/sched/los_priority.c 中的 PriQueInsert 函数里调用几次</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1193145" cy="954405"/>
          </a:xfrm>
        </p:spPr>
        <p:txBody>
          <a:bodyPr>
            <a:normAutofit lnSpcReduction="20000"/>
          </a:bodyPr>
          <a:p>
            <a:r>
              <a:rPr lang="zh-CN" altLang="en-US"/>
              <a:t>将//vendor/ohemu_industrial/qemu_arm_min/helloworld/helloworld.c 的内容改为如下</a:t>
            </a:r>
            <a:r>
              <a:rPr lang="zh-CN" altLang="en-US"/>
              <a:t>代码</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2914650"/>
            <a:ext cx="5250180" cy="233680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6111875" y="2780030"/>
            <a:ext cx="5692775" cy="3712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1193145" cy="5031740"/>
          </a:xfrm>
        </p:spPr>
        <p:txBody>
          <a:bodyPr>
            <a:normAutofit/>
          </a:bodyPr>
          <a:p>
            <a:r>
              <a:rPr lang="zh-CN" altLang="en-US"/>
              <a:t>hb build -f &amp;&amp; ./qemu-run -f</a:t>
            </a:r>
            <a:endParaRPr lang="zh-CN" altLang="en-US"/>
          </a:p>
          <a:p>
            <a:endParaRPr lang="zh-CN" altLang="en-US"/>
          </a:p>
          <a:p>
            <a:r>
              <a:rPr lang="en-US" altLang="zh-CN"/>
              <a:t>./bin/helloworld</a:t>
            </a:r>
            <a:endParaRPr lang="en-US" altLang="zh-CN"/>
          </a:p>
          <a:p>
            <a:endParaRPr lang="en-US" altLang="zh-CN"/>
          </a:p>
          <a:p>
            <a:r>
              <a:rPr lang="en-US" altLang="zh-CN"/>
              <a:t>cat /proc/trac</a:t>
            </a:r>
            <a:endParaRPr lang="en-US" altLang="zh-CN"/>
          </a:p>
          <a:p>
            <a:endParaRPr lang="en-US" altLang="zh-CN"/>
          </a:p>
          <a:p>
            <a:r>
              <a:rPr lang="zh-CN" altLang="en-US"/>
              <a:t>如上在终端中进行操作即可获得</a:t>
            </a:r>
            <a:r>
              <a:rPr lang="zh-CN" altLang="en-US"/>
              <a:t>调度轨迹</a:t>
            </a:r>
            <a:endParaRPr lang="zh-CN" altLang="en-US"/>
          </a:p>
          <a:p>
            <a:endParaRPr lang="zh-CN" altLang="en-US"/>
          </a:p>
          <a:p>
            <a:r>
              <a:rPr lang="zh-CN" altLang="en-US"/>
              <a:t>分别将时间片修改为</a:t>
            </a:r>
            <a:r>
              <a:rPr lang="en-US" altLang="zh-CN"/>
              <a:t>5000us</a:t>
            </a:r>
            <a:r>
              <a:rPr lang="zh-CN" altLang="en-US"/>
              <a:t>和</a:t>
            </a:r>
            <a:r>
              <a:rPr lang="en-US" altLang="zh-CN"/>
              <a:t>1us</a:t>
            </a:r>
            <a:r>
              <a:rPr lang="zh-CN" altLang="en-US"/>
              <a:t>后可得新的</a:t>
            </a:r>
            <a:r>
              <a:rPr lang="zh-CN" altLang="en-US"/>
              <a:t>调度轨迹</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2390"/>
            <a:ext cx="10515600" cy="1325563"/>
          </a:xfrm>
        </p:spPr>
        <p:txBody>
          <a:bodyPr/>
          <a:p>
            <a:r>
              <a:rPr lang="zh-CN" altLang="en-US" b="1">
                <a:sym typeface="+mn-ea"/>
              </a:rPr>
              <a:t>实验结果及分析</a:t>
            </a:r>
            <a:endParaRPr lang="zh-CN" altLang="en-US"/>
          </a:p>
        </p:txBody>
      </p:sp>
      <p:pic>
        <p:nvPicPr>
          <p:cNvPr id="5" name="图片 4" descr="KFQQP4J0Z3WZJ5LL2HNIU`6"/>
          <p:cNvPicPr>
            <a:picLocks noChangeAspect="1"/>
          </p:cNvPicPr>
          <p:nvPr/>
        </p:nvPicPr>
        <p:blipFill>
          <a:blip r:embed="rId1"/>
          <a:stretch>
            <a:fillRect/>
          </a:stretch>
        </p:blipFill>
        <p:spPr>
          <a:xfrm>
            <a:off x="2040255" y="2244725"/>
            <a:ext cx="8110855" cy="4403090"/>
          </a:xfrm>
          <a:prstGeom prst="rect">
            <a:avLst/>
          </a:prstGeom>
        </p:spPr>
      </p:pic>
      <p:sp>
        <p:nvSpPr>
          <p:cNvPr id="6" name="文本框 5"/>
          <p:cNvSpPr txBox="1"/>
          <p:nvPr/>
        </p:nvSpPr>
        <p:spPr>
          <a:xfrm>
            <a:off x="925830" y="1066800"/>
            <a:ext cx="10714355" cy="1791970"/>
          </a:xfrm>
          <a:prstGeom prst="rect">
            <a:avLst/>
          </a:prstGeom>
          <a:noFill/>
        </p:spPr>
        <p:txBody>
          <a:bodyPr wrap="square" rtlCol="0">
            <a:noAutofit/>
          </a:bodyPr>
          <a:p>
            <a:pPr marL="228600" indent="-228600" algn="l">
              <a:lnSpc>
                <a:spcPct val="90000"/>
              </a:lnSpc>
              <a:spcBef>
                <a:spcPts val="1000"/>
              </a:spcBef>
              <a:buClrTx/>
              <a:buSzTx/>
              <a:buFont typeface="Arial" panose="020B0604020202020204" pitchFamily="34" charset="0"/>
              <a:buChar char="•"/>
            </a:pPr>
            <a:r>
              <a:rPr lang="zh-CN" altLang="en-US" sz="2800"/>
              <a:t>改变OS_TIME_SLICE_MIN 并不会带来什么变化</a:t>
            </a:r>
            <a:endParaRPr lang="zh-CN" altLang="en-US" sz="2800"/>
          </a:p>
          <a:p>
            <a:pPr marL="228600" indent="-228600" algn="l">
              <a:lnSpc>
                <a:spcPct val="90000"/>
              </a:lnSpc>
              <a:spcBef>
                <a:spcPts val="1000"/>
              </a:spcBef>
              <a:buClrTx/>
              <a:buSzTx/>
              <a:buFont typeface="Arial" panose="020B0604020202020204" pitchFamily="34" charset="0"/>
              <a:buChar char="•"/>
            </a:pPr>
            <a:r>
              <a:rPr lang="zh-CN" altLang="en-US" sz="2800"/>
              <a:t>调度轨迹一定会随着 OS_TIME_SLICE_MIN 的变化而明显不同</a:t>
            </a:r>
            <a:endParaRPr lang="zh-CN" altLang="en-US" sz="2800"/>
          </a:p>
          <a:p>
            <a:pPr marL="228600" indent="-228600" algn="l">
              <a:lnSpc>
                <a:spcPct val="90000"/>
              </a:lnSpc>
              <a:spcBef>
                <a:spcPts val="1000"/>
              </a:spcBef>
              <a:buClrTx/>
              <a:buSzTx/>
              <a:buFont typeface="Arial" panose="020B0604020202020204" pitchFamily="34" charset="0"/>
              <a:buChar char="•"/>
            </a:pP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实验体会</a:t>
            </a:r>
            <a:endParaRPr lang="zh-CN" altLang="en-US"/>
          </a:p>
        </p:txBody>
      </p:sp>
      <p:sp>
        <p:nvSpPr>
          <p:cNvPr id="3" name="内容占位符 2"/>
          <p:cNvSpPr>
            <a:spLocks noGrp="1"/>
          </p:cNvSpPr>
          <p:nvPr>
            <p:ph idx="1"/>
          </p:nvPr>
        </p:nvSpPr>
        <p:spPr>
          <a:xfrm>
            <a:off x="548005" y="1461770"/>
            <a:ext cx="10515600" cy="4351338"/>
          </a:xfrm>
        </p:spPr>
        <p:txBody>
          <a:bodyPr>
            <a:normAutofit/>
          </a:bodyPr>
          <a:p>
            <a:r>
              <a:rPr lang="zh-CN" altLang="en-US"/>
              <a:t>在单进程编程中，所有任务都在同一个进程中运行。程序员需要自行管理每个任务的执行顺序和资源使用。这意味着在编写单进程程序时，需要考虑如何合理分配资源，如何处理任务间的通信和同步等问题。</a:t>
            </a:r>
            <a:endParaRPr lang="zh-CN" altLang="en-US"/>
          </a:p>
          <a:p>
            <a:r>
              <a:rPr lang="zh-CN" altLang="en-US"/>
              <a:t>多进程编程将任务分配给多个进程执行，每个进程都有自己的地址空间和系统资源，可以并行运行。多进程编程需要考虑如何分配任务以及如何处理进程间的通信和同步。</a:t>
            </a:r>
            <a:endParaRPr lang="zh-CN" altLang="en-US"/>
          </a:p>
          <a:p>
            <a:r>
              <a:rPr lang="zh-CN" altLang="en-US"/>
              <a:t>因此，单进程编程更适用于简单的应用程序或小规模问题，而多进程编程更适用于大规模并发、计算密集型或需要处理大量数据的应用程序。</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r>
              <a:rPr lang="zh-CN" altLang="en-US" b="1"/>
              <a:t>实验原理说明</a:t>
            </a:r>
            <a:r>
              <a:rPr lang="en-US" altLang="zh-CN"/>
              <a:t>——</a:t>
            </a:r>
            <a:r>
              <a:rPr lang="zh-CN" altLang="en-US">
                <a:solidFill>
                  <a:schemeClr val="accent1"/>
                </a:solidFill>
                <a:effectLst>
                  <a:outerShdw blurRad="38100" dist="25400" dir="5400000" algn="ctr" rotWithShape="0">
                    <a:srgbClr val="6E747A">
                      <a:alpha val="43000"/>
                    </a:srgbClr>
                  </a:outerShdw>
                </a:effectLst>
              </a:rPr>
              <a:t>运用学过的知识对实验核心原理进行说明</a:t>
            </a:r>
            <a:endParaRPr lang="zh-CN" altLang="en-US">
              <a:solidFill>
                <a:schemeClr val="accent1"/>
              </a:solidFill>
              <a:effectLst>
                <a:outerShdw blurRad="38100" dist="25400" dir="5400000" algn="ctr" rotWithShape="0">
                  <a:srgbClr val="6E747A">
                    <a:alpha val="43000"/>
                  </a:srgbClr>
                </a:outerShdw>
              </a:effectLst>
            </a:endParaRPr>
          </a:p>
          <a:p>
            <a:r>
              <a:rPr lang="zh-CN" altLang="en-US" b="1"/>
              <a:t>实验过程</a:t>
            </a:r>
            <a:r>
              <a:rPr lang="en-US" altLang="zh-CN"/>
              <a:t>——</a:t>
            </a:r>
            <a:r>
              <a:rPr lang="zh-CN" altLang="en-US">
                <a:solidFill>
                  <a:schemeClr val="accent1"/>
                </a:solidFill>
                <a:effectLst>
                  <a:outerShdw blurRad="38100" dist="25400" dir="5400000" algn="ctr" rotWithShape="0">
                    <a:srgbClr val="6E747A">
                      <a:alpha val="43000"/>
                    </a:srgbClr>
                  </a:outerShdw>
                </a:effectLst>
              </a:rPr>
              <a:t>写明详细的实现过程</a:t>
            </a:r>
            <a:endParaRPr lang="zh-CN" altLang="en-US"/>
          </a:p>
          <a:p>
            <a:r>
              <a:rPr lang="zh-CN" altLang="en-US" b="1"/>
              <a:t>实验结果及分析</a:t>
            </a:r>
            <a:r>
              <a:rPr lang="en-US" altLang="zh-CN"/>
              <a:t>——</a:t>
            </a:r>
            <a:r>
              <a:rPr lang="zh-CN" altLang="en-US">
                <a:solidFill>
                  <a:schemeClr val="accent1"/>
                </a:solidFill>
                <a:effectLst>
                  <a:outerShdw blurRad="38100" dist="25400" dir="5400000" algn="ctr" rotWithShape="0">
                    <a:srgbClr val="6E747A">
                      <a:alpha val="43000"/>
                    </a:srgbClr>
                  </a:outerShdw>
                </a:effectLst>
              </a:rPr>
              <a:t>通过截图进行阐述分析</a:t>
            </a:r>
            <a:endParaRPr lang="zh-CN" altLang="en-US">
              <a:solidFill>
                <a:schemeClr val="accent1"/>
              </a:solidFill>
              <a:effectLst>
                <a:outerShdw blurRad="38100" dist="25400" dir="5400000" algn="ctr" rotWithShape="0">
                  <a:srgbClr val="6E747A">
                    <a:alpha val="43000"/>
                  </a:srgbClr>
                </a:outerShdw>
              </a:effectLst>
            </a:endParaRPr>
          </a:p>
          <a:p>
            <a:pPr algn="l">
              <a:buClrTx/>
              <a:buSzTx/>
            </a:pPr>
            <a:r>
              <a:rPr lang="zh-CN" altLang="en-US" b="1"/>
              <a:t>源代码截图</a:t>
            </a:r>
            <a:r>
              <a:rPr lang="en-US" altLang="zh-CN" b="1"/>
              <a:t>——</a:t>
            </a:r>
            <a:r>
              <a:rPr lang="zh-CN" altLang="en-US">
                <a:solidFill>
                  <a:schemeClr val="accent1"/>
                </a:solidFill>
                <a:effectLst>
                  <a:outerShdw blurRad="38100" dist="25400" dir="5400000" algn="ctr" rotWithShape="0">
                    <a:srgbClr val="6E747A">
                      <a:alpha val="43000"/>
                    </a:srgbClr>
                  </a:outerShdw>
                </a:effectLst>
              </a:rPr>
              <a:t>对部分关键源代码进行截图展示</a:t>
            </a:r>
            <a:endParaRPr lang="zh-CN" altLang="en-US">
              <a:solidFill>
                <a:schemeClr val="accent1"/>
              </a:solidFill>
              <a:effectLst>
                <a:outerShdw blurRad="38100" dist="25400" dir="5400000" algn="ctr" rotWithShape="0">
                  <a:srgbClr val="6E747A">
                    <a:alpha val="43000"/>
                  </a:srgbClr>
                </a:outerShdw>
              </a:effectLst>
            </a:endParaRPr>
          </a:p>
          <a:p>
            <a:pPr algn="l">
              <a:buClrTx/>
              <a:buSzTx/>
            </a:pPr>
            <a:r>
              <a:rPr lang="zh-CN" altLang="en-US" b="1"/>
              <a:t>实验体会</a:t>
            </a:r>
            <a:r>
              <a:rPr lang="en-US" altLang="zh-CN">
                <a:solidFill>
                  <a:schemeClr val="accent1"/>
                </a:solidFill>
                <a:effectLst>
                  <a:outerShdw blurRad="38100" dist="25400" dir="5400000" algn="ctr" rotWithShape="0">
                    <a:srgbClr val="6E747A">
                      <a:alpha val="43000"/>
                    </a:srgbClr>
                  </a:outerShdw>
                </a:effectLst>
              </a:rPr>
              <a:t>——</a:t>
            </a:r>
            <a:r>
              <a:rPr lang="zh-CN" altLang="en-US">
                <a:solidFill>
                  <a:schemeClr val="accent1"/>
                </a:solidFill>
                <a:effectLst>
                  <a:outerShdw blurRad="38100" dist="25400" dir="5400000" algn="ctr" rotWithShape="0">
                    <a:srgbClr val="6E747A">
                      <a:alpha val="43000"/>
                    </a:srgbClr>
                  </a:outerShdw>
                </a:effectLst>
              </a:rPr>
              <a:t>通过实验个人学习到的内容</a:t>
            </a:r>
            <a:endParaRPr lang="zh-CN" altLang="en-US">
              <a:solidFill>
                <a:schemeClr val="accent1"/>
              </a:solidFill>
              <a:effectLst>
                <a:outerShdw blurRad="38100" dist="25400" dir="5400000" algn="ctr" rotWithShape="0">
                  <a:srgbClr val="6E747A">
                    <a:alpha val="43000"/>
                  </a:srgbClr>
                </a:outerShdw>
              </a:effectLst>
            </a:endParaRPr>
          </a:p>
          <a:p>
            <a:endParaRPr lang="zh-CN" altLang="en-US" b="1"/>
          </a:p>
          <a:p>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实验原理说明</a:t>
            </a:r>
            <a:endParaRPr lang="zh-CN" altLang="en-US"/>
          </a:p>
        </p:txBody>
      </p:sp>
      <p:sp>
        <p:nvSpPr>
          <p:cNvPr id="3" name="内容占位符 2"/>
          <p:cNvSpPr>
            <a:spLocks noGrp="1"/>
          </p:cNvSpPr>
          <p:nvPr>
            <p:ph idx="1"/>
          </p:nvPr>
        </p:nvSpPr>
        <p:spPr/>
        <p:txBody>
          <a:bodyPr/>
          <a:p>
            <a:r>
              <a:rPr lang="zh-CN" altLang="en-US"/>
              <a:t>进程从创建（liteos下调用clone()）到结束的整个过程就是进程的生命期，进程在其生命期中的运行轨迹实际上就表现为进程状态的多次切换</a:t>
            </a:r>
            <a:endParaRPr lang="zh-CN" altLang="en-US"/>
          </a:p>
          <a:p>
            <a:r>
              <a:rPr lang="zh-CN" altLang="en-US"/>
              <a:t>进程创建以后会成为就绪态</a:t>
            </a:r>
            <a:endParaRPr lang="zh-CN" altLang="en-US"/>
          </a:p>
          <a:p>
            <a:r>
              <a:rPr lang="zh-CN" altLang="en-US"/>
              <a:t>进程被调度以后会切换到运行态</a:t>
            </a:r>
            <a:endParaRPr lang="zh-CN" altLang="en-US"/>
          </a:p>
          <a:p>
            <a:r>
              <a:rPr lang="zh-CN" altLang="en-US"/>
              <a:t>在运行的过程中如果调用一个sleep，操作系统会将该进程切换到阻塞态（等待态）从而让出CPU</a:t>
            </a:r>
            <a:endParaRPr lang="zh-CN" altLang="en-US"/>
          </a:p>
          <a:p>
            <a:r>
              <a:rPr lang="zh-CN" altLang="en-US"/>
              <a:t>当文件读写完毕以后，操作系统会在将其切换成就绪态，等待进程调度算法来调度该进程执行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0669905" cy="4351655"/>
          </a:xfrm>
        </p:spPr>
        <p:txBody>
          <a:bodyPr/>
          <a:p>
            <a:r>
              <a:t>打开//kernel/liteos_a/kernel/base/include/los_sched_pri.h，在 SchedRunqueue结构体的下方添加调度轨迹结构体 SchedTrace 的定义</a:t>
            </a:r>
          </a:p>
        </p:txBody>
      </p:sp>
      <p:pic>
        <p:nvPicPr>
          <p:cNvPr id="4" name="图片 3" descr="XSH9D5RO5~~82%Y_8IA)N3N"/>
          <p:cNvPicPr>
            <a:picLocks noChangeAspect="1"/>
          </p:cNvPicPr>
          <p:nvPr/>
        </p:nvPicPr>
        <p:blipFill>
          <a:blip r:embed="rId1"/>
          <a:stretch>
            <a:fillRect/>
          </a:stretch>
        </p:blipFill>
        <p:spPr>
          <a:xfrm>
            <a:off x="3906520" y="3429000"/>
            <a:ext cx="4375785" cy="29698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420370" y="1825625"/>
            <a:ext cx="11272520" cy="4351655"/>
          </a:xfrm>
        </p:spPr>
        <p:txBody>
          <a:bodyPr/>
          <a:p>
            <a:r>
              <a:t>在//kernel/liteos_a/kernel/common/los_config.h 里定义循环数</a:t>
            </a:r>
            <a:r>
              <a:rPr lang="zh-CN"/>
              <a:t>组的</a:t>
            </a:r>
            <a:r>
              <a:rPr lang="zh-CN"/>
              <a:t>容量</a:t>
            </a:r>
            <a:endParaRPr lang="zh-CN"/>
          </a:p>
        </p:txBody>
      </p:sp>
      <p:pic>
        <p:nvPicPr>
          <p:cNvPr id="7" name="图片 6"/>
          <p:cNvPicPr>
            <a:picLocks noChangeAspect="1"/>
          </p:cNvPicPr>
          <p:nvPr>
            <p:custDataLst>
              <p:tags r:id="rId1"/>
            </p:custDataLst>
          </p:nvPr>
        </p:nvPicPr>
        <p:blipFill>
          <a:blip r:embed="rId2"/>
          <a:stretch>
            <a:fillRect/>
          </a:stretch>
        </p:blipFill>
        <p:spPr>
          <a:xfrm>
            <a:off x="1445260" y="2428875"/>
            <a:ext cx="9301480" cy="764540"/>
          </a:xfrm>
          <a:prstGeom prst="rect">
            <a:avLst/>
          </a:prstGeom>
        </p:spPr>
      </p:pic>
      <p:sp>
        <p:nvSpPr>
          <p:cNvPr id="8" name="文本框 7"/>
          <p:cNvSpPr txBox="1"/>
          <p:nvPr/>
        </p:nvSpPr>
        <p:spPr>
          <a:xfrm>
            <a:off x="598805" y="3465195"/>
            <a:ext cx="10968355" cy="865505"/>
          </a:xfrm>
          <a:prstGeom prst="rect">
            <a:avLst/>
          </a:prstGeom>
          <a:noFill/>
        </p:spPr>
        <p:txBody>
          <a:bodyPr wrap="square" rtlCol="0">
            <a:spAutoFit/>
          </a:bodyPr>
          <a:p>
            <a:pPr marL="228600" indent="-228600" algn="l">
              <a:lnSpc>
                <a:spcPct val="90000"/>
              </a:lnSpc>
              <a:spcBef>
                <a:spcPts val="1000"/>
              </a:spcBef>
              <a:buClrTx/>
              <a:buSzTx/>
              <a:buFont typeface="Arial" panose="020B0604020202020204" pitchFamily="34" charset="0"/>
              <a:buChar char="•"/>
            </a:pPr>
            <a:r>
              <a:rPr sz="2800"/>
              <a:t>在//kernel/liteos_a/kernel/base/sched/los_sched.c 中定义实际的全局变量</a:t>
            </a:r>
            <a:endParaRPr sz="2800"/>
          </a:p>
        </p:txBody>
      </p:sp>
      <p:pic>
        <p:nvPicPr>
          <p:cNvPr id="9" name="图片 8" descr="6C5L8XEE90RV[30{FNW)M29"/>
          <p:cNvPicPr>
            <a:picLocks noChangeAspect="1"/>
          </p:cNvPicPr>
          <p:nvPr/>
        </p:nvPicPr>
        <p:blipFill>
          <a:blip r:embed="rId3"/>
          <a:stretch>
            <a:fillRect/>
          </a:stretch>
        </p:blipFill>
        <p:spPr>
          <a:xfrm>
            <a:off x="1158240" y="4602480"/>
            <a:ext cx="9876155" cy="1732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0809605" cy="4351655"/>
          </a:xfrm>
        </p:spPr>
        <p:txBody>
          <a:bodyPr/>
          <a:p>
            <a:r>
              <a:rPr lang="zh-CN" altLang="en-US"/>
              <a:t>在同一文件下的 OsSchedInit 函数里对后两个变量进行初始化</a:t>
            </a:r>
            <a:endParaRPr lang="zh-CN" altLang="en-US"/>
          </a:p>
        </p:txBody>
      </p:sp>
      <p:pic>
        <p:nvPicPr>
          <p:cNvPr id="4" name="图片 3" descr="011$DMDRLSB{SC%CM~9CLLS"/>
          <p:cNvPicPr>
            <a:picLocks noChangeAspect="1"/>
          </p:cNvPicPr>
          <p:nvPr/>
        </p:nvPicPr>
        <p:blipFill>
          <a:blip r:embed="rId1"/>
          <a:stretch>
            <a:fillRect/>
          </a:stretch>
        </p:blipFill>
        <p:spPr>
          <a:xfrm>
            <a:off x="2694305" y="2625090"/>
            <a:ext cx="6803390" cy="4147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425575"/>
            <a:ext cx="11083290" cy="4351655"/>
          </a:xfrm>
        </p:spPr>
        <p:txBody>
          <a:bodyPr/>
          <a:p>
            <a:r>
              <a:t>在这三个变量的定义下面，添加两个用于添加调度轨迹的函数。</a:t>
            </a:r>
          </a:p>
          <a:p>
            <a:r>
              <a:t>第一个函数 OsGetNextSchedTrace 用于更新 g_nextSchedTraceIndex 和 g_schedTracesSize 变量，并返回循环数组里可用于存储下一个调度轨迹对象的指针；</a:t>
            </a:r>
          </a:p>
          <a:p>
            <a:r>
              <a:t>OsAddSchedTrace 函数供外部调用，作用是读取传入的任务控制块里的任务调度状态信息，添加到循环数组里。</a:t>
            </a:r>
          </a:p>
        </p:txBody>
      </p:sp>
      <p:pic>
        <p:nvPicPr>
          <p:cNvPr id="5" name="图片 4" descr="UGF]KIF8{J`Q`90}Q9[2[`T"/>
          <p:cNvPicPr>
            <a:picLocks noChangeAspect="1"/>
          </p:cNvPicPr>
          <p:nvPr/>
        </p:nvPicPr>
        <p:blipFill>
          <a:blip r:embed="rId1"/>
          <a:stretch>
            <a:fillRect/>
          </a:stretch>
        </p:blipFill>
        <p:spPr>
          <a:xfrm>
            <a:off x="2084705" y="4227830"/>
            <a:ext cx="8589645" cy="2102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1083290" cy="4351655"/>
          </a:xfrm>
        </p:spPr>
        <p:txBody>
          <a:bodyPr/>
          <a:p>
            <a:r>
              <a:t>在//kernel/liteos_a/kernel/base/include/los_sched_pri.h 内，为全局变量添加外部符号声明、为供外部调用的 OsAddSchedTrace 函数添加声明。</a:t>
            </a:r>
          </a:p>
        </p:txBody>
      </p:sp>
      <p:pic>
        <p:nvPicPr>
          <p:cNvPr id="4" name="图片 3" descr="]{KPS{`GYHFBG5A)W07H163"/>
          <p:cNvPicPr>
            <a:picLocks noChangeAspect="1"/>
          </p:cNvPicPr>
          <p:nvPr/>
        </p:nvPicPr>
        <p:blipFill>
          <a:blip r:embed="rId1"/>
          <a:stretch>
            <a:fillRect/>
          </a:stretch>
        </p:blipFill>
        <p:spPr>
          <a:xfrm>
            <a:off x="1426210" y="3429000"/>
            <a:ext cx="9338945" cy="1616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实验过程</a:t>
            </a:r>
            <a:endParaRPr lang="zh-CN" altLang="en-US"/>
          </a:p>
        </p:txBody>
      </p:sp>
      <p:sp>
        <p:nvSpPr>
          <p:cNvPr id="3" name="内容占位符 2"/>
          <p:cNvSpPr>
            <a:spLocks noGrp="1"/>
          </p:cNvSpPr>
          <p:nvPr>
            <p:ph idx="1"/>
          </p:nvPr>
        </p:nvSpPr>
        <p:spPr>
          <a:xfrm>
            <a:off x="838200" y="1825625"/>
            <a:ext cx="10919460" cy="4351655"/>
          </a:xfrm>
        </p:spPr>
        <p:txBody>
          <a:bodyPr/>
          <a:p>
            <a:r>
              <a:t>在//kernel/liteos_a/fs/proc/os_adapt/目录下添加 trac_proc.c文件</a:t>
            </a:r>
          </a:p>
          <a:p/>
          <a:p>
            <a:r>
              <a:t>打开//kernel/liteos_a/fs/proc/BUILD.gn，在源文件列表里添加本文件</a:t>
            </a:r>
          </a:p>
        </p:txBody>
      </p:sp>
      <p:pic>
        <p:nvPicPr>
          <p:cNvPr id="7" name="图片 6" descr="4RW{K317CZJF5M%1A{F5YCW"/>
          <p:cNvPicPr>
            <a:picLocks noChangeAspect="1"/>
          </p:cNvPicPr>
          <p:nvPr/>
        </p:nvPicPr>
        <p:blipFill>
          <a:blip r:embed="rId1"/>
          <a:stretch>
            <a:fillRect/>
          </a:stretch>
        </p:blipFill>
        <p:spPr>
          <a:xfrm>
            <a:off x="3476625" y="3683000"/>
            <a:ext cx="4309110" cy="199009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COMMONDATA" val="eyJoZGlkIjoiZWMzNGI5OTZjMzY4ZmYwMDgwYjEyMDY1YTY3YjZjYzEifQ=="/>
  <p:tag name="KSO_WPP_MARK_KEY" val="bf5e7699-a1a4-49f4-aca3-db8a39d9e1d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1900</Words>
  <Application>WPS 演示</Application>
  <PresentationFormat>宽屏</PresentationFormat>
  <Paragraphs>99</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Calibri</vt:lpstr>
      <vt:lpstr>微软雅黑</vt:lpstr>
      <vt:lpstr>Arial Unicode MS</vt:lpstr>
      <vt:lpstr>Office 主题</vt:lpstr>
      <vt:lpstr>2023操作系统实验报告</vt:lpstr>
      <vt:lpstr>大纲</vt:lpstr>
      <vt:lpstr>实验原理说明</vt:lpstr>
      <vt:lpstr>实验过程</vt:lpstr>
      <vt:lpstr>实验过程</vt:lpstr>
      <vt:lpstr>实验过程</vt:lpstr>
      <vt:lpstr>实验过程</vt:lpstr>
      <vt:lpstr>实验过程</vt:lpstr>
      <vt:lpstr>实验过程</vt:lpstr>
      <vt:lpstr>PowerPoint 演示文稿</vt:lpstr>
      <vt:lpstr>实验过程</vt:lpstr>
      <vt:lpstr>实验过程</vt:lpstr>
      <vt:lpstr>实验过程</vt:lpstr>
      <vt:lpstr>实验过程</vt:lpstr>
      <vt:lpstr>实验过程</vt:lpstr>
      <vt:lpstr>实验结果及分析</vt:lpstr>
      <vt:lpstr>实验体会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曲名</dc:creator>
  <cp:lastModifiedBy>向阳而生￡</cp:lastModifiedBy>
  <cp:revision>16</cp:revision>
  <dcterms:created xsi:type="dcterms:W3CDTF">2023-05-07T00:02:00Z</dcterms:created>
  <dcterms:modified xsi:type="dcterms:W3CDTF">2023-06-23T14:23:29Z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E28D6136A26C4F9D94D0A578137B298B_12</vt:lpwstr>
  </property>
  <property fmtid="{D5CDD505-2E9C-101B-9397-08002B2CF9AE}" pid="3" name="KSOProductBuildVer">
    <vt:lpwstr>2052-11.1.0.14309</vt:lpwstr>
  </property>
</Properties>
</file>