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1" r:id="rId9"/>
    <p:sldId id="262" r:id="rId10"/>
    <p:sldId id="290" r:id="rId11"/>
    <p:sldId id="266" r:id="rId12"/>
    <p:sldId id="267" r:id="rId13"/>
    <p:sldId id="271" r:id="rId14"/>
    <p:sldId id="272" r:id="rId15"/>
  </p:sldIdLst>
  <p:sldSz cx="9144000" cy="5715000" type="screen16x1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>
      <p:cViewPr varScale="1">
        <p:scale>
          <a:sx n="69" d="100"/>
          <a:sy n="69" d="100"/>
        </p:scale>
        <p:origin x="660" y="45"/>
      </p:cViewPr>
      <p:guideLst>
        <p:guide orient="horz" pos="18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BAB4B0-0DFB-4408-B496-45B60D2270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esktop\3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5377780"/>
            <a:ext cx="9144000" cy="33722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31627" y="5409529"/>
            <a:ext cx="221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在此输入论文题目 </a:t>
            </a:r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304"/>
            <a:ext cx="943250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esktop\3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49388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72030" y="2143760"/>
            <a:ext cx="6871970" cy="26543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基于微信公众号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B2C模式的在线学习平台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21" y="4459454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小组成员：刘文君、瞿久尧、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张泽繁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46" y="1651302"/>
            <a:ext cx="1107587" cy="73418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1" name="对角圆角矩形 10"/>
          <p:cNvSpPr/>
          <p:nvPr/>
        </p:nvSpPr>
        <p:spPr>
          <a:xfrm>
            <a:off x="1019659" y="1119949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2199739" y="2636823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1130259" y="2491354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96" y="1057259"/>
            <a:ext cx="2145907" cy="155284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58" y="488170"/>
            <a:ext cx="3857229" cy="857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2000">
        <p14:doors dir="vert"/>
      </p:transition>
    </mc:Choice>
    <mc:Fallback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99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23005" y="2118360"/>
            <a:ext cx="3542030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收获与提升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/>
              <a:t>4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 dir="d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61090" y="1201316"/>
            <a:ext cx="2098742" cy="1487005"/>
          </a:xfrm>
          <a:prstGeom prst="roundRect">
            <a:avLst>
              <a:gd name="adj" fmla="val 0"/>
            </a:avLst>
          </a:prstGeom>
          <a:blipFill dpi="0" rotWithShape="1">
            <a:blip r:embed="rId1" cstate="print"/>
            <a:srcRect/>
            <a:stretch>
              <a:fillRect l="-11000" r="-14000" b="-1000"/>
            </a:stretch>
          </a:blipFill>
          <a:ln w="127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035" y="2850301"/>
            <a:ext cx="6884842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成熟的框架和技术能够省去很多重复性和机械性的开发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将更多的工作重心放到项目的设计和功能实现中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而积极沟通的小组合作方式不仅能够尽快修复系统中的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也能很好的反馈需要改善的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56648" y="1201316"/>
            <a:ext cx="2098742" cy="1487005"/>
          </a:xfrm>
          <a:prstGeom prst="roundRect">
            <a:avLst>
              <a:gd name="adj" fmla="val 0"/>
            </a:avLst>
          </a:prstGeom>
          <a:blipFill dpi="0" rotWithShape="1">
            <a:blip r:embed="rId2" cstate="print"/>
            <a:srcRect/>
            <a:stretch>
              <a:fillRect l="-11000" r="-14000" b="-1000"/>
            </a:stretch>
          </a:blipFill>
          <a:ln w="127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0112" y="1201316"/>
            <a:ext cx="2098742" cy="1487005"/>
          </a:xfrm>
          <a:prstGeom prst="roundRect">
            <a:avLst>
              <a:gd name="adj" fmla="val 0"/>
            </a:avLst>
          </a:prstGeom>
          <a:blipFill dpi="0" rotWithShape="1">
            <a:blip r:embed="rId3" cstate="print"/>
            <a:srcRect/>
            <a:stretch>
              <a:fillRect l="-11000" r="-14000" b="-1000"/>
            </a:stretch>
          </a:blipFill>
          <a:ln w="127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收获与提升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1381" y="1273324"/>
            <a:ext cx="67710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74493" y="1339602"/>
            <a:ext cx="54006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783105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67544" y="2512318"/>
            <a:ext cx="169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1735" y="1670050"/>
            <a:ext cx="369379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面向服务方法的</a:t>
            </a:r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泪滴形 12"/>
          <p:cNvSpPr/>
          <p:nvPr/>
        </p:nvSpPr>
        <p:spPr>
          <a:xfrm>
            <a:off x="2866101" y="1719103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866101" y="2376006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泪滴形 14"/>
          <p:cNvSpPr/>
          <p:nvPr/>
        </p:nvSpPr>
        <p:spPr>
          <a:xfrm>
            <a:off x="2866101" y="3032909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2866101" y="3689812"/>
            <a:ext cx="486905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1621" y="3640877"/>
            <a:ext cx="21602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</a:t>
            </a:r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1735" y="2327275"/>
            <a:ext cx="311912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技术与工具</a:t>
            </a:r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1621" y="2983974"/>
            <a:ext cx="3456384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协作方法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35605" y="2209810"/>
            <a:ext cx="505961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面向服务方法的应用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/>
              <a:t>1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面向服务的方法</a:t>
            </a:r>
            <a:endParaRPr lang="zh-CN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5768" y="1489333"/>
            <a:ext cx="665655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550" y="984885"/>
            <a:ext cx="21259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面向服务的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561465"/>
            <a:ext cx="2796540" cy="2735580"/>
          </a:xfrm>
          <a:prstGeom prst="rect">
            <a:avLst/>
          </a:prstGeom>
        </p:spPr>
      </p:pic>
      <p:sp>
        <p:nvSpPr>
          <p:cNvPr id="3" name="Rectangle 72"/>
          <p:cNvSpPr/>
          <p:nvPr/>
        </p:nvSpPr>
        <p:spPr>
          <a:xfrm>
            <a:off x="4140200" y="1633220"/>
            <a:ext cx="3828415" cy="3001645"/>
          </a:xfrm>
          <a:prstGeom prst="rect">
            <a:avLst/>
          </a:prstGeom>
          <a:effectLst/>
        </p:spPr>
        <p:txBody>
          <a:bodyPr wrap="square" lIns="68586" tIns="34294" rIns="68586" bIns="34294">
            <a:noAutofit/>
          </a:bodyPr>
          <a:p>
            <a:pPr algn="l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将整个软件系统划分为多个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为每个服务中的每个功能再进行细致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划分，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为每个方法都定义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前后端虽然分离，但由于我们采用面向服务的方法，对每个微服务都有明确的接口定义，使得前端和后端配合很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9176" y="2118370"/>
            <a:ext cx="3801359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技术与工具扩展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/>
              <a:t>2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 dir="r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6497837" y="1715351"/>
            <a:ext cx="2322635" cy="220876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defTabSz="514350"/>
            <a:r>
              <a:rPr lang="en-US" altLang="zh-CN" sz="6000" b="1" kern="0" dirty="0">
                <a:solidFill>
                  <a:srgbClr val="FFC000"/>
                </a:solidFill>
                <a:latin typeface="Segoe UI Light" panose="020B0502040204020203" pitchFamily="34" charset="0"/>
                <a:ea typeface="+mn-ea"/>
              </a:rPr>
              <a:t> </a:t>
            </a:r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3561997" y="1715351"/>
            <a:ext cx="2322635" cy="2208761"/>
          </a:xfrm>
          <a:prstGeom prst="rect">
            <a:avLst/>
          </a:prstGeom>
          <a:solidFill>
            <a:srgbClr val="ED532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9298" y="1966498"/>
            <a:ext cx="1639713" cy="1877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Cloud是一系列框架的有序集合。它利用Spring Boot的开发便利性巧妙地简化了分布式系统基础设施的开发，如服务发现注册、配置中心、消息总线、负载均衡、断路器、数据监控等，都可以用Spring Boot的开发风格做到一键启动和部署。</a:t>
            </a:r>
            <a:endParaRPr lang="en-US" altLang="zh-CN" sz="10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2685" y="1715351"/>
            <a:ext cx="2372171" cy="220876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706" y="1966498"/>
            <a:ext cx="1790129" cy="1877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开箱即用，提供各种默认配置来简化项目配置，内嵌式容器简化web项目，没有冗余代码生成和xml配置的要求，尽可能的根据项目依赖来自动配置Spring框架，提供可以直接在生产环境中使用的功能，如性能指标，应用信息和应用健康检查。</a:t>
            </a:r>
            <a:endParaRPr lang="en-US" altLang="zh-CN" sz="10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技术与工具扩展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3811221" y="1921413"/>
            <a:ext cx="1790129" cy="1784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MySQL是一种关系型数据库管理系统，关系数据库将数据保存在不同的表中，而不是将所有数据放在一个大仓库内，这样就增加了速度并提高了灵活性。</a:t>
            </a:r>
            <a:endParaRPr lang="en-US" altLang="zh-CN" sz="12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gallery dir="l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6497837" y="1715351"/>
            <a:ext cx="2322635" cy="220876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defTabSz="514350"/>
            <a:r>
              <a:rPr lang="en-US" altLang="zh-CN" sz="6000" b="1" kern="0" dirty="0">
                <a:solidFill>
                  <a:srgbClr val="FFC000"/>
                </a:solidFill>
                <a:latin typeface="Segoe UI Light" panose="020B0502040204020203" pitchFamily="34" charset="0"/>
                <a:ea typeface="+mn-ea"/>
              </a:rPr>
              <a:t> </a:t>
            </a:r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  <a:p>
            <a:pPr defTabSz="514350"/>
            <a:endParaRPr lang="en-US" altLang="zh-CN" sz="6000" b="1" kern="0" dirty="0">
              <a:solidFill>
                <a:srgbClr val="FFC000"/>
              </a:solidFill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3561997" y="1715351"/>
            <a:ext cx="2322635" cy="2208761"/>
          </a:xfrm>
          <a:prstGeom prst="rect">
            <a:avLst/>
          </a:prstGeom>
          <a:solidFill>
            <a:srgbClr val="ED532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250" y="1966498"/>
            <a:ext cx="179012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9298" y="1966498"/>
            <a:ext cx="1639713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en-US" altLang="zh-CN" sz="16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2685" y="1715351"/>
            <a:ext cx="2372171" cy="220876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1458" tIns="25729" rIns="51458" bIns="25729" numCol="1" rtlCol="0" anchor="t" anchorCtr="0" compatLnSpc="1"/>
          <a:lstStyle/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  <a:p>
            <a:pPr defTabSz="514350">
              <a:defRPr/>
            </a:pPr>
            <a:endParaRPr lang="en-US" altLang="zh-CN" sz="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706" y="1966498"/>
            <a:ext cx="179012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000" b="1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技术与工具扩展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gallery dir="l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  <p:bldP spid="8" grpId="0" bldLvl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2118370"/>
            <a:ext cx="5019248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团队协作方法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/>
              <a:t>3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 dir="u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197" y="3084399"/>
            <a:ext cx="66812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小组成员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分工</a:t>
            </a:r>
            <a:endParaRPr lang="zh-CN" altLang="en-US" sz="1600" kern="0" dirty="0">
              <a:solidFill>
                <a:srgbClr val="EEECE1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刘文君：完成项目的前端开发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</a:t>
            </a:r>
            <a:endParaRPr lang="zh-CN" altLang="en-US" sz="1600" kern="0" dirty="0">
              <a:solidFill>
                <a:srgbClr val="EEECE1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瞿久尧：完成项目的公众号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后端开发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</a:t>
            </a:r>
            <a:endParaRPr lang="zh-CN" altLang="en-US" sz="1600" kern="0" dirty="0">
              <a:solidFill>
                <a:srgbClr val="EEECE1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张泽繁：完成项目的后端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系统开发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</a:t>
            </a:r>
            <a:endParaRPr lang="zh-CN" altLang="en-US" sz="1600" kern="0" dirty="0">
              <a:solidFill>
                <a:srgbClr val="EEECE1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600" kern="0" dirty="0">
              <a:solidFill>
                <a:srgbClr val="EEECE1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测试：又三位成员共同开会</a:t>
            </a:r>
            <a:r>
              <a:rPr lang="zh-CN" altLang="en-US" sz="1600" kern="0" dirty="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</a:t>
            </a:r>
            <a:endParaRPr lang="zh-CN" altLang="en-US" sz="1600" kern="0" dirty="0">
              <a:solidFill>
                <a:srgbClr val="EEECE1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90" y="1894840"/>
            <a:ext cx="353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分离开发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816174"/>
            <a:ext cx="1284433" cy="802770"/>
          </a:xfrm>
          <a:prstGeom prst="roundRect">
            <a:avLst>
              <a:gd name="adj" fmla="val 8594"/>
            </a:avLst>
          </a:prstGeom>
          <a:blipFill>
            <a:blip r:embed="rId2" cstate="print"/>
            <a:stretch>
              <a:fillRect l="-26000" r="-8000" b="-5000"/>
            </a:stretch>
          </a:blipFill>
          <a:ln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6829648" y="145579"/>
            <a:ext cx="2088232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团队协作方法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1273175"/>
            <a:ext cx="2343150" cy="150749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PP_MARK_KEY" val="35864d78-7f9f-4979-af10-bd94b1cb0147"/>
  <p:tag name="COMMONDATA" val="eyJoZGlkIjoiZWMzNGI5OTZjMzY4ZmYwMDgwYjEyMDY1YTY3YjZjYzEifQ==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全屏显示(16:10)</PresentationFormat>
  <Paragraphs>127</Paragraphs>
  <Slides>11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Stencil</vt:lpstr>
      <vt:lpstr>Gabriola</vt:lpstr>
      <vt:lpstr>Segoe UI</vt:lpstr>
      <vt:lpstr>Segoe UI Light</vt:lpstr>
      <vt:lpstr>Calibri</vt:lpstr>
      <vt:lpstr>MS PGothic</vt:lpstr>
      <vt:lpstr>Arial</vt:lpstr>
      <vt:lpstr>Arial Narrow</vt:lpstr>
      <vt:lpstr>Arial Unicode MS</vt:lpstr>
      <vt:lpstr>Impact</vt:lpstr>
      <vt:lpstr>Arial Black</vt:lpstr>
      <vt:lpstr>Goudy Stout</vt:lpstr>
      <vt:lpstr>华文细黑</vt:lpstr>
      <vt:lpstr>Segoe Print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 PC</dc:creator>
  <dc:description>1</dc:description>
  <dc:subject>1</dc:subject>
  <cp:lastModifiedBy>向阳而生￡</cp:lastModifiedBy>
  <cp:revision>11</cp:revision>
  <dcterms:created xsi:type="dcterms:W3CDTF">2014-05-25T02:24:00Z</dcterms:created>
  <dcterms:modified xsi:type="dcterms:W3CDTF">2022-12-09T14:23:51Z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AFCECD58F6E14394B17F78543630A5D4</vt:lpwstr>
  </property>
</Properties>
</file>