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76" r:id="rId4"/>
    <p:sldId id="274" r:id="rId5"/>
    <p:sldId id="282" r:id="rId6"/>
    <p:sldId id="275" r:id="rId7"/>
    <p:sldId id="265" r:id="rId8"/>
    <p:sldId id="271" r:id="rId9"/>
    <p:sldId id="284" r:id="rId10"/>
    <p:sldId id="277" r:id="rId11"/>
    <p:sldId id="278" r:id="rId12"/>
    <p:sldId id="280" r:id="rId13"/>
    <p:sldId id="279" r:id="rId14"/>
    <p:sldId id="286" r:id="rId15"/>
    <p:sldId id="28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-Hsin Chang" initials="LC" lastIdx="2" clrIdx="0">
    <p:extLst>
      <p:ext uri="{19B8F6BF-5375-455C-9EA6-DF929625EA0E}">
        <p15:presenceInfo xmlns:p15="http://schemas.microsoft.com/office/powerpoint/2012/main" userId="211b162c2da93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AB2"/>
    <a:srgbClr val="5CACAC"/>
    <a:srgbClr val="34D4C5"/>
    <a:srgbClr val="D0CECE"/>
    <a:srgbClr val="FFC000"/>
    <a:srgbClr val="716AD0"/>
    <a:srgbClr val="893BC3"/>
    <a:srgbClr val="595959"/>
    <a:srgbClr val="FDFDF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35F3-77D3-443B-9F8D-F9D54683BE68}" v="314" dt="2018-12-31T05:44:14.032"/>
    <p1510:client id="{83BA699B-A78E-4588-8292-91C7D1A42D8D}" v="113" dt="2018-12-31T05:29:57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>
        <p:scale>
          <a:sx n="59" d="100"/>
          <a:sy n="59" d="100"/>
        </p:scale>
        <p:origin x="13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ndy Chang" userId="a567642896a2701d" providerId="Windows Live" clId="Web-{83BA699B-A78E-4588-8292-91C7D1A42D8D}"/>
    <pc:docChg chg="modSld">
      <pc:chgData name="Cindy Chang" userId="a567642896a2701d" providerId="Windows Live" clId="Web-{83BA699B-A78E-4588-8292-91C7D1A42D8D}" dt="2018-12-31T05:30:49.797" v="237" actId="20577"/>
      <pc:docMkLst>
        <pc:docMk/>
      </pc:docMkLst>
      <pc:sldChg chg="addSp delSp modSp">
        <pc:chgData name="Cindy Chang" userId="a567642896a2701d" providerId="Windows Live" clId="Web-{83BA699B-A78E-4588-8292-91C7D1A42D8D}" dt="2018-12-31T05:19:02.485" v="19" actId="20577"/>
        <pc:sldMkLst>
          <pc:docMk/>
          <pc:sldMk cId="805748383" sldId="271"/>
        </pc:sldMkLst>
        <pc:spChg chg="del">
          <ac:chgData name="Cindy Chang" userId="a567642896a2701d" providerId="Windows Live" clId="Web-{83BA699B-A78E-4588-8292-91C7D1A42D8D}" dt="2018-12-31T05:18:38.765" v="14"/>
          <ac:spMkLst>
            <pc:docMk/>
            <pc:sldMk cId="805748383" sldId="271"/>
            <ac:spMk id="6" creationId="{789674B5-737C-3B4B-988A-5D1897B96CBB}"/>
          </ac:spMkLst>
        </pc:spChg>
        <pc:spChg chg="add mod">
          <ac:chgData name="Cindy Chang" userId="a567642896a2701d" providerId="Windows Live" clId="Web-{83BA699B-A78E-4588-8292-91C7D1A42D8D}" dt="2018-12-31T05:19:02.485" v="19" actId="20577"/>
          <ac:spMkLst>
            <pc:docMk/>
            <pc:sldMk cId="805748383" sldId="271"/>
            <ac:spMk id="8" creationId="{61B0FCCC-D7C4-4A94-991C-0B024DC2A6B0}"/>
          </ac:spMkLst>
        </pc:spChg>
        <pc:graphicFrameChg chg="del">
          <ac:chgData name="Cindy Chang" userId="a567642896a2701d" providerId="Windows Live" clId="Web-{83BA699B-A78E-4588-8292-91C7D1A42D8D}" dt="2018-12-31T05:17:36.760" v="0"/>
          <ac:graphicFrameMkLst>
            <pc:docMk/>
            <pc:sldMk cId="805748383" sldId="271"/>
            <ac:graphicFrameMk id="24" creationId="{502C8E62-DB60-C54A-A577-0A2C8981379C}"/>
          </ac:graphicFrameMkLst>
        </pc:graphicFrameChg>
      </pc:sldChg>
      <pc:sldChg chg="modSp">
        <pc:chgData name="Cindy Chang" userId="a567642896a2701d" providerId="Windows Live" clId="Web-{83BA699B-A78E-4588-8292-91C7D1A42D8D}" dt="2018-12-31T05:25:26.134" v="185" actId="20577"/>
        <pc:sldMkLst>
          <pc:docMk/>
          <pc:sldMk cId="125632784" sldId="274"/>
        </pc:sldMkLst>
        <pc:spChg chg="mod">
          <ac:chgData name="Cindy Chang" userId="a567642896a2701d" providerId="Windows Live" clId="Web-{83BA699B-A78E-4588-8292-91C7D1A42D8D}" dt="2018-12-31T05:25:26.134" v="185" actId="20577"/>
          <ac:spMkLst>
            <pc:docMk/>
            <pc:sldMk cId="125632784" sldId="274"/>
            <ac:spMk id="2" creationId="{D5792C49-3DC8-4125-ABA3-A5AECBA63C75}"/>
          </ac:spMkLst>
        </pc:spChg>
        <pc:spChg chg="mod">
          <ac:chgData name="Cindy Chang" userId="a567642896a2701d" providerId="Windows Live" clId="Web-{83BA699B-A78E-4588-8292-91C7D1A42D8D}" dt="2018-12-31T05:25:04.213" v="159" actId="20577"/>
          <ac:spMkLst>
            <pc:docMk/>
            <pc:sldMk cId="125632784" sldId="274"/>
            <ac:spMk id="3" creationId="{BCABA425-3084-4E48-B4FF-97195CCA62A3}"/>
          </ac:spMkLst>
        </pc:spChg>
      </pc:sldChg>
      <pc:sldChg chg="modSp">
        <pc:chgData name="Cindy Chang" userId="a567642896a2701d" providerId="Windows Live" clId="Web-{83BA699B-A78E-4588-8292-91C7D1A42D8D}" dt="2018-12-31T05:29:57.873" v="235" actId="20577"/>
        <pc:sldMkLst>
          <pc:docMk/>
          <pc:sldMk cId="3829702272" sldId="275"/>
        </pc:sldMkLst>
        <pc:spChg chg="mod">
          <ac:chgData name="Cindy Chang" userId="a567642896a2701d" providerId="Windows Live" clId="Web-{83BA699B-A78E-4588-8292-91C7D1A42D8D}" dt="2018-12-31T05:29:36.995" v="202" actId="20577"/>
          <ac:spMkLst>
            <pc:docMk/>
            <pc:sldMk cId="3829702272" sldId="275"/>
            <ac:spMk id="2" creationId="{383ABFEF-45AF-4B84-9755-9DE816AE77D4}"/>
          </ac:spMkLst>
        </pc:spChg>
        <pc:spChg chg="mod">
          <ac:chgData name="Cindy Chang" userId="a567642896a2701d" providerId="Windows Live" clId="Web-{83BA699B-A78E-4588-8292-91C7D1A42D8D}" dt="2018-12-31T05:29:57.873" v="235" actId="20577"/>
          <ac:spMkLst>
            <pc:docMk/>
            <pc:sldMk cId="3829702272" sldId="275"/>
            <ac:spMk id="3" creationId="{729C736D-F3F9-4854-A3A6-1C045CE17350}"/>
          </ac:spMkLst>
        </pc:spChg>
      </pc:sldChg>
    </pc:docChg>
  </pc:docChgLst>
  <pc:docChgLst>
    <pc:chgData name="Cindy Chang" userId="a567642896a2701d" providerId="Windows Live" clId="Web-{AF78673B-B11E-4B04-892D-95875C604719}"/>
    <pc:docChg chg="modSld">
      <pc:chgData name="Cindy Chang" userId="a567642896a2701d" providerId="Windows Live" clId="Web-{AF78673B-B11E-4B04-892D-95875C604719}" dt="2018-12-31T05:09:23.040" v="1" actId="14100"/>
      <pc:docMkLst>
        <pc:docMk/>
      </pc:docMkLst>
      <pc:sldChg chg="modSp">
        <pc:chgData name="Cindy Chang" userId="a567642896a2701d" providerId="Windows Live" clId="Web-{AF78673B-B11E-4B04-892D-95875C604719}" dt="2018-12-31T05:09:23.040" v="1" actId="14100"/>
        <pc:sldMkLst>
          <pc:docMk/>
          <pc:sldMk cId="805748383" sldId="271"/>
        </pc:sldMkLst>
        <pc:graphicFrameChg chg="mod">
          <ac:chgData name="Cindy Chang" userId="a567642896a2701d" providerId="Windows Live" clId="Web-{AF78673B-B11E-4B04-892D-95875C604719}" dt="2018-12-31T05:09:23.040" v="1" actId="14100"/>
          <ac:graphicFrameMkLst>
            <pc:docMk/>
            <pc:sldMk cId="805748383" sldId="271"/>
            <ac:graphicFrameMk id="24" creationId="{502C8E62-DB60-C54A-A577-0A2C8981379C}"/>
          </ac:graphicFrameMkLst>
        </pc:graphicFrameChg>
      </pc:sldChg>
    </pc:docChg>
  </pc:docChgLst>
  <pc:docChgLst>
    <pc:chgData name="Cindy Chang" userId="a567642896a2701d" providerId="LiveId" clId="{DCC49E7A-8D8F-BD48-A2A7-469DBB272FD4}"/>
    <pc:docChg chg="custSel modSld">
      <pc:chgData name="Cindy Chang" userId="a567642896a2701d" providerId="LiveId" clId="{DCC49E7A-8D8F-BD48-A2A7-469DBB272FD4}" dt="2018-12-31T05:16:02.308" v="28" actId="20577"/>
      <pc:docMkLst>
        <pc:docMk/>
      </pc:docMkLst>
      <pc:sldChg chg="modSp">
        <pc:chgData name="Cindy Chang" userId="a567642896a2701d" providerId="LiveId" clId="{DCC49E7A-8D8F-BD48-A2A7-469DBB272FD4}" dt="2018-12-31T05:16:02.308" v="28" actId="20577"/>
        <pc:sldMkLst>
          <pc:docMk/>
          <pc:sldMk cId="125632784" sldId="274"/>
        </pc:sldMkLst>
        <pc:spChg chg="mod">
          <ac:chgData name="Cindy Chang" userId="a567642896a2701d" providerId="LiveId" clId="{DCC49E7A-8D8F-BD48-A2A7-469DBB272FD4}" dt="2018-12-31T05:16:02.308" v="28" actId="20577"/>
          <ac:spMkLst>
            <pc:docMk/>
            <pc:sldMk cId="125632784" sldId="274"/>
            <ac:spMk id="3" creationId="{BCABA425-3084-4E48-B4FF-97195CCA62A3}"/>
          </ac:spMkLst>
        </pc:spChg>
      </pc:sldChg>
    </pc:docChg>
  </pc:docChgLst>
  <pc:docChgLst>
    <pc:chgData name="采蘋 余" userId="ce5352ef9208dc5c" providerId="Windows Live" clId="Web-{4F6735F3-77D3-443B-9F8D-F9D54683BE68}"/>
    <pc:docChg chg="addSld modSld">
      <pc:chgData name="采蘋 余" userId="ce5352ef9208dc5c" providerId="Windows Live" clId="Web-{4F6735F3-77D3-443B-9F8D-F9D54683BE68}" dt="2018-12-31T05:44:14.032" v="582" actId="20577"/>
      <pc:docMkLst>
        <pc:docMk/>
      </pc:docMkLst>
      <pc:sldChg chg="modSp">
        <pc:chgData name="采蘋 余" userId="ce5352ef9208dc5c" providerId="Windows Live" clId="Web-{4F6735F3-77D3-443B-9F8D-F9D54683BE68}" dt="2018-12-31T05:37:51.128" v="477" actId="1076"/>
        <pc:sldMkLst>
          <pc:docMk/>
          <pc:sldMk cId="4257538480" sldId="269"/>
        </pc:sldMkLst>
        <pc:spChg chg="mod">
          <ac:chgData name="采蘋 余" userId="ce5352ef9208dc5c" providerId="Windows Live" clId="Web-{4F6735F3-77D3-443B-9F8D-F9D54683BE68}" dt="2018-12-31T05:37:51.128" v="477" actId="1076"/>
          <ac:spMkLst>
            <pc:docMk/>
            <pc:sldMk cId="4257538480" sldId="269"/>
            <ac:spMk id="14" creationId="{00000000-0000-0000-0000-000000000000}"/>
          </ac:spMkLst>
        </pc:spChg>
        <pc:spChg chg="mod">
          <ac:chgData name="采蘋 余" userId="ce5352ef9208dc5c" providerId="Windows Live" clId="Web-{4F6735F3-77D3-443B-9F8D-F9D54683BE68}" dt="2018-12-31T05:37:51.128" v="476" actId="1076"/>
          <ac:spMkLst>
            <pc:docMk/>
            <pc:sldMk cId="4257538480" sldId="269"/>
            <ac:spMk id="16" creationId="{00000000-0000-0000-0000-000000000000}"/>
          </ac:spMkLst>
        </pc:spChg>
        <pc:spChg chg="mod">
          <ac:chgData name="采蘋 余" userId="ce5352ef9208dc5c" providerId="Windows Live" clId="Web-{4F6735F3-77D3-443B-9F8D-F9D54683BE68}" dt="2018-12-31T05:36:33.860" v="446" actId="1076"/>
          <ac:spMkLst>
            <pc:docMk/>
            <pc:sldMk cId="4257538480" sldId="269"/>
            <ac:spMk id="59" creationId="{7E546C8E-14E8-FD42-BE8E-260151E84BB7}"/>
          </ac:spMkLst>
        </pc:spChg>
        <pc:spChg chg="mod">
          <ac:chgData name="采蘋 余" userId="ce5352ef9208dc5c" providerId="Windows Live" clId="Web-{4F6735F3-77D3-443B-9F8D-F9D54683BE68}" dt="2018-12-31T05:36:18.296" v="442" actId="14100"/>
          <ac:spMkLst>
            <pc:docMk/>
            <pc:sldMk cId="4257538480" sldId="269"/>
            <ac:spMk id="65" creationId="{C0A48108-CC6A-164E-AA0D-48CB982B2AFF}"/>
          </ac:spMkLst>
        </pc:spChg>
        <pc:spChg chg="mod">
          <ac:chgData name="采蘋 余" userId="ce5352ef9208dc5c" providerId="Windows Live" clId="Web-{4F6735F3-77D3-443B-9F8D-F9D54683BE68}" dt="2018-12-31T05:37:51.127" v="473" actId="1076"/>
          <ac:spMkLst>
            <pc:docMk/>
            <pc:sldMk cId="4257538480" sldId="269"/>
            <ac:spMk id="71" creationId="{E26F72F9-BCCF-AE42-A407-D71AA53F7CA1}"/>
          </ac:spMkLst>
        </pc:spChg>
        <pc:spChg chg="mod">
          <ac:chgData name="采蘋 余" userId="ce5352ef9208dc5c" providerId="Windows Live" clId="Web-{4F6735F3-77D3-443B-9F8D-F9D54683BE68}" dt="2018-12-31T05:37:51.127" v="472" actId="1076"/>
          <ac:spMkLst>
            <pc:docMk/>
            <pc:sldMk cId="4257538480" sldId="269"/>
            <ac:spMk id="73" creationId="{1DBB79BC-532F-7B48-A683-ECF4BC0645F9}"/>
          </ac:spMkLst>
        </pc:spChg>
        <pc:grpChg chg="mod">
          <ac:chgData name="采蘋 余" userId="ce5352ef9208dc5c" providerId="Windows Live" clId="Web-{4F6735F3-77D3-443B-9F8D-F9D54683BE68}" dt="2018-12-31T05:36:23.091" v="443" actId="14100"/>
          <ac:grpSpMkLst>
            <pc:docMk/>
            <pc:sldMk cId="4257538480" sldId="269"/>
            <ac:grpSpMk id="15" creationId="{00000000-0000-0000-0000-000000000000}"/>
          </ac:grpSpMkLst>
        </pc:grpChg>
        <pc:grpChg chg="mod">
          <ac:chgData name="采蘋 余" userId="ce5352ef9208dc5c" providerId="Windows Live" clId="Web-{4F6735F3-77D3-443B-9F8D-F9D54683BE68}" dt="2018-12-31T05:36:39.428" v="447" actId="1076"/>
          <ac:grpSpMkLst>
            <pc:docMk/>
            <pc:sldMk cId="4257538480" sldId="269"/>
            <ac:grpSpMk id="27" creationId="{00000000-0000-0000-0000-000000000000}"/>
          </ac:grpSpMkLst>
        </pc:grpChg>
        <pc:grpChg chg="mod">
          <ac:chgData name="采蘋 余" userId="ce5352ef9208dc5c" providerId="Windows Live" clId="Web-{4F6735F3-77D3-443B-9F8D-F9D54683BE68}" dt="2018-12-31T05:37:51.126" v="471" actId="1076"/>
          <ac:grpSpMkLst>
            <pc:docMk/>
            <pc:sldMk cId="4257538480" sldId="269"/>
            <ac:grpSpMk id="74" creationId="{0212AFD3-AA97-7C49-8055-360085C8845B}"/>
          </ac:grpSpMkLst>
        </pc:grpChg>
        <pc:grpChg chg="mod">
          <ac:chgData name="采蘋 余" userId="ce5352ef9208dc5c" providerId="Windows Live" clId="Web-{4F6735F3-77D3-443B-9F8D-F9D54683BE68}" dt="2018-12-31T05:37:51.126" v="470" actId="1076"/>
          <ac:grpSpMkLst>
            <pc:docMk/>
            <pc:sldMk cId="4257538480" sldId="269"/>
            <ac:grpSpMk id="86" creationId="{7CBFFA96-2D18-D34A-8DFF-15BF179B1937}"/>
          </ac:grpSpMkLst>
        </pc:grpChg>
        <pc:grpChg chg="mod">
          <ac:chgData name="采蘋 余" userId="ce5352ef9208dc5c" providerId="Windows Live" clId="Web-{4F6735F3-77D3-443B-9F8D-F9D54683BE68}" dt="2018-12-31T05:37:51.125" v="466" actId="1076"/>
          <ac:grpSpMkLst>
            <pc:docMk/>
            <pc:sldMk cId="4257538480" sldId="269"/>
            <ac:grpSpMk id="96" creationId="{12322C7F-92AA-494D-9022-5F4577FB3793}"/>
          </ac:grpSpMkLst>
        </pc:grpChg>
        <pc:cxnChg chg="mod">
          <ac:chgData name="采蘋 余" userId="ce5352ef9208dc5c" providerId="Windows Live" clId="Web-{4F6735F3-77D3-443B-9F8D-F9D54683BE68}" dt="2018-12-31T05:37:51.128" v="477" actId="1076"/>
          <ac:cxnSpMkLst>
            <pc:docMk/>
            <pc:sldMk cId="4257538480" sldId="269"/>
            <ac:cxnSpMk id="22" creationId="{00000000-0000-0000-0000-000000000000}"/>
          </ac:cxnSpMkLst>
        </pc:cxnChg>
        <pc:cxnChg chg="mod">
          <ac:chgData name="采蘋 余" userId="ce5352ef9208dc5c" providerId="Windows Live" clId="Web-{4F6735F3-77D3-443B-9F8D-F9D54683BE68}" dt="2018-12-31T05:37:51.126" v="469" actId="1076"/>
          <ac:cxnSpMkLst>
            <pc:docMk/>
            <pc:sldMk cId="4257538480" sldId="269"/>
            <ac:cxnSpMk id="89" creationId="{696958FF-42FB-9C4F-BD86-2689D48515EB}"/>
          </ac:cxnSpMkLst>
        </pc:cxnChg>
        <pc:cxnChg chg="mod">
          <ac:chgData name="采蘋 余" userId="ce5352ef9208dc5c" providerId="Windows Live" clId="Web-{4F6735F3-77D3-443B-9F8D-F9D54683BE68}" dt="2018-12-31T05:37:51.126" v="468" actId="1076"/>
          <ac:cxnSpMkLst>
            <pc:docMk/>
            <pc:sldMk cId="4257538480" sldId="269"/>
            <ac:cxnSpMk id="90" creationId="{D810BB8E-C956-F248-AB5D-192D19A49E1F}"/>
          </ac:cxnSpMkLst>
        </pc:cxnChg>
        <pc:cxnChg chg="mod">
          <ac:chgData name="采蘋 余" userId="ce5352ef9208dc5c" providerId="Windows Live" clId="Web-{4F6735F3-77D3-443B-9F8D-F9D54683BE68}" dt="2018-12-31T05:37:51.128" v="477" actId="1076"/>
          <ac:cxnSpMkLst>
            <pc:docMk/>
            <pc:sldMk cId="4257538480" sldId="269"/>
            <ac:cxnSpMk id="92" creationId="{FCAFF996-395A-2146-A873-7A480C86B3C1}"/>
          </ac:cxnSpMkLst>
        </pc:cxnChg>
        <pc:cxnChg chg="mod">
          <ac:chgData name="采蘋 余" userId="ce5352ef9208dc5c" providerId="Windows Live" clId="Web-{4F6735F3-77D3-443B-9F8D-F9D54683BE68}" dt="2018-12-31T05:37:51.127" v="474" actId="1076"/>
          <ac:cxnSpMkLst>
            <pc:docMk/>
            <pc:sldMk cId="4257538480" sldId="269"/>
            <ac:cxnSpMk id="94" creationId="{00000000-0000-0000-0000-000000000000}"/>
          </ac:cxnSpMkLst>
        </pc:cxnChg>
        <pc:cxnChg chg="mod">
          <ac:chgData name="采蘋 余" userId="ce5352ef9208dc5c" providerId="Windows Live" clId="Web-{4F6735F3-77D3-443B-9F8D-F9D54683BE68}" dt="2018-12-31T05:37:51.125" v="465" actId="1076"/>
          <ac:cxnSpMkLst>
            <pc:docMk/>
            <pc:sldMk cId="4257538480" sldId="269"/>
            <ac:cxnSpMk id="99" creationId="{8520F610-BBBC-C34B-B495-66233C4A850A}"/>
          </ac:cxnSpMkLst>
        </pc:cxnChg>
        <pc:cxnChg chg="mod">
          <ac:chgData name="采蘋 余" userId="ce5352ef9208dc5c" providerId="Windows Live" clId="Web-{4F6735F3-77D3-443B-9F8D-F9D54683BE68}" dt="2018-12-31T05:37:51.125" v="466" actId="1076"/>
          <ac:cxnSpMkLst>
            <pc:docMk/>
            <pc:sldMk cId="4257538480" sldId="269"/>
            <ac:cxnSpMk id="101" creationId="{F39430DA-9AB4-CC41-B4DE-9524222D4477}"/>
          </ac:cxnSpMkLst>
        </pc:cxnChg>
      </pc:sldChg>
      <pc:sldChg chg="modSp">
        <pc:chgData name="采蘋 余" userId="ce5352ef9208dc5c" providerId="Windows Live" clId="Web-{4F6735F3-77D3-443B-9F8D-F9D54683BE68}" dt="2018-12-31T05:33:19.242" v="411" actId="20577"/>
        <pc:sldMkLst>
          <pc:docMk/>
          <pc:sldMk cId="805748383" sldId="271"/>
        </pc:sldMkLst>
        <pc:spChg chg="mod">
          <ac:chgData name="采蘋 余" userId="ce5352ef9208dc5c" providerId="Windows Live" clId="Web-{4F6735F3-77D3-443B-9F8D-F9D54683BE68}" dt="2018-12-31T05:33:19.242" v="411" actId="20577"/>
          <ac:spMkLst>
            <pc:docMk/>
            <pc:sldMk cId="805748383" sldId="271"/>
            <ac:spMk id="8" creationId="{61B0FCCC-D7C4-4A94-991C-0B024DC2A6B0}"/>
          </ac:spMkLst>
        </pc:spChg>
      </pc:sldChg>
      <pc:sldChg chg="modSp new">
        <pc:chgData name="采蘋 余" userId="ce5352ef9208dc5c" providerId="Windows Live" clId="Web-{4F6735F3-77D3-443B-9F8D-F9D54683BE68}" dt="2018-12-31T05:16:45.881" v="17" actId="20577"/>
        <pc:sldMkLst>
          <pc:docMk/>
          <pc:sldMk cId="125632784" sldId="274"/>
        </pc:sldMkLst>
        <pc:spChg chg="mod">
          <ac:chgData name="采蘋 余" userId="ce5352ef9208dc5c" providerId="Windows Live" clId="Web-{4F6735F3-77D3-443B-9F8D-F9D54683BE68}" dt="2018-12-31T05:14:30.533" v="7" actId="20577"/>
          <ac:spMkLst>
            <pc:docMk/>
            <pc:sldMk cId="125632784" sldId="274"/>
            <ac:spMk id="2" creationId="{D5792C49-3DC8-4125-ABA3-A5AECBA63C75}"/>
          </ac:spMkLst>
        </pc:spChg>
        <pc:spChg chg="mod">
          <ac:chgData name="采蘋 余" userId="ce5352ef9208dc5c" providerId="Windows Live" clId="Web-{4F6735F3-77D3-443B-9F8D-F9D54683BE68}" dt="2018-12-31T05:16:45.881" v="17" actId="20577"/>
          <ac:spMkLst>
            <pc:docMk/>
            <pc:sldMk cId="125632784" sldId="274"/>
            <ac:spMk id="3" creationId="{BCABA425-3084-4E48-B4FF-97195CCA62A3}"/>
          </ac:spMkLst>
        </pc:spChg>
      </pc:sldChg>
      <pc:sldChg chg="modSp new">
        <pc:chgData name="采蘋 余" userId="ce5352ef9208dc5c" providerId="Windows Live" clId="Web-{4F6735F3-77D3-443B-9F8D-F9D54683BE68}" dt="2018-12-31T05:33:32.320" v="414"/>
        <pc:sldMkLst>
          <pc:docMk/>
          <pc:sldMk cId="3829702272" sldId="275"/>
        </pc:sldMkLst>
        <pc:spChg chg="mod">
          <ac:chgData name="采蘋 余" userId="ce5352ef9208dc5c" providerId="Windows Live" clId="Web-{4F6735F3-77D3-443B-9F8D-F9D54683BE68}" dt="2018-12-31T05:33:32.320" v="414"/>
          <ac:spMkLst>
            <pc:docMk/>
            <pc:sldMk cId="3829702272" sldId="275"/>
            <ac:spMk id="2" creationId="{383ABFEF-45AF-4B84-9755-9DE816AE77D4}"/>
          </ac:spMkLst>
        </pc:spChg>
      </pc:sldChg>
      <pc:sldChg chg="modSp new">
        <pc:chgData name="采蘋 余" userId="ce5352ef9208dc5c" providerId="Windows Live" clId="Web-{4F6735F3-77D3-443B-9F8D-F9D54683BE68}" dt="2018-12-31T05:35:21.082" v="439" actId="20577"/>
        <pc:sldMkLst>
          <pc:docMk/>
          <pc:sldMk cId="3902657802" sldId="276"/>
        </pc:sldMkLst>
        <pc:spChg chg="mod">
          <ac:chgData name="采蘋 余" userId="ce5352ef9208dc5c" providerId="Windows Live" clId="Web-{4F6735F3-77D3-443B-9F8D-F9D54683BE68}" dt="2018-12-31T05:26:25.181" v="58" actId="20577"/>
          <ac:spMkLst>
            <pc:docMk/>
            <pc:sldMk cId="3902657802" sldId="276"/>
            <ac:spMk id="2" creationId="{6AE3A5C8-B8E5-42CE-AF3E-8BCDFED5D472}"/>
          </ac:spMkLst>
        </pc:spChg>
        <pc:spChg chg="mod">
          <ac:chgData name="采蘋 余" userId="ce5352ef9208dc5c" providerId="Windows Live" clId="Web-{4F6735F3-77D3-443B-9F8D-F9D54683BE68}" dt="2018-12-31T05:35:21.082" v="439" actId="20577"/>
          <ac:spMkLst>
            <pc:docMk/>
            <pc:sldMk cId="3902657802" sldId="276"/>
            <ac:spMk id="3" creationId="{17739579-20EE-491B-9A60-131CAA088928}"/>
          </ac:spMkLst>
        </pc:spChg>
      </pc:sldChg>
      <pc:sldChg chg="addSp modSp new">
        <pc:chgData name="采蘋 余" userId="ce5352ef9208dc5c" providerId="Windows Live" clId="Web-{4F6735F3-77D3-443B-9F8D-F9D54683BE68}" dt="2018-12-31T05:44:14.032" v="582" actId="20577"/>
        <pc:sldMkLst>
          <pc:docMk/>
          <pc:sldMk cId="3924609371" sldId="277"/>
        </pc:sldMkLst>
        <pc:spChg chg="mod">
          <ac:chgData name="采蘋 余" userId="ce5352ef9208dc5c" providerId="Windows Live" clId="Web-{4F6735F3-77D3-443B-9F8D-F9D54683BE68}" dt="2018-12-31T05:38:43.110" v="552" actId="20577"/>
          <ac:spMkLst>
            <pc:docMk/>
            <pc:sldMk cId="3924609371" sldId="277"/>
            <ac:spMk id="2" creationId="{2D8AB666-8B26-4E5B-90C8-336967A16A88}"/>
          </ac:spMkLst>
        </pc:spChg>
        <pc:spChg chg="add mod">
          <ac:chgData name="采蘋 余" userId="ce5352ef9208dc5c" providerId="Windows Live" clId="Web-{4F6735F3-77D3-443B-9F8D-F9D54683BE68}" dt="2018-12-31T05:42:52.847" v="573" actId="1076"/>
          <ac:spMkLst>
            <pc:docMk/>
            <pc:sldMk cId="3924609371" sldId="277"/>
            <ac:spMk id="5" creationId="{D25CB964-6607-4672-B12B-8321334EEA02}"/>
          </ac:spMkLst>
        </pc:spChg>
        <pc:spChg chg="add mod">
          <ac:chgData name="采蘋 余" userId="ce5352ef9208dc5c" providerId="Windows Live" clId="Web-{4F6735F3-77D3-443B-9F8D-F9D54683BE68}" dt="2018-12-31T05:44:14.032" v="582" actId="20577"/>
          <ac:spMkLst>
            <pc:docMk/>
            <pc:sldMk cId="3924609371" sldId="277"/>
            <ac:spMk id="6" creationId="{4D87A2DE-90A6-4FB1-8773-B32A5CB42A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4046A-EDA9-406E-A472-94E008A4F64F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8E4A3-0F35-4667-943C-7C5F56F5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0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8E4A3-0F35-4667-943C-7C5F56F5921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8E4A3-0F35-4667-943C-7C5F56F5921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87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CAC3-E207-8B45-AFDE-3AED9BC72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A67BB-4FE8-0445-AB6B-157862633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FCE08-CFB2-EC4D-A02A-F405BE6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7175-F7EF-4C81-86E6-770B5AB9A9DE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F8C8-07AB-C348-9083-C7BC2724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C27F-FA35-B74F-B700-9F854AFF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1529-C60D-6A45-B54C-514E4817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4349-6783-F74D-BAEE-187DBAD7C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6B4C9-BDE7-FF46-93E3-CDE9CD5D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D852-28F5-415E-94A0-6A17A1E2ECC2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0216-070B-344A-8657-ED4226F1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C627-725B-6648-AA3C-8573906F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ECC13-7CAF-3840-BE5C-24F3A7F95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BE66-DF50-5F4E-B428-970431DA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D06D-59B7-6B49-9419-62B22133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093-F1D1-45AC-AD3C-8DD9DE96C2CF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259B-7EA4-2B47-8BE7-CCC792E0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342F-9E3C-A84A-B8C2-14B88682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CE90-C9B7-0D45-AD35-C3A9B60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E6D7-174A-6F44-A0A1-6F3629FC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7134-B50B-2244-8247-01BC98AC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EA92-7149-414F-AA74-C4F4C323CF77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78B1-C2F3-4E4F-A945-71FD01F8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B80D-F4BD-A744-8F7B-687A5F99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1AE1-39E3-AD4B-AB2E-E15F25AB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79E1-710F-774B-A47A-1ED6DD0CA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3349-FE34-D94C-B2E1-8D52469A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53A7-C2D9-438D-8D3D-650FC3991146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FEBC-C9D2-B440-9F6D-74B7D7DC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E799-9ECA-BE43-A6DF-4A4C2C8C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1F6F-E14E-0D4C-BD16-82446F29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9811-EE81-174A-B300-2BA7D4608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955F5-71C7-DB49-B08C-B20EA38A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2C88-B27D-744C-8473-E5BB719E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3A22-A29E-49D5-9956-22F526DAAFDD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4EF7-4AD8-E54C-BAD7-D6A5E8B6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EBF2-E282-3C41-80EF-9D2339D8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1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5E30-28AF-FC4C-808A-7C8047AA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5CB47-C67B-F944-9990-4A919958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15023-7140-8B48-9312-94D375FEC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D9711-5A53-9E43-8F3F-69252392D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7A802-021F-7949-9B8D-25AFFD36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13610-0000-B84F-9255-D6F163EC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062-15F8-4A9E-8A05-8517BFD62B9B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1326A-8B96-094C-B70E-9E486CAC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26D39-26C0-344F-8D7C-B6DC1FC4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CB13-49A3-984E-80E0-AB199008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406AA-3146-B649-96A5-7DD110F5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2F5E-54B5-4C5B-9996-3DEAB8D24F1A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18222-8815-5E45-B08E-FBC01D86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EE0CB-6610-D948-A2B7-EDA9FCFC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80F31-A3D0-0B4F-B059-878BC42A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1022-00E5-459E-84CB-5849972CC52C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A0B91-B631-B446-B96A-AF3ED89D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C0262-E11C-A24A-B893-FED54336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B10-1409-BF4F-B132-276AE6C2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71DA-CBD7-624D-81FA-4F17E9FC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E414-27C4-7340-99A0-50E3F184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5AD5-95FE-914F-BDAE-C3BA3794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03E6-F9E4-4A67-AD37-F38DB0CAAA13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006E-B29F-154C-A414-7A0D7710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12D37-41ED-3B4F-9A93-F21CFA7C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2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2871-B420-C749-B800-910DDF37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55A50-4192-0A4D-B099-E3F963010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B43F-704C-6C42-85EA-0799D266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B938-D6FB-3C41-8283-8584DB72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A384-45AA-4827-B98E-C93033968F26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265D7-4875-0646-8694-39ED2EF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54E34-685B-1E4C-AC6F-F065E1E4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D8DE0-F324-AA42-9F19-0B9B0BB9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7026A-4DB6-FF4C-9621-E60EF9AE9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F1C9-874D-4144-BF83-723F5869F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AD47-0310-4AFD-813A-F327F4A7FFF6}" type="datetime1">
              <a:rPr lang="en-US" altLang="zh-TW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9546-E169-4043-ADE3-A63C4224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6CD4-06D8-0C46-83ED-8BA13FE46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6159-58D9-6545-842E-BE720B2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733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14BFC-72DC-E343-A8D2-81097EA8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4166" y="881743"/>
            <a:ext cx="5925014" cy="1698929"/>
          </a:xfrm>
        </p:spPr>
        <p:txBody>
          <a:bodyPr>
            <a:noAutofit/>
          </a:bodyPr>
          <a:lstStyle/>
          <a:p>
            <a:pPr algn="l"/>
            <a:r>
              <a:rPr lang="zh-CN" altLang="en-US" sz="9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明日安寧</a:t>
            </a:r>
            <a:endParaRPr lang="en-US" sz="9600" b="1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B7188-C219-8B4D-B1BE-83DAB57DF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1213" y="2938891"/>
            <a:ext cx="4720987" cy="165576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安寧緩和醫療最適化分析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以台大醫院為例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2546" y="4860655"/>
            <a:ext cx="9939453" cy="1616926"/>
          </a:xfrm>
          <a:prstGeom prst="rect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323386" y="0"/>
            <a:ext cx="4183710" cy="1856795"/>
          </a:xfrm>
          <a:prstGeom prst="rect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6" y="2049173"/>
            <a:ext cx="4183710" cy="259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3386" y="4839630"/>
            <a:ext cx="1663535" cy="1616926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0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D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AB666-8B26-4E5B-90C8-336967A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2" y="173436"/>
            <a:ext cx="9706101" cy="1570815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Gothic Std B" panose="020B0800000000000000" pitchFamily="34" charset="-128"/>
                <a:ea typeface="新細明體"/>
                <a:cs typeface="Calibri Light"/>
              </a:rPr>
              <a:t>Analytical methd</a:t>
            </a:r>
            <a:r>
              <a:rPr lang="zh-TW" altLang="en-US" sz="4000" dirty="0" smtClean="0">
                <a:latin typeface="Adobe Gothic Std B" panose="020B0800000000000000" pitchFamily="34" charset="-128"/>
                <a:ea typeface="新細明體"/>
                <a:cs typeface="Calibri Light"/>
              </a:rPr>
              <a:t>s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/>
            </a:r>
            <a:b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</a:b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>-Preprocessing</a:t>
            </a:r>
            <a:endParaRPr lang="zh-TW" altLang="en-US" sz="4000" dirty="0">
              <a:latin typeface="Adobe Gothic Std B" panose="020B0800000000000000" pitchFamily="34" charset="-128"/>
              <a:ea typeface="新細明體"/>
              <a:cs typeface="Calibri Ligh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183629-85E9-42B4-92B3-504072CA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10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974835" y="1784196"/>
            <a:ext cx="2372711" cy="6467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檔案整理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1024" y="291506"/>
            <a:ext cx="3568390" cy="5575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依病人編號做整合歸檔</a:t>
            </a:r>
            <a:endParaRPr lang="zh-TW" altLang="en-US" sz="24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4D87A2DE-90A6-4FB1-8773-B32A5CB42A79}"/>
              </a:ext>
            </a:extLst>
          </p:cNvPr>
          <p:cNvSpPr/>
          <p:nvPr/>
        </p:nvSpPr>
        <p:spPr>
          <a:xfrm>
            <a:off x="974833" y="3005456"/>
            <a:ext cx="2372711" cy="6521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定義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數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值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標準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93933" y="3755791"/>
            <a:ext cx="3523362" cy="13744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存活天數</a:t>
            </a:r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依</a:t>
            </a:r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10</a:t>
            </a:r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天分組</a:t>
            </a:r>
            <a:endParaRPr lang="en-US" altLang="zh-TW" sz="24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sym typeface="Wingdings" panose="05000000000000000000" pitchFamily="2" charset="2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c1 = 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活了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0-10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天者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c11 = 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活了</a:t>
            </a:r>
            <a:r>
              <a:rPr lang="en-US" altLang="zh-TW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11-20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天</a:t>
            </a:r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者</a:t>
            </a:r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…</a:t>
            </a: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937598" y="5196965"/>
            <a:ext cx="2372711" cy="64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Jieba</a:t>
            </a:r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切詞</a:t>
            </a:r>
            <a:endParaRPr lang="zh-TW" altLang="en-US" sz="28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46" y="1056779"/>
            <a:ext cx="801538" cy="801538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5" idx="3"/>
            <a:endCxn id="10" idx="1"/>
          </p:cNvCxnSpPr>
          <p:nvPr/>
        </p:nvCxnSpPr>
        <p:spPr>
          <a:xfrm flipV="1">
            <a:off x="3347546" y="570287"/>
            <a:ext cx="3733478" cy="153729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3" y="1070283"/>
            <a:ext cx="801538" cy="8015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39" y="1070283"/>
            <a:ext cx="801538" cy="8015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3" y="2435243"/>
            <a:ext cx="801538" cy="8015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49" y="5330263"/>
            <a:ext cx="801538" cy="8015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39" y="2435243"/>
            <a:ext cx="801538" cy="8015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1" y="5330263"/>
            <a:ext cx="801538" cy="8015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46" y="2435243"/>
            <a:ext cx="801538" cy="8015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93" y="5330263"/>
            <a:ext cx="801538" cy="80153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104259" y="1880619"/>
            <a:ext cx="102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1-all.txt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43122" y="1893104"/>
            <a:ext cx="102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-all.txt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81985" y="1898398"/>
            <a:ext cx="102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3-all.txt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04259" y="3283574"/>
            <a:ext cx="102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4-all.txt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54781" y="3276118"/>
            <a:ext cx="102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5-all.txt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26083" y="3276118"/>
            <a:ext cx="102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6-all.txt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36421" y="6265464"/>
            <a:ext cx="138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live0110.txt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59128" y="6265464"/>
            <a:ext cx="138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live1120.txt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81836" y="6265464"/>
            <a:ext cx="1160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live30.txt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51" name="Elbow Connector 50"/>
          <p:cNvCxnSpPr>
            <a:stCxn id="14" idx="3"/>
            <a:endCxn id="15" idx="1"/>
          </p:cNvCxnSpPr>
          <p:nvPr/>
        </p:nvCxnSpPr>
        <p:spPr>
          <a:xfrm>
            <a:off x="3347544" y="3331530"/>
            <a:ext cx="3846389" cy="111149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344194" y="4154152"/>
            <a:ext cx="3775589" cy="64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依字詞分類醫學標籤</a:t>
            </a:r>
            <a:endParaRPr lang="zh-TW" altLang="en-US" sz="28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86" name="Down Arrow 85"/>
          <p:cNvSpPr/>
          <p:nvPr/>
        </p:nvSpPr>
        <p:spPr>
          <a:xfrm>
            <a:off x="1909823" y="2558005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Down Arrow 86"/>
          <p:cNvSpPr/>
          <p:nvPr/>
        </p:nvSpPr>
        <p:spPr>
          <a:xfrm>
            <a:off x="1947057" y="3819089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Down Arrow 87"/>
          <p:cNvSpPr/>
          <p:nvPr/>
        </p:nvSpPr>
        <p:spPr>
          <a:xfrm>
            <a:off x="1947055" y="4803640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D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AB666-8B26-4E5B-90C8-336967A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0" y="86343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Gothic Std B" panose="020B0800000000000000" pitchFamily="34" charset="-128"/>
                <a:ea typeface="新細明體"/>
                <a:cs typeface="Calibri Light"/>
              </a:rPr>
              <a:t>Analytical methd</a:t>
            </a:r>
            <a:r>
              <a:rPr lang="zh-TW" altLang="en-US" sz="4000" dirty="0" smtClean="0">
                <a:latin typeface="Adobe Gothic Std B" panose="020B0800000000000000" pitchFamily="34" charset="-128"/>
                <a:ea typeface="新細明體"/>
                <a:cs typeface="Calibri Light"/>
              </a:rPr>
              <a:t>s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/>
            </a:r>
            <a:b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</a:b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>-Preprocessing</a:t>
            </a:r>
            <a:endParaRPr lang="zh-TW" altLang="en-US" sz="4000" dirty="0">
              <a:latin typeface="Adobe Gothic Std B" panose="020B0800000000000000" pitchFamily="34" charset="-128"/>
              <a:ea typeface="新細明體"/>
              <a:cs typeface="Calibri Ligh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183629-85E9-42B4-92B3-504072CA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11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974835" y="1784196"/>
            <a:ext cx="2372711" cy="64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檔案整理</a:t>
            </a: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4D87A2DE-90A6-4FB1-8773-B32A5CB42A79}"/>
              </a:ext>
            </a:extLst>
          </p:cNvPr>
          <p:cNvSpPr/>
          <p:nvPr/>
        </p:nvSpPr>
        <p:spPr>
          <a:xfrm>
            <a:off x="974833" y="3005456"/>
            <a:ext cx="2372711" cy="65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定義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數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值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標準</a:t>
            </a: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459482" y="5465673"/>
            <a:ext cx="3321039" cy="64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JiebaR</a:t>
            </a:r>
            <a:r>
              <a:rPr lang="en-US" altLang="zh-TW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, </a:t>
            </a:r>
            <a:r>
              <a:rPr lang="en-US" altLang="zh-TW" sz="2800" b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strsplit</a:t>
            </a:r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切詞</a:t>
            </a:r>
            <a:endParaRPr lang="zh-TW" altLang="en-US" sz="28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50" y="1379481"/>
            <a:ext cx="801538" cy="8015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22" y="1379481"/>
            <a:ext cx="801538" cy="8015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014" y="1379481"/>
            <a:ext cx="801538" cy="80153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289286" y="2314682"/>
            <a:ext cx="160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treatments.csv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5019" y="2314682"/>
            <a:ext cx="1493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symptoms.csv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92257" y="2314682"/>
            <a:ext cx="1160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drug.csv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273393" y="4209715"/>
            <a:ext cx="3775589" cy="64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依字詞分類醫學標籤</a:t>
            </a:r>
            <a:endParaRPr lang="zh-TW" altLang="en-US" sz="28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78853" y="331587"/>
            <a:ext cx="4272776" cy="5575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建立不同類群</a:t>
            </a:r>
            <a:r>
              <a:rPr lang="en-US" altLang="zh-TW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keyword</a:t>
            </a:r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字</a:t>
            </a:r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典</a:t>
            </a:r>
            <a:endParaRPr lang="zh-TW" altLang="en-US" sz="24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49" name="Elbow Connector 48"/>
          <p:cNvCxnSpPr>
            <a:stCxn id="55" idx="3"/>
            <a:endCxn id="31" idx="1"/>
          </p:cNvCxnSpPr>
          <p:nvPr/>
        </p:nvCxnSpPr>
        <p:spPr>
          <a:xfrm flipV="1">
            <a:off x="4048982" y="610368"/>
            <a:ext cx="2429871" cy="392273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50" y="2977647"/>
            <a:ext cx="801538" cy="801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22" y="2977647"/>
            <a:ext cx="801538" cy="801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014" y="2977647"/>
            <a:ext cx="801538" cy="80153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478853" y="3912848"/>
            <a:ext cx="138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disease.csv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42653" y="3912848"/>
            <a:ext cx="203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disease-expand.csv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92257" y="3912848"/>
            <a:ext cx="1160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dfall.csv</a:t>
            </a:r>
            <a:endParaRPr lang="zh-TW" altLang="en-US" sz="16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t="12517" r="34870" b="2310"/>
          <a:stretch/>
        </p:blipFill>
        <p:spPr>
          <a:xfrm>
            <a:off x="6214272" y="4370960"/>
            <a:ext cx="5095573" cy="2404721"/>
          </a:xfrm>
          <a:prstGeom prst="rect">
            <a:avLst/>
          </a:prstGeom>
        </p:spPr>
      </p:pic>
      <p:sp>
        <p:nvSpPr>
          <p:cNvPr id="59" name="Down Arrow 58"/>
          <p:cNvSpPr/>
          <p:nvPr/>
        </p:nvSpPr>
        <p:spPr>
          <a:xfrm>
            <a:off x="1909823" y="2558005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Down Arrow 59"/>
          <p:cNvSpPr/>
          <p:nvPr/>
        </p:nvSpPr>
        <p:spPr>
          <a:xfrm>
            <a:off x="1909823" y="3666014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Down Arrow 60"/>
          <p:cNvSpPr/>
          <p:nvPr/>
        </p:nvSpPr>
        <p:spPr>
          <a:xfrm>
            <a:off x="1909823" y="5014260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D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AB666-8B26-4E5B-90C8-336967A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0" y="6404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Gothic Std B" panose="020B0800000000000000" pitchFamily="34" charset="-128"/>
                <a:ea typeface="新細明體"/>
                <a:cs typeface="Calibri Light"/>
              </a:rPr>
              <a:t>Analytical methd</a:t>
            </a:r>
            <a:r>
              <a:rPr lang="zh-TW" altLang="en-US" sz="4000" dirty="0" smtClean="0">
                <a:latin typeface="Adobe Gothic Std B" panose="020B0800000000000000" pitchFamily="34" charset="-128"/>
                <a:ea typeface="新細明體"/>
                <a:cs typeface="Calibri Light"/>
              </a:rPr>
              <a:t>s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/>
            </a:r>
            <a:b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</a:b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>-Preprocessing</a:t>
            </a:r>
            <a:endParaRPr lang="zh-TW" altLang="en-US" sz="4000" dirty="0">
              <a:latin typeface="Adobe Gothic Std B" panose="020B0800000000000000" pitchFamily="34" charset="-128"/>
              <a:ea typeface="新細明體"/>
              <a:cs typeface="Calibri Ligh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183629-85E9-42B4-92B3-504072CA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12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974835" y="1784196"/>
            <a:ext cx="2372711" cy="64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檔案整理</a:t>
            </a: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4D87A2DE-90A6-4FB1-8773-B32A5CB42A79}"/>
              </a:ext>
            </a:extLst>
          </p:cNvPr>
          <p:cNvSpPr/>
          <p:nvPr/>
        </p:nvSpPr>
        <p:spPr>
          <a:xfrm>
            <a:off x="974833" y="3005456"/>
            <a:ext cx="2372711" cy="65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定義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數</a:t>
            </a:r>
            <a:r>
              <a:rPr lang="zh-TW" altLang="en-US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值</a:t>
            </a:r>
            <a:r>
              <a:rPr lang="zh-TW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標準</a:t>
            </a: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591204" y="5284128"/>
            <a:ext cx="3139968" cy="64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Jieba,strsplit</a:t>
            </a:r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切詞</a:t>
            </a:r>
            <a:endParaRPr lang="zh-TW" altLang="en-US" sz="28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273393" y="4024517"/>
            <a:ext cx="3775589" cy="64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依字詞分類醫學標籤</a:t>
            </a:r>
            <a:endParaRPr lang="zh-TW" altLang="en-US" sz="28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84594" y="1019763"/>
            <a:ext cx="4103649" cy="5439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依照所建立之字典進行切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詞</a:t>
            </a:r>
          </a:p>
        </p:txBody>
      </p:sp>
      <p:cxnSp>
        <p:nvCxnSpPr>
          <p:cNvPr id="58" name="Elbow Connector 57"/>
          <p:cNvCxnSpPr>
            <a:stCxn id="20" idx="3"/>
            <a:endCxn id="31" idx="1"/>
          </p:cNvCxnSpPr>
          <p:nvPr/>
        </p:nvCxnSpPr>
        <p:spPr>
          <a:xfrm flipV="1">
            <a:off x="3731172" y="1291718"/>
            <a:ext cx="1253422" cy="431579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6637"/>
          <a:stretch/>
        </p:blipFill>
        <p:spPr>
          <a:xfrm>
            <a:off x="4931712" y="2044563"/>
            <a:ext cx="7021322" cy="41905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21852" y="1606428"/>
            <a:ext cx="158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Ex.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病人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1909823" y="2558005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Down Arrow 35"/>
          <p:cNvSpPr/>
          <p:nvPr/>
        </p:nvSpPr>
        <p:spPr>
          <a:xfrm>
            <a:off x="1909823" y="3633794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Down Arrow 37"/>
          <p:cNvSpPr/>
          <p:nvPr/>
        </p:nvSpPr>
        <p:spPr>
          <a:xfrm>
            <a:off x="1909823" y="4740425"/>
            <a:ext cx="428263" cy="35881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2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A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AB666-8B26-4E5B-90C8-336967A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0" y="86343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Gothic Std B" panose="020B0800000000000000" pitchFamily="34" charset="-128"/>
                <a:ea typeface="新細明體"/>
                <a:cs typeface="Calibri Light"/>
              </a:rPr>
              <a:t>Analytical methd</a:t>
            </a:r>
            <a:r>
              <a:rPr lang="zh-TW" altLang="en-US" sz="4000" dirty="0" smtClean="0">
                <a:latin typeface="Adobe Gothic Std B" panose="020B0800000000000000" pitchFamily="34" charset="-128"/>
                <a:ea typeface="新細明體"/>
                <a:cs typeface="Calibri Light"/>
              </a:rPr>
              <a:t>s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/>
            </a:r>
            <a:b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</a:b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>-Analysis</a:t>
            </a:r>
            <a:endParaRPr lang="zh-TW" altLang="en-US" sz="3600" dirty="0">
              <a:latin typeface="Adobe Gothic Std B" panose="020B0800000000000000" pitchFamily="34" charset="-128"/>
              <a:ea typeface="新細明體"/>
              <a:cs typeface="Calibri Ligh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183629-85E9-42B4-92B3-504072CA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13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974835" y="1784196"/>
            <a:ext cx="2372711" cy="646771"/>
          </a:xfrm>
          <a:prstGeom prst="rect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Wordcloud</a:t>
            </a:r>
            <a:endParaRPr lang="zh-TW" altLang="en-US" sz="28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7836" y="1328110"/>
            <a:ext cx="4674227" cy="508982"/>
          </a:xfrm>
          <a:prstGeom prst="rect">
            <a:avLst/>
          </a:prstGeom>
          <a:noFill/>
          <a:ln w="28575">
            <a:solidFill>
              <a:srgbClr val="5C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依存活天數分類</a:t>
            </a:r>
            <a:r>
              <a:rPr lang="en-US" altLang="zh-TW" sz="2400" dirty="0" err="1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Kmeans</a:t>
            </a:r>
            <a:r>
              <a:rPr lang="zh-TW" altLang="en-US" sz="24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分</a:t>
            </a:r>
            <a:r>
              <a:rPr lang="zh-TW" altLang="en-US" sz="24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群</a:t>
            </a:r>
            <a:endParaRPr lang="zh-TW" altLang="en-US" sz="2400" dirty="0" smtClean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4D87A2DE-90A6-4FB1-8773-B32A5CB42A79}"/>
              </a:ext>
            </a:extLst>
          </p:cNvPr>
          <p:cNvSpPr/>
          <p:nvPr/>
        </p:nvSpPr>
        <p:spPr>
          <a:xfrm>
            <a:off x="974832" y="3187409"/>
            <a:ext cx="2372711" cy="585237"/>
          </a:xfrm>
          <a:prstGeom prst="rect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Cluster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974829" y="5639981"/>
            <a:ext cx="2372711" cy="64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解釋關聯</a:t>
            </a:r>
            <a:r>
              <a:rPr lang="zh-TW" altLang="en-US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性</a:t>
            </a:r>
          </a:p>
        </p:txBody>
      </p:sp>
      <p:sp>
        <p:nvSpPr>
          <p:cNvPr id="30" name="矩形 5">
            <a:extLst>
              <a:ext uri="{FF2B5EF4-FFF2-40B4-BE49-F238E27FC236}">
                <a16:creationId xmlns:a16="http://schemas.microsoft.com/office/drawing/2014/main" id="{4D87A2DE-90A6-4FB1-8773-B32A5CB42A79}"/>
              </a:ext>
            </a:extLst>
          </p:cNvPr>
          <p:cNvSpPr/>
          <p:nvPr/>
        </p:nvSpPr>
        <p:spPr>
          <a:xfrm>
            <a:off x="974830" y="4529088"/>
            <a:ext cx="2372711" cy="585237"/>
          </a:xfrm>
          <a:prstGeom prst="rect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Visualization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cxnSp>
        <p:nvCxnSpPr>
          <p:cNvPr id="49" name="Elbow Connector 48"/>
          <p:cNvCxnSpPr>
            <a:stCxn id="14" idx="3"/>
            <a:endCxn id="10" idx="1"/>
          </p:cNvCxnSpPr>
          <p:nvPr/>
        </p:nvCxnSpPr>
        <p:spPr>
          <a:xfrm flipV="1">
            <a:off x="3347543" y="1582601"/>
            <a:ext cx="2540293" cy="1897427"/>
          </a:xfrm>
          <a:prstGeom prst="bentConnector3">
            <a:avLst>
              <a:gd name="adj1" fmla="val 23573"/>
            </a:avLst>
          </a:prstGeom>
          <a:ln w="28575">
            <a:solidFill>
              <a:srgbClr val="5CACA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953" t="31713" r="12132" b="14247"/>
          <a:stretch/>
        </p:blipFill>
        <p:spPr>
          <a:xfrm>
            <a:off x="4745886" y="3327164"/>
            <a:ext cx="7032685" cy="2635839"/>
          </a:xfrm>
          <a:prstGeom prst="rect">
            <a:avLst/>
          </a:prstGeom>
        </p:spPr>
      </p:pic>
      <p:sp>
        <p:nvSpPr>
          <p:cNvPr id="50" name="Down Arrow 49"/>
          <p:cNvSpPr/>
          <p:nvPr/>
        </p:nvSpPr>
        <p:spPr>
          <a:xfrm>
            <a:off x="1947052" y="2611681"/>
            <a:ext cx="428263" cy="358815"/>
          </a:xfrm>
          <a:prstGeom prst="downArrow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Down Arrow 53"/>
          <p:cNvSpPr/>
          <p:nvPr/>
        </p:nvSpPr>
        <p:spPr>
          <a:xfrm>
            <a:off x="1947052" y="3962924"/>
            <a:ext cx="428263" cy="358815"/>
          </a:xfrm>
          <a:prstGeom prst="downArrow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Down Arrow 55"/>
          <p:cNvSpPr/>
          <p:nvPr/>
        </p:nvSpPr>
        <p:spPr>
          <a:xfrm>
            <a:off x="1947051" y="5263799"/>
            <a:ext cx="428263" cy="358815"/>
          </a:xfrm>
          <a:prstGeom prst="downArrow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A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183629-85E9-42B4-92B3-504072CA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14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974835" y="1784196"/>
            <a:ext cx="2372711" cy="64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Wordcloud</a:t>
            </a:r>
            <a:endParaRPr lang="zh-TW" altLang="en-US" sz="2800" b="1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4D87A2DE-90A6-4FB1-8773-B32A5CB42A79}"/>
              </a:ext>
            </a:extLst>
          </p:cNvPr>
          <p:cNvSpPr/>
          <p:nvPr/>
        </p:nvSpPr>
        <p:spPr>
          <a:xfrm>
            <a:off x="974832" y="3187409"/>
            <a:ext cx="2372711" cy="585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Cluster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25CB964-6607-4672-B12B-8321334EEA02}"/>
              </a:ext>
            </a:extLst>
          </p:cNvPr>
          <p:cNvSpPr/>
          <p:nvPr/>
        </p:nvSpPr>
        <p:spPr>
          <a:xfrm>
            <a:off x="974829" y="5639981"/>
            <a:ext cx="2372711" cy="646771"/>
          </a:xfrm>
          <a:prstGeom prst="rect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解釋關聯</a:t>
            </a:r>
            <a:r>
              <a:rPr lang="zh-TW" altLang="en-US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性</a:t>
            </a:r>
          </a:p>
        </p:txBody>
      </p:sp>
      <p:sp>
        <p:nvSpPr>
          <p:cNvPr id="30" name="矩形 5">
            <a:extLst>
              <a:ext uri="{FF2B5EF4-FFF2-40B4-BE49-F238E27FC236}">
                <a16:creationId xmlns:a16="http://schemas.microsoft.com/office/drawing/2014/main" id="{4D87A2DE-90A6-4FB1-8773-B32A5CB42A79}"/>
              </a:ext>
            </a:extLst>
          </p:cNvPr>
          <p:cNvSpPr/>
          <p:nvPr/>
        </p:nvSpPr>
        <p:spPr>
          <a:xfrm>
            <a:off x="974830" y="4529088"/>
            <a:ext cx="2372711" cy="585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"/>
              </a:rPr>
              <a:t>Visualization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alibri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1947052" y="2611681"/>
            <a:ext cx="428263" cy="358815"/>
          </a:xfrm>
          <a:prstGeom prst="downArrow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Down Arrow 53"/>
          <p:cNvSpPr/>
          <p:nvPr/>
        </p:nvSpPr>
        <p:spPr>
          <a:xfrm>
            <a:off x="1947052" y="3962924"/>
            <a:ext cx="428263" cy="358815"/>
          </a:xfrm>
          <a:prstGeom prst="downArrow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Down Arrow 55"/>
          <p:cNvSpPr/>
          <p:nvPr/>
        </p:nvSpPr>
        <p:spPr>
          <a:xfrm>
            <a:off x="1947051" y="5263799"/>
            <a:ext cx="428263" cy="358815"/>
          </a:xfrm>
          <a:prstGeom prst="downArrow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5464533" y="2073874"/>
            <a:ext cx="4833083" cy="4092081"/>
            <a:chOff x="6687405" y="1809000"/>
            <a:chExt cx="4833083" cy="4092081"/>
          </a:xfrm>
        </p:grpSpPr>
        <p:sp>
          <p:nvSpPr>
            <p:cNvPr id="16" name="îṣḷîḍé">
              <a:extLst>
                <a:ext uri="{FF2B5EF4-FFF2-40B4-BE49-F238E27FC236}">
                  <a16:creationId xmlns:a16="http://schemas.microsoft.com/office/drawing/2014/main" id="{358EF546-2EBD-4EE9-9858-2376928E8496}"/>
                </a:ext>
              </a:extLst>
            </p:cNvPr>
            <p:cNvSpPr/>
            <p:nvPr/>
          </p:nvSpPr>
          <p:spPr>
            <a:xfrm>
              <a:off x="6687405" y="3192082"/>
              <a:ext cx="758171" cy="130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1218" y="0"/>
                  </a:moveTo>
                  <a:lnTo>
                    <a:pt x="21413" y="0"/>
                  </a:lnTo>
                  <a:lnTo>
                    <a:pt x="21413" y="13570"/>
                  </a:lnTo>
                  <a:lnTo>
                    <a:pt x="21413" y="15437"/>
                  </a:lnTo>
                  <a:lnTo>
                    <a:pt x="21413" y="21600"/>
                  </a:lnTo>
                  <a:cubicBezTo>
                    <a:pt x="15337" y="21563"/>
                    <a:pt x="9662" y="19822"/>
                    <a:pt x="6158" y="16920"/>
                  </a:cubicBezTo>
                  <a:cubicBezTo>
                    <a:pt x="3218" y="14485"/>
                    <a:pt x="2104" y="11454"/>
                    <a:pt x="3073" y="8528"/>
                  </a:cubicBezTo>
                  <a:cubicBezTo>
                    <a:pt x="1410" y="7299"/>
                    <a:pt x="374" y="5821"/>
                    <a:pt x="84" y="4264"/>
                  </a:cubicBezTo>
                  <a:cubicBezTo>
                    <a:pt x="-187" y="2809"/>
                    <a:pt x="204" y="1338"/>
                    <a:pt x="121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" name="íSḻîḑê">
              <a:extLst>
                <a:ext uri="{FF2B5EF4-FFF2-40B4-BE49-F238E27FC236}">
                  <a16:creationId xmlns:a16="http://schemas.microsoft.com/office/drawing/2014/main" id="{C6F688CA-C5F7-4B3A-BE4B-53C318628513}"/>
                </a:ext>
              </a:extLst>
            </p:cNvPr>
            <p:cNvSpPr/>
            <p:nvPr/>
          </p:nvSpPr>
          <p:spPr>
            <a:xfrm>
              <a:off x="6755044" y="1869005"/>
              <a:ext cx="1515293" cy="1274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4635"/>
                  </a:lnTo>
                  <a:lnTo>
                    <a:pt x="21600" y="16698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202" y="20885"/>
                    <a:pt x="500" y="20214"/>
                    <a:pt x="883" y="19613"/>
                  </a:cubicBezTo>
                  <a:cubicBezTo>
                    <a:pt x="1287" y="18976"/>
                    <a:pt x="1781" y="18427"/>
                    <a:pt x="2341" y="17988"/>
                  </a:cubicBezTo>
                  <a:cubicBezTo>
                    <a:pt x="2479" y="16007"/>
                    <a:pt x="3119" y="14121"/>
                    <a:pt x="4175" y="12579"/>
                  </a:cubicBezTo>
                  <a:cubicBezTo>
                    <a:pt x="5319" y="10909"/>
                    <a:pt x="6890" y="9729"/>
                    <a:pt x="8651" y="9219"/>
                  </a:cubicBezTo>
                  <a:cubicBezTo>
                    <a:pt x="9170" y="7685"/>
                    <a:pt x="10027" y="6346"/>
                    <a:pt x="11132" y="5343"/>
                  </a:cubicBezTo>
                  <a:cubicBezTo>
                    <a:pt x="12876" y="3758"/>
                    <a:pt x="15096" y="3111"/>
                    <a:pt x="17259" y="3555"/>
                  </a:cubicBezTo>
                  <a:cubicBezTo>
                    <a:pt x="17725" y="2781"/>
                    <a:pt x="18289" y="2096"/>
                    <a:pt x="18931" y="1527"/>
                  </a:cubicBezTo>
                  <a:cubicBezTo>
                    <a:pt x="19730" y="819"/>
                    <a:pt x="20636" y="301"/>
                    <a:pt x="21600" y="0"/>
                  </a:cubicBezTo>
                  <a:close/>
                </a:path>
              </a:pathLst>
            </a:custGeom>
            <a:solidFill>
              <a:srgbClr val="5CACA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" name="îśḻîďê">
              <a:extLst>
                <a:ext uri="{FF2B5EF4-FFF2-40B4-BE49-F238E27FC236}">
                  <a16:creationId xmlns:a16="http://schemas.microsoft.com/office/drawing/2014/main" id="{52FC9366-4927-41D6-A6A7-29DF1D67D55D}"/>
                </a:ext>
              </a:extLst>
            </p:cNvPr>
            <p:cNvSpPr/>
            <p:nvPr/>
          </p:nvSpPr>
          <p:spPr>
            <a:xfrm>
              <a:off x="7490941" y="3192112"/>
              <a:ext cx="781135" cy="134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14" y="0"/>
                  </a:moveTo>
                  <a:lnTo>
                    <a:pt x="8776" y="0"/>
                  </a:lnTo>
                  <a:lnTo>
                    <a:pt x="13238" y="0"/>
                  </a:lnTo>
                  <a:lnTo>
                    <a:pt x="21600" y="0"/>
                  </a:lnTo>
                  <a:lnTo>
                    <a:pt x="21600" y="19753"/>
                  </a:lnTo>
                  <a:cubicBezTo>
                    <a:pt x="19008" y="20825"/>
                    <a:pt x="15934" y="21440"/>
                    <a:pt x="12750" y="21524"/>
                  </a:cubicBezTo>
                  <a:cubicBezTo>
                    <a:pt x="9831" y="21600"/>
                    <a:pt x="6929" y="21226"/>
                    <a:pt x="4342" y="20439"/>
                  </a:cubicBezTo>
                  <a:cubicBezTo>
                    <a:pt x="3712" y="20581"/>
                    <a:pt x="3059" y="20684"/>
                    <a:pt x="2392" y="20749"/>
                  </a:cubicBezTo>
                  <a:cubicBezTo>
                    <a:pt x="1602" y="20825"/>
                    <a:pt x="799" y="20845"/>
                    <a:pt x="0" y="2080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chemeClr val="bg1"/>
                  </a:solidFill>
                </a:rPr>
                <a:t>DISEASE</a:t>
              </a:r>
              <a:endParaRPr sz="2800" dirty="0">
                <a:solidFill>
                  <a:schemeClr val="bg1"/>
                </a:solidFill>
              </a:endParaRPr>
            </a:p>
          </p:txBody>
        </p:sp>
        <p:sp>
          <p:nvSpPr>
            <p:cNvPr id="19" name="ïšľïḋè">
              <a:extLst>
                <a:ext uri="{FF2B5EF4-FFF2-40B4-BE49-F238E27FC236}">
                  <a16:creationId xmlns:a16="http://schemas.microsoft.com/office/drawing/2014/main" id="{8DCC2637-487E-400F-BD4F-62E812B1447B}"/>
                </a:ext>
              </a:extLst>
            </p:cNvPr>
            <p:cNvSpPr/>
            <p:nvPr/>
          </p:nvSpPr>
          <p:spPr>
            <a:xfrm>
              <a:off x="8316383" y="1809000"/>
              <a:ext cx="1570478" cy="56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0" y="1364"/>
                  </a:moveTo>
                  <a:lnTo>
                    <a:pt x="0" y="21378"/>
                  </a:lnTo>
                  <a:lnTo>
                    <a:pt x="6407" y="21378"/>
                  </a:lnTo>
                  <a:lnTo>
                    <a:pt x="8011" y="21378"/>
                  </a:lnTo>
                  <a:lnTo>
                    <a:pt x="21600" y="21378"/>
                  </a:lnTo>
                  <a:lnTo>
                    <a:pt x="21600" y="8157"/>
                  </a:lnTo>
                  <a:cubicBezTo>
                    <a:pt x="21124" y="7500"/>
                    <a:pt x="20616" y="7042"/>
                    <a:pt x="20091" y="6799"/>
                  </a:cubicBezTo>
                  <a:cubicBezTo>
                    <a:pt x="19530" y="6540"/>
                    <a:pt x="18957" y="6529"/>
                    <a:pt x="18395" y="6767"/>
                  </a:cubicBezTo>
                  <a:cubicBezTo>
                    <a:pt x="17041" y="3868"/>
                    <a:pt x="15436" y="1994"/>
                    <a:pt x="13739" y="1332"/>
                  </a:cubicBezTo>
                  <a:cubicBezTo>
                    <a:pt x="12052" y="673"/>
                    <a:pt x="10332" y="1234"/>
                    <a:pt x="8748" y="2959"/>
                  </a:cubicBezTo>
                  <a:cubicBezTo>
                    <a:pt x="7424" y="1382"/>
                    <a:pt x="6016" y="419"/>
                    <a:pt x="4579" y="110"/>
                  </a:cubicBezTo>
                  <a:cubicBezTo>
                    <a:pt x="3038" y="-222"/>
                    <a:pt x="1487" y="203"/>
                    <a:pt x="0" y="136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/>
            </a:p>
          </p:txBody>
        </p:sp>
        <p:sp>
          <p:nvSpPr>
            <p:cNvPr id="21" name="iśľiḍé">
              <a:extLst>
                <a:ext uri="{FF2B5EF4-FFF2-40B4-BE49-F238E27FC236}">
                  <a16:creationId xmlns:a16="http://schemas.microsoft.com/office/drawing/2014/main" id="{E82C65DC-217D-4886-B946-E9A921E2B3F0}"/>
                </a:ext>
              </a:extLst>
            </p:cNvPr>
            <p:cNvSpPr/>
            <p:nvPr/>
          </p:nvSpPr>
          <p:spPr>
            <a:xfrm>
              <a:off x="8318764" y="2417722"/>
              <a:ext cx="1564786" cy="730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"/>
                  </a:moveTo>
                  <a:lnTo>
                    <a:pt x="0" y="9596"/>
                  </a:lnTo>
                  <a:lnTo>
                    <a:pt x="0" y="1257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983"/>
                  </a:lnTo>
                  <a:lnTo>
                    <a:pt x="21600" y="7862"/>
                  </a:lnTo>
                  <a:lnTo>
                    <a:pt x="21600" y="0"/>
                  </a:lnTo>
                  <a:lnTo>
                    <a:pt x="7393" y="0"/>
                  </a:lnTo>
                  <a:lnTo>
                    <a:pt x="6029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825500">
                <a:defRPr sz="3200">
                  <a:solidFill>
                    <a:srgbClr val="000000"/>
                  </a:solidFill>
                </a:defRPr>
              </a:pPr>
              <a:r>
                <a:rPr lang="en-US" dirty="0" smtClean="0">
                  <a:solidFill>
                    <a:schemeClr val="bg1"/>
                  </a:solidFill>
                </a:rPr>
                <a:t>DRUGS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2" name="íśḷîḓè">
              <a:extLst>
                <a:ext uri="{FF2B5EF4-FFF2-40B4-BE49-F238E27FC236}">
                  <a16:creationId xmlns:a16="http://schemas.microsoft.com/office/drawing/2014/main" id="{AA9B6528-9B5D-4D94-89B1-16E1E0F59D62}"/>
                </a:ext>
              </a:extLst>
            </p:cNvPr>
            <p:cNvSpPr/>
            <p:nvPr/>
          </p:nvSpPr>
          <p:spPr>
            <a:xfrm>
              <a:off x="8316734" y="3192251"/>
              <a:ext cx="760336" cy="143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0" y="18541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566"/>
                  </a:lnTo>
                  <a:cubicBezTo>
                    <a:pt x="19019" y="21600"/>
                    <a:pt x="16446" y="21393"/>
                    <a:pt x="14000" y="20954"/>
                  </a:cubicBezTo>
                  <a:cubicBezTo>
                    <a:pt x="11124" y="20437"/>
                    <a:pt x="8480" y="19611"/>
                    <a:pt x="6234" y="18527"/>
                  </a:cubicBezTo>
                  <a:cubicBezTo>
                    <a:pt x="5310" y="18716"/>
                    <a:pt x="4333" y="18820"/>
                    <a:pt x="3344" y="18836"/>
                  </a:cubicBezTo>
                  <a:cubicBezTo>
                    <a:pt x="2204" y="18854"/>
                    <a:pt x="1068" y="18754"/>
                    <a:pt x="0" y="18541"/>
                  </a:cubicBezTo>
                  <a:close/>
                </a:path>
              </a:pathLst>
            </a:custGeom>
            <a:solidFill>
              <a:srgbClr val="5CACA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" name="ïṣļîḓè">
              <a:extLst>
                <a:ext uri="{FF2B5EF4-FFF2-40B4-BE49-F238E27FC236}">
                  <a16:creationId xmlns:a16="http://schemas.microsoft.com/office/drawing/2014/main" id="{CBA53B3E-73B5-4BB0-AFF6-8F198D117AA2}"/>
                </a:ext>
              </a:extLst>
            </p:cNvPr>
            <p:cNvSpPr/>
            <p:nvPr/>
          </p:nvSpPr>
          <p:spPr>
            <a:xfrm>
              <a:off x="9129264" y="3195217"/>
              <a:ext cx="1600662" cy="77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"/>
                  </a:moveTo>
                  <a:lnTo>
                    <a:pt x="0" y="21600"/>
                  </a:lnTo>
                  <a:lnTo>
                    <a:pt x="14510" y="21600"/>
                  </a:lnTo>
                  <a:lnTo>
                    <a:pt x="16564" y="21600"/>
                  </a:lnTo>
                  <a:lnTo>
                    <a:pt x="21600" y="21600"/>
                  </a:lnTo>
                  <a:lnTo>
                    <a:pt x="21600" y="12301"/>
                  </a:lnTo>
                  <a:lnTo>
                    <a:pt x="21600" y="8455"/>
                  </a:lnTo>
                  <a:lnTo>
                    <a:pt x="21600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716AD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r>
                <a:rPr lang="en-US" sz="3000" dirty="0" smtClean="0">
                  <a:solidFill>
                    <a:schemeClr val="bg1"/>
                  </a:solidFill>
                </a:rPr>
                <a:t>PATIENTS</a:t>
              </a:r>
              <a:endParaRPr sz="3000" dirty="0">
                <a:solidFill>
                  <a:schemeClr val="bg1"/>
                </a:solidFill>
              </a:endParaRPr>
            </a:p>
          </p:txBody>
        </p:sp>
        <p:sp>
          <p:nvSpPr>
            <p:cNvPr id="24" name="îşḻide">
              <a:extLst>
                <a:ext uri="{FF2B5EF4-FFF2-40B4-BE49-F238E27FC236}">
                  <a16:creationId xmlns:a16="http://schemas.microsoft.com/office/drawing/2014/main" id="{1F0D9C45-7D85-448B-A45B-9074BA475EF5}"/>
                </a:ext>
              </a:extLst>
            </p:cNvPr>
            <p:cNvSpPr/>
            <p:nvPr/>
          </p:nvSpPr>
          <p:spPr>
            <a:xfrm>
              <a:off x="9950784" y="2060727"/>
              <a:ext cx="779953" cy="108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" y="0"/>
                  </a:moveTo>
                  <a:lnTo>
                    <a:pt x="0" y="13291"/>
                  </a:lnTo>
                  <a:lnTo>
                    <a:pt x="0" y="1527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7330"/>
                  </a:lnTo>
                  <a:cubicBezTo>
                    <a:pt x="19319" y="5773"/>
                    <a:pt x="16625" y="4562"/>
                    <a:pt x="13678" y="3769"/>
                  </a:cubicBezTo>
                  <a:cubicBezTo>
                    <a:pt x="11327" y="3136"/>
                    <a:pt x="8849" y="2780"/>
                    <a:pt x="6340" y="2713"/>
                  </a:cubicBezTo>
                  <a:cubicBezTo>
                    <a:pt x="5425" y="2080"/>
                    <a:pt x="4411" y="1525"/>
                    <a:pt x="3319" y="1059"/>
                  </a:cubicBezTo>
                  <a:cubicBezTo>
                    <a:pt x="2296" y="623"/>
                    <a:pt x="1211" y="268"/>
                    <a:pt x="81" y="0"/>
                  </a:cubicBezTo>
                  <a:close/>
                </a:path>
              </a:pathLst>
            </a:custGeom>
            <a:solidFill>
              <a:srgbClr val="5CACAC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" name="iṧḷïde">
              <a:extLst>
                <a:ext uri="{FF2B5EF4-FFF2-40B4-BE49-F238E27FC236}">
                  <a16:creationId xmlns:a16="http://schemas.microsoft.com/office/drawing/2014/main" id="{6EE11748-671E-445B-8D02-045C46C22989}"/>
                </a:ext>
              </a:extLst>
            </p:cNvPr>
            <p:cNvSpPr/>
            <p:nvPr/>
          </p:nvSpPr>
          <p:spPr>
            <a:xfrm>
              <a:off x="10778929" y="2491731"/>
              <a:ext cx="741559" cy="147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extrusionOk="0">
                  <a:moveTo>
                    <a:pt x="0" y="0"/>
                  </a:moveTo>
                  <a:lnTo>
                    <a:pt x="0" y="14931"/>
                  </a:lnTo>
                  <a:lnTo>
                    <a:pt x="0" y="17002"/>
                  </a:lnTo>
                  <a:lnTo>
                    <a:pt x="0" y="21600"/>
                  </a:lnTo>
                  <a:lnTo>
                    <a:pt x="19918" y="21524"/>
                  </a:lnTo>
                  <a:cubicBezTo>
                    <a:pt x="21205" y="19938"/>
                    <a:pt x="21600" y="18202"/>
                    <a:pt x="21058" y="16509"/>
                  </a:cubicBezTo>
                  <a:cubicBezTo>
                    <a:pt x="20442" y="14580"/>
                    <a:pt x="18644" y="12799"/>
                    <a:pt x="15920" y="11418"/>
                  </a:cubicBezTo>
                  <a:cubicBezTo>
                    <a:pt x="15764" y="9618"/>
                    <a:pt x="14638" y="7874"/>
                    <a:pt x="12664" y="6377"/>
                  </a:cubicBezTo>
                  <a:cubicBezTo>
                    <a:pt x="10613" y="4822"/>
                    <a:pt x="7732" y="3595"/>
                    <a:pt x="4356" y="2840"/>
                  </a:cubicBezTo>
                  <a:cubicBezTo>
                    <a:pt x="3906" y="2274"/>
                    <a:pt x="3303" y="1743"/>
                    <a:pt x="2563" y="1262"/>
                  </a:cubicBezTo>
                  <a:cubicBezTo>
                    <a:pt x="1828" y="783"/>
                    <a:pt x="965" y="35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" name="iṣľíḍe">
              <a:extLst>
                <a:ext uri="{FF2B5EF4-FFF2-40B4-BE49-F238E27FC236}">
                  <a16:creationId xmlns:a16="http://schemas.microsoft.com/office/drawing/2014/main" id="{045A7A1E-356B-4A50-B2B6-46DB40ED4712}"/>
                </a:ext>
              </a:extLst>
            </p:cNvPr>
            <p:cNvSpPr/>
            <p:nvPr/>
          </p:nvSpPr>
          <p:spPr>
            <a:xfrm>
              <a:off x="9130928" y="4008901"/>
              <a:ext cx="754455" cy="102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cubicBezTo>
                    <a:pt x="18602" y="19223"/>
                    <a:pt x="15039" y="17260"/>
                    <a:pt x="11082" y="15805"/>
                  </a:cubicBezTo>
                  <a:cubicBezTo>
                    <a:pt x="7607" y="14527"/>
                    <a:pt x="3876" y="13658"/>
                    <a:pt x="27" y="132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iSļíḋè">
              <a:extLst>
                <a:ext uri="{FF2B5EF4-FFF2-40B4-BE49-F238E27FC236}">
                  <a16:creationId xmlns:a16="http://schemas.microsoft.com/office/drawing/2014/main" id="{A8BB6683-0009-4795-98C3-A18B48A42050}"/>
                </a:ext>
              </a:extLst>
            </p:cNvPr>
            <p:cNvSpPr/>
            <p:nvPr/>
          </p:nvSpPr>
          <p:spPr>
            <a:xfrm>
              <a:off x="9953822" y="4012213"/>
              <a:ext cx="775701" cy="118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0"/>
                  </a:moveTo>
                  <a:lnTo>
                    <a:pt x="9554" y="0"/>
                  </a:lnTo>
                  <a:lnTo>
                    <a:pt x="13623" y="0"/>
                  </a:lnTo>
                  <a:lnTo>
                    <a:pt x="21600" y="0"/>
                  </a:lnTo>
                  <a:lnTo>
                    <a:pt x="21600" y="12380"/>
                  </a:lnTo>
                  <a:lnTo>
                    <a:pt x="21600" y="15279"/>
                  </a:lnTo>
                  <a:lnTo>
                    <a:pt x="21600" y="20474"/>
                  </a:lnTo>
                  <a:cubicBezTo>
                    <a:pt x="18021" y="21304"/>
                    <a:pt x="14201" y="21600"/>
                    <a:pt x="10423" y="21339"/>
                  </a:cubicBezTo>
                  <a:cubicBezTo>
                    <a:pt x="6789" y="21087"/>
                    <a:pt x="3284" y="20326"/>
                    <a:pt x="141" y="19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825500">
                <a:defRPr sz="3200">
                  <a:solidFill>
                    <a:srgbClr val="000000"/>
                  </a:solidFill>
                </a:defRPr>
              </a:pPr>
              <a:r>
                <a:rPr lang="en-US" sz="2400" dirty="0" smtClean="0">
                  <a:solidFill>
                    <a:schemeClr val="bg1"/>
                  </a:solidFill>
                </a:rPr>
                <a:t>SYMPTOMS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işļíḓè">
              <a:extLst>
                <a:ext uri="{FF2B5EF4-FFF2-40B4-BE49-F238E27FC236}">
                  <a16:creationId xmlns:a16="http://schemas.microsoft.com/office/drawing/2014/main" id="{C31F0ACC-3E85-453D-873D-6E5BC6DB1422}"/>
                </a:ext>
              </a:extLst>
            </p:cNvPr>
            <p:cNvSpPr/>
            <p:nvPr/>
          </p:nvSpPr>
          <p:spPr>
            <a:xfrm>
              <a:off x="10781630" y="4008901"/>
              <a:ext cx="726717" cy="112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48" y="0"/>
                  </a:moveTo>
                  <a:lnTo>
                    <a:pt x="20146" y="0"/>
                  </a:lnTo>
                  <a:cubicBezTo>
                    <a:pt x="21600" y="4861"/>
                    <a:pt x="20113" y="9914"/>
                    <a:pt x="16018" y="14024"/>
                  </a:cubicBezTo>
                  <a:cubicBezTo>
                    <a:pt x="12248" y="17808"/>
                    <a:pt x="6540" y="20508"/>
                    <a:pt x="0" y="2160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ís1ïḍè">
              <a:extLst>
                <a:ext uri="{FF2B5EF4-FFF2-40B4-BE49-F238E27FC236}">
                  <a16:creationId xmlns:a16="http://schemas.microsoft.com/office/drawing/2014/main" id="{F45F74E3-6661-4907-AA7B-8F0544F727B3}"/>
                </a:ext>
              </a:extLst>
            </p:cNvPr>
            <p:cNvSpPr/>
            <p:nvPr/>
          </p:nvSpPr>
          <p:spPr>
            <a:xfrm>
              <a:off x="9034164" y="4703773"/>
              <a:ext cx="859737" cy="119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0" y="0"/>
                  </a:moveTo>
                  <a:cubicBezTo>
                    <a:pt x="2861" y="3149"/>
                    <a:pt x="5081" y="6574"/>
                    <a:pt x="6592" y="10172"/>
                  </a:cubicBezTo>
                  <a:cubicBezTo>
                    <a:pt x="7993" y="13507"/>
                    <a:pt x="8773" y="16961"/>
                    <a:pt x="8910" y="20442"/>
                  </a:cubicBezTo>
                  <a:cubicBezTo>
                    <a:pt x="10776" y="21147"/>
                    <a:pt x="12845" y="21530"/>
                    <a:pt x="14953" y="21564"/>
                  </a:cubicBezTo>
                  <a:cubicBezTo>
                    <a:pt x="17265" y="21600"/>
                    <a:pt x="19553" y="21214"/>
                    <a:pt x="21600" y="20442"/>
                  </a:cubicBezTo>
                  <a:lnTo>
                    <a:pt x="21600" y="7729"/>
                  </a:lnTo>
                  <a:cubicBezTo>
                    <a:pt x="18658" y="5275"/>
                    <a:pt x="15008" y="3308"/>
                    <a:pt x="10902" y="1965"/>
                  </a:cubicBezTo>
                  <a:cubicBezTo>
                    <a:pt x="7465" y="841"/>
                    <a:pt x="3770" y="175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" name="ïṣlîḓe">
              <a:extLst>
                <a:ext uri="{FF2B5EF4-FFF2-40B4-BE49-F238E27FC236}">
                  <a16:creationId xmlns:a16="http://schemas.microsoft.com/office/drawing/2014/main" id="{A56E5A2C-AA27-4512-A6E9-1E89937B86A0}"/>
                </a:ext>
              </a:extLst>
            </p:cNvPr>
            <p:cNvSpPr/>
            <p:nvPr/>
          </p:nvSpPr>
          <p:spPr bwMode="auto">
            <a:xfrm>
              <a:off x="10982506" y="4322944"/>
              <a:ext cx="320854" cy="213903"/>
            </a:xfrm>
            <a:custGeom>
              <a:avLst/>
              <a:gdLst>
                <a:gd name="T0" fmla="*/ 528 w 636"/>
                <a:gd name="T1" fmla="*/ 371 h 423"/>
                <a:gd name="T2" fmla="*/ 584 w 636"/>
                <a:gd name="T3" fmla="*/ 315 h 423"/>
                <a:gd name="T4" fmla="*/ 584 w 636"/>
                <a:gd name="T5" fmla="*/ 51 h 423"/>
                <a:gd name="T6" fmla="*/ 528 w 636"/>
                <a:gd name="T7" fmla="*/ 0 h 423"/>
                <a:gd name="T8" fmla="*/ 107 w 636"/>
                <a:gd name="T9" fmla="*/ 0 h 423"/>
                <a:gd name="T10" fmla="*/ 51 w 636"/>
                <a:gd name="T11" fmla="*/ 51 h 423"/>
                <a:gd name="T12" fmla="*/ 51 w 636"/>
                <a:gd name="T13" fmla="*/ 315 h 423"/>
                <a:gd name="T14" fmla="*/ 107 w 636"/>
                <a:gd name="T15" fmla="*/ 371 h 423"/>
                <a:gd name="T16" fmla="*/ 0 w 636"/>
                <a:gd name="T17" fmla="*/ 371 h 423"/>
                <a:gd name="T18" fmla="*/ 0 w 636"/>
                <a:gd name="T19" fmla="*/ 422 h 423"/>
                <a:gd name="T20" fmla="*/ 635 w 636"/>
                <a:gd name="T21" fmla="*/ 422 h 423"/>
                <a:gd name="T22" fmla="*/ 635 w 636"/>
                <a:gd name="T23" fmla="*/ 371 h 423"/>
                <a:gd name="T24" fmla="*/ 528 w 636"/>
                <a:gd name="T25" fmla="*/ 371 h 423"/>
                <a:gd name="T26" fmla="*/ 107 w 636"/>
                <a:gd name="T27" fmla="*/ 51 h 423"/>
                <a:gd name="T28" fmla="*/ 528 w 636"/>
                <a:gd name="T29" fmla="*/ 51 h 423"/>
                <a:gd name="T30" fmla="*/ 528 w 636"/>
                <a:gd name="T31" fmla="*/ 315 h 423"/>
                <a:gd name="T32" fmla="*/ 107 w 636"/>
                <a:gd name="T33" fmla="*/ 315 h 423"/>
                <a:gd name="T34" fmla="*/ 107 w 636"/>
                <a:gd name="T35" fmla="*/ 5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6" h="423">
                  <a:moveTo>
                    <a:pt x="528" y="371"/>
                  </a:moveTo>
                  <a:cubicBezTo>
                    <a:pt x="559" y="371"/>
                    <a:pt x="584" y="346"/>
                    <a:pt x="584" y="315"/>
                  </a:cubicBezTo>
                  <a:lnTo>
                    <a:pt x="584" y="51"/>
                  </a:lnTo>
                  <a:cubicBezTo>
                    <a:pt x="584" y="21"/>
                    <a:pt x="559" y="0"/>
                    <a:pt x="528" y="0"/>
                  </a:cubicBezTo>
                  <a:lnTo>
                    <a:pt x="107" y="0"/>
                  </a:lnTo>
                  <a:cubicBezTo>
                    <a:pt x="76" y="0"/>
                    <a:pt x="51" y="21"/>
                    <a:pt x="51" y="51"/>
                  </a:cubicBezTo>
                  <a:lnTo>
                    <a:pt x="51" y="315"/>
                  </a:lnTo>
                  <a:cubicBezTo>
                    <a:pt x="51" y="346"/>
                    <a:pt x="76" y="371"/>
                    <a:pt x="107" y="371"/>
                  </a:cubicBezTo>
                  <a:lnTo>
                    <a:pt x="0" y="371"/>
                  </a:lnTo>
                  <a:lnTo>
                    <a:pt x="0" y="422"/>
                  </a:lnTo>
                  <a:lnTo>
                    <a:pt x="635" y="422"/>
                  </a:lnTo>
                  <a:lnTo>
                    <a:pt x="635" y="371"/>
                  </a:lnTo>
                  <a:lnTo>
                    <a:pt x="528" y="371"/>
                  </a:lnTo>
                  <a:close/>
                  <a:moveTo>
                    <a:pt x="107" y="51"/>
                  </a:moveTo>
                  <a:lnTo>
                    <a:pt x="528" y="51"/>
                  </a:lnTo>
                  <a:lnTo>
                    <a:pt x="528" y="315"/>
                  </a:lnTo>
                  <a:lnTo>
                    <a:pt x="107" y="315"/>
                  </a:lnTo>
                  <a:lnTo>
                    <a:pt x="107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ïṥlíḑé">
              <a:extLst>
                <a:ext uri="{FF2B5EF4-FFF2-40B4-BE49-F238E27FC236}">
                  <a16:creationId xmlns:a16="http://schemas.microsoft.com/office/drawing/2014/main" id="{96931461-8DB9-404A-BE4E-6722F6B9D433}"/>
                </a:ext>
              </a:extLst>
            </p:cNvPr>
            <p:cNvSpPr/>
            <p:nvPr/>
          </p:nvSpPr>
          <p:spPr bwMode="auto">
            <a:xfrm>
              <a:off x="7651746" y="2622078"/>
              <a:ext cx="240640" cy="240640"/>
            </a:xfrm>
            <a:custGeom>
              <a:avLst/>
              <a:gdLst>
                <a:gd name="T0" fmla="*/ 320 w 478"/>
                <a:gd name="T1" fmla="*/ 162 h 478"/>
                <a:gd name="T2" fmla="*/ 157 w 478"/>
                <a:gd name="T3" fmla="*/ 162 h 478"/>
                <a:gd name="T4" fmla="*/ 157 w 478"/>
                <a:gd name="T5" fmla="*/ 320 h 478"/>
                <a:gd name="T6" fmla="*/ 320 w 478"/>
                <a:gd name="T7" fmla="*/ 320 h 478"/>
                <a:gd name="T8" fmla="*/ 320 w 478"/>
                <a:gd name="T9" fmla="*/ 162 h 478"/>
                <a:gd name="T10" fmla="*/ 264 w 478"/>
                <a:gd name="T11" fmla="*/ 269 h 478"/>
                <a:gd name="T12" fmla="*/ 213 w 478"/>
                <a:gd name="T13" fmla="*/ 269 h 478"/>
                <a:gd name="T14" fmla="*/ 213 w 478"/>
                <a:gd name="T15" fmla="*/ 213 h 478"/>
                <a:gd name="T16" fmla="*/ 264 w 478"/>
                <a:gd name="T17" fmla="*/ 213 h 478"/>
                <a:gd name="T18" fmla="*/ 264 w 478"/>
                <a:gd name="T19" fmla="*/ 269 h 478"/>
                <a:gd name="T20" fmla="*/ 477 w 478"/>
                <a:gd name="T21" fmla="*/ 213 h 478"/>
                <a:gd name="T22" fmla="*/ 477 w 478"/>
                <a:gd name="T23" fmla="*/ 162 h 478"/>
                <a:gd name="T24" fmla="*/ 427 w 478"/>
                <a:gd name="T25" fmla="*/ 162 h 478"/>
                <a:gd name="T26" fmla="*/ 427 w 478"/>
                <a:gd name="T27" fmla="*/ 107 h 478"/>
                <a:gd name="T28" fmla="*/ 371 w 478"/>
                <a:gd name="T29" fmla="*/ 56 h 478"/>
                <a:gd name="T30" fmla="*/ 320 w 478"/>
                <a:gd name="T31" fmla="*/ 56 h 478"/>
                <a:gd name="T32" fmla="*/ 320 w 478"/>
                <a:gd name="T33" fmla="*/ 0 h 478"/>
                <a:gd name="T34" fmla="*/ 264 w 478"/>
                <a:gd name="T35" fmla="*/ 0 h 478"/>
                <a:gd name="T36" fmla="*/ 264 w 478"/>
                <a:gd name="T37" fmla="*/ 56 h 478"/>
                <a:gd name="T38" fmla="*/ 213 w 478"/>
                <a:gd name="T39" fmla="*/ 56 h 478"/>
                <a:gd name="T40" fmla="*/ 213 w 478"/>
                <a:gd name="T41" fmla="*/ 0 h 478"/>
                <a:gd name="T42" fmla="*/ 157 w 478"/>
                <a:gd name="T43" fmla="*/ 0 h 478"/>
                <a:gd name="T44" fmla="*/ 157 w 478"/>
                <a:gd name="T45" fmla="*/ 56 h 478"/>
                <a:gd name="T46" fmla="*/ 107 w 478"/>
                <a:gd name="T47" fmla="*/ 56 h 478"/>
                <a:gd name="T48" fmla="*/ 51 w 478"/>
                <a:gd name="T49" fmla="*/ 107 h 478"/>
                <a:gd name="T50" fmla="*/ 51 w 478"/>
                <a:gd name="T51" fmla="*/ 162 h 478"/>
                <a:gd name="T52" fmla="*/ 0 w 478"/>
                <a:gd name="T53" fmla="*/ 162 h 478"/>
                <a:gd name="T54" fmla="*/ 0 w 478"/>
                <a:gd name="T55" fmla="*/ 213 h 478"/>
                <a:gd name="T56" fmla="*/ 51 w 478"/>
                <a:gd name="T57" fmla="*/ 213 h 478"/>
                <a:gd name="T58" fmla="*/ 51 w 478"/>
                <a:gd name="T59" fmla="*/ 269 h 478"/>
                <a:gd name="T60" fmla="*/ 0 w 478"/>
                <a:gd name="T61" fmla="*/ 269 h 478"/>
                <a:gd name="T62" fmla="*/ 0 w 478"/>
                <a:gd name="T63" fmla="*/ 320 h 478"/>
                <a:gd name="T64" fmla="*/ 51 w 478"/>
                <a:gd name="T65" fmla="*/ 320 h 478"/>
                <a:gd name="T66" fmla="*/ 51 w 478"/>
                <a:gd name="T67" fmla="*/ 376 h 478"/>
                <a:gd name="T68" fmla="*/ 107 w 478"/>
                <a:gd name="T69" fmla="*/ 427 h 478"/>
                <a:gd name="T70" fmla="*/ 157 w 478"/>
                <a:gd name="T71" fmla="*/ 427 h 478"/>
                <a:gd name="T72" fmla="*/ 157 w 478"/>
                <a:gd name="T73" fmla="*/ 477 h 478"/>
                <a:gd name="T74" fmla="*/ 213 w 478"/>
                <a:gd name="T75" fmla="*/ 477 h 478"/>
                <a:gd name="T76" fmla="*/ 213 w 478"/>
                <a:gd name="T77" fmla="*/ 427 h 478"/>
                <a:gd name="T78" fmla="*/ 264 w 478"/>
                <a:gd name="T79" fmla="*/ 427 h 478"/>
                <a:gd name="T80" fmla="*/ 264 w 478"/>
                <a:gd name="T81" fmla="*/ 477 h 478"/>
                <a:gd name="T82" fmla="*/ 320 w 478"/>
                <a:gd name="T83" fmla="*/ 477 h 478"/>
                <a:gd name="T84" fmla="*/ 320 w 478"/>
                <a:gd name="T85" fmla="*/ 427 h 478"/>
                <a:gd name="T86" fmla="*/ 371 w 478"/>
                <a:gd name="T87" fmla="*/ 427 h 478"/>
                <a:gd name="T88" fmla="*/ 427 w 478"/>
                <a:gd name="T89" fmla="*/ 376 h 478"/>
                <a:gd name="T90" fmla="*/ 427 w 478"/>
                <a:gd name="T91" fmla="*/ 320 h 478"/>
                <a:gd name="T92" fmla="*/ 477 w 478"/>
                <a:gd name="T93" fmla="*/ 320 h 478"/>
                <a:gd name="T94" fmla="*/ 477 w 478"/>
                <a:gd name="T95" fmla="*/ 269 h 478"/>
                <a:gd name="T96" fmla="*/ 427 w 478"/>
                <a:gd name="T97" fmla="*/ 269 h 478"/>
                <a:gd name="T98" fmla="*/ 427 w 478"/>
                <a:gd name="T99" fmla="*/ 213 h 478"/>
                <a:gd name="T100" fmla="*/ 477 w 478"/>
                <a:gd name="T101" fmla="*/ 213 h 478"/>
                <a:gd name="T102" fmla="*/ 371 w 478"/>
                <a:gd name="T103" fmla="*/ 376 h 478"/>
                <a:gd name="T104" fmla="*/ 107 w 478"/>
                <a:gd name="T105" fmla="*/ 376 h 478"/>
                <a:gd name="T106" fmla="*/ 107 w 478"/>
                <a:gd name="T107" fmla="*/ 107 h 478"/>
                <a:gd name="T108" fmla="*/ 371 w 478"/>
                <a:gd name="T109" fmla="*/ 107 h 478"/>
                <a:gd name="T110" fmla="*/ 371 w 478"/>
                <a:gd name="T111" fmla="*/ 376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8" h="478">
                  <a:moveTo>
                    <a:pt x="320" y="162"/>
                  </a:moveTo>
                  <a:lnTo>
                    <a:pt x="157" y="162"/>
                  </a:lnTo>
                  <a:lnTo>
                    <a:pt x="157" y="320"/>
                  </a:lnTo>
                  <a:lnTo>
                    <a:pt x="320" y="320"/>
                  </a:lnTo>
                  <a:lnTo>
                    <a:pt x="320" y="162"/>
                  </a:lnTo>
                  <a:close/>
                  <a:moveTo>
                    <a:pt x="264" y="269"/>
                  </a:moveTo>
                  <a:lnTo>
                    <a:pt x="213" y="269"/>
                  </a:lnTo>
                  <a:lnTo>
                    <a:pt x="213" y="213"/>
                  </a:lnTo>
                  <a:lnTo>
                    <a:pt x="264" y="213"/>
                  </a:lnTo>
                  <a:lnTo>
                    <a:pt x="264" y="269"/>
                  </a:lnTo>
                  <a:close/>
                  <a:moveTo>
                    <a:pt x="477" y="213"/>
                  </a:moveTo>
                  <a:lnTo>
                    <a:pt x="477" y="162"/>
                  </a:lnTo>
                  <a:lnTo>
                    <a:pt x="427" y="162"/>
                  </a:lnTo>
                  <a:lnTo>
                    <a:pt x="427" y="107"/>
                  </a:lnTo>
                  <a:cubicBezTo>
                    <a:pt x="427" y="81"/>
                    <a:pt x="401" y="56"/>
                    <a:pt x="371" y="56"/>
                  </a:cubicBezTo>
                  <a:lnTo>
                    <a:pt x="320" y="56"/>
                  </a:lnTo>
                  <a:lnTo>
                    <a:pt x="320" y="0"/>
                  </a:lnTo>
                  <a:lnTo>
                    <a:pt x="264" y="0"/>
                  </a:lnTo>
                  <a:lnTo>
                    <a:pt x="264" y="56"/>
                  </a:lnTo>
                  <a:lnTo>
                    <a:pt x="213" y="56"/>
                  </a:lnTo>
                  <a:lnTo>
                    <a:pt x="213" y="0"/>
                  </a:lnTo>
                  <a:lnTo>
                    <a:pt x="157" y="0"/>
                  </a:lnTo>
                  <a:lnTo>
                    <a:pt x="157" y="56"/>
                  </a:lnTo>
                  <a:lnTo>
                    <a:pt x="107" y="56"/>
                  </a:lnTo>
                  <a:cubicBezTo>
                    <a:pt x="76" y="56"/>
                    <a:pt x="51" y="81"/>
                    <a:pt x="51" y="107"/>
                  </a:cubicBezTo>
                  <a:lnTo>
                    <a:pt x="51" y="162"/>
                  </a:lnTo>
                  <a:lnTo>
                    <a:pt x="0" y="162"/>
                  </a:lnTo>
                  <a:lnTo>
                    <a:pt x="0" y="213"/>
                  </a:lnTo>
                  <a:lnTo>
                    <a:pt x="51" y="213"/>
                  </a:lnTo>
                  <a:lnTo>
                    <a:pt x="51" y="269"/>
                  </a:lnTo>
                  <a:lnTo>
                    <a:pt x="0" y="269"/>
                  </a:lnTo>
                  <a:lnTo>
                    <a:pt x="0" y="320"/>
                  </a:lnTo>
                  <a:lnTo>
                    <a:pt x="51" y="320"/>
                  </a:lnTo>
                  <a:lnTo>
                    <a:pt x="51" y="376"/>
                  </a:lnTo>
                  <a:cubicBezTo>
                    <a:pt x="51" y="401"/>
                    <a:pt x="76" y="427"/>
                    <a:pt x="107" y="427"/>
                  </a:cubicBezTo>
                  <a:lnTo>
                    <a:pt x="157" y="427"/>
                  </a:lnTo>
                  <a:lnTo>
                    <a:pt x="157" y="477"/>
                  </a:lnTo>
                  <a:lnTo>
                    <a:pt x="213" y="477"/>
                  </a:lnTo>
                  <a:lnTo>
                    <a:pt x="213" y="427"/>
                  </a:lnTo>
                  <a:lnTo>
                    <a:pt x="264" y="427"/>
                  </a:lnTo>
                  <a:lnTo>
                    <a:pt x="264" y="477"/>
                  </a:lnTo>
                  <a:lnTo>
                    <a:pt x="320" y="477"/>
                  </a:lnTo>
                  <a:lnTo>
                    <a:pt x="320" y="427"/>
                  </a:lnTo>
                  <a:lnTo>
                    <a:pt x="371" y="427"/>
                  </a:lnTo>
                  <a:cubicBezTo>
                    <a:pt x="401" y="427"/>
                    <a:pt x="427" y="401"/>
                    <a:pt x="427" y="376"/>
                  </a:cubicBezTo>
                  <a:lnTo>
                    <a:pt x="427" y="320"/>
                  </a:lnTo>
                  <a:lnTo>
                    <a:pt x="477" y="320"/>
                  </a:lnTo>
                  <a:lnTo>
                    <a:pt x="477" y="269"/>
                  </a:lnTo>
                  <a:lnTo>
                    <a:pt x="427" y="269"/>
                  </a:lnTo>
                  <a:lnTo>
                    <a:pt x="427" y="213"/>
                  </a:lnTo>
                  <a:lnTo>
                    <a:pt x="477" y="213"/>
                  </a:lnTo>
                  <a:close/>
                  <a:moveTo>
                    <a:pt x="371" y="376"/>
                  </a:moveTo>
                  <a:lnTo>
                    <a:pt x="107" y="376"/>
                  </a:lnTo>
                  <a:lnTo>
                    <a:pt x="107" y="107"/>
                  </a:lnTo>
                  <a:lnTo>
                    <a:pt x="371" y="107"/>
                  </a:lnTo>
                  <a:lnTo>
                    <a:pt x="371" y="3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標題 1">
            <a:extLst>
              <a:ext uri="{FF2B5EF4-FFF2-40B4-BE49-F238E27FC236}">
                <a16:creationId xmlns:a16="http://schemas.microsoft.com/office/drawing/2014/main" id="{2D8AB666-8B26-4E5B-90C8-336967A16A88}"/>
              </a:ext>
            </a:extLst>
          </p:cNvPr>
          <p:cNvSpPr txBox="1">
            <a:spLocks/>
          </p:cNvSpPr>
          <p:nvPr/>
        </p:nvSpPr>
        <p:spPr>
          <a:xfrm>
            <a:off x="526470" y="86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smtClean="0">
                <a:latin typeface="Adobe Gothic Std B" panose="020B0800000000000000" pitchFamily="34" charset="-128"/>
                <a:ea typeface="新細明體"/>
                <a:cs typeface="Calibri Light"/>
              </a:rPr>
              <a:t>Analytical methds</a:t>
            </a:r>
            <a:r>
              <a:rPr lang="en-US" altLang="zh-TW" sz="400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/>
            </a:r>
            <a:br>
              <a:rPr lang="en-US" altLang="zh-TW" sz="400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</a:br>
            <a:r>
              <a:rPr lang="en-US" altLang="zh-TW" sz="400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>-Analysis</a:t>
            </a:r>
            <a:endParaRPr lang="zh-TW" altLang="en-US" sz="3600" dirty="0">
              <a:latin typeface="Adobe Gothic Std B" panose="020B0800000000000000" pitchFamily="34" charset="-128"/>
              <a:ea typeface="新細明體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88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ïSļïḑe">
            <a:extLst>
              <a:ext uri="{FF2B5EF4-FFF2-40B4-BE49-F238E27FC236}">
                <a16:creationId xmlns:a16="http://schemas.microsoft.com/office/drawing/2014/main" id="{A8368326-7DD3-4482-B733-FFA1EEAEB86C}"/>
              </a:ext>
            </a:extLst>
          </p:cNvPr>
          <p:cNvSpPr/>
          <p:nvPr/>
        </p:nvSpPr>
        <p:spPr>
          <a:xfrm>
            <a:off x="2973229" y="1837549"/>
            <a:ext cx="2476682" cy="88102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ïṥḻîḍe">
            <a:extLst>
              <a:ext uri="{FF2B5EF4-FFF2-40B4-BE49-F238E27FC236}">
                <a16:creationId xmlns:a16="http://schemas.microsoft.com/office/drawing/2014/main" id="{52546C7B-6C25-473C-8362-42E9C077E717}"/>
              </a:ext>
            </a:extLst>
          </p:cNvPr>
          <p:cNvSpPr/>
          <p:nvPr/>
        </p:nvSpPr>
        <p:spPr>
          <a:xfrm>
            <a:off x="2973229" y="3413768"/>
            <a:ext cx="2476682" cy="88102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iSļiďe">
            <a:extLst>
              <a:ext uri="{FF2B5EF4-FFF2-40B4-BE49-F238E27FC236}">
                <a16:creationId xmlns:a16="http://schemas.microsoft.com/office/drawing/2014/main" id="{BDBB1627-FA38-4158-AB96-3B2687BF08F2}"/>
              </a:ext>
            </a:extLst>
          </p:cNvPr>
          <p:cNvSpPr/>
          <p:nvPr/>
        </p:nvSpPr>
        <p:spPr>
          <a:xfrm>
            <a:off x="2973229" y="4999892"/>
            <a:ext cx="2476682" cy="881028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15</a:t>
            </a:fld>
            <a:endParaRPr lang="en-US"/>
          </a:p>
        </p:txBody>
      </p:sp>
      <p:sp>
        <p:nvSpPr>
          <p:cNvPr id="10" name="íṡľïḍê">
            <a:extLst>
              <a:ext uri="{FF2B5EF4-FFF2-40B4-BE49-F238E27FC236}">
                <a16:creationId xmlns:a16="http://schemas.microsoft.com/office/drawing/2014/main" id="{A3AD9A1D-7E2C-40F7-859B-3583DB5A8655}"/>
              </a:ext>
            </a:extLst>
          </p:cNvPr>
          <p:cNvSpPr txBox="1"/>
          <p:nvPr/>
        </p:nvSpPr>
        <p:spPr>
          <a:xfrm>
            <a:off x="6535048" y="1655148"/>
            <a:ext cx="4933505" cy="1062011"/>
          </a:xfrm>
          <a:prstGeom prst="rect">
            <a:avLst/>
          </a:prstGeom>
        </p:spPr>
        <p:txBody>
          <a:bodyPr wrap="square" lIns="90000" tIns="46800" rIns="90000" bIns="46800" anchor="ctr" anchorCtr="0">
            <a:noAutofit/>
          </a:bodyPr>
          <a:lstStyle/>
          <a:p>
            <a:pPr algn="just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加入分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進入安寧及非進入患者之同類疾病資訊，能夠更有效辨識出未來會進入安寧風險。</a:t>
            </a:r>
            <a:r>
              <a:rPr lang="en-US" altLang="zh-CN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CN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íṥ1ïdè">
            <a:extLst>
              <a:ext uri="{FF2B5EF4-FFF2-40B4-BE49-F238E27FC236}">
                <a16:creationId xmlns:a16="http://schemas.microsoft.com/office/drawing/2014/main" id="{2FC18061-0B2A-4D52-960B-22AC16BEC89B}"/>
              </a:ext>
            </a:extLst>
          </p:cNvPr>
          <p:cNvSpPr txBox="1"/>
          <p:nvPr/>
        </p:nvSpPr>
        <p:spPr>
          <a:xfrm>
            <a:off x="6678270" y="3587541"/>
            <a:ext cx="4003611" cy="686987"/>
          </a:xfrm>
          <a:prstGeom prst="rect">
            <a:avLst/>
          </a:prstGeom>
        </p:spPr>
        <p:txBody>
          <a:bodyPr wrap="square" lIns="90000" tIns="46800" rIns="90000" bIns="46800" anchor="t" anchorCtr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13" name="íṩḻide">
            <a:extLst>
              <a:ext uri="{FF2B5EF4-FFF2-40B4-BE49-F238E27FC236}">
                <a16:creationId xmlns:a16="http://schemas.microsoft.com/office/drawing/2014/main" id="{040FFEE5-AEC5-4699-98DD-AF264D5A5A0E}"/>
              </a:ext>
            </a:extLst>
          </p:cNvPr>
          <p:cNvSpPr txBox="1"/>
          <p:nvPr/>
        </p:nvSpPr>
        <p:spPr>
          <a:xfrm>
            <a:off x="6608794" y="5104253"/>
            <a:ext cx="4003611" cy="686987"/>
          </a:xfrm>
          <a:prstGeom prst="rect">
            <a:avLst/>
          </a:prstGeom>
        </p:spPr>
        <p:txBody>
          <a:bodyPr wrap="square" lIns="90000" tIns="46800" rIns="90000" bIns="468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不同領域專業人員加入</a:t>
            </a:r>
            <a:endParaRPr lang="en-US" altLang="zh-CN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îş1íḍè">
            <a:extLst>
              <a:ext uri="{FF2B5EF4-FFF2-40B4-BE49-F238E27FC236}">
                <a16:creationId xmlns:a16="http://schemas.microsoft.com/office/drawing/2014/main" id="{D105F7DF-C62E-40A7-ABA3-CFE51103DD06}"/>
              </a:ext>
            </a:extLst>
          </p:cNvPr>
          <p:cNvSpPr/>
          <p:nvPr/>
        </p:nvSpPr>
        <p:spPr bwMode="auto">
          <a:xfrm>
            <a:off x="5831009" y="3644068"/>
            <a:ext cx="466163" cy="46616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ïṣļiďe">
            <a:extLst>
              <a:ext uri="{FF2B5EF4-FFF2-40B4-BE49-F238E27FC236}">
                <a16:creationId xmlns:a16="http://schemas.microsoft.com/office/drawing/2014/main" id="{89C185A6-8633-449B-A5D9-F880992240AE}"/>
              </a:ext>
            </a:extLst>
          </p:cNvPr>
          <p:cNvSpPr/>
          <p:nvPr/>
        </p:nvSpPr>
        <p:spPr bwMode="auto">
          <a:xfrm>
            <a:off x="5828015" y="5207324"/>
            <a:ext cx="466163" cy="46616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is1îḑè">
            <a:extLst>
              <a:ext uri="{FF2B5EF4-FFF2-40B4-BE49-F238E27FC236}">
                <a16:creationId xmlns:a16="http://schemas.microsoft.com/office/drawing/2014/main" id="{1AFEAA73-3334-4D01-A04C-82BE9DC54F71}"/>
              </a:ext>
            </a:extLst>
          </p:cNvPr>
          <p:cNvSpPr/>
          <p:nvPr/>
        </p:nvSpPr>
        <p:spPr>
          <a:xfrm>
            <a:off x="664511" y="1751991"/>
            <a:ext cx="2427138" cy="1041175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şlíḓé">
            <a:extLst>
              <a:ext uri="{FF2B5EF4-FFF2-40B4-BE49-F238E27FC236}">
                <a16:creationId xmlns:a16="http://schemas.microsoft.com/office/drawing/2014/main" id="{C97D841A-80A5-40D2-AA3E-E29BD17DFE67}"/>
              </a:ext>
            </a:extLst>
          </p:cNvPr>
          <p:cNvSpPr/>
          <p:nvPr/>
        </p:nvSpPr>
        <p:spPr>
          <a:xfrm>
            <a:off x="664511" y="3335537"/>
            <a:ext cx="2427138" cy="1041175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5CACA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íṥľíďê">
            <a:extLst>
              <a:ext uri="{FF2B5EF4-FFF2-40B4-BE49-F238E27FC236}">
                <a16:creationId xmlns:a16="http://schemas.microsoft.com/office/drawing/2014/main" id="{26574870-9524-4925-BF26-21AFF44F305C}"/>
              </a:ext>
            </a:extLst>
          </p:cNvPr>
          <p:cNvSpPr/>
          <p:nvPr/>
        </p:nvSpPr>
        <p:spPr>
          <a:xfrm>
            <a:off x="664511" y="4874887"/>
            <a:ext cx="2427138" cy="1041175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îṣľiďé">
            <a:extLst>
              <a:ext uri="{FF2B5EF4-FFF2-40B4-BE49-F238E27FC236}">
                <a16:creationId xmlns:a16="http://schemas.microsoft.com/office/drawing/2014/main" id="{8B83EC31-70D9-45BF-A27F-7D68BCE39B93}"/>
              </a:ext>
            </a:extLst>
          </p:cNvPr>
          <p:cNvSpPr/>
          <p:nvPr/>
        </p:nvSpPr>
        <p:spPr bwMode="auto">
          <a:xfrm>
            <a:off x="1513767" y="1967566"/>
            <a:ext cx="728626" cy="504988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ïslíḑé">
            <a:extLst>
              <a:ext uri="{FF2B5EF4-FFF2-40B4-BE49-F238E27FC236}">
                <a16:creationId xmlns:a16="http://schemas.microsoft.com/office/drawing/2014/main" id="{94C37335-8BA8-4291-A649-908E77564BB3}"/>
              </a:ext>
            </a:extLst>
          </p:cNvPr>
          <p:cNvSpPr/>
          <p:nvPr/>
        </p:nvSpPr>
        <p:spPr bwMode="auto">
          <a:xfrm>
            <a:off x="1546059" y="3503141"/>
            <a:ext cx="664042" cy="71214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ṧḷíḓé">
            <a:extLst>
              <a:ext uri="{FF2B5EF4-FFF2-40B4-BE49-F238E27FC236}">
                <a16:creationId xmlns:a16="http://schemas.microsoft.com/office/drawing/2014/main" id="{BB68AAB1-061F-48E7-A1C4-396B596177BB}"/>
              </a:ext>
            </a:extLst>
          </p:cNvPr>
          <p:cNvSpPr/>
          <p:nvPr/>
        </p:nvSpPr>
        <p:spPr bwMode="auto">
          <a:xfrm>
            <a:off x="1567736" y="5069010"/>
            <a:ext cx="620693" cy="615151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íṣḻíḍê">
            <a:extLst>
              <a:ext uri="{FF2B5EF4-FFF2-40B4-BE49-F238E27FC236}">
                <a16:creationId xmlns:a16="http://schemas.microsoft.com/office/drawing/2014/main" id="{F5DCA454-588B-4A55-881B-DAD3854F1546}"/>
              </a:ext>
            </a:extLst>
          </p:cNvPr>
          <p:cNvSpPr txBox="1"/>
          <p:nvPr/>
        </p:nvSpPr>
        <p:spPr>
          <a:xfrm>
            <a:off x="3578056" y="2093609"/>
            <a:ext cx="1385447" cy="388962"/>
          </a:xfrm>
          <a:prstGeom prst="rect">
            <a:avLst/>
          </a:prstGeom>
        </p:spPr>
        <p:txBody>
          <a:bodyPr wrap="none" lIns="90000" tIns="46800" rIns="90000" bIns="46800" anchor="ctr" anchorCtr="0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zh-TW" altLang="en-US" b="1" dirty="0" smtClean="0">
                <a:solidFill>
                  <a:schemeClr val="dk1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樣本數不足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iṩḻïďé">
            <a:extLst>
              <a:ext uri="{FF2B5EF4-FFF2-40B4-BE49-F238E27FC236}">
                <a16:creationId xmlns:a16="http://schemas.microsoft.com/office/drawing/2014/main" id="{A00825B1-BBB7-42A3-AD30-FEFA1BECCFA3}"/>
              </a:ext>
            </a:extLst>
          </p:cNvPr>
          <p:cNvSpPr txBox="1"/>
          <p:nvPr/>
        </p:nvSpPr>
        <p:spPr>
          <a:xfrm>
            <a:off x="3518846" y="3659801"/>
            <a:ext cx="1444657" cy="450430"/>
          </a:xfrm>
          <a:prstGeom prst="rect">
            <a:avLst/>
          </a:prstGeom>
        </p:spPr>
        <p:txBody>
          <a:bodyPr wrap="none" lIns="90000" tIns="46800" rIns="90000" bIns="46800" anchor="ctr" anchorCtr="0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zh-TW" altLang="en-US" b="1" dirty="0" smtClean="0">
                <a:solidFill>
                  <a:schemeClr val="dk1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缺乏關鍵資訊</a:t>
            </a:r>
            <a:endParaRPr lang="en-US" altLang="zh-TW" b="1" dirty="0" smtClean="0">
              <a:solidFill>
                <a:schemeClr val="dk1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1219170">
              <a:spcBef>
                <a:spcPct val="0"/>
              </a:spcBef>
              <a:defRPr/>
            </a:pPr>
            <a:r>
              <a:rPr lang="zh-TW" altLang="en-US" b="1" dirty="0" smtClean="0">
                <a:solidFill>
                  <a:schemeClr val="dk1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、回測指標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ïsḷiḓê">
            <a:extLst>
              <a:ext uri="{FF2B5EF4-FFF2-40B4-BE49-F238E27FC236}">
                <a16:creationId xmlns:a16="http://schemas.microsoft.com/office/drawing/2014/main" id="{7E19530A-FFDE-46A1-9FB1-8454B86C62F4}"/>
              </a:ext>
            </a:extLst>
          </p:cNvPr>
          <p:cNvSpPr txBox="1"/>
          <p:nvPr/>
        </p:nvSpPr>
        <p:spPr>
          <a:xfrm>
            <a:off x="3518846" y="5245925"/>
            <a:ext cx="1385447" cy="388962"/>
          </a:xfrm>
          <a:prstGeom prst="rect">
            <a:avLst/>
          </a:prstGeom>
        </p:spPr>
        <p:txBody>
          <a:bodyPr wrap="none" lIns="90000" tIns="46800" rIns="90000" bIns="46800" anchor="ctr" anchorCtr="0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zh-TW" altLang="en-US" b="1" dirty="0" smtClean="0">
                <a:solidFill>
                  <a:schemeClr val="dk1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專業</a:t>
            </a:r>
            <a:r>
              <a:rPr lang="zh-TW" altLang="en-US" b="1" dirty="0">
                <a:solidFill>
                  <a:schemeClr val="dk1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知</a:t>
            </a:r>
            <a:r>
              <a:rPr lang="zh-TW" altLang="en-US" b="1" dirty="0" smtClean="0">
                <a:solidFill>
                  <a:schemeClr val="dk1">
                    <a:lumMod val="10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識加強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ïṣļiďe">
            <a:extLst>
              <a:ext uri="{FF2B5EF4-FFF2-40B4-BE49-F238E27FC236}">
                <a16:creationId xmlns:a16="http://schemas.microsoft.com/office/drawing/2014/main" id="{89C185A6-8633-449B-A5D9-F880992240AE}"/>
              </a:ext>
            </a:extLst>
          </p:cNvPr>
          <p:cNvSpPr/>
          <p:nvPr/>
        </p:nvSpPr>
        <p:spPr bwMode="auto">
          <a:xfrm>
            <a:off x="5828015" y="1986978"/>
            <a:ext cx="466163" cy="46616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6535048" y="3556763"/>
            <a:ext cx="486189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明確的入院、提及時間點、進入安寧治療、家屬陪伴狀況、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病人家屬滿意度調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16">
            <a:extLst>
              <a:ext uri="{FF2B5EF4-FFF2-40B4-BE49-F238E27FC236}">
                <a16:creationId xmlns:a16="http://schemas.microsoft.com/office/drawing/2014/main" id="{2DBCE294-06DF-4182-B61B-9551FCBFEC61}"/>
              </a:ext>
            </a:extLst>
          </p:cNvPr>
          <p:cNvSpPr/>
          <p:nvPr/>
        </p:nvSpPr>
        <p:spPr>
          <a:xfrm>
            <a:off x="-15056" y="-3305"/>
            <a:ext cx="2194671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 I</a:t>
            </a:r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ntroduction</a:t>
            </a:r>
            <a:endParaRPr lang="zh-TW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5" name="矩形 9">
            <a:extLst>
              <a:ext uri="{FF2B5EF4-FFF2-40B4-BE49-F238E27FC236}">
                <a16:creationId xmlns:a16="http://schemas.microsoft.com/office/drawing/2014/main" id="{668728B7-EAD8-4CE3-B8E3-F9940B759022}"/>
              </a:ext>
            </a:extLst>
          </p:cNvPr>
          <p:cNvSpPr/>
          <p:nvPr/>
        </p:nvSpPr>
        <p:spPr>
          <a:xfrm>
            <a:off x="1762926" y="-3305"/>
            <a:ext cx="3341232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/>
              </a:rPr>
              <a:t>Problem &amp; Goals</a:t>
            </a:r>
            <a:endParaRPr lang="zh-TW" alt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6" name="矩形 15">
            <a:extLst>
              <a:ext uri="{FF2B5EF4-FFF2-40B4-BE49-F238E27FC236}">
                <a16:creationId xmlns:a16="http://schemas.microsoft.com/office/drawing/2014/main" id="{72CD02CA-BEE5-44E2-A384-F90FFF378502}"/>
              </a:ext>
            </a:extLst>
          </p:cNvPr>
          <p:cNvSpPr/>
          <p:nvPr/>
        </p:nvSpPr>
        <p:spPr>
          <a:xfrm>
            <a:off x="3772991" y="-3305"/>
            <a:ext cx="3412447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Data Source</a:t>
            </a:r>
            <a:endParaRPr 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38" name="矩形 13">
            <a:extLst>
              <a:ext uri="{FF2B5EF4-FFF2-40B4-BE49-F238E27FC236}">
                <a16:creationId xmlns:a16="http://schemas.microsoft.com/office/drawing/2014/main" id="{C3455169-8E73-45AE-8B93-F8F2C0A187B6}"/>
              </a:ext>
            </a:extLst>
          </p:cNvPr>
          <p:cNvSpPr/>
          <p:nvPr/>
        </p:nvSpPr>
        <p:spPr>
          <a:xfrm>
            <a:off x="10339598" y="-3303"/>
            <a:ext cx="1852841" cy="646770"/>
          </a:xfrm>
          <a:prstGeom prst="rect">
            <a:avLst/>
          </a:prstGeom>
          <a:solidFill>
            <a:srgbClr val="D0CE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F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uture Goal</a:t>
            </a:r>
            <a:endParaRPr lang="zh-TW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39" name="矩形 7">
            <a:extLst>
              <a:ext uri="{FF2B5EF4-FFF2-40B4-BE49-F238E27FC236}">
                <a16:creationId xmlns:a16="http://schemas.microsoft.com/office/drawing/2014/main" id="{9BF2FCE6-5AE4-4D6F-BEEB-F6D4CB2AAE89}"/>
              </a:ext>
            </a:extLst>
          </p:cNvPr>
          <p:cNvSpPr/>
          <p:nvPr/>
        </p:nvSpPr>
        <p:spPr>
          <a:xfrm>
            <a:off x="5368500" y="-3305"/>
            <a:ext cx="2278291" cy="646771"/>
          </a:xfrm>
          <a:prstGeom prst="rect">
            <a:avLst/>
          </a:prstGeom>
          <a:solidFill>
            <a:srgbClr val="D0CE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</a:t>
            </a:r>
            <a:endParaRPr lang="en-US" altLang="zh-TW" sz="2000" b="1" dirty="0" smtClean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 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A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nalytical </a:t>
            </a:r>
            <a:endParaRPr lang="en-US" altLang="zh-TW" sz="2000" b="1" dirty="0">
              <a:solidFill>
                <a:schemeClr val="bg1"/>
              </a:solidFill>
              <a:cs typeface="Calibri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M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ethod &amp; Flow</a:t>
            </a:r>
            <a:endParaRPr lang="zh-TW" altLang="zh-TW" sz="2000" b="1" dirty="0">
              <a:solidFill>
                <a:schemeClr val="bg1"/>
              </a:solidFill>
              <a:cs typeface="Calibri" panose="020F0502020204030204"/>
            </a:endParaRPr>
          </a:p>
          <a:p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</p:txBody>
      </p:sp>
      <p:sp>
        <p:nvSpPr>
          <p:cNvPr id="37" name="矩形 11">
            <a:extLst>
              <a:ext uri="{FF2B5EF4-FFF2-40B4-BE49-F238E27FC236}">
                <a16:creationId xmlns:a16="http://schemas.microsoft.com/office/drawing/2014/main" id="{67AAE6C1-B3B6-4302-B530-8F77E5E05D7B}"/>
              </a:ext>
            </a:extLst>
          </p:cNvPr>
          <p:cNvSpPr/>
          <p:nvPr/>
        </p:nvSpPr>
        <p:spPr>
          <a:xfrm>
            <a:off x="7612066" y="-3303"/>
            <a:ext cx="2727532" cy="78807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 P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hased Achievement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s</a:t>
            </a:r>
            <a:endParaRPr lang="en-US" alt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&amp; Difficulties</a:t>
            </a: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ïṡḻîḍè">
            <a:extLst>
              <a:ext uri="{FF2B5EF4-FFF2-40B4-BE49-F238E27FC236}">
                <a16:creationId xmlns:a16="http://schemas.microsoft.com/office/drawing/2014/main" id="{2E10AED7-ED61-4F19-A346-2CB8F74CA48A}"/>
              </a:ext>
            </a:extLst>
          </p:cNvPr>
          <p:cNvSpPr/>
          <p:nvPr/>
        </p:nvSpPr>
        <p:spPr bwMode="auto">
          <a:xfrm>
            <a:off x="0" y="649126"/>
            <a:ext cx="12192000" cy="3206821"/>
          </a:xfrm>
          <a:prstGeom prst="rect">
            <a:avLst/>
          </a:prstGeom>
          <a:blipFill>
            <a:blip r:embed="rId2"/>
            <a:stretch>
              <a:fillRect t="-102038" b="-10053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ïS1iḑé">
            <a:extLst>
              <a:ext uri="{FF2B5EF4-FFF2-40B4-BE49-F238E27FC236}">
                <a16:creationId xmlns:a16="http://schemas.microsoft.com/office/drawing/2014/main" id="{008C1419-B2BB-4968-9F2D-56EF52B0C4C8}"/>
              </a:ext>
            </a:extLst>
          </p:cNvPr>
          <p:cNvSpPr/>
          <p:nvPr/>
        </p:nvSpPr>
        <p:spPr bwMode="auto">
          <a:xfrm>
            <a:off x="0" y="3834180"/>
            <a:ext cx="12192000" cy="3535451"/>
          </a:xfrm>
          <a:prstGeom prst="rect">
            <a:avLst/>
          </a:prstGeom>
          <a:blipFill>
            <a:blip r:embed="rId3"/>
            <a:stretch>
              <a:fillRect t="-101890" b="-10038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41514" y="1082375"/>
            <a:ext cx="12954000" cy="448034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6ca20c52-4b3b-44ca-b98b-bda723d8e8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1B8DBE4-91E3-4E50-A004-C91E31F36393}"/>
              </a:ext>
            </a:extLst>
          </p:cNvPr>
          <p:cNvGrpSpPr>
            <a:grpSpLocks noChangeAspect="1"/>
          </p:cNvGrpSpPr>
          <p:nvPr/>
        </p:nvGrpSpPr>
        <p:grpSpPr>
          <a:xfrm>
            <a:off x="245934" y="2439892"/>
            <a:ext cx="11700132" cy="2448485"/>
            <a:chOff x="1397399" y="3748124"/>
            <a:chExt cx="9397201" cy="1966551"/>
          </a:xfrm>
        </p:grpSpPr>
        <p:sp>
          <p:nvSpPr>
            <p:cNvPr id="10" name="ï$ļîḓê">
              <a:extLst>
                <a:ext uri="{FF2B5EF4-FFF2-40B4-BE49-F238E27FC236}">
                  <a16:creationId xmlns:a16="http://schemas.microsoft.com/office/drawing/2014/main" id="{65A9AB94-EA40-4A5A-A929-DC89DF67693B}"/>
                </a:ext>
              </a:extLst>
            </p:cNvPr>
            <p:cNvSpPr/>
            <p:nvPr/>
          </p:nvSpPr>
          <p:spPr bwMode="auto">
            <a:xfrm>
              <a:off x="1983379" y="374812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4EBAB2">
                <a:alpha val="89804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" name="ïSlíde">
              <a:extLst>
                <a:ext uri="{FF2B5EF4-FFF2-40B4-BE49-F238E27FC236}">
                  <a16:creationId xmlns:a16="http://schemas.microsoft.com/office/drawing/2014/main" id="{1F80A5A4-3725-4DDE-BE54-65BA51DBF2E0}"/>
                </a:ext>
              </a:extLst>
            </p:cNvPr>
            <p:cNvSpPr/>
            <p:nvPr/>
          </p:nvSpPr>
          <p:spPr bwMode="auto">
            <a:xfrm>
              <a:off x="5627948" y="374812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îšľiďê">
              <a:extLst>
                <a:ext uri="{FF2B5EF4-FFF2-40B4-BE49-F238E27FC236}">
                  <a16:creationId xmlns:a16="http://schemas.microsoft.com/office/drawing/2014/main" id="{98C1DCAF-0E6F-45C5-8D23-79E2BFAF9283}"/>
                </a:ext>
              </a:extLst>
            </p:cNvPr>
            <p:cNvSpPr/>
            <p:nvPr/>
          </p:nvSpPr>
          <p:spPr bwMode="auto">
            <a:xfrm>
              <a:off x="9272517" y="374812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13" name="直接连接符 9">
              <a:extLst>
                <a:ext uri="{FF2B5EF4-FFF2-40B4-BE49-F238E27FC236}">
                  <a16:creationId xmlns:a16="http://schemas.microsoft.com/office/drawing/2014/main" id="{49BDB0E0-5C19-47F7-8F31-7C67236BBAD2}"/>
                </a:ext>
              </a:extLst>
            </p:cNvPr>
            <p:cNvCxnSpPr/>
            <p:nvPr/>
          </p:nvCxnSpPr>
          <p:spPr>
            <a:xfrm>
              <a:off x="4273715" y="3748124"/>
              <a:ext cx="0" cy="19665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0">
              <a:extLst>
                <a:ext uri="{FF2B5EF4-FFF2-40B4-BE49-F238E27FC236}">
                  <a16:creationId xmlns:a16="http://schemas.microsoft.com/office/drawing/2014/main" id="{9F01B6D1-3C0F-4265-8A96-455009FEF4D8}"/>
                </a:ext>
              </a:extLst>
            </p:cNvPr>
            <p:cNvCxnSpPr/>
            <p:nvPr/>
          </p:nvCxnSpPr>
          <p:spPr>
            <a:xfrm>
              <a:off x="7918284" y="3748124"/>
              <a:ext cx="0" cy="19665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$1íḋ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397399" y="476967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分析病患入安寧之可能性</a:t>
              </a:r>
              <a:endPara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íṣl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041967" y="476967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改善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務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程及品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質</a:t>
              </a:r>
              <a:endParaRPr lang="en-US" altLang="zh-CN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i$ļî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86537" y="476967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協助醫師分析及治療病患</a:t>
              </a:r>
              <a:endParaRPr lang="en-US" altLang="zh-CN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矩形 16">
            <a:extLst>
              <a:ext uri="{FF2B5EF4-FFF2-40B4-BE49-F238E27FC236}">
                <a16:creationId xmlns:a16="http://schemas.microsoft.com/office/drawing/2014/main" id="{2DBCE294-06DF-4182-B61B-9551FCBFEC61}"/>
              </a:ext>
            </a:extLst>
          </p:cNvPr>
          <p:cNvSpPr/>
          <p:nvPr/>
        </p:nvSpPr>
        <p:spPr>
          <a:xfrm>
            <a:off x="-15056" y="-3305"/>
            <a:ext cx="2194671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 I</a:t>
            </a:r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ntroduction</a:t>
            </a:r>
            <a:endParaRPr lang="zh-TW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6" name="矩形 9">
            <a:extLst>
              <a:ext uri="{FF2B5EF4-FFF2-40B4-BE49-F238E27FC236}">
                <a16:creationId xmlns:a16="http://schemas.microsoft.com/office/drawing/2014/main" id="{668728B7-EAD8-4CE3-B8E3-F9940B759022}"/>
              </a:ext>
            </a:extLst>
          </p:cNvPr>
          <p:cNvSpPr/>
          <p:nvPr/>
        </p:nvSpPr>
        <p:spPr>
          <a:xfrm>
            <a:off x="1762926" y="-3305"/>
            <a:ext cx="3341232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/>
              </a:rPr>
              <a:t>Problem &amp; Goals</a:t>
            </a:r>
            <a:endParaRPr lang="zh-TW" alt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7" name="矩形 15">
            <a:extLst>
              <a:ext uri="{FF2B5EF4-FFF2-40B4-BE49-F238E27FC236}">
                <a16:creationId xmlns:a16="http://schemas.microsoft.com/office/drawing/2014/main" id="{72CD02CA-BEE5-44E2-A384-F90FFF378502}"/>
              </a:ext>
            </a:extLst>
          </p:cNvPr>
          <p:cNvSpPr/>
          <p:nvPr/>
        </p:nvSpPr>
        <p:spPr>
          <a:xfrm>
            <a:off x="3772991" y="-3305"/>
            <a:ext cx="3412447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Data Source</a:t>
            </a:r>
            <a:endParaRPr 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8" name="矩形 13">
            <a:extLst>
              <a:ext uri="{FF2B5EF4-FFF2-40B4-BE49-F238E27FC236}">
                <a16:creationId xmlns:a16="http://schemas.microsoft.com/office/drawing/2014/main" id="{C3455169-8E73-45AE-8B93-F8F2C0A187B6}"/>
              </a:ext>
            </a:extLst>
          </p:cNvPr>
          <p:cNvSpPr/>
          <p:nvPr/>
        </p:nvSpPr>
        <p:spPr>
          <a:xfrm>
            <a:off x="10339598" y="-3304"/>
            <a:ext cx="1852841" cy="788071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F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uture Goal</a:t>
            </a:r>
            <a:endParaRPr lang="zh-TW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9" name="矩形 7">
            <a:extLst>
              <a:ext uri="{FF2B5EF4-FFF2-40B4-BE49-F238E27FC236}">
                <a16:creationId xmlns:a16="http://schemas.microsoft.com/office/drawing/2014/main" id="{9BF2FCE6-5AE4-4D6F-BEEB-F6D4CB2AAE89}"/>
              </a:ext>
            </a:extLst>
          </p:cNvPr>
          <p:cNvSpPr/>
          <p:nvPr/>
        </p:nvSpPr>
        <p:spPr>
          <a:xfrm>
            <a:off x="5368500" y="-3305"/>
            <a:ext cx="2278291" cy="646771"/>
          </a:xfrm>
          <a:prstGeom prst="rect">
            <a:avLst/>
          </a:prstGeom>
          <a:solidFill>
            <a:srgbClr val="D0CE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</a:t>
            </a:r>
            <a:endParaRPr lang="en-US" altLang="zh-TW" sz="2000" b="1" dirty="0" smtClean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 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A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nalytical </a:t>
            </a:r>
            <a:endParaRPr lang="en-US" altLang="zh-TW" sz="2000" b="1" dirty="0">
              <a:solidFill>
                <a:schemeClr val="bg1"/>
              </a:solidFill>
              <a:cs typeface="Calibri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M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ethod &amp; Flow</a:t>
            </a:r>
            <a:endParaRPr lang="zh-TW" altLang="zh-TW" sz="2000" b="1" dirty="0">
              <a:solidFill>
                <a:schemeClr val="bg1"/>
              </a:solidFill>
              <a:cs typeface="Calibri" panose="020F0502020204030204"/>
            </a:endParaRPr>
          </a:p>
          <a:p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</p:txBody>
      </p:sp>
      <p:sp>
        <p:nvSpPr>
          <p:cNvPr id="30" name="矩形 11">
            <a:extLst>
              <a:ext uri="{FF2B5EF4-FFF2-40B4-BE49-F238E27FC236}">
                <a16:creationId xmlns:a16="http://schemas.microsoft.com/office/drawing/2014/main" id="{67AAE6C1-B3B6-4302-B530-8F77E5E05D7B}"/>
              </a:ext>
            </a:extLst>
          </p:cNvPr>
          <p:cNvSpPr/>
          <p:nvPr/>
        </p:nvSpPr>
        <p:spPr>
          <a:xfrm>
            <a:off x="7612066" y="-3303"/>
            <a:ext cx="2727532" cy="646769"/>
          </a:xfrm>
          <a:prstGeom prst="rect">
            <a:avLst/>
          </a:prstGeom>
          <a:solidFill>
            <a:srgbClr val="D0CE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 P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hased Achievement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s</a:t>
            </a:r>
            <a:endParaRPr lang="en-US" alt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&amp; Difficulties</a:t>
            </a: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28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2</a:t>
            </a:fld>
            <a:endParaRPr lang="en-US"/>
          </a:p>
        </p:txBody>
      </p:sp>
      <p:grpSp>
        <p:nvGrpSpPr>
          <p:cNvPr id="5" name="fed5a87b-04ad-4fae-93a8-1bbc37526f5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06524C8-7596-4DF1-BFF4-5B183509CB17}"/>
              </a:ext>
            </a:extLst>
          </p:cNvPr>
          <p:cNvGrpSpPr>
            <a:grpSpLocks noChangeAspect="1"/>
          </p:cNvGrpSpPr>
          <p:nvPr/>
        </p:nvGrpSpPr>
        <p:grpSpPr>
          <a:xfrm>
            <a:off x="3724095" y="-78058"/>
            <a:ext cx="8510465" cy="6936058"/>
            <a:chOff x="4430998" y="1101667"/>
            <a:chExt cx="7761003" cy="5045588"/>
          </a:xfrm>
        </p:grpSpPr>
        <p:sp>
          <p:nvSpPr>
            <p:cNvPr id="6" name="ïşḻîḋe">
              <a:extLst>
                <a:ext uri="{FF2B5EF4-FFF2-40B4-BE49-F238E27FC236}">
                  <a16:creationId xmlns:a16="http://schemas.microsoft.com/office/drawing/2014/main" id="{5CDCD352-B732-4E5F-A93F-DB6FD1D76D57}"/>
                </a:ext>
              </a:extLst>
            </p:cNvPr>
            <p:cNvSpPr/>
            <p:nvPr/>
          </p:nvSpPr>
          <p:spPr bwMode="auto">
            <a:xfrm>
              <a:off x="4431000" y="1125538"/>
              <a:ext cx="7761000" cy="1710000"/>
            </a:xfrm>
            <a:prstGeom prst="rect">
              <a:avLst/>
            </a:prstGeom>
            <a:blipFill>
              <a:blip r:embed="rId2"/>
              <a:stretch>
                <a:fillRect t="-101979" b="-10047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ïṡḻîḍè">
              <a:extLst>
                <a:ext uri="{FF2B5EF4-FFF2-40B4-BE49-F238E27FC236}">
                  <a16:creationId xmlns:a16="http://schemas.microsoft.com/office/drawing/2014/main" id="{2E10AED7-ED61-4F19-A346-2CB8F74CA48A}"/>
                </a:ext>
              </a:extLst>
            </p:cNvPr>
            <p:cNvSpPr/>
            <p:nvPr/>
          </p:nvSpPr>
          <p:spPr bwMode="auto">
            <a:xfrm>
              <a:off x="4431000" y="2781396"/>
              <a:ext cx="7761000" cy="1710000"/>
            </a:xfrm>
            <a:prstGeom prst="rect">
              <a:avLst/>
            </a:prstGeom>
            <a:blipFill>
              <a:blip r:embed="rId3"/>
              <a:stretch>
                <a:fillRect t="-102038" b="-10053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íślîďé">
              <a:extLst>
                <a:ext uri="{FF2B5EF4-FFF2-40B4-BE49-F238E27FC236}">
                  <a16:creationId xmlns:a16="http://schemas.microsoft.com/office/drawing/2014/main" id="{E901E69E-8592-4E5B-8851-7770ED9639BB}"/>
                </a:ext>
              </a:extLst>
            </p:cNvPr>
            <p:cNvSpPr/>
            <p:nvPr/>
          </p:nvSpPr>
          <p:spPr bwMode="auto">
            <a:xfrm>
              <a:off x="4430998" y="2781396"/>
              <a:ext cx="4095003" cy="1710000"/>
            </a:xfrm>
            <a:prstGeom prst="rect">
              <a:avLst/>
            </a:prstGeom>
            <a:solidFill>
              <a:srgbClr val="5CACAC">
                <a:alpha val="84000"/>
              </a:srgb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0" name="ïS1iḑé">
              <a:extLst>
                <a:ext uri="{FF2B5EF4-FFF2-40B4-BE49-F238E27FC236}">
                  <a16:creationId xmlns:a16="http://schemas.microsoft.com/office/drawing/2014/main" id="{008C1419-B2BB-4968-9F2D-56EF52B0C4C8}"/>
                </a:ext>
              </a:extLst>
            </p:cNvPr>
            <p:cNvSpPr/>
            <p:nvPr/>
          </p:nvSpPr>
          <p:spPr bwMode="auto">
            <a:xfrm>
              <a:off x="4431000" y="4437255"/>
              <a:ext cx="7761000" cy="1710000"/>
            </a:xfrm>
            <a:prstGeom prst="rect">
              <a:avLst/>
            </a:prstGeom>
            <a:blipFill>
              <a:blip r:embed="rId4"/>
              <a:stretch>
                <a:fillRect t="-101890" b="-10038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îSľïḋê">
              <a:extLst>
                <a:ext uri="{FF2B5EF4-FFF2-40B4-BE49-F238E27FC236}">
                  <a16:creationId xmlns:a16="http://schemas.microsoft.com/office/drawing/2014/main" id="{1D35AFCC-C283-4617-8900-F720FCB52419}"/>
                </a:ext>
              </a:extLst>
            </p:cNvPr>
            <p:cNvSpPr/>
            <p:nvPr/>
          </p:nvSpPr>
          <p:spPr bwMode="auto">
            <a:xfrm>
              <a:off x="8526001" y="1101667"/>
              <a:ext cx="3666000" cy="1710000"/>
            </a:xfrm>
            <a:prstGeom prst="rect">
              <a:avLst/>
            </a:prstGeom>
            <a:solidFill>
              <a:schemeClr val="accent3">
                <a:alpha val="69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íṧḻîde">
              <a:extLst>
                <a:ext uri="{FF2B5EF4-FFF2-40B4-BE49-F238E27FC236}">
                  <a16:creationId xmlns:a16="http://schemas.microsoft.com/office/drawing/2014/main" id="{80B0E9CD-11A3-4C3B-B562-298EDECBFCE4}"/>
                </a:ext>
              </a:extLst>
            </p:cNvPr>
            <p:cNvSpPr txBox="1"/>
            <p:nvPr/>
          </p:nvSpPr>
          <p:spPr>
            <a:xfrm>
              <a:off x="4598265" y="2859410"/>
              <a:ext cx="3658401" cy="142587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家中長輩最近昏倒住院</a:t>
              </a:r>
              <a:endParaRPr lang="en-US" altLang="zh-CN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CN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CN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很想改進點什麼，</a:t>
              </a:r>
              <a:endPara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讓他們能即使在病痛中也擁有尊嚴。</a:t>
              </a:r>
              <a:endParaRPr lang="en-US" altLang="zh-CN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íS1iďê">
              <a:extLst>
                <a:ext uri="{FF2B5EF4-FFF2-40B4-BE49-F238E27FC236}">
                  <a16:creationId xmlns:a16="http://schemas.microsoft.com/office/drawing/2014/main" id="{F2A4DD44-257A-40B7-8F27-C8B6C508FE1B}"/>
                </a:ext>
              </a:extLst>
            </p:cNvPr>
            <p:cNvSpPr txBox="1"/>
            <p:nvPr/>
          </p:nvSpPr>
          <p:spPr>
            <a:xfrm>
              <a:off x="9489749" y="1280293"/>
              <a:ext cx="2369703" cy="345507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想成為更好的一個人</a:t>
              </a:r>
              <a:endParaRPr lang="en-US" altLang="zh-CN"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ïṧlíḑé">
              <a:extLst>
                <a:ext uri="{FF2B5EF4-FFF2-40B4-BE49-F238E27FC236}">
                  <a16:creationId xmlns:a16="http://schemas.microsoft.com/office/drawing/2014/main" id="{1A0B5F57-219D-4315-B933-B1CF2BE68E7A}"/>
                </a:ext>
              </a:extLst>
            </p:cNvPr>
            <p:cNvSpPr/>
            <p:nvPr/>
          </p:nvSpPr>
          <p:spPr bwMode="auto">
            <a:xfrm>
              <a:off x="8526001" y="4437255"/>
              <a:ext cx="3666000" cy="1710000"/>
            </a:xfrm>
            <a:prstGeom prst="rect">
              <a:avLst/>
            </a:prstGeom>
            <a:solidFill>
              <a:srgbClr val="5CACAC">
                <a:alpha val="69000"/>
              </a:srgb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" name="îšḻíde">
              <a:extLst>
                <a:ext uri="{FF2B5EF4-FFF2-40B4-BE49-F238E27FC236}">
                  <a16:creationId xmlns:a16="http://schemas.microsoft.com/office/drawing/2014/main" id="{5B3D97CF-EE7A-493E-A016-2D48934783A8}"/>
                </a:ext>
              </a:extLst>
            </p:cNvPr>
            <p:cNvSpPr txBox="1"/>
            <p:nvPr/>
          </p:nvSpPr>
          <p:spPr>
            <a:xfrm>
              <a:off x="8595890" y="5207756"/>
              <a:ext cx="2889789" cy="345507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真的想插管</a:t>
              </a:r>
              <a:r>
                <a:rPr lang="zh-TW" altLang="en-US" sz="2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度</a:t>
              </a:r>
              <a:r>
                <a:rPr lang="zh-CN" altLang="en-US" sz="2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過人生最後一程嗎？</a:t>
              </a:r>
              <a:endParaRPr lang="en-US" altLang="zh-CN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1836" y="2417685"/>
            <a:ext cx="5787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OUR </a:t>
            </a:r>
          </a:p>
          <a:p>
            <a:r>
              <a:rPr lang="en-US" altLang="zh-TW" sz="40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MOTIVATION</a:t>
            </a:r>
            <a:endParaRPr lang="zh-TW" altLang="en-US" sz="4000" b="1">
              <a:latin typeface="Adobe Gothic Std B" panose="020B0800000000000000" pitchFamily="34" charset="-128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0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0" y="-77117"/>
            <a:ext cx="3999123" cy="7024456"/>
          </a:xfrm>
          <a:prstGeom prst="rect">
            <a:avLst/>
          </a:prstGeom>
          <a:solidFill>
            <a:srgbClr val="5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E3A5C8-B8E5-42CE-AF3E-8BCDFED5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94" y="751563"/>
            <a:ext cx="2483734" cy="965964"/>
          </a:xfrm>
        </p:spPr>
        <p:txBody>
          <a:bodyPr/>
          <a:lstStyle/>
          <a:p>
            <a:r>
              <a:rPr lang="zh-TW" altLang="en-US" dirty="0">
                <a:latin typeface="Adobe Gothic Std B" panose="020B0800000000000000" pitchFamily="34" charset="-128"/>
                <a:ea typeface="Adobe 繁黑體 Std B" panose="020B0700000000000000" pitchFamily="34" charset="-120"/>
                <a:cs typeface="Calibri Light"/>
              </a:rPr>
              <a:t>Outline</a:t>
            </a:r>
            <a:endParaRPr lang="zh-TW" altLang="en-US" dirty="0">
              <a:latin typeface="Adobe Gothic Std B" panose="020B0800000000000000" pitchFamily="34" charset="-128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39579-20EE-491B-9A60-131CAA08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596" y="1310616"/>
            <a:ext cx="7940233" cy="45307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cs typeface="Calibri"/>
              </a:rPr>
              <a:t>Introduction of Hospice </a:t>
            </a:r>
            <a:r>
              <a:rPr lang="zh-TW" altLang="en-US" dirty="0">
                <a:latin typeface="Calibri"/>
                <a:ea typeface="新細明體"/>
                <a:cs typeface="Calibri"/>
              </a:rPr>
              <a:t>Pa</a:t>
            </a:r>
            <a:r>
              <a:rPr lang="zh-TW" altLang="en-US" dirty="0">
                <a:cs typeface="Calibri"/>
              </a:rPr>
              <a:t>lliative care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cs typeface="Calibri"/>
              </a:rPr>
              <a:t>Problem Definition &amp; Goals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cs typeface="Calibri"/>
              </a:rPr>
              <a:t>Research Source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cs typeface="Calibri"/>
              </a:rPr>
              <a:t>Analytical Method &amp; Flow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cs typeface="Calibri"/>
              </a:rPr>
              <a:t>Phased Achievement &amp; Difficulties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cs typeface="Calibri"/>
              </a:rPr>
              <a:t>Future Goal</a:t>
            </a:r>
          </a:p>
          <a:p>
            <a:pPr>
              <a:lnSpc>
                <a:spcPct val="150000"/>
              </a:lnSpc>
            </a:pPr>
            <a:endParaRPr lang="zh-TW" altLang="en-US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B6753D-EF04-4841-B5B9-54502D51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92C49-3DC8-4125-ABA3-A5AECBA6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" y="749424"/>
            <a:ext cx="10664461" cy="1433321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>Introduction of Hospice Palliative</a:t>
            </a:r>
            <a:r>
              <a:rPr lang="zh-TW" altLang="en-US" sz="4000" dirty="0">
                <a:latin typeface="Adobe Gothic Std B" panose="020B0800000000000000" pitchFamily="34" charset="-128"/>
                <a:ea typeface="新細明體"/>
                <a:cs typeface="Calibri Light"/>
              </a:rPr>
              <a:t> 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 Light"/>
              </a:rPr>
              <a:t>Care(HPC)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BA425-3084-4E48-B4FF-97195CCA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05" y="2148315"/>
            <a:ext cx="10515600" cy="1416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ea typeface="新細明體"/>
                <a:cs typeface="Calibri"/>
              </a:rPr>
              <a:t>HPC: </a:t>
            </a:r>
            <a:r>
              <a:rPr lang="en-US" altLang="zh-TW" sz="3200" dirty="0" err="1">
                <a:ea typeface="新細明體"/>
                <a:cs typeface="Calibri"/>
              </a:rPr>
              <a:t>mitigatory</a:t>
            </a:r>
            <a:r>
              <a:rPr lang="en-US" altLang="zh-TW" sz="3200" dirty="0">
                <a:ea typeface="新細明體"/>
                <a:cs typeface="Calibri"/>
              </a:rPr>
              <a:t> and supportive medical care</a:t>
            </a:r>
            <a:endParaRPr lang="zh-TW" altLang="en-US" sz="3200" dirty="0">
              <a:ea typeface="新細明體"/>
              <a:cs typeface="Calibri"/>
            </a:endParaRPr>
          </a:p>
          <a:p>
            <a:pPr lvl="2"/>
            <a:r>
              <a:rPr lang="en-US" altLang="zh-TW" sz="2400" dirty="0" smtClean="0">
                <a:ea typeface="新細明體"/>
                <a:cs typeface="Calibri"/>
              </a:rPr>
              <a:t>Relieve </a:t>
            </a:r>
            <a:r>
              <a:rPr lang="en-US" altLang="zh-TW" sz="2400" dirty="0">
                <a:ea typeface="新細明體"/>
                <a:cs typeface="Calibri"/>
              </a:rPr>
              <a:t>terminal illness patients from physical , mental and spiritual pain</a:t>
            </a:r>
            <a:r>
              <a:rPr lang="zh-TW" altLang="en-US" sz="2400" dirty="0">
                <a:ea typeface="新細明體"/>
                <a:cs typeface="Calibri"/>
              </a:rPr>
              <a:t> </a:t>
            </a:r>
          </a:p>
          <a:p>
            <a:pPr lvl="2"/>
            <a:r>
              <a:rPr lang="en-US" altLang="zh-TW" sz="2400" dirty="0" smtClean="0">
                <a:ea typeface="新細明體"/>
                <a:cs typeface="Calibri"/>
              </a:rPr>
              <a:t>To </a:t>
            </a:r>
            <a:r>
              <a:rPr lang="en-US" altLang="zh-TW" sz="2400" dirty="0">
                <a:ea typeface="新細明體"/>
                <a:cs typeface="Calibri"/>
              </a:rPr>
              <a:t>improve their quality of life.</a:t>
            </a:r>
            <a:endParaRPr lang="zh-TW" altLang="en-US" sz="2400" dirty="0">
              <a:ea typeface="新細明體"/>
              <a:cs typeface="Calibri"/>
            </a:endParaRPr>
          </a:p>
          <a:p>
            <a:pPr lvl="2"/>
            <a:endParaRPr lang="en-US" altLang="zh-TW" sz="2400" dirty="0">
              <a:ea typeface="新細明體"/>
              <a:cs typeface="Calibri"/>
            </a:endParaRPr>
          </a:p>
          <a:p>
            <a:pPr lvl="2"/>
            <a:endParaRPr lang="en-US" altLang="zh-TW" sz="2400" dirty="0">
              <a:ea typeface="新細明體"/>
              <a:cs typeface="Calibri"/>
            </a:endParaRPr>
          </a:p>
          <a:p>
            <a:pPr lvl="2"/>
            <a:endParaRPr lang="en-US" altLang="zh-TW" sz="2400" dirty="0">
              <a:ea typeface="新細明體"/>
              <a:cs typeface="Calibri"/>
            </a:endParaRPr>
          </a:p>
          <a:p>
            <a:pPr lvl="2"/>
            <a:endParaRPr lang="en-US" altLang="zh-TW" sz="2400" dirty="0">
              <a:ea typeface="新細明體"/>
              <a:cs typeface="Calibri"/>
            </a:endParaRPr>
          </a:p>
          <a:p>
            <a:endParaRPr lang="en-US" altLang="zh-TW" sz="3200" dirty="0">
              <a:ea typeface="新細明體"/>
              <a:cs typeface="Calibri"/>
            </a:endParaRPr>
          </a:p>
          <a:p>
            <a:endParaRPr lang="zh-TW" altLang="en-US" sz="3200" dirty="0">
              <a:cs typeface="Calibri"/>
            </a:endParaRPr>
          </a:p>
          <a:p>
            <a:endParaRPr lang="zh-TW" altLang="en-US" sz="32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77A479-7460-4D26-BA8F-A38A867E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4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A83A87-DFD8-4B3D-BCC9-8ECF0C3C9140}"/>
              </a:ext>
            </a:extLst>
          </p:cNvPr>
          <p:cNvSpPr/>
          <p:nvPr/>
        </p:nvSpPr>
        <p:spPr>
          <a:xfrm>
            <a:off x="1971844" y="4016044"/>
            <a:ext cx="9387383" cy="653892"/>
          </a:xfrm>
          <a:prstGeom prst="rect">
            <a:avLst/>
          </a:prstGeom>
          <a:solidFill>
            <a:schemeClr val="accent4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>
                <a:latin typeface="Adobe 繁黑體 Std B" panose="020B0700000000000000" pitchFamily="34" charset="-120"/>
                <a:ea typeface="Adobe 繁黑體 Std B"/>
                <a:cs typeface="Calibri"/>
              </a:rPr>
              <a:t>   安寧病房</a:t>
            </a:r>
            <a:endParaRPr lang="zh-TW">
              <a:ea typeface="Adobe 繁黑體 Std B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D11B1-6D69-4058-8227-F2C499F75B35}"/>
              </a:ext>
            </a:extLst>
          </p:cNvPr>
          <p:cNvSpPr/>
          <p:nvPr/>
        </p:nvSpPr>
        <p:spPr>
          <a:xfrm>
            <a:off x="1971843" y="4813650"/>
            <a:ext cx="9387384" cy="646771"/>
          </a:xfrm>
          <a:prstGeom prst="rect">
            <a:avLst/>
          </a:prstGeom>
          <a:solidFill>
            <a:schemeClr val="accent4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>
                <a:ea typeface="Adobe 繁黑體 Std B"/>
                <a:cs typeface="Calibri"/>
              </a:rPr>
              <a:t>     安寧共照</a:t>
            </a:r>
          </a:p>
        </p:txBody>
      </p:sp>
      <p:sp>
        <p:nvSpPr>
          <p:cNvPr id="9" name="箭號: 五邊形 8">
            <a:extLst>
              <a:ext uri="{FF2B5EF4-FFF2-40B4-BE49-F238E27FC236}">
                <a16:creationId xmlns:a16="http://schemas.microsoft.com/office/drawing/2014/main" id="{EA9413FA-41E7-4450-A07F-3C64F923FC88}"/>
              </a:ext>
            </a:extLst>
          </p:cNvPr>
          <p:cNvSpPr/>
          <p:nvPr/>
        </p:nvSpPr>
        <p:spPr>
          <a:xfrm>
            <a:off x="835393" y="4026279"/>
            <a:ext cx="978408" cy="144603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ea typeface="Adobe 繁黑體 Std B"/>
                <a:cs typeface="Calibri"/>
              </a:rPr>
              <a:t>末期病患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8C8D18-1155-4A63-9BEB-965AA454B9C8}"/>
              </a:ext>
            </a:extLst>
          </p:cNvPr>
          <p:cNvSpPr/>
          <p:nvPr/>
        </p:nvSpPr>
        <p:spPr>
          <a:xfrm>
            <a:off x="4250723" y="4023164"/>
            <a:ext cx="2629084" cy="646771"/>
          </a:xfrm>
          <a:prstGeom prst="rect">
            <a:avLst/>
          </a:prstGeom>
          <a:solidFill>
            <a:schemeClr val="accent5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/>
                <a:cs typeface="Calibri"/>
              </a:rPr>
              <a:t>安寧團隊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5682B2-36FB-4483-8B16-C837B9565092}"/>
              </a:ext>
            </a:extLst>
          </p:cNvPr>
          <p:cNvSpPr/>
          <p:nvPr/>
        </p:nvSpPr>
        <p:spPr>
          <a:xfrm>
            <a:off x="4250722" y="4820770"/>
            <a:ext cx="2629084" cy="1109668"/>
          </a:xfrm>
          <a:prstGeom prst="rect">
            <a:avLst/>
          </a:prstGeom>
          <a:solidFill>
            <a:schemeClr val="accent5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>
                <a:solidFill>
                  <a:schemeClr val="tx1"/>
                </a:solidFill>
                <a:ea typeface="Adobe 繁黑體 Std B"/>
                <a:cs typeface="Calibri"/>
              </a:rPr>
              <a:t>原醫療團隊</a:t>
            </a:r>
          </a:p>
          <a:p>
            <a:pPr algn="ctr"/>
            <a:r>
              <a:rPr lang="zh-TW" altLang="en-US" sz="2000" b="1">
                <a:solidFill>
                  <a:schemeClr val="tx1"/>
                </a:solidFill>
                <a:ea typeface="Adobe 繁黑體 Std B"/>
                <a:cs typeface="Calibri"/>
              </a:rPr>
              <a:t>+</a:t>
            </a:r>
          </a:p>
          <a:p>
            <a:pPr algn="ctr"/>
            <a:r>
              <a:rPr lang="zh-TW" sz="2000" b="1">
                <a:solidFill>
                  <a:schemeClr val="tx1"/>
                </a:solidFill>
                <a:ea typeface="Adobe 繁黑體 Std B"/>
                <a:cs typeface="Calibri"/>
              </a:rPr>
              <a:t>安寧團隊</a:t>
            </a:r>
            <a:endParaRPr lang="zh-TW" sz="200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9EBD9A-7B38-42F3-B0A6-0B13B129C24B}"/>
              </a:ext>
            </a:extLst>
          </p:cNvPr>
          <p:cNvSpPr/>
          <p:nvPr/>
        </p:nvSpPr>
        <p:spPr>
          <a:xfrm>
            <a:off x="6871433" y="4023162"/>
            <a:ext cx="4651586" cy="6538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/>
                <a:cs typeface="Calibri"/>
              </a:rPr>
              <a:t>專門之硬體環境與＆全面之照護</a:t>
            </a:r>
            <a:endParaRPr lang="zh-TW" sz="2000">
              <a:solidFill>
                <a:schemeClr val="tx1"/>
              </a:solidFill>
              <a:ea typeface="Adobe 繁黑體 Std B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3E2024-D8BB-4247-9F67-3569B962E348}"/>
              </a:ext>
            </a:extLst>
          </p:cNvPr>
          <p:cNvSpPr/>
          <p:nvPr/>
        </p:nvSpPr>
        <p:spPr>
          <a:xfrm>
            <a:off x="6871433" y="4813653"/>
            <a:ext cx="4651587" cy="646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/>
                <a:cs typeface="Calibri"/>
              </a:rPr>
              <a:t>原本病房＆安寧團隊定期探訪</a:t>
            </a:r>
            <a:endParaRPr lang="zh-TW" altLang="en-US" sz="2000" b="1">
              <a:solidFill>
                <a:schemeClr val="tx1"/>
              </a:solidFill>
              <a:ea typeface="Adobe 繁黑體 Std B"/>
              <a:cs typeface="Calibri"/>
            </a:endParaRPr>
          </a:p>
        </p:txBody>
      </p:sp>
      <p:pic>
        <p:nvPicPr>
          <p:cNvPr id="17" name="圖形 17" descr="團隊">
            <a:extLst>
              <a:ext uri="{FF2B5EF4-FFF2-40B4-BE49-F238E27FC236}">
                <a16:creationId xmlns:a16="http://schemas.microsoft.com/office/drawing/2014/main" id="{1A6A6BBB-49BC-478D-8B9D-707FDBA6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8445" y="4000116"/>
            <a:ext cx="629541" cy="650904"/>
          </a:xfrm>
          <a:prstGeom prst="rect">
            <a:avLst/>
          </a:prstGeom>
        </p:spPr>
      </p:pic>
      <p:pic>
        <p:nvPicPr>
          <p:cNvPr id="15" name="圖形 17" descr="團隊">
            <a:extLst>
              <a:ext uri="{FF2B5EF4-FFF2-40B4-BE49-F238E27FC236}">
                <a16:creationId xmlns:a16="http://schemas.microsoft.com/office/drawing/2014/main" id="{451CD557-7F73-4316-8169-22096248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1547" y="5267741"/>
            <a:ext cx="629541" cy="650904"/>
          </a:xfrm>
          <a:prstGeom prst="rect">
            <a:avLst/>
          </a:prstGeom>
        </p:spPr>
      </p:pic>
      <p:pic>
        <p:nvPicPr>
          <p:cNvPr id="5" name="圖形 7" descr="使用者">
            <a:extLst>
              <a:ext uri="{FF2B5EF4-FFF2-40B4-BE49-F238E27FC236}">
                <a16:creationId xmlns:a16="http://schemas.microsoft.com/office/drawing/2014/main" id="{49A14BFA-4C05-47B3-A4CE-4181BE9C2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0109" y="4811965"/>
            <a:ext cx="615298" cy="6081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E9D5FD9-8603-4923-AB7B-772DE97C650C}"/>
              </a:ext>
            </a:extLst>
          </p:cNvPr>
          <p:cNvSpPr/>
          <p:nvPr/>
        </p:nvSpPr>
        <p:spPr>
          <a:xfrm>
            <a:off x="6311" y="-3302"/>
            <a:ext cx="1924055" cy="7607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ea typeface="Adobe 繁黑體 Std B"/>
                <a:cs typeface="Calibri"/>
              </a:rPr>
              <a:t>   I</a:t>
            </a:r>
            <a:r>
              <a:rPr lang="zh-TW" altLang="en-US" sz="2000" b="1" dirty="0">
                <a:solidFill>
                  <a:schemeClr val="bg1"/>
                </a:solidFill>
                <a:ea typeface="Adobe 繁黑體 Std B"/>
                <a:cs typeface="Calibri"/>
              </a:rPr>
              <a:t>ntroduction</a:t>
            </a:r>
          </a:p>
          <a:p>
            <a:endParaRPr lang="zh-TW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DA104D-FD85-4BE2-878F-CC0032D4FD65}"/>
              </a:ext>
            </a:extLst>
          </p:cNvPr>
          <p:cNvSpPr/>
          <p:nvPr/>
        </p:nvSpPr>
        <p:spPr>
          <a:xfrm>
            <a:off x="1936235" y="-3304"/>
            <a:ext cx="2194671" cy="646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/>
              </a:solidFill>
              <a:latin typeface="Calibri"/>
              <a:ea typeface="新細明體"/>
              <a:cs typeface="Calibri"/>
            </a:endParaRPr>
          </a:p>
          <a:p>
            <a:pPr algn="ctr"/>
            <a:endParaRPr lang="zh-TW" altLang="en-US" sz="2000" b="1" dirty="0">
              <a:latin typeface="Calibri"/>
              <a:ea typeface="新細明體"/>
              <a:cs typeface="Calibri"/>
            </a:endParaRPr>
          </a:p>
          <a:p>
            <a:endParaRPr lang="zh-TW" altLang="en-US" sz="2000" b="1" dirty="0">
              <a:solidFill>
                <a:schemeClr val="tx1"/>
              </a:solidFill>
              <a:latin typeface="Calibri"/>
              <a:ea typeface="新細明體"/>
              <a:cs typeface="Calibri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P</a:t>
            </a:r>
            <a:r>
              <a:rPr 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ro</a:t>
            </a:r>
            <a:r>
              <a:rPr lang="en-US" altLang="zh-TW" sz="2000" b="1" dirty="0" err="1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blem</a:t>
            </a:r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&amp;</a:t>
            </a:r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G</a:t>
            </a:r>
            <a:r>
              <a:rPr 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o</a:t>
            </a:r>
            <a:r>
              <a:rPr lang="en-US" altLang="zh-TW" sz="2000" b="1" dirty="0" err="1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als</a:t>
            </a:r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tx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4AB213-8404-4E9D-B915-649CB640090E}"/>
              </a:ext>
            </a:extLst>
          </p:cNvPr>
          <p:cNvSpPr/>
          <p:nvPr/>
        </p:nvSpPr>
        <p:spPr>
          <a:xfrm>
            <a:off x="3873282" y="-3303"/>
            <a:ext cx="3341232" cy="646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D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at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a S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ource </a:t>
            </a: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213B1B-1D4D-4661-9BD0-4430B7FE2634}"/>
              </a:ext>
            </a:extLst>
          </p:cNvPr>
          <p:cNvSpPr/>
          <p:nvPr/>
        </p:nvSpPr>
        <p:spPr>
          <a:xfrm>
            <a:off x="5454255" y="-3303"/>
            <a:ext cx="3412447" cy="646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     A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nalytical </a:t>
            </a:r>
            <a:endParaRPr lang="en-US" altLang="zh-TW" sz="2000" b="1" dirty="0" smtClean="0">
              <a:solidFill>
                <a:schemeClr val="bg1"/>
              </a:solidFill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M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ethod 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&amp; 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Flow</a:t>
            </a:r>
            <a:endParaRPr lang="zh-TW" b="1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DF78FA-9308-46CE-A726-5E34F31CF03F}"/>
              </a:ext>
            </a:extLst>
          </p:cNvPr>
          <p:cNvSpPr/>
          <p:nvPr/>
        </p:nvSpPr>
        <p:spPr>
          <a:xfrm>
            <a:off x="7612066" y="-3303"/>
            <a:ext cx="2913944" cy="646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 P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hased Achievement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s</a:t>
            </a:r>
            <a:endParaRPr lang="en-US" alt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&amp; Difficulties</a:t>
            </a: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1F2CB4-BFE6-44E5-8B6B-ED7DA639236E}"/>
              </a:ext>
            </a:extLst>
          </p:cNvPr>
          <p:cNvSpPr/>
          <p:nvPr/>
        </p:nvSpPr>
        <p:spPr>
          <a:xfrm>
            <a:off x="10339598" y="-3304"/>
            <a:ext cx="1852841" cy="646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F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uture Goal</a:t>
            </a:r>
            <a:endParaRPr lang="zh-TW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5DF8AA-D520-40FB-A579-645C54D6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 descr="一張含有 文字, 地圖 的圖片&#10;&#10;描述是以高可信度產生">
            <a:extLst>
              <a:ext uri="{FF2B5EF4-FFF2-40B4-BE49-F238E27FC236}">
                <a16:creationId xmlns:a16="http://schemas.microsoft.com/office/drawing/2014/main" id="{EFC3CDFB-4035-4E34-BD34-91E76B16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6" y="1800126"/>
            <a:ext cx="5384022" cy="3997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7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65E3807D-EC4A-4F8E-B6DD-296A4884F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67" y="1800126"/>
            <a:ext cx="5420526" cy="3997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5DC9490-A90A-4E17-8667-E74A4C92DC9D}"/>
              </a:ext>
            </a:extLst>
          </p:cNvPr>
          <p:cNvSpPr txBox="1"/>
          <p:nvPr/>
        </p:nvSpPr>
        <p:spPr>
          <a:xfrm>
            <a:off x="299103" y="6291129"/>
            <a:ext cx="758439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Source: 中央健康保險署 </a:t>
            </a:r>
            <a:r>
              <a:rPr lang="zh-TW">
                <a:latin typeface="新細明體"/>
                <a:ea typeface="新細明體"/>
              </a:rPr>
              <a:t>106年各總額部門執行報告</a:t>
            </a:r>
            <a:endParaRPr lang="zh-TW">
              <a:cs typeface="Calibri"/>
            </a:endParaRPr>
          </a:p>
          <a:p>
            <a:endParaRPr lang="zh-TW" altLang="en-US">
              <a:cs typeface="Calibri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026F159-BAFF-4B6F-B120-4ACBE61BBA2E}"/>
              </a:ext>
            </a:extLst>
          </p:cNvPr>
          <p:cNvCxnSpPr>
            <a:cxnSpLocks/>
          </p:cNvCxnSpPr>
          <p:nvPr/>
        </p:nvCxnSpPr>
        <p:spPr>
          <a:xfrm>
            <a:off x="6094574" y="1800313"/>
            <a:ext cx="2851" cy="4104828"/>
          </a:xfrm>
          <a:prstGeom prst="straightConnector1">
            <a:avLst/>
          </a:prstGeom>
          <a:ln w="28575"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標題 13">
            <a:extLst>
              <a:ext uri="{FF2B5EF4-FFF2-40B4-BE49-F238E27FC236}">
                <a16:creationId xmlns:a16="http://schemas.microsoft.com/office/drawing/2014/main" id="{A0A6DA96-B460-4BE1-A7B5-5DC87BFC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86" y="28156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 Light"/>
              </a:rPr>
              <a:t>1. 安寧共照是主流--&gt; 好嗎？</a:t>
            </a:r>
            <a:b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 Light"/>
              </a:rPr>
            </a:br>
            <a:r>
              <a:rPr lang="zh-TW" altLang="en-US" sz="40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alibri Light"/>
              </a:rPr>
              <a:t>2. 八大非癌接受安寧之成長較緩</a:t>
            </a:r>
            <a:endParaRPr lang="zh-TW" altLang="en-US" sz="4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87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DBCE294-06DF-4182-B61B-9551FCBFEC61}"/>
              </a:ext>
            </a:extLst>
          </p:cNvPr>
          <p:cNvSpPr/>
          <p:nvPr/>
        </p:nvSpPr>
        <p:spPr>
          <a:xfrm>
            <a:off x="-15056" y="-3305"/>
            <a:ext cx="2194671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 I</a:t>
            </a:r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ntroduction</a:t>
            </a:r>
            <a:endParaRPr lang="zh-TW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3ABFEF-45AF-4B84-9755-9DE816AE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50" y="785896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Adobe Gothic Std B" panose="020B0800000000000000" pitchFamily="34" charset="-128"/>
                <a:cs typeface="Calibri Light"/>
              </a:rPr>
              <a:t>Problem Definition &amp; Goals</a:t>
            </a:r>
            <a:endParaRPr lang="zh-TW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C736D-F3F9-4854-A3A6-1C045CE1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218757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Problem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 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0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Wingdings" panose="05000000000000000000" pitchFamily="2" charset="2"/>
              </a:rPr>
              <a:t>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整體安寧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流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程再前端及後端人員及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源配置並無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結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構化的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模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lvl="1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Goal1: </a:t>
            </a:r>
            <a:r>
              <a:rPr lang="zh-TW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Clinical </a:t>
            </a:r>
            <a:r>
              <a:rPr lang="en-US" altLang="zh-TW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decision</a:t>
            </a:r>
            <a:r>
              <a:rPr lang="zh-TW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support</a:t>
            </a: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 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457200" lvl="1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Assist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in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identification of possibl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e 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nd-of-life care patients</a:t>
            </a: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Goal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2: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 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Predict possible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hospive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patients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2673EF-F032-45E0-A10C-0F472CFB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6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F2FCE6-5AE4-4D6F-BEEB-F6D4CB2AAE89}"/>
              </a:ext>
            </a:extLst>
          </p:cNvPr>
          <p:cNvSpPr/>
          <p:nvPr/>
        </p:nvSpPr>
        <p:spPr>
          <a:xfrm>
            <a:off x="1840375" y="-3304"/>
            <a:ext cx="2034158" cy="78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r>
              <a:rPr lang="en-US" altLang="zh-TW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P</a:t>
            </a:r>
            <a:r>
              <a:rPr lang="zh-TW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ro</a:t>
            </a:r>
            <a:r>
              <a:rPr lang="en-US" altLang="zh-TW" sz="2000" b="1" dirty="0" err="1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blem</a:t>
            </a:r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&amp;</a:t>
            </a:r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G</a:t>
            </a:r>
            <a:r>
              <a:rPr 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o</a:t>
            </a:r>
            <a:r>
              <a:rPr lang="en-US" altLang="zh-TW" sz="2000" b="1" dirty="0" err="1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als</a:t>
            </a:r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8728B7-EAD8-4CE3-B8E3-F9940B759022}"/>
              </a:ext>
            </a:extLst>
          </p:cNvPr>
          <p:cNvSpPr/>
          <p:nvPr/>
        </p:nvSpPr>
        <p:spPr>
          <a:xfrm>
            <a:off x="3873282" y="-3303"/>
            <a:ext cx="3341232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D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at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a S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ource</a:t>
            </a: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CD02CA-BEE5-44E2-A384-F90FFF378502}"/>
              </a:ext>
            </a:extLst>
          </p:cNvPr>
          <p:cNvSpPr/>
          <p:nvPr/>
        </p:nvSpPr>
        <p:spPr>
          <a:xfrm>
            <a:off x="5454255" y="-3303"/>
            <a:ext cx="3412447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     A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nalytical </a:t>
            </a:r>
            <a:endParaRPr lang="en-US" altLang="zh-TW" sz="2000" b="1" dirty="0" smtClean="0">
              <a:solidFill>
                <a:schemeClr val="bg1"/>
              </a:solidFill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M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ethod 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&amp; 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Flow</a:t>
            </a:r>
            <a:endParaRPr lang="zh-TW" b="1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AAE6C1-B3B6-4302-B530-8F77E5E05D7B}"/>
              </a:ext>
            </a:extLst>
          </p:cNvPr>
          <p:cNvSpPr/>
          <p:nvPr/>
        </p:nvSpPr>
        <p:spPr>
          <a:xfrm>
            <a:off x="7612066" y="-3303"/>
            <a:ext cx="2913944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 P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hased Achievement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s</a:t>
            </a:r>
            <a:endParaRPr lang="en-US" alt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&amp; Difficulties</a:t>
            </a: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455169-8E73-45AE-8B93-F8F2C0A187B6}"/>
              </a:ext>
            </a:extLst>
          </p:cNvPr>
          <p:cNvSpPr/>
          <p:nvPr/>
        </p:nvSpPr>
        <p:spPr>
          <a:xfrm>
            <a:off x="10339598" y="-3304"/>
            <a:ext cx="1852841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F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uture Goal</a:t>
            </a:r>
            <a:endParaRPr lang="zh-TW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97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622" y="1940316"/>
            <a:ext cx="5330283" cy="43489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6330179" y="1940316"/>
            <a:ext cx="5330283" cy="4348975"/>
          </a:xfrm>
          <a:prstGeom prst="rect">
            <a:avLst/>
          </a:prstGeom>
          <a:solidFill>
            <a:srgbClr val="4FB6B9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Up Arrow 6"/>
          <p:cNvSpPr/>
          <p:nvPr/>
        </p:nvSpPr>
        <p:spPr>
          <a:xfrm>
            <a:off x="10241469" y="4204673"/>
            <a:ext cx="1204332" cy="2084617"/>
          </a:xfrm>
          <a:prstGeom prst="upArrow">
            <a:avLst/>
          </a:prstGeom>
          <a:solidFill>
            <a:srgbClr val="F4D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4D165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 rot="10800000">
            <a:off x="992463" y="1940315"/>
            <a:ext cx="1204332" cy="2118731"/>
          </a:xfrm>
          <a:prstGeom prst="upArrow">
            <a:avLst/>
          </a:prstGeom>
          <a:solidFill>
            <a:srgbClr val="F4D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FDA9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2647" y="3517069"/>
            <a:ext cx="47778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F2D37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Reduce</a:t>
            </a:r>
            <a:r>
              <a:rPr lang="en-US" altLang="zh-TW" sz="4400" dirty="0">
                <a:solidFill>
                  <a:srgbClr val="F2D37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r>
              <a:rPr lang="en-US" altLang="zh-TW" sz="4400" dirty="0">
                <a:solidFill>
                  <a:srgbClr val="4FB6B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Patient </a:t>
            </a:r>
          </a:p>
          <a:p>
            <a:r>
              <a:rPr lang="en-US" altLang="zh-TW" sz="6000" dirty="0">
                <a:solidFill>
                  <a:srgbClr val="F2D37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Suffering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031" y="1895562"/>
            <a:ext cx="495857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F2D37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Improve</a:t>
            </a:r>
            <a:r>
              <a:rPr lang="en-US" altLang="zh-TW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r>
              <a:rPr lang="en-US" altLang="zh-TW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quality of</a:t>
            </a:r>
          </a:p>
          <a:p>
            <a:r>
              <a:rPr lang="en-US" altLang="zh-TW" sz="5400" dirty="0">
                <a:solidFill>
                  <a:srgbClr val="F2D375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Hospice care</a:t>
            </a:r>
            <a:endParaRPr lang="zh-TW" altLang="en-US" sz="5400" dirty="0">
              <a:solidFill>
                <a:srgbClr val="F2D375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721" y="78059"/>
            <a:ext cx="11273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  <a:r>
              <a:rPr lang="en-US" altLang="zh-TW" sz="40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zh-CN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檢視現行醫護成效與醫療資源配置</a:t>
            </a:r>
            <a:endParaRPr lang="zh-TW" altLang="en-US" sz="4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51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400D5-5C56-E14C-8F01-503C7EB9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6159-58D9-6545-842E-BE720B268DA1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636676-0792-6E4E-8E26-58029D0CB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" t="15080" r="4603" b="41116"/>
          <a:stretch/>
        </p:blipFill>
        <p:spPr>
          <a:xfrm>
            <a:off x="5470712" y="873350"/>
            <a:ext cx="6115546" cy="1396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49BD17-0A43-0B46-B149-8A88C4D26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103"/>
          <a:stretch/>
        </p:blipFill>
        <p:spPr>
          <a:xfrm>
            <a:off x="6289106" y="2433455"/>
            <a:ext cx="4642987" cy="4208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4D3A2B-F1C9-0242-BB93-DB20E2B2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90" y="3797050"/>
            <a:ext cx="4934846" cy="2768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978A20E-208A-4D44-A0CB-FC5E5B81DF0A}"/>
              </a:ext>
            </a:extLst>
          </p:cNvPr>
          <p:cNvSpPr txBox="1">
            <a:spLocks/>
          </p:cNvSpPr>
          <p:nvPr/>
        </p:nvSpPr>
        <p:spPr>
          <a:xfrm>
            <a:off x="368181" y="1156928"/>
            <a:ext cx="6055064" cy="22514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000" b="1" dirty="0">
                <a:cs typeface="Calibri"/>
              </a:rPr>
              <a:t>Unsctructured, Bilingual Dat</a:t>
            </a:r>
            <a:r>
              <a:rPr lang="zh-TW" altLang="en-US" sz="3000" b="1" dirty="0" smtClean="0">
                <a:cs typeface="Calibri"/>
              </a:rPr>
              <a:t>a</a:t>
            </a:r>
            <a:endParaRPr lang="zh-TW" sz="3000" b="1" dirty="0">
              <a:cs typeface="Calibri"/>
            </a:endParaRPr>
          </a:p>
          <a:p>
            <a:r>
              <a:rPr lang="zh-TW" altLang="en-US" dirty="0">
                <a:cs typeface="Calibri"/>
              </a:rPr>
              <a:t>VS notes</a:t>
            </a:r>
          </a:p>
          <a:p>
            <a:r>
              <a:rPr lang="zh-TW" altLang="en-US" dirty="0">
                <a:cs typeface="Calibri"/>
              </a:rPr>
              <a:t>Admission notes</a:t>
            </a:r>
          </a:p>
          <a:p>
            <a:r>
              <a:rPr lang="zh-TW" altLang="en-US" dirty="0">
                <a:cs typeface="Calibri"/>
              </a:rPr>
              <a:t>Social Worker notes</a:t>
            </a:r>
          </a:p>
          <a:p>
            <a:r>
              <a:rPr lang="zh-TW" altLang="en-US" dirty="0">
                <a:cs typeface="Calibri"/>
              </a:rPr>
              <a:t>Hospice Combined team notes</a:t>
            </a:r>
          </a:p>
          <a:p>
            <a:pPr lvl="1"/>
            <a:endParaRPr lang="zh-TW" altLang="en-US" dirty="0">
              <a:cs typeface="Calibri"/>
            </a:endParaRP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2DBCE294-06DF-4182-B61B-9551FCBFEC61}"/>
              </a:ext>
            </a:extLst>
          </p:cNvPr>
          <p:cNvSpPr/>
          <p:nvPr/>
        </p:nvSpPr>
        <p:spPr>
          <a:xfrm>
            <a:off x="-15056" y="-3305"/>
            <a:ext cx="2194671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 I</a:t>
            </a:r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ntroduction</a:t>
            </a:r>
            <a:endParaRPr lang="zh-TW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矩形 9">
            <a:extLst>
              <a:ext uri="{FF2B5EF4-FFF2-40B4-BE49-F238E27FC236}">
                <a16:creationId xmlns:a16="http://schemas.microsoft.com/office/drawing/2014/main" id="{668728B7-EAD8-4CE3-B8E3-F9940B759022}"/>
              </a:ext>
            </a:extLst>
          </p:cNvPr>
          <p:cNvSpPr/>
          <p:nvPr/>
        </p:nvSpPr>
        <p:spPr>
          <a:xfrm>
            <a:off x="1762926" y="-3305"/>
            <a:ext cx="3341232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/>
              </a:rPr>
              <a:t>Problem &amp; Goals</a:t>
            </a:r>
            <a:endParaRPr lang="zh-TW" alt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矩形 15">
            <a:extLst>
              <a:ext uri="{FF2B5EF4-FFF2-40B4-BE49-F238E27FC236}">
                <a16:creationId xmlns:a16="http://schemas.microsoft.com/office/drawing/2014/main" id="{72CD02CA-BEE5-44E2-A384-F90FFF378502}"/>
              </a:ext>
            </a:extLst>
          </p:cNvPr>
          <p:cNvSpPr/>
          <p:nvPr/>
        </p:nvSpPr>
        <p:spPr>
          <a:xfrm>
            <a:off x="5454255" y="-3303"/>
            <a:ext cx="3412447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     A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nalytical </a:t>
            </a:r>
            <a:endParaRPr lang="en-US" altLang="zh-TW" sz="2000" b="1" dirty="0" smtClean="0">
              <a:solidFill>
                <a:schemeClr val="bg1"/>
              </a:solidFill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M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ethod 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&amp; 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Flow</a:t>
            </a:r>
            <a:endParaRPr lang="zh-TW" b="1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6" name="矩形 11">
            <a:extLst>
              <a:ext uri="{FF2B5EF4-FFF2-40B4-BE49-F238E27FC236}">
                <a16:creationId xmlns:a16="http://schemas.microsoft.com/office/drawing/2014/main" id="{67AAE6C1-B3B6-4302-B530-8F77E5E05D7B}"/>
              </a:ext>
            </a:extLst>
          </p:cNvPr>
          <p:cNvSpPr/>
          <p:nvPr/>
        </p:nvSpPr>
        <p:spPr>
          <a:xfrm>
            <a:off x="7612066" y="-3303"/>
            <a:ext cx="2913944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 P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hased Achievement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s</a:t>
            </a:r>
            <a:endParaRPr lang="en-US" alt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&amp; Difficulties</a:t>
            </a: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7" name="矩形 13">
            <a:extLst>
              <a:ext uri="{FF2B5EF4-FFF2-40B4-BE49-F238E27FC236}">
                <a16:creationId xmlns:a16="http://schemas.microsoft.com/office/drawing/2014/main" id="{C3455169-8E73-45AE-8B93-F8F2C0A187B6}"/>
              </a:ext>
            </a:extLst>
          </p:cNvPr>
          <p:cNvSpPr/>
          <p:nvPr/>
        </p:nvSpPr>
        <p:spPr>
          <a:xfrm>
            <a:off x="10339598" y="-3304"/>
            <a:ext cx="1852841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F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uture Goal</a:t>
            </a:r>
            <a:endParaRPr lang="zh-TW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9BF2FCE6-5AE4-4D6F-BEEB-F6D4CB2AAE89}"/>
              </a:ext>
            </a:extLst>
          </p:cNvPr>
          <p:cNvSpPr/>
          <p:nvPr/>
        </p:nvSpPr>
        <p:spPr>
          <a:xfrm>
            <a:off x="3756686" y="-3305"/>
            <a:ext cx="1823660" cy="78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</a:t>
            </a:r>
            <a:r>
              <a:rPr lang="en-US" altLang="zh-TW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Data Source</a:t>
            </a:r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57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69F6159-58D9-6545-842E-BE720B268DA1}" type="slidenum">
              <a:rPr lang="en-US" smtClean="0"/>
              <a:t>9</a:t>
            </a:fld>
            <a:endParaRPr lang="en-US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BCE294-06DF-4182-B61B-9551FCBFEC61}"/>
              </a:ext>
            </a:extLst>
          </p:cNvPr>
          <p:cNvSpPr/>
          <p:nvPr/>
        </p:nvSpPr>
        <p:spPr>
          <a:xfrm>
            <a:off x="-15056" y="-3305"/>
            <a:ext cx="2194671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 I</a:t>
            </a:r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ntroduction</a:t>
            </a:r>
            <a:endParaRPr lang="zh-TW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668728B7-EAD8-4CE3-B8E3-F9940B759022}"/>
              </a:ext>
            </a:extLst>
          </p:cNvPr>
          <p:cNvSpPr/>
          <p:nvPr/>
        </p:nvSpPr>
        <p:spPr>
          <a:xfrm>
            <a:off x="1762926" y="-3305"/>
            <a:ext cx="3341232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/>
              </a:rPr>
              <a:t>Problem &amp; Goals</a:t>
            </a:r>
            <a:endParaRPr lang="zh-TW" alt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72CD02CA-BEE5-44E2-A384-F90FFF378502}"/>
              </a:ext>
            </a:extLst>
          </p:cNvPr>
          <p:cNvSpPr/>
          <p:nvPr/>
        </p:nvSpPr>
        <p:spPr>
          <a:xfrm>
            <a:off x="3772991" y="-3305"/>
            <a:ext cx="3412447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Data Source</a:t>
            </a:r>
            <a:endParaRPr 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67AAE6C1-B3B6-4302-B530-8F77E5E05D7B}"/>
              </a:ext>
            </a:extLst>
          </p:cNvPr>
          <p:cNvSpPr/>
          <p:nvPr/>
        </p:nvSpPr>
        <p:spPr>
          <a:xfrm>
            <a:off x="7612066" y="-3303"/>
            <a:ext cx="2913944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 P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hased Achievement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s</a:t>
            </a:r>
            <a:endParaRPr lang="en-US" altLang="zh-TW" sz="2000" b="1" dirty="0" smtClean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cs typeface="Calibri" panose="020F0502020204030204"/>
              </a:rPr>
              <a:t>  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cs typeface="Calibri" panose="020F0502020204030204"/>
              </a:rPr>
              <a:t>&amp; Difficulties</a:t>
            </a: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C3455169-8E73-45AE-8B93-F8F2C0A187B6}"/>
              </a:ext>
            </a:extLst>
          </p:cNvPr>
          <p:cNvSpPr/>
          <p:nvPr/>
        </p:nvSpPr>
        <p:spPr>
          <a:xfrm>
            <a:off x="10339598" y="-3304"/>
            <a:ext cx="1852841" cy="646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ea typeface="Adobe 繁黑體 Std B"/>
              <a:cs typeface="Calibri"/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  F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uture Goal</a:t>
            </a:r>
            <a:endParaRPr lang="zh-TW" dirty="0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9BF2FCE6-5AE4-4D6F-BEEB-F6D4CB2AAE89}"/>
              </a:ext>
            </a:extLst>
          </p:cNvPr>
          <p:cNvSpPr/>
          <p:nvPr/>
        </p:nvSpPr>
        <p:spPr>
          <a:xfrm>
            <a:off x="5368500" y="-3305"/>
            <a:ext cx="2278291" cy="78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zh-TW" altLang="en-US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</a:t>
            </a:r>
            <a:endParaRPr lang="en-US" altLang="zh-TW" sz="2000" b="1" dirty="0" smtClean="0">
              <a:solidFill>
                <a:schemeClr val="bg1"/>
              </a:solidFill>
              <a:latin typeface="Calibri"/>
              <a:ea typeface="新細明體"/>
              <a:cs typeface="Calibri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Calibri"/>
                <a:ea typeface="新細明體"/>
                <a:cs typeface="Calibri"/>
              </a:rPr>
              <a:t>     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A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nalytical </a:t>
            </a:r>
            <a:endParaRPr lang="en-US" altLang="zh-TW" sz="2000" b="1" dirty="0">
              <a:solidFill>
                <a:schemeClr val="bg1"/>
              </a:solidFill>
              <a:cs typeface="Calibri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   </a:t>
            </a:r>
            <a:r>
              <a:rPr lang="zh-TW" altLang="en-US" sz="2000" b="1" dirty="0" smtClean="0">
                <a:solidFill>
                  <a:schemeClr val="bg1"/>
                </a:solidFill>
                <a:cs typeface="Calibri"/>
              </a:rPr>
              <a:t> M</a:t>
            </a:r>
            <a:r>
              <a:rPr lang="zh-TW" altLang="en-US" sz="2000" b="1" dirty="0">
                <a:solidFill>
                  <a:schemeClr val="bg1"/>
                </a:solidFill>
                <a:cs typeface="Calibri"/>
              </a:rPr>
              <a:t>ethod &amp; Flow</a:t>
            </a:r>
            <a:endParaRPr lang="zh-TW" altLang="zh-TW" sz="2000" b="1" dirty="0">
              <a:solidFill>
                <a:schemeClr val="bg1"/>
              </a:solidFill>
              <a:cs typeface="Calibri" panose="020F0502020204030204"/>
            </a:endParaRPr>
          </a:p>
          <a:p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  <a:p>
            <a:pPr algn="ctr"/>
            <a:endParaRPr lang="zh-TW" altLang="en-US" sz="2000" b="1" dirty="0">
              <a:solidFill>
                <a:schemeClr val="bg1"/>
              </a:solidFill>
              <a:latin typeface="Calibri"/>
              <a:ea typeface="新細明體"/>
              <a:cs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8831" y="2171433"/>
            <a:ext cx="2217795" cy="4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5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Preprocessing</a:t>
            </a:r>
            <a:endParaRPr lang="zh-TW" altLang="en-US" sz="2400" b="1" dirty="0">
              <a:solidFill>
                <a:srgbClr val="FF505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5617" y="4503994"/>
            <a:ext cx="191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Analyzing</a:t>
            </a:r>
            <a:endParaRPr lang="zh-TW" altLang="en-US" sz="2400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cxnSp>
        <p:nvCxnSpPr>
          <p:cNvPr id="37" name="Straight Connector 36"/>
          <p:cNvCxnSpPr>
            <a:endCxn id="43" idx="7"/>
          </p:cNvCxnSpPr>
          <p:nvPr/>
        </p:nvCxnSpPr>
        <p:spPr>
          <a:xfrm flipV="1">
            <a:off x="2162543" y="3476299"/>
            <a:ext cx="1228457" cy="3281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íślídé">
            <a:extLst>
              <a:ext uri="{FF2B5EF4-FFF2-40B4-BE49-F238E27FC236}">
                <a16:creationId xmlns:a16="http://schemas.microsoft.com/office/drawing/2014/main" id="{BAEC8134-289F-4699-97BA-DB76480275AD}"/>
              </a:ext>
            </a:extLst>
          </p:cNvPr>
          <p:cNvSpPr/>
          <p:nvPr/>
        </p:nvSpPr>
        <p:spPr>
          <a:xfrm rot="8100000">
            <a:off x="3205202" y="2880598"/>
            <a:ext cx="371596" cy="371596"/>
          </a:xfrm>
          <a:prstGeom prst="teardrop">
            <a:avLst>
              <a:gd name="adj" fmla="val 156000"/>
            </a:avLst>
          </a:prstGeom>
          <a:solidFill>
            <a:srgbClr val="FF505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5" name="TextBox 44"/>
          <p:cNvSpPr txBox="1"/>
          <p:nvPr/>
        </p:nvSpPr>
        <p:spPr>
          <a:xfrm>
            <a:off x="7183205" y="2225127"/>
            <a:ext cx="21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Visualization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46" name="íślídé">
            <a:extLst>
              <a:ext uri="{FF2B5EF4-FFF2-40B4-BE49-F238E27FC236}">
                <a16:creationId xmlns:a16="http://schemas.microsoft.com/office/drawing/2014/main" id="{BAEC8134-289F-4699-97BA-DB76480275AD}"/>
              </a:ext>
            </a:extLst>
          </p:cNvPr>
          <p:cNvSpPr/>
          <p:nvPr/>
        </p:nvSpPr>
        <p:spPr>
          <a:xfrm rot="13500000" flipV="1">
            <a:off x="5660219" y="3711867"/>
            <a:ext cx="371596" cy="371596"/>
          </a:xfrm>
          <a:prstGeom prst="teardrop">
            <a:avLst>
              <a:gd name="adj" fmla="val 164000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7" name="íślídé">
            <a:extLst>
              <a:ext uri="{FF2B5EF4-FFF2-40B4-BE49-F238E27FC236}">
                <a16:creationId xmlns:a16="http://schemas.microsoft.com/office/drawing/2014/main" id="{BAEC8134-289F-4699-97BA-DB76480275AD}"/>
              </a:ext>
            </a:extLst>
          </p:cNvPr>
          <p:cNvSpPr/>
          <p:nvPr/>
        </p:nvSpPr>
        <p:spPr>
          <a:xfrm rot="8100000">
            <a:off x="7993826" y="2864784"/>
            <a:ext cx="371596" cy="371596"/>
          </a:xfrm>
          <a:prstGeom prst="teardrop">
            <a:avLst>
              <a:gd name="adj" fmla="val 156000"/>
            </a:avLst>
          </a:prstGeom>
          <a:solidFill>
            <a:srgbClr val="00B05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2" name="Straight Connector 51"/>
          <p:cNvCxnSpPr>
            <a:stCxn id="43" idx="7"/>
            <a:endCxn id="46" idx="7"/>
          </p:cNvCxnSpPr>
          <p:nvPr/>
        </p:nvCxnSpPr>
        <p:spPr>
          <a:xfrm flipV="1">
            <a:off x="3391000" y="3466741"/>
            <a:ext cx="2455017" cy="955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7"/>
          </p:cNvCxnSpPr>
          <p:nvPr/>
        </p:nvCxnSpPr>
        <p:spPr>
          <a:xfrm flipV="1">
            <a:off x="5846017" y="3460485"/>
            <a:ext cx="2289539" cy="625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íślídé">
            <a:extLst>
              <a:ext uri="{FF2B5EF4-FFF2-40B4-BE49-F238E27FC236}">
                <a16:creationId xmlns:a16="http://schemas.microsoft.com/office/drawing/2014/main" id="{BAEC8134-289F-4699-97BA-DB76480275AD}"/>
              </a:ext>
            </a:extLst>
          </p:cNvPr>
          <p:cNvSpPr/>
          <p:nvPr/>
        </p:nvSpPr>
        <p:spPr>
          <a:xfrm rot="13500000" flipV="1">
            <a:off x="10679317" y="3706565"/>
            <a:ext cx="371596" cy="371596"/>
          </a:xfrm>
          <a:prstGeom prst="teardrop">
            <a:avLst>
              <a:gd name="adj" fmla="val 164000"/>
            </a:avLst>
          </a:prstGeom>
          <a:solidFill>
            <a:schemeClr val="accent4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67" name="Straight Connector 66"/>
          <p:cNvCxnSpPr>
            <a:stCxn id="47" idx="7"/>
            <a:endCxn id="66" idx="7"/>
          </p:cNvCxnSpPr>
          <p:nvPr/>
        </p:nvCxnSpPr>
        <p:spPr>
          <a:xfrm>
            <a:off x="8179624" y="3460485"/>
            <a:ext cx="2685491" cy="954"/>
          </a:xfrm>
          <a:prstGeom prst="line">
            <a:avLst/>
          </a:prstGeom>
          <a:ln w="28575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E546C8E-14E8-FD42-BE8E-260151E84BB7}"/>
              </a:ext>
            </a:extLst>
          </p:cNvPr>
          <p:cNvSpPr/>
          <p:nvPr/>
        </p:nvSpPr>
        <p:spPr>
          <a:xfrm>
            <a:off x="2208831" y="3930731"/>
            <a:ext cx="2654410" cy="2362687"/>
          </a:xfrm>
          <a:prstGeom prst="round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rgbClr val="FF505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Cleansing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505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Sentence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505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solidFill>
                <a:srgbClr val="FF5050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rgbClr val="FF505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505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Define medical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505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Discretization of </a:t>
            </a:r>
            <a:r>
              <a:rPr lang="en-US" altLang="zh-CN" dirty="0">
                <a:solidFill>
                  <a:srgbClr val="FF505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continuous </a:t>
            </a:r>
            <a:r>
              <a:rPr lang="en-US" altLang="zh-CN" dirty="0" smtClean="0">
                <a:solidFill>
                  <a:srgbClr val="FF5050"/>
                </a:solidFill>
                <a:ea typeface="Adobe Gothic Std B" panose="020B0800000000000000" pitchFamily="34" charset="-128"/>
                <a:cs typeface="Times New Roman" panose="02020603050405020304" pitchFamily="18" charset="0"/>
              </a:rPr>
              <a:t>data</a:t>
            </a:r>
            <a:endParaRPr lang="en-US" altLang="zh-TW" dirty="0">
              <a:solidFill>
                <a:srgbClr val="FF5050"/>
              </a:solidFill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617768" y="1094617"/>
            <a:ext cx="2550079" cy="194186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Statitically</a:t>
            </a:r>
            <a:r>
              <a:rPr lang="en-US" altLang="zh-TW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analyzing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Correlation 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between different </a:t>
            </a: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info’s</a:t>
            </a:r>
          </a:p>
          <a:p>
            <a:r>
              <a:rPr lang="en-US" altLang="zh-TW" b="1" dirty="0">
                <a:solidFill>
                  <a:schemeClr val="accent5"/>
                </a:solidFill>
                <a:cs typeface="Times New Roman" panose="02020603050405020304" pitchFamily="18" charset="0"/>
              </a:rPr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5"/>
                </a:solidFill>
                <a:cs typeface="Times New Roman" panose="02020603050405020304" pitchFamily="18" charset="0"/>
              </a:rPr>
              <a:t>“</a:t>
            </a:r>
            <a:r>
              <a:rPr lang="en-US" altLang="zh-TW" dirty="0" err="1" smtClean="0">
                <a:solidFill>
                  <a:schemeClr val="accent5"/>
                </a:solidFill>
                <a:cs typeface="Times New Roman" panose="02020603050405020304" pitchFamily="18" charset="0"/>
              </a:rPr>
              <a:t>Kmeans</a:t>
            </a:r>
            <a:r>
              <a:rPr lang="en-US" altLang="zh-TW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” clustering</a:t>
            </a:r>
            <a:endParaRPr lang="en-US" altLang="zh-TW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034950" y="4483314"/>
            <a:ext cx="185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  <a:endParaRPr lang="zh-TW" altLang="en-US" sz="2400" dirty="0">
              <a:solidFill>
                <a:srgbClr val="FFC0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477102" y="3974913"/>
            <a:ext cx="1881899" cy="186796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WordCloud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By groups </a:t>
            </a:r>
          </a:p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Treatment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9374360" y="971659"/>
            <a:ext cx="2703222" cy="206482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Predict possible end-of-life patients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C000"/>
                </a:solidFill>
                <a:ea typeface="Adobe Gothic Std B" panose="020B0800000000000000" pitchFamily="34" charset="-128"/>
              </a:rPr>
              <a:t>Reduce patient suffering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C000"/>
                </a:solidFill>
                <a:ea typeface="Adobe Gothic Std B" panose="020B0800000000000000" pitchFamily="34" charset="-128"/>
              </a:rPr>
              <a:t>Improve the </a:t>
            </a:r>
            <a:r>
              <a:rPr lang="en-US" altLang="zh-TW" b="1" dirty="0">
                <a:solidFill>
                  <a:srgbClr val="FFC000"/>
                </a:solidFill>
                <a:ea typeface="Adobe Gothic Std B" panose="020B0800000000000000" pitchFamily="34" charset="-128"/>
              </a:rPr>
              <a:t>quality </a:t>
            </a:r>
            <a:r>
              <a:rPr lang="en-US" altLang="zh-TW" b="1" dirty="0" smtClean="0">
                <a:solidFill>
                  <a:srgbClr val="FFC000"/>
                </a:solidFill>
                <a:ea typeface="Adobe Gothic Std B" panose="020B0800000000000000" pitchFamily="34" charset="-128"/>
              </a:rPr>
              <a:t>of Hospice care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" y="2534307"/>
            <a:ext cx="1890545" cy="1890545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66583" y="3137319"/>
            <a:ext cx="1164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FF5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NTU</a:t>
            </a:r>
          </a:p>
          <a:p>
            <a:pPr algn="ctr"/>
            <a:r>
              <a:rPr lang="en-US" altLang="zh-TW" sz="2000" b="1" dirty="0" smtClean="0">
                <a:solidFill>
                  <a:srgbClr val="FF5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Hospital</a:t>
            </a:r>
            <a:endParaRPr lang="zh-TW" altLang="en-US" sz="2000" b="1" dirty="0">
              <a:solidFill>
                <a:srgbClr val="FF5050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2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1339</Words>
  <Application>Microsoft Office PowerPoint</Application>
  <PresentationFormat>Widescreen</PresentationFormat>
  <Paragraphs>259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Adobe Gothic Std B</vt:lpstr>
      <vt:lpstr>Adobe 繁黑體 Std B</vt:lpstr>
      <vt:lpstr>等线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Theme</vt:lpstr>
      <vt:lpstr>明日安寧</vt:lpstr>
      <vt:lpstr>PowerPoint Presentation</vt:lpstr>
      <vt:lpstr>Outline</vt:lpstr>
      <vt:lpstr>Introduction of Hospice Palliative Care(HPC)</vt:lpstr>
      <vt:lpstr>1. 安寧共照是主流--&gt; 好嗎？ 2. 八大非癌接受安寧之成長較緩</vt:lpstr>
      <vt:lpstr>Problem Definition &amp; Goals</vt:lpstr>
      <vt:lpstr>PowerPoint Presentation</vt:lpstr>
      <vt:lpstr>PowerPoint Presentation</vt:lpstr>
      <vt:lpstr>PowerPoint Presentation</vt:lpstr>
      <vt:lpstr>Analytical methds -Preprocessing</vt:lpstr>
      <vt:lpstr>Analytical methds -Preprocessing</vt:lpstr>
      <vt:lpstr>Analytical methds -Preprocessing</vt:lpstr>
      <vt:lpstr>Analytical methds -Analysis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明日安寧緩和醫療— 療護最適化 分析</dc:title>
  <dc:creator>Li-Hsin Chang</dc:creator>
  <cp:lastModifiedBy>采蘋 余</cp:lastModifiedBy>
  <cp:revision>51</cp:revision>
  <dcterms:created xsi:type="dcterms:W3CDTF">2018-12-06T03:13:52Z</dcterms:created>
  <dcterms:modified xsi:type="dcterms:W3CDTF">2019-01-01T14:43:17Z</dcterms:modified>
</cp:coreProperties>
</file>