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4" r:id="rId3"/>
    <p:sldId id="257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CA423-AE8B-4FA6-894D-F6F3E6E6B120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A148A-55A5-4A9E-8656-B0275F00A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2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A148A-55A5-4A9E-8656-B0275F00A76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19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A15A6-DB38-44F7-B510-637F84889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B17045-04BE-4B58-83F2-4D22AE742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3A96E-C57D-4993-B35E-CD75D965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AE36-823A-425B-9722-D84E582676D5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F2F5E-BD0D-4E8F-B2F5-9E1FDE73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4B21DC-C602-4185-BAE1-DCC7620A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BC77-123A-44CC-A8FB-5AB60EBB5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69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EB4E0-2BC6-4156-A99A-CFC19576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0E07CE-E268-4775-8D0E-1BB7E5E89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35797-71E5-4439-AAEC-88F62DD0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AE36-823A-425B-9722-D84E582676D5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4ED65-8555-4E9F-8456-798A5136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C0C88-E5DE-4BAE-B0BA-BCC0D426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BC77-123A-44CC-A8FB-5AB60EBB5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5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62DDA0-FF69-478C-AD5C-48F459C36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24EE71-EF98-49FC-AFAB-9B3085EF5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20B82-9421-4AB5-B857-C4C29D15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AE36-823A-425B-9722-D84E582676D5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A4985-851F-41DA-8436-41B2C7F2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E0327-4E3D-472C-A125-A2EB542A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BC77-123A-44CC-A8FB-5AB60EBB5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4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DD61E-9CFF-4532-A1B3-472C8B07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93BCFE-9B99-4DE9-91A4-2A6F03485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B747E-4D31-4D24-AB0E-973CA5F2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AE36-823A-425B-9722-D84E582676D5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83AE9-96F2-446F-8035-52DDFB52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3C1BA-C616-47D3-801C-B6AA96B2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BC77-123A-44CC-A8FB-5AB60EBB5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12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C0036-2089-4FB9-888D-9E051AEA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E0D728-5FDA-4386-9AB3-1547E228F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5C578-225A-4DEB-9B6E-C15E45CC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AE36-823A-425B-9722-D84E582676D5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B02F5-2BCF-4590-A6F4-FAB56FE5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C71263-5A53-41AC-9B5D-176702FB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BC77-123A-44CC-A8FB-5AB60EBB5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8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B636C-D1FD-4455-BAB0-07390017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34B42-86F7-4D99-82F9-E511FF7B8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4DA958-4536-46CC-BA02-0D886ADE6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97884E-4FDE-4477-B7F7-FFFAD295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AE36-823A-425B-9722-D84E582676D5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A0F83-411F-4B42-A1CB-0F77099B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E362F6-7056-4040-822E-467E62E3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BC77-123A-44CC-A8FB-5AB60EBB5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48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8865B-C913-4860-ACDC-6984F664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F44365-2223-45B7-B651-0A3A23034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27C282-A042-4C75-8707-9FF5EBC47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94F4CC-6A71-44B1-8AF9-31A211B95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983F64-45CE-4FC5-9F95-EEDB4DA13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C79FA0-C6CC-4154-A930-00E8A061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AE36-823A-425B-9722-D84E582676D5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98732B-A287-41B1-919E-6FE00473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FAF77E-2828-4B28-A474-2A966C82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BC77-123A-44CC-A8FB-5AB60EBB5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20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4F18A-598F-400A-A65B-9D6D7D1F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9FDFBC-F6E5-446F-A5CF-22684202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AE36-823A-425B-9722-D84E582676D5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A99C5A-2E63-4C04-9E46-BAEE9128D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E95360-65B7-4A67-80DB-B06E2A1D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BC77-123A-44CC-A8FB-5AB60EBB5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31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E049B7-8ECA-4F71-B4B3-DFC86A5E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AE36-823A-425B-9722-D84E582676D5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B4B064-276D-49A2-AE9B-DA6A19F0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786F99-CDE3-4435-BD9A-CE0E2E0A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BC77-123A-44CC-A8FB-5AB60EBB5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2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A318A-7D23-4821-B06D-3087A6D8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F5BD7-41A1-4682-80DB-93E3BED0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F2F3E4-F4DE-472C-AD4D-A79ABD3B6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BD438E-8AC4-4D56-841F-973AB818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AE36-823A-425B-9722-D84E582676D5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B9E97-94EA-43F9-92E3-A8FDE64D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3CF947-B635-44D9-92F1-43BBE686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BC77-123A-44CC-A8FB-5AB60EBB5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56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3F6CA-6EFB-4AB2-93FA-B99E2F3BE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8C7ECB-39E9-46ED-8B33-BB1D79553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4E8E0C-CAF0-4774-B370-68BCC8ED6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510FB-583E-465B-B3FB-60571E56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AE36-823A-425B-9722-D84E582676D5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4D15EF-2A45-4AA8-8A2E-B0E24A18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6363F3-EE5F-4241-A371-DBE05414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BC77-123A-44CC-A8FB-5AB60EBB5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48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110666-4526-45AC-AAC3-50C03677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852A59-4BCE-482B-935A-D7314C47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2536D-E6F7-48BF-BB07-BDD16EB64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5AE36-823A-425B-9722-D84E582676D5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4592D-221F-4AA3-9CE2-B84A9C4B7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D5BDB-A599-4435-9F72-00E7FC6E8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BC77-123A-44CC-A8FB-5AB60EBB5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8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DF2E2-0F71-461F-A70D-0A5928E3E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8/21</a:t>
            </a:r>
            <a:r>
              <a:rPr lang="zh-CN" altLang="en-US"/>
              <a:t>新生练习赛题解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7A81BA-81F5-4689-86AA-7A3857F52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90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75B273-EFC5-4C81-B62D-61AD7AD79579}"/>
              </a:ext>
            </a:extLst>
          </p:cNvPr>
          <p:cNvSpPr txBox="1"/>
          <p:nvPr/>
        </p:nvSpPr>
        <p:spPr>
          <a:xfrm>
            <a:off x="652338" y="1074509"/>
            <a:ext cx="783932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110!!</a:t>
            </a:r>
          </a:p>
          <a:p>
            <a:endParaRPr lang="en-US" altLang="zh-CN" sz="2000" dirty="0"/>
          </a:p>
          <a:p>
            <a:r>
              <a:rPr lang="zh-CN" altLang="en-US" sz="2000" dirty="0"/>
              <a:t>题目</a:t>
            </a:r>
            <a:r>
              <a:rPr lang="en-US" altLang="zh-CN" sz="2000" dirty="0"/>
              <a:t>:</a:t>
            </a:r>
            <a:r>
              <a:rPr lang="zh-CN" altLang="en-US" sz="2000" dirty="0"/>
              <a:t>有个字符串截取其子串</a:t>
            </a:r>
            <a:r>
              <a:rPr lang="en-US" altLang="zh-CN" sz="2000" dirty="0"/>
              <a:t>(</a:t>
            </a:r>
            <a:r>
              <a:rPr lang="zh-CN" altLang="en-US" sz="2000" dirty="0"/>
              <a:t>不能含有前导</a:t>
            </a:r>
            <a:r>
              <a:rPr lang="en-US" altLang="zh-CN" sz="2000" dirty="0"/>
              <a:t>0</a:t>
            </a:r>
            <a:r>
              <a:rPr lang="zh-CN" altLang="en-US" sz="2000" dirty="0"/>
              <a:t>）使其能被</a:t>
            </a:r>
            <a:r>
              <a:rPr lang="en-US" altLang="zh-CN" sz="2000" dirty="0"/>
              <a:t>110</a:t>
            </a:r>
            <a:r>
              <a:rPr lang="zh-CN" altLang="en-US" sz="2000" dirty="0"/>
              <a:t>整除。问有多少个子串符合要求（单独的</a:t>
            </a:r>
            <a:r>
              <a:rPr lang="en-US" altLang="zh-CN" sz="2000" dirty="0"/>
              <a:t>0</a:t>
            </a:r>
            <a:r>
              <a:rPr lang="zh-CN" altLang="en-US" sz="2000" dirty="0"/>
              <a:t>不计入）。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110=2</a:t>
            </a:r>
            <a:r>
              <a:rPr lang="zh-CN" altLang="en-US" sz="2000" dirty="0"/>
              <a:t>*</a:t>
            </a:r>
            <a:r>
              <a:rPr lang="en-US" altLang="zh-CN" sz="2000" dirty="0"/>
              <a:t>5</a:t>
            </a:r>
            <a:r>
              <a:rPr lang="zh-CN" altLang="en-US" sz="2000" dirty="0"/>
              <a:t>*</a:t>
            </a:r>
            <a:r>
              <a:rPr lang="en-US" altLang="zh-CN" sz="2000" dirty="0"/>
              <a:t>11</a:t>
            </a:r>
          </a:p>
          <a:p>
            <a:endParaRPr lang="en-US" altLang="zh-CN" sz="2000" dirty="0"/>
          </a:p>
          <a:p>
            <a:r>
              <a:rPr lang="zh-CN" altLang="en-US" sz="2000" dirty="0"/>
              <a:t>截取的子串也需要有因子</a:t>
            </a: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5</a:t>
            </a:r>
            <a:r>
              <a:rPr lang="zh-CN" altLang="en-US" sz="2000" dirty="0"/>
              <a:t>、</a:t>
            </a:r>
            <a:r>
              <a:rPr lang="en-US" altLang="zh-CN" sz="2000" dirty="0"/>
              <a:t>11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这样的一个数一定能整除</a:t>
            </a:r>
            <a:r>
              <a:rPr lang="en-US" altLang="zh-CN" sz="2000" dirty="0"/>
              <a:t>10</a:t>
            </a:r>
            <a:r>
              <a:rPr lang="zh-CN" altLang="en-US" sz="2000" dirty="0"/>
              <a:t>、</a:t>
            </a:r>
            <a:r>
              <a:rPr lang="en-US" altLang="zh-CN" sz="2000" dirty="0"/>
              <a:t>11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被</a:t>
            </a:r>
            <a:r>
              <a:rPr lang="en-US" altLang="zh-CN" sz="2000" dirty="0"/>
              <a:t>10</a:t>
            </a:r>
            <a:r>
              <a:rPr lang="zh-CN" altLang="en-US" sz="2000" dirty="0"/>
              <a:t>整除个位一定是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1%11=1</a:t>
            </a:r>
          </a:p>
          <a:p>
            <a:r>
              <a:rPr lang="en-US" altLang="zh-CN" sz="2000" dirty="0"/>
              <a:t>10%11=-1</a:t>
            </a:r>
          </a:p>
          <a:p>
            <a:r>
              <a:rPr lang="en-US" altLang="zh-CN" sz="2000" dirty="0"/>
              <a:t>100%11=1</a:t>
            </a:r>
          </a:p>
          <a:p>
            <a:r>
              <a:rPr lang="en-US" altLang="zh-CN" sz="2000" dirty="0"/>
              <a:t>594%11=5-9+4=0</a:t>
            </a:r>
          </a:p>
          <a:p>
            <a:r>
              <a:rPr lang="en-US" altLang="zh-CN" sz="2000" dirty="0"/>
              <a:t>319%11=3-1+9=11=0</a:t>
            </a:r>
          </a:p>
        </p:txBody>
      </p:sp>
    </p:spTree>
    <p:extLst>
      <p:ext uri="{BB962C8B-B14F-4D97-AF65-F5344CB8AC3E}">
        <p14:creationId xmlns:p14="http://schemas.microsoft.com/office/powerpoint/2010/main" val="229207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45513E-1808-45DE-9DF1-647637B678D2}"/>
              </a:ext>
            </a:extLst>
          </p:cNvPr>
          <p:cNvSpPr txBox="1"/>
          <p:nvPr/>
        </p:nvSpPr>
        <p:spPr>
          <a:xfrm>
            <a:off x="883652" y="926975"/>
            <a:ext cx="73766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</a:t>
            </a:r>
            <a:r>
              <a:rPr lang="zh-CN" altLang="en-US" sz="2000" dirty="0"/>
              <a:t>表示处理到第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位，模</a:t>
            </a:r>
            <a:r>
              <a:rPr lang="en-US" altLang="zh-CN" sz="2000" dirty="0"/>
              <a:t>110</a:t>
            </a:r>
            <a:r>
              <a:rPr lang="zh-CN" altLang="en-US" sz="2000" dirty="0"/>
              <a:t>余数为</a:t>
            </a:r>
            <a:r>
              <a:rPr lang="en-US" altLang="zh-CN" sz="2000" dirty="0"/>
              <a:t>j</a:t>
            </a:r>
            <a:r>
              <a:rPr lang="zh-CN" altLang="en-US" sz="2000" dirty="0"/>
              <a:t>的方案数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第一个位置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[0][s[0]-’0’]=1</a:t>
            </a:r>
          </a:p>
          <a:p>
            <a:endParaRPr lang="en-US" altLang="zh-CN" sz="2000" dirty="0"/>
          </a:p>
          <a:p>
            <a:r>
              <a:rPr lang="zh-CN" altLang="en-US" sz="2000" dirty="0"/>
              <a:t>因为选取的数为连续的则状态转移为</a:t>
            </a:r>
            <a:endParaRPr lang="en-US" altLang="zh-CN" sz="2000" dirty="0"/>
          </a:p>
          <a:p>
            <a:r>
              <a:rPr lang="en-US" altLang="zh-CN" sz="2000" dirty="0"/>
              <a:t>for(int</a:t>
            </a:r>
            <a:r>
              <a:rPr lang="zh-CN" altLang="en-US" sz="2000" dirty="0"/>
              <a:t> </a:t>
            </a:r>
            <a:r>
              <a:rPr lang="en-US" altLang="zh-CN" sz="2000" dirty="0"/>
              <a:t>j=0;j&lt;110;j++)</a:t>
            </a:r>
          </a:p>
          <a:p>
            <a:r>
              <a:rPr lang="en-US" altLang="zh-CN" sz="2000" dirty="0"/>
              <a:t>    int k=(j*10)+s[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]-’0’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][k]+=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[i-1][j]</a:t>
            </a:r>
          </a:p>
          <a:p>
            <a:endParaRPr lang="en-US" altLang="zh-CN" sz="2000" dirty="0"/>
          </a:p>
          <a:p>
            <a:r>
              <a:rPr lang="zh-CN" altLang="en-US" sz="2000" dirty="0"/>
              <a:t>也可能从当前位开始新的计数</a:t>
            </a:r>
            <a:endParaRPr lang="en-US" altLang="zh-CN" sz="2000" dirty="0"/>
          </a:p>
          <a:p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]-’0’]++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最后只需要</a:t>
            </a:r>
            <a:endParaRPr lang="en-US" altLang="zh-CN" sz="2000" dirty="0"/>
          </a:p>
          <a:p>
            <a:r>
              <a:rPr lang="zh-CN" altLang="en-US" sz="2000" dirty="0"/>
              <a:t>计算每一位余数为</a:t>
            </a:r>
            <a:r>
              <a:rPr lang="en-US" altLang="zh-CN" sz="2000" dirty="0"/>
              <a:t>0</a:t>
            </a:r>
            <a:r>
              <a:rPr lang="zh-CN" altLang="en-US" sz="2000" dirty="0"/>
              <a:t>的情况即可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2970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题意：计算所有本质不同的区间的不同数字的和。</a:t>
            </a:r>
            <a:endParaRPr lang="en-US" altLang="zh-CN" dirty="0"/>
          </a:p>
          <a:p>
            <a:r>
              <a:rPr lang="zh-CN" altLang="en-US" dirty="0"/>
              <a:t>计算一个区间不同数字的和，考虑一个暴力的做法，我们用一棵权值线段树维护每个数字在这个区间出现多少次。</a:t>
            </a:r>
          </a:p>
        </p:txBody>
      </p:sp>
    </p:spTree>
    <p:extLst>
      <p:ext uri="{BB962C8B-B14F-4D97-AF65-F5344CB8AC3E}">
        <p14:creationId xmlns:p14="http://schemas.microsoft.com/office/powerpoint/2010/main" val="2533778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题意：计算所有本质不同的区间的不同数字的和。</a:t>
            </a:r>
            <a:endParaRPr lang="en-US" altLang="zh-CN" dirty="0"/>
          </a:p>
          <a:p>
            <a:r>
              <a:rPr lang="zh-CN" altLang="en-US" dirty="0"/>
              <a:t>计算一个区间不同数字的和，考虑一个暴力的做法，我们用一棵权值线段树维护每个数字在这个区间出现多少次。</a:t>
            </a:r>
            <a:endParaRPr lang="en-US" altLang="zh-CN" dirty="0"/>
          </a:p>
          <a:p>
            <a:r>
              <a:rPr lang="zh-CN" altLang="en-US" dirty="0"/>
              <a:t>假设我现在要计算</a:t>
            </a:r>
            <a:r>
              <a:rPr lang="en-US" altLang="zh-CN" dirty="0"/>
              <a:t>[1,r],[2,r],[3,r]…[</a:t>
            </a:r>
            <a:r>
              <a:rPr lang="en-US" altLang="zh-CN" dirty="0" err="1"/>
              <a:t>r,r</a:t>
            </a:r>
            <a:r>
              <a:rPr lang="en-US" altLang="zh-CN" dirty="0"/>
              <a:t>]</a:t>
            </a:r>
            <a:r>
              <a:rPr lang="zh-CN" altLang="en-US" dirty="0"/>
              <a:t>这些区间的答案，可以动态更新线段树到</a:t>
            </a:r>
            <a:r>
              <a:rPr lang="en-US" altLang="zh-CN" dirty="0"/>
              <a:t>r</a:t>
            </a:r>
            <a:r>
              <a:rPr lang="zh-CN" altLang="en-US" dirty="0"/>
              <a:t>，线段树上点</a:t>
            </a:r>
            <a:r>
              <a:rPr lang="en-US" altLang="zh-CN" dirty="0"/>
              <a:t>p</a:t>
            </a:r>
            <a:r>
              <a:rPr lang="zh-CN" altLang="en-US" dirty="0"/>
              <a:t>表示</a:t>
            </a:r>
            <a:r>
              <a:rPr lang="en-US" altLang="zh-CN" dirty="0"/>
              <a:t>[</a:t>
            </a:r>
            <a:r>
              <a:rPr lang="en-US" altLang="zh-CN" dirty="0" err="1"/>
              <a:t>p,r</a:t>
            </a:r>
            <a:r>
              <a:rPr lang="en-US" altLang="zh-CN" dirty="0"/>
              <a:t>]</a:t>
            </a:r>
            <a:r>
              <a:rPr lang="zh-CN" altLang="en-US" dirty="0"/>
              <a:t>的答案。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3985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现在考虑本质不同的区间问题。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8681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现在考虑本质不同的区间问题。</a:t>
            </a:r>
            <a:endParaRPr lang="en-US" altLang="zh-CN" dirty="0"/>
          </a:p>
          <a:p>
            <a:r>
              <a:rPr lang="zh-CN" altLang="en-US" dirty="0"/>
              <a:t>用后缀数组去重即可</a:t>
            </a: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219672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现在考虑本质不同的区间问题。</a:t>
            </a:r>
            <a:endParaRPr lang="en-US" altLang="zh-CN" dirty="0"/>
          </a:p>
          <a:p>
            <a:r>
              <a:rPr lang="zh-CN" altLang="en-US" dirty="0"/>
              <a:t>用后缀数组去重即可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大家可以考虑一下如果不要求本质不同，复杂度要求</a:t>
            </a:r>
            <a:r>
              <a:rPr lang="en-US" altLang="zh-CN" dirty="0"/>
              <a:t>O(n)</a:t>
            </a:r>
            <a:r>
              <a:rPr lang="zh-CN" altLang="en-US" dirty="0"/>
              <a:t>怎么做。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270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71809-1778-4811-AFA5-0E0A0F37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难度排序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3BC1A-62C2-49A7-A4CD-2E46CCA01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zh-CN" altLang="en-US" dirty="0"/>
              <a:t>（</a:t>
            </a:r>
            <a:r>
              <a:rPr lang="en-US" altLang="zh-CN" dirty="0"/>
              <a:t>24/30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H </a:t>
            </a:r>
            <a:r>
              <a:rPr lang="zh-CN" altLang="en-US" dirty="0"/>
              <a:t>（</a:t>
            </a:r>
            <a:r>
              <a:rPr lang="en-US" altLang="zh-CN" dirty="0"/>
              <a:t>17/47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F  </a:t>
            </a:r>
            <a:r>
              <a:rPr lang="zh-CN" altLang="en-US" dirty="0"/>
              <a:t>（</a:t>
            </a:r>
            <a:r>
              <a:rPr lang="en-US" altLang="zh-CN" dirty="0"/>
              <a:t>5/23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G  </a:t>
            </a:r>
            <a:r>
              <a:rPr lang="zh-CN" altLang="en-US" dirty="0"/>
              <a:t>（</a:t>
            </a:r>
            <a:r>
              <a:rPr lang="en-US" altLang="zh-CN" dirty="0"/>
              <a:t>1/6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B  </a:t>
            </a:r>
            <a:r>
              <a:rPr lang="zh-CN" altLang="en-US" dirty="0"/>
              <a:t>（</a:t>
            </a:r>
            <a:r>
              <a:rPr lang="en-US" altLang="zh-CN" dirty="0"/>
              <a:t>4/25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E  </a:t>
            </a:r>
            <a:r>
              <a:rPr lang="zh-CN" altLang="en-US" dirty="0"/>
              <a:t>（</a:t>
            </a:r>
            <a:r>
              <a:rPr lang="en-US" altLang="zh-CN" dirty="0"/>
              <a:t>1/7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  </a:t>
            </a:r>
            <a:r>
              <a:rPr lang="zh-CN" altLang="en-US" dirty="0"/>
              <a:t>（</a:t>
            </a:r>
            <a:r>
              <a:rPr lang="en-US" altLang="zh-CN" dirty="0"/>
              <a:t>0/0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D  </a:t>
            </a:r>
            <a:r>
              <a:rPr lang="zh-CN" altLang="en-US" dirty="0"/>
              <a:t>（</a:t>
            </a:r>
            <a:r>
              <a:rPr lang="en-US" altLang="zh-CN" dirty="0"/>
              <a:t>0/1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8268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B5CAE-BD92-4CAA-A76C-0E214286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126A5-BA40-4B96-91F0-36A51793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一道简单题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A7CFC4C-2295-43E8-81C6-55555ACD0656}"/>
              </a:ext>
            </a:extLst>
          </p:cNvPr>
          <p:cNvCxnSpPr>
            <a:cxnSpLocks/>
          </p:cNvCxnSpPr>
          <p:nvPr/>
        </p:nvCxnSpPr>
        <p:spPr>
          <a:xfrm flipV="1">
            <a:off x="1388306" y="3338161"/>
            <a:ext cx="6813160" cy="195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68238903-A1F3-4D09-8A4B-29439A19F087}"/>
              </a:ext>
            </a:extLst>
          </p:cNvPr>
          <p:cNvSpPr/>
          <p:nvPr/>
        </p:nvSpPr>
        <p:spPr>
          <a:xfrm>
            <a:off x="3427830" y="3068439"/>
            <a:ext cx="168812" cy="1736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0EA372B-8FB1-4629-979A-FE12C2C9AA0A}"/>
              </a:ext>
            </a:extLst>
          </p:cNvPr>
          <p:cNvSpPr/>
          <p:nvPr/>
        </p:nvSpPr>
        <p:spPr>
          <a:xfrm>
            <a:off x="4768949" y="3486288"/>
            <a:ext cx="168812" cy="1736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3486E67-2415-41A7-9A78-2E55F05DE99E}"/>
              </a:ext>
            </a:extLst>
          </p:cNvPr>
          <p:cNvSpPr/>
          <p:nvPr/>
        </p:nvSpPr>
        <p:spPr>
          <a:xfrm>
            <a:off x="2539221" y="3475093"/>
            <a:ext cx="168812" cy="1736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3769A27-6AD7-4C0A-B40A-479875A05989}"/>
              </a:ext>
            </a:extLst>
          </p:cNvPr>
          <p:cNvSpPr/>
          <p:nvPr/>
        </p:nvSpPr>
        <p:spPr>
          <a:xfrm>
            <a:off x="1903829" y="3068439"/>
            <a:ext cx="168812" cy="1736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B7A2BA6-879D-4624-8407-8E737DF4E049}"/>
              </a:ext>
            </a:extLst>
          </p:cNvPr>
          <p:cNvSpPr/>
          <p:nvPr/>
        </p:nvSpPr>
        <p:spPr>
          <a:xfrm>
            <a:off x="4267203" y="2894789"/>
            <a:ext cx="168812" cy="1736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3D4D920-0D60-4EEA-BDE9-919CCD937B9F}"/>
              </a:ext>
            </a:extLst>
          </p:cNvPr>
          <p:cNvSpPr/>
          <p:nvPr/>
        </p:nvSpPr>
        <p:spPr>
          <a:xfrm>
            <a:off x="6602292" y="2894789"/>
            <a:ext cx="168812" cy="1736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A7A5251-3CDB-45AD-B812-B37921B437E3}"/>
              </a:ext>
            </a:extLst>
          </p:cNvPr>
          <p:cNvSpPr txBox="1"/>
          <p:nvPr/>
        </p:nvSpPr>
        <p:spPr>
          <a:xfrm>
            <a:off x="2349305" y="3648743"/>
            <a:ext cx="124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Cnt</a:t>
            </a:r>
            <a:r>
              <a:rPr lang="en-US" altLang="zh-CN" dirty="0"/>
              <a:t>++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8EF3F42-E06C-4C83-B589-16496082793F}"/>
              </a:ext>
            </a:extLst>
          </p:cNvPr>
          <p:cNvSpPr txBox="1"/>
          <p:nvPr/>
        </p:nvSpPr>
        <p:spPr>
          <a:xfrm>
            <a:off x="1650759" y="2650095"/>
            <a:ext cx="129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Cnt</a:t>
            </a:r>
            <a:r>
              <a:rPr lang="en-US" altLang="zh-CN" dirty="0"/>
              <a:t>++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EC59D3-85C8-47A1-9B9D-A7773994D227}"/>
              </a:ext>
            </a:extLst>
          </p:cNvPr>
          <p:cNvSpPr txBox="1"/>
          <p:nvPr/>
        </p:nvSpPr>
        <p:spPr>
          <a:xfrm>
            <a:off x="2890911" y="2649563"/>
            <a:ext cx="120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Cnt</a:t>
            </a:r>
            <a:r>
              <a:rPr lang="en-US" altLang="zh-CN" dirty="0"/>
              <a:t>--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7497D94-316E-4DDD-BA5D-4FF00DF34964}"/>
              </a:ext>
            </a:extLst>
          </p:cNvPr>
          <p:cNvSpPr txBox="1"/>
          <p:nvPr/>
        </p:nvSpPr>
        <p:spPr>
          <a:xfrm>
            <a:off x="4015080" y="2525457"/>
            <a:ext cx="120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Cnt</a:t>
            </a:r>
            <a:r>
              <a:rPr lang="en-US" altLang="zh-CN" dirty="0"/>
              <a:t>++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6DEA13-3FB4-44CC-91E4-32E575BB41EB}"/>
              </a:ext>
            </a:extLst>
          </p:cNvPr>
          <p:cNvSpPr txBox="1"/>
          <p:nvPr/>
        </p:nvSpPr>
        <p:spPr>
          <a:xfrm>
            <a:off x="4487594" y="3648537"/>
            <a:ext cx="124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Cnt</a:t>
            </a:r>
            <a:r>
              <a:rPr lang="en-US" altLang="zh-CN" dirty="0"/>
              <a:t>--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CCC8D4-093D-463D-BA2E-7841CAE54F36}"/>
              </a:ext>
            </a:extLst>
          </p:cNvPr>
          <p:cNvSpPr txBox="1"/>
          <p:nvPr/>
        </p:nvSpPr>
        <p:spPr>
          <a:xfrm>
            <a:off x="6236531" y="2525457"/>
            <a:ext cx="139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Cnt</a:t>
            </a:r>
            <a:r>
              <a:rPr lang="en-US" altLang="zh-CN" dirty="0"/>
              <a:t>--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2CA36A8-3074-4DB4-9C68-9C4388E97CB6}"/>
              </a:ext>
            </a:extLst>
          </p:cNvPr>
          <p:cNvSpPr txBox="1"/>
          <p:nvPr/>
        </p:nvSpPr>
        <p:spPr>
          <a:xfrm>
            <a:off x="6510996" y="3648537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Cnt_Max</a:t>
            </a:r>
            <a:r>
              <a:rPr lang="en-US" altLang="zh-CN" b="1" dirty="0"/>
              <a:t> = 2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1BA5717-1F33-468A-BFDA-3AB29F30B801}"/>
              </a:ext>
            </a:extLst>
          </p:cNvPr>
          <p:cNvSpPr txBox="1"/>
          <p:nvPr/>
        </p:nvSpPr>
        <p:spPr>
          <a:xfrm>
            <a:off x="829851" y="2968829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开始学车</a:t>
            </a:r>
            <a:endParaRPr lang="en-US" altLang="zh-CN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CE755A-05C5-4C73-B095-136DEE0FB780}"/>
              </a:ext>
            </a:extLst>
          </p:cNvPr>
          <p:cNvSpPr txBox="1"/>
          <p:nvPr/>
        </p:nvSpPr>
        <p:spPr>
          <a:xfrm>
            <a:off x="3711529" y="3390270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结束学车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77529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74D16-6E38-4072-B0D0-FDCE7D3D6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2923"/>
            <a:ext cx="7886700" cy="1325563"/>
          </a:xfrm>
        </p:spPr>
        <p:txBody>
          <a:bodyPr/>
          <a:lstStyle/>
          <a:p>
            <a:r>
              <a:rPr lang="zh-CN" altLang="en-US" dirty="0"/>
              <a:t>自走棋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E9985-540D-4376-A7E8-08E5090B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这道题的关键是要抓住种族数</a:t>
            </a:r>
            <a:r>
              <a:rPr lang="en-US" altLang="zh-CN" dirty="0"/>
              <a:t>m</a:t>
            </a:r>
            <a:r>
              <a:rPr lang="zh-CN" altLang="en-US" b="1" dirty="0"/>
              <a:t>小于等于</a:t>
            </a:r>
            <a:r>
              <a:rPr lang="en-US" altLang="zh-CN" b="1" dirty="0"/>
              <a:t>10</a:t>
            </a:r>
            <a:r>
              <a:rPr lang="zh-CN" altLang="en-US" dirty="0"/>
              <a:t>的信息</a:t>
            </a:r>
            <a:endParaRPr lang="en-US" altLang="zh-CN" dirty="0"/>
          </a:p>
          <a:p>
            <a:r>
              <a:rPr lang="zh-CN" altLang="en-US" dirty="0"/>
              <a:t>考虑对种族加成触发的情况做状态压缩，我们可以用一个</a:t>
            </a:r>
            <a:r>
              <a:rPr lang="en-US" altLang="zh-CN" dirty="0"/>
              <a:t>m</a:t>
            </a:r>
            <a:r>
              <a:rPr lang="zh-CN" altLang="en-US" dirty="0"/>
              <a:t>位的二进制数，如：</a:t>
            </a:r>
            <a:r>
              <a:rPr lang="en-US" altLang="zh-CN" dirty="0"/>
              <a:t>11001</a:t>
            </a:r>
            <a:r>
              <a:rPr lang="zh-CN" altLang="en-US" dirty="0"/>
              <a:t>，代表第</a:t>
            </a:r>
            <a:r>
              <a:rPr lang="en-US" altLang="zh-CN" dirty="0"/>
              <a:t>5</a:t>
            </a:r>
            <a:r>
              <a:rPr lang="zh-CN" altLang="en-US" dirty="0"/>
              <a:t>，第</a:t>
            </a:r>
            <a:r>
              <a:rPr lang="en-US" altLang="zh-CN" dirty="0"/>
              <a:t>4</a:t>
            </a:r>
            <a:r>
              <a:rPr lang="zh-CN" altLang="en-US" dirty="0"/>
              <a:t>和第</a:t>
            </a:r>
            <a:r>
              <a:rPr lang="en-US" altLang="zh-CN" dirty="0"/>
              <a:t>1</a:t>
            </a:r>
            <a:r>
              <a:rPr lang="zh-CN" altLang="en-US" dirty="0"/>
              <a:t>个种族的加成成是触发了的。</a:t>
            </a:r>
            <a:endParaRPr lang="en-US" altLang="zh-CN" dirty="0"/>
          </a:p>
          <a:p>
            <a:r>
              <a:rPr lang="zh-CN" altLang="en-US" dirty="0"/>
              <a:t>这时候会发现，因为</a:t>
            </a:r>
            <a:r>
              <a:rPr lang="en-US" altLang="zh-CN" dirty="0"/>
              <a:t>m</a:t>
            </a:r>
            <a:r>
              <a:rPr lang="zh-CN" altLang="en-US" dirty="0"/>
              <a:t>小于等于</a:t>
            </a:r>
            <a:r>
              <a:rPr lang="en-US" altLang="zh-CN" dirty="0"/>
              <a:t>10</a:t>
            </a:r>
            <a:r>
              <a:rPr lang="zh-CN" altLang="en-US" dirty="0"/>
              <a:t>，这样的加成触发情况最多也就是</a:t>
            </a:r>
            <a:r>
              <a:rPr lang="en-US" altLang="zh-CN" b="1" dirty="0"/>
              <a:t>1024</a:t>
            </a:r>
            <a:r>
              <a:rPr lang="zh-CN" altLang="en-US" b="1" dirty="0"/>
              <a:t>种</a:t>
            </a:r>
            <a:r>
              <a:rPr lang="zh-CN" altLang="en-US" dirty="0"/>
              <a:t>，可以通过枚举先得出加成情况，再用贪心的策略去选其余的棋子。</a:t>
            </a:r>
            <a:endParaRPr lang="en-US" altLang="zh-CN" dirty="0"/>
          </a:p>
          <a:p>
            <a:r>
              <a:rPr lang="zh-CN" altLang="en-US" dirty="0"/>
              <a:t>由于棋子总数小于</a:t>
            </a:r>
            <a:r>
              <a:rPr lang="en-US" altLang="zh-CN" dirty="0"/>
              <a:t>1000</a:t>
            </a:r>
            <a:r>
              <a:rPr lang="zh-CN" altLang="en-US" dirty="0"/>
              <a:t>，所以就算是全取的情况，也不会出现超时的情况。</a:t>
            </a:r>
          </a:p>
        </p:txBody>
      </p:sp>
    </p:spTree>
    <p:extLst>
      <p:ext uri="{BB962C8B-B14F-4D97-AF65-F5344CB8AC3E}">
        <p14:creationId xmlns:p14="http://schemas.microsoft.com/office/powerpoint/2010/main" val="325708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37D81E6-B207-4863-9E9D-B61C48214EDD}"/>
              </a:ext>
            </a:extLst>
          </p:cNvPr>
          <p:cNvSpPr txBox="1"/>
          <p:nvPr/>
        </p:nvSpPr>
        <p:spPr>
          <a:xfrm>
            <a:off x="998404" y="681370"/>
            <a:ext cx="5925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数列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题目：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3D6048-1311-4630-BE94-F9E27A2CF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4" y="1389256"/>
            <a:ext cx="7277806" cy="12390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2AC395-0191-489C-B077-FA10E7771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3" y="2433711"/>
            <a:ext cx="6837301" cy="371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6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BE0CF6-B24E-477C-BE45-F0D24184CB92}"/>
              </a:ext>
            </a:extLst>
          </p:cNvPr>
          <p:cNvSpPr txBox="1"/>
          <p:nvPr/>
        </p:nvSpPr>
        <p:spPr>
          <a:xfrm>
            <a:off x="576058" y="544346"/>
            <a:ext cx="70908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复习计划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题意：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个数，删去小于等于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的数，问原数列被分成几段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2 1 2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如果删除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，段数加一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1 3 4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如果删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，段数不变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1 3 2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如果删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，段数减一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4167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AC194E-5B7F-4AA0-A070-F3A0906B8675}"/>
              </a:ext>
            </a:extLst>
          </p:cNvPr>
          <p:cNvSpPr txBox="1"/>
          <p:nvPr/>
        </p:nvSpPr>
        <p:spPr>
          <a:xfrm>
            <a:off x="885547" y="767418"/>
            <a:ext cx="7315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基因退化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题意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有两个字符串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，保证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的子序列，现从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中删除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，使得删除后剩下的字符串最长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C2F5BD-06C1-4E07-A5A4-B7E4E783DD15}"/>
              </a:ext>
            </a:extLst>
          </p:cNvPr>
          <p:cNvSpPr/>
          <p:nvPr/>
        </p:nvSpPr>
        <p:spPr>
          <a:xfrm>
            <a:off x="872231" y="2635003"/>
            <a:ext cx="6012402" cy="392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DA4DDD-E87C-4865-9F7B-E8EA6435E473}"/>
              </a:ext>
            </a:extLst>
          </p:cNvPr>
          <p:cNvSpPr/>
          <p:nvPr/>
        </p:nvSpPr>
        <p:spPr>
          <a:xfrm>
            <a:off x="1025372" y="2630564"/>
            <a:ext cx="878889" cy="3928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D7D918-2B0D-4D83-9888-0C115C11F056}"/>
              </a:ext>
            </a:extLst>
          </p:cNvPr>
          <p:cNvSpPr/>
          <p:nvPr/>
        </p:nvSpPr>
        <p:spPr>
          <a:xfrm>
            <a:off x="1464816" y="2831422"/>
            <a:ext cx="685800" cy="196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58258D-4803-4CD5-A634-7E6227467763}"/>
              </a:ext>
            </a:extLst>
          </p:cNvPr>
          <p:cNvSpPr/>
          <p:nvPr/>
        </p:nvSpPr>
        <p:spPr>
          <a:xfrm>
            <a:off x="2853062" y="2635003"/>
            <a:ext cx="878889" cy="3928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D4B2E1-A7FC-4321-B38F-1BAAD051CD60}"/>
              </a:ext>
            </a:extLst>
          </p:cNvPr>
          <p:cNvSpPr/>
          <p:nvPr/>
        </p:nvSpPr>
        <p:spPr>
          <a:xfrm>
            <a:off x="5361003" y="2635003"/>
            <a:ext cx="878889" cy="3928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5BEA01-7FAB-4D15-8B61-5C63582C13F2}"/>
              </a:ext>
            </a:extLst>
          </p:cNvPr>
          <p:cNvSpPr/>
          <p:nvPr/>
        </p:nvSpPr>
        <p:spPr>
          <a:xfrm>
            <a:off x="872231" y="3334120"/>
            <a:ext cx="6012402" cy="2863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E672AE-0C08-4071-A8AF-B7C795947DDE}"/>
              </a:ext>
            </a:extLst>
          </p:cNvPr>
          <p:cNvSpPr/>
          <p:nvPr/>
        </p:nvSpPr>
        <p:spPr>
          <a:xfrm>
            <a:off x="1048675" y="3334120"/>
            <a:ext cx="792332" cy="2863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AB6A841-53F5-47EF-84D6-B0ADC64E67BD}"/>
              </a:ext>
            </a:extLst>
          </p:cNvPr>
          <p:cNvSpPr/>
          <p:nvPr/>
        </p:nvSpPr>
        <p:spPr>
          <a:xfrm>
            <a:off x="872231" y="3941131"/>
            <a:ext cx="6012402" cy="2863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C1A2DC-AF6E-45DD-9DFF-6F3AA1A4F966}"/>
              </a:ext>
            </a:extLst>
          </p:cNvPr>
          <p:cNvSpPr/>
          <p:nvPr/>
        </p:nvSpPr>
        <p:spPr>
          <a:xfrm>
            <a:off x="5626224" y="3941131"/>
            <a:ext cx="792332" cy="2863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75A36F-6BC7-4113-B862-407FD7B4E573}"/>
              </a:ext>
            </a:extLst>
          </p:cNvPr>
          <p:cNvSpPr/>
          <p:nvPr/>
        </p:nvSpPr>
        <p:spPr>
          <a:xfrm>
            <a:off x="872231" y="4660224"/>
            <a:ext cx="6012402" cy="2863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23BAAC-E2BC-48E2-9949-885B37B38E0E}"/>
              </a:ext>
            </a:extLst>
          </p:cNvPr>
          <p:cNvSpPr/>
          <p:nvPr/>
        </p:nvSpPr>
        <p:spPr>
          <a:xfrm>
            <a:off x="1048675" y="4670212"/>
            <a:ext cx="213064" cy="2863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6CDEEF5-EB1A-4D87-8352-8699607BB5FC}"/>
              </a:ext>
            </a:extLst>
          </p:cNvPr>
          <p:cNvSpPr/>
          <p:nvPr/>
        </p:nvSpPr>
        <p:spPr>
          <a:xfrm>
            <a:off x="6125592" y="4670212"/>
            <a:ext cx="292964" cy="2863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74E382-3FD7-4629-AFDF-7628617DF441}"/>
              </a:ext>
            </a:extLst>
          </p:cNvPr>
          <p:cNvSpPr txBox="1"/>
          <p:nvPr/>
        </p:nvSpPr>
        <p:spPr>
          <a:xfrm>
            <a:off x="872231" y="5097964"/>
            <a:ext cx="66258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可能情况：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、删除第一次出现的子序列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、删除最后一次出现的子序列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、分别从第一次、最后一次各删一部分</a:t>
            </a:r>
          </a:p>
        </p:txBody>
      </p:sp>
    </p:spTree>
    <p:extLst>
      <p:ext uri="{BB962C8B-B14F-4D97-AF65-F5344CB8AC3E}">
        <p14:creationId xmlns:p14="http://schemas.microsoft.com/office/powerpoint/2010/main" val="320651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15B647C-D607-4D92-B2B9-B1D4CB4DD127}"/>
              </a:ext>
            </a:extLst>
          </p:cNvPr>
          <p:cNvSpPr txBox="1"/>
          <p:nvPr/>
        </p:nvSpPr>
        <p:spPr>
          <a:xfrm>
            <a:off x="905522" y="890131"/>
            <a:ext cx="7211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长方体</a:t>
            </a:r>
            <a:endParaRPr lang="en-US" altLang="zh-CN" sz="2000" dirty="0"/>
          </a:p>
          <a:p>
            <a:r>
              <a:rPr lang="zh-CN" altLang="en-US" sz="2000" dirty="0"/>
              <a:t>题意：从（</a:t>
            </a:r>
            <a:r>
              <a:rPr lang="en-US" altLang="zh-CN" sz="2000" dirty="0"/>
              <a:t>0,0,0</a:t>
            </a:r>
            <a:r>
              <a:rPr lang="zh-CN" altLang="en-US" sz="2000" dirty="0"/>
              <a:t>）到达（</a:t>
            </a:r>
            <a:r>
              <a:rPr lang="en-US" altLang="zh-CN" sz="2000" dirty="0"/>
              <a:t>L,W,H</a:t>
            </a:r>
            <a:r>
              <a:rPr lang="zh-CN" altLang="en-US" sz="2000" dirty="0"/>
              <a:t>）的方案数，有两个点不能经过。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由于只能向坐标递增的方向走，因而走的步数固定，共</a:t>
            </a:r>
            <a:r>
              <a:rPr lang="en-US" altLang="zh-CN" sz="2000" dirty="0"/>
              <a:t>L+W+H</a:t>
            </a:r>
            <a:r>
              <a:rPr lang="zh-CN" altLang="en-US" sz="2000" dirty="0"/>
              <a:t>步，且一定是沿</a:t>
            </a:r>
            <a:r>
              <a:rPr lang="en-US" altLang="zh-CN" sz="2000" dirty="0"/>
              <a:t>X</a:t>
            </a:r>
            <a:r>
              <a:rPr lang="zh-CN" altLang="en-US" sz="2000" dirty="0"/>
              <a:t>轴</a:t>
            </a:r>
            <a:r>
              <a:rPr lang="en-US" altLang="zh-CN" sz="2000" dirty="0"/>
              <a:t>L</a:t>
            </a:r>
            <a:r>
              <a:rPr lang="zh-CN" altLang="en-US" sz="2000" dirty="0"/>
              <a:t>步，沿</a:t>
            </a:r>
            <a:r>
              <a:rPr lang="en-US" altLang="zh-CN" sz="2000" dirty="0"/>
              <a:t>Y</a:t>
            </a:r>
            <a:r>
              <a:rPr lang="zh-CN" altLang="en-US" sz="2000" dirty="0"/>
              <a:t>轴走</a:t>
            </a:r>
            <a:r>
              <a:rPr lang="en-US" altLang="zh-CN" sz="2000" dirty="0"/>
              <a:t>W</a:t>
            </a:r>
            <a:r>
              <a:rPr lang="zh-CN" altLang="en-US" sz="2000" dirty="0"/>
              <a:t>步，沿</a:t>
            </a:r>
            <a:r>
              <a:rPr lang="en-US" altLang="zh-CN" sz="2000" dirty="0"/>
              <a:t>Z</a:t>
            </a:r>
            <a:r>
              <a:rPr lang="zh-CN" altLang="en-US" sz="2000" dirty="0"/>
              <a:t>走</a:t>
            </a:r>
            <a:r>
              <a:rPr lang="en-US" altLang="zh-CN" sz="2000" dirty="0"/>
              <a:t>H</a:t>
            </a:r>
            <a:r>
              <a:rPr lang="zh-CN" altLang="en-US" sz="2000" dirty="0"/>
              <a:t>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需要考虑的事第几步向什么方先走。</a:t>
            </a:r>
            <a:endParaRPr lang="en-US" altLang="zh-CN" sz="2000" dirty="0"/>
          </a:p>
          <a:p>
            <a:r>
              <a:rPr lang="zh-CN" altLang="en-US" sz="2000" dirty="0"/>
              <a:t>从</a:t>
            </a:r>
            <a:r>
              <a:rPr lang="en-US" altLang="zh-CN" sz="2000" dirty="0"/>
              <a:t>L+W+H</a:t>
            </a:r>
            <a:r>
              <a:rPr lang="zh-CN" altLang="en-US" sz="2000" dirty="0"/>
              <a:t>选出</a:t>
            </a:r>
            <a:r>
              <a:rPr lang="en-US" altLang="zh-CN" sz="2000" dirty="0"/>
              <a:t>L</a:t>
            </a:r>
            <a:r>
              <a:rPr lang="zh-CN" altLang="en-US" sz="2000" dirty="0"/>
              <a:t>个，再从</a:t>
            </a:r>
            <a:r>
              <a:rPr lang="en-US" altLang="zh-CN" sz="2000" dirty="0"/>
              <a:t>W+H</a:t>
            </a:r>
            <a:r>
              <a:rPr lang="zh-CN" altLang="en-US" sz="2000" dirty="0"/>
              <a:t>个选出</a:t>
            </a:r>
            <a:r>
              <a:rPr lang="en-US" altLang="zh-CN" sz="2000" dirty="0"/>
              <a:t>W</a:t>
            </a:r>
            <a:r>
              <a:rPr lang="zh-CN" altLang="en-US" sz="2000" dirty="0"/>
              <a:t>个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82875C-493A-4166-A618-6A34A066E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2" y="3752453"/>
            <a:ext cx="3928577" cy="127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4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6B8DE0E-C0AB-47F3-8F38-8EDD6ED4DE7B}"/>
              </a:ext>
            </a:extLst>
          </p:cNvPr>
          <p:cNvSpPr txBox="1"/>
          <p:nvPr/>
        </p:nvSpPr>
        <p:spPr>
          <a:xfrm>
            <a:off x="526002" y="1196821"/>
            <a:ext cx="59592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考虑有两个点不能经过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起始点记为</a:t>
            </a:r>
            <a:r>
              <a:rPr lang="en-US" altLang="zh-CN" sz="2000" dirty="0"/>
              <a:t>A,</a:t>
            </a:r>
            <a:r>
              <a:rPr lang="zh-CN" altLang="en-US" sz="2000" dirty="0"/>
              <a:t>不能经过的点记为</a:t>
            </a:r>
            <a:r>
              <a:rPr lang="en-US" altLang="zh-CN" sz="2000" dirty="0"/>
              <a:t>B,C,</a:t>
            </a:r>
            <a:r>
              <a:rPr lang="zh-CN" altLang="en-US" sz="2000" dirty="0"/>
              <a:t>终点记为</a:t>
            </a:r>
            <a:r>
              <a:rPr lang="en-US" altLang="zh-CN" sz="2000" dirty="0"/>
              <a:t>D</a:t>
            </a:r>
          </a:p>
          <a:p>
            <a:endParaRPr lang="en-US" altLang="zh-CN" sz="2000" dirty="0"/>
          </a:p>
          <a:p>
            <a:r>
              <a:rPr lang="en-US" altLang="zh-CN" sz="2000" dirty="0"/>
              <a:t>Ans=(AD)-(ABD)-(ACD)+(ABCD)</a:t>
            </a:r>
          </a:p>
          <a:p>
            <a:endParaRPr lang="en-US" altLang="zh-CN" sz="2000" dirty="0"/>
          </a:p>
          <a:p>
            <a:r>
              <a:rPr lang="en-US" altLang="zh-CN" sz="2000" dirty="0"/>
              <a:t>(ABD)=(AB)*(BD)</a:t>
            </a:r>
          </a:p>
          <a:p>
            <a:r>
              <a:rPr lang="zh-CN" altLang="en-US" sz="2000" dirty="0"/>
              <a:t>当</a:t>
            </a:r>
            <a:r>
              <a:rPr lang="en-US" altLang="zh-CN" sz="2000" dirty="0"/>
              <a:t>B</a:t>
            </a:r>
            <a:r>
              <a:rPr lang="zh-CN" altLang="en-US" sz="2000" dirty="0"/>
              <a:t>能到达</a:t>
            </a:r>
            <a:r>
              <a:rPr lang="en-US" altLang="zh-CN" sz="2000" dirty="0"/>
              <a:t>C</a:t>
            </a:r>
            <a:r>
              <a:rPr lang="zh-CN" altLang="en-US" sz="2000" dirty="0"/>
              <a:t>时，需要计算</a:t>
            </a:r>
            <a:r>
              <a:rPr lang="en-US" altLang="zh-CN" sz="2000" dirty="0"/>
              <a:t>(ABCD)</a:t>
            </a:r>
            <a:r>
              <a:rPr lang="zh-CN" altLang="en-US" sz="2000" dirty="0"/>
              <a:t>否则为</a:t>
            </a:r>
            <a:r>
              <a:rPr lang="en-US" altLang="zh-CN" sz="2000" dirty="0"/>
              <a:t>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253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904</Words>
  <Application>Microsoft Office PowerPoint</Application>
  <PresentationFormat>全屏显示(4:3)</PresentationFormat>
  <Paragraphs>100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宋体</vt:lpstr>
      <vt:lpstr>Arial</vt:lpstr>
      <vt:lpstr>Office 主题​​</vt:lpstr>
      <vt:lpstr>8/21新生练习赛题解</vt:lpstr>
      <vt:lpstr>难度排序</vt:lpstr>
      <vt:lpstr>学车</vt:lpstr>
      <vt:lpstr>自走棋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致远 张</dc:creator>
  <cp:lastModifiedBy>致远 张</cp:lastModifiedBy>
  <cp:revision>6</cp:revision>
  <dcterms:created xsi:type="dcterms:W3CDTF">2019-08-21T02:30:45Z</dcterms:created>
  <dcterms:modified xsi:type="dcterms:W3CDTF">2019-08-21T09:50:02Z</dcterms:modified>
</cp:coreProperties>
</file>