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8"/>
    <p:restoredTop sz="94694"/>
  </p:normalViewPr>
  <p:slideViewPr>
    <p:cSldViewPr snapToGrid="0">
      <p:cViewPr varScale="1">
        <p:scale>
          <a:sx n="118" d="100"/>
          <a:sy n="11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9531E-BD1B-7548-8861-229D147FB1DC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0477-5173-E645-8ACE-AFFEA638F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189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1. </a:t>
            </a:r>
            <a:r>
              <a:rPr lang="ko-KR" altLang="en-US" dirty="0"/>
              <a:t>서로 다른 </a:t>
            </a:r>
            <a:r>
              <a:rPr lang="en-US" altLang="ko-KR" dirty="0"/>
              <a:t>variables</a:t>
            </a:r>
            <a:r>
              <a:rPr lang="ko-KR" altLang="en-US" dirty="0"/>
              <a:t>간에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60477-5173-E645-8ACE-AFFEA638FDCA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793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E537-AA81-B43B-63DF-30864CAE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3746-697B-C8CD-655D-724FF4B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5166-44A9-3FCE-112C-D4E80AAD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88-60CF-D644-A7F6-2CEC8DDAF117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D124-CF1B-75B7-12F6-026101A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F1BA-D710-4866-EF8B-211DCC40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489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9434-6E17-E71D-1F9C-39AFBA4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4A7A-535F-9638-2627-CC382A021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623D-3B0E-B454-797D-B5E2BED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7FF2-82F4-2243-AAC9-1C44CAFE3924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93D6-3F94-CBF2-0BD1-660F0B21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8ABD-B2AD-5B16-10B7-72BA6FBA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7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DEAEF-0820-A7AB-1B9E-AEA29C1D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0B2E9-76C9-359E-1CE4-A581FE39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2675-643E-33EC-CC39-1A68E59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B291-882F-F148-BB2B-595E552D8CB1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32AC-2DB3-BE20-4765-09AE4A7F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B18-B470-DF23-416B-ECC80D6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18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FBE3-E352-91C0-CEDD-19D4A9A4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BAC7-ED02-CA08-636A-B4F0D23E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99EA-647A-84AD-CAB8-F419DAF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5851-B40A-0E42-84CE-B5FF0540EF48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4D0B-78A5-81EA-DB0E-8A5CD43F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4BDD-1344-8911-5F1B-6FF6A195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916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2721-68DB-C01C-3475-D178D15F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989-5CD3-E8F1-0B9F-CA483178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4E6F-B1DE-873A-4222-DCC001EA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E812-07BA-6545-8CA7-D217B0EEE748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4876-0F71-4D6C-47A8-EDDD54CE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B07E-83DC-A2BB-A02A-6CD5EECE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82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449D-F65C-BAA8-FC6C-AF5CBF58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B4BA-0BFE-2ADD-F456-97151A3E2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344A0-827B-5025-0BE0-95FA8E47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107F3-E75D-6EE0-41A4-E3C86AE6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E88D-64BA-DA45-9050-3E3A4B440DD4}" type="datetime1">
              <a:rPr lang="en-US" smtClean="0"/>
              <a:t>11/9/22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8645-A238-62B7-0AC2-763595C7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5AE7-BCC2-63F4-4A16-D9C71049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39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9D3-4FE0-3F67-59C3-71BD30A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FDF1-83D1-87DD-89F2-500C83F8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8E68-682F-CBE9-95A7-80E42B54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36288-32AB-0A2F-BF91-32AEACDAF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E9FA7-919A-8949-4566-9B8A5C1FC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62C3C-A095-EFE1-BA5A-8438ED08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664-710F-7A4F-8E52-9B766053F2FE}" type="datetime1">
              <a:rPr lang="en-US" smtClean="0"/>
              <a:t>11/9/22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097D5-866D-2F13-08C0-7D614DC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A7EA1-4520-432D-21EA-F22CC4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32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C056-A09D-166B-C987-7AFA736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9A464-C810-B048-33DE-E8DF68A7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6DEC-C558-B94F-8F11-694ACE6EDAB5}" type="datetime1">
              <a:rPr lang="en-US" smtClean="0"/>
              <a:t>11/9/22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DF079-4C2A-3AA7-6081-33DA78F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3D722-201B-41F6-A96E-8B1A6DE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076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A1D01-379F-1337-E53F-45F632D9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87DC-760E-9D41-B561-D045B848283A}" type="datetime1">
              <a:rPr lang="en-US" smtClean="0"/>
              <a:t>11/9/22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F8651-489C-7C2B-43A7-B3F08346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0943-0933-62CB-B4B8-93BA7346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9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FBF-9EFA-0421-A0F6-1A22AB78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B2B3-9C43-302F-E9CD-69EB67FC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F101-BF03-6823-DDCC-2EF89A96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3DD1-F63C-F0C3-DA39-AEE744B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5758-5133-B848-8BAF-3620C51E300F}" type="datetime1">
              <a:rPr lang="en-US" smtClean="0"/>
              <a:t>11/9/22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BBAA-F7B5-68AD-1192-8ACCC9C2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D90DA-8D3A-EBB0-F2F0-1042F06A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842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2641-4EAC-9622-0DF9-0E6D999F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90F30-D8AA-9A62-448E-BC8FBE42C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6A9-7E49-AB88-F346-63A0C3EE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D22F-C791-8D9F-095A-5C6F5B7D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6CC5-9B0B-0B4B-8CEC-2068D8C6D625}" type="datetime1">
              <a:rPr lang="en-US" smtClean="0"/>
              <a:t>11/9/22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2952-4E36-1901-6A72-62144D45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7455D-F4A9-F6FF-7CA9-81B8EF03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75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7C860-B5F4-1D9A-A9FF-8B089401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8DF7-8DBC-C0BB-FE1F-B97FCB92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00-231B-43FF-EA94-E6AEB0B9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BDFE-E67A-5449-83A7-45AE1DED761D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9DA1-9F3C-872F-F3CD-1331B9C99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AB9E-69F9-9CD8-87D8-4B95B0E5B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06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CA74-A314-C979-F5FC-5E1DAFFDB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</a:rPr>
              <a:t>MINING BIG DATA IN MANUFACTURING: REQUIREMENT ANALYSIS, TOOLS AND TECHNIQUES </a:t>
            </a:r>
            <a:br>
              <a:rPr lang="en-US" dirty="0"/>
            </a:b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1590C-0462-B5E1-B852-97E6BBEDF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2022311382 </a:t>
            </a:r>
            <a:r>
              <a:rPr lang="ko-KR" altLang="en-US" dirty="0" err="1"/>
              <a:t>김원중</a:t>
            </a:r>
            <a:endParaRPr lang="en-US" altLang="ko-KR" dirty="0"/>
          </a:p>
          <a:p>
            <a:r>
              <a:rPr lang="ko-KR" altLang="en-US" dirty="0"/>
              <a:t>시스템설계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D48C6-4ECC-1785-ADBC-40D2647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527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6A0-8EB9-0623-42E3-61DEBDD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3.2 Data Mining For 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76EA-A4EA-9BC0-CFD0-0BA7D523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3.2.1 Requirement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Material sections highly depends on information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Shape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Materials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1C80E-A260-F8EF-988A-3E5BC6E2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4" y="3347724"/>
            <a:ext cx="7772400" cy="28292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7CCA-67D5-43A4-D3B2-FA643064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241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F51A-8F26-706E-5CDF-D48E4119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3.2.2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1CAC-48D2-9225-10F3-0AA18A32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DBMiner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KR" dirty="0"/>
              <a:t>nteractive mining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KR" dirty="0"/>
              <a:t>ide range of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KR" dirty="0"/>
              <a:t>ulti-level knowledge in large </a:t>
            </a:r>
            <a:r>
              <a:rPr lang="en-KR" b="1" dirty="0"/>
              <a:t>relational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Microsoft SQL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KR" dirty="0"/>
              <a:t>wn mining tools(SSDT, SQL Server Data Tools)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1225-CC6B-88B8-85AA-55C11DF1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14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0918-2045-BD9E-6851-A5C97A2B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3.3 Data Mining For Process Design And Operation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F6A8-C0B0-39E7-8BFF-FAACA0CB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KR" dirty="0"/>
              <a:t>Requirement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KR" dirty="0"/>
              <a:t>nalyze process maps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KR" dirty="0"/>
              <a:t>hysical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KR" dirty="0"/>
              <a:t>perational dashboards</a:t>
            </a:r>
          </a:p>
          <a:p>
            <a:pPr marL="0" indent="0">
              <a:buNone/>
            </a:pPr>
            <a:r>
              <a:rPr lang="en-KR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GA(Genetic Algorithm)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ANN(Artificial Neural Network)</a:t>
            </a:r>
          </a:p>
          <a:p>
            <a:pPr marL="0" indent="0">
              <a:buNone/>
            </a:pPr>
            <a:r>
              <a:rPr lang="en-KR" dirty="0"/>
              <a:t>Tools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KPI(Key Performance Indicators)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BOARD(commercial dashboards)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Panorama Necto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78F5C-C4E4-692D-F479-DAA4BFD5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622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74F8-F2DC-8276-E8D7-AF701B74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3.4 Data Mining For Product Inspection, And After-Sales Services (Repair and Maintenance)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DF80-907C-050E-DC6C-C2451B72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Requirement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Two data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KR" dirty="0"/>
              <a:t>n manufacturing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KR" dirty="0"/>
              <a:t>fter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wo datas are different, data mining is needed</a:t>
            </a:r>
          </a:p>
          <a:p>
            <a:pPr marL="0" indent="0">
              <a:buNone/>
            </a:pPr>
            <a:r>
              <a:rPr lang="en-KR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CMM(Coordinate Measuring Machine)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CSG/B-REP(solid modeling technique)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SVM(Support Vector Machine)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DF42-B488-0DC3-5D12-F201B753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513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1ECA-DA3C-F36D-5F43-B15D2F7D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4" y="365125"/>
            <a:ext cx="11573435" cy="5883275"/>
          </a:xfrm>
        </p:spPr>
        <p:txBody>
          <a:bodyPr>
            <a:normAutofit/>
          </a:bodyPr>
          <a:lstStyle/>
          <a:p>
            <a:r>
              <a:rPr lang="en-US" dirty="0"/>
              <a:t>4 INDUSTRIAL EFFORTS TO ADDRESS “BIG DATA” PROBLEMS USING DATA MINING 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9D0D8-DC95-EF12-8091-F8423C70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22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4130-0CE2-E63F-52D3-607CD9D7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4.1 Requirement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D3DA5-B304-7FDD-3114-54827EBF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wo major information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PLM(Product Life Cycle Management)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ERP(Enterprise Resource Planning)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KR" dirty="0"/>
              <a:t>nd another two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MES(Manufacturing Execution systems)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SCADA(Supervisory Control and Data Acquisition)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Using legacy data reach limitation for the current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oo big data and almost impossible to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learning and data mining technologies emerged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Previous method cannot deal with by economical reasons</a:t>
            </a:r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5038A-EC83-C101-9315-87740615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63" y="681036"/>
            <a:ext cx="4788838" cy="25193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E15D6-F7B8-779D-DEC8-0E1E3BFF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420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C45-B5E8-A7AC-6562-35F06C2C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4.2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8AFB-2148-8868-7E66-54AE9A96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IBM PAO(Predictive Asset Optimization)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Dassault System’s Exalead Cloudview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Siemens PLM Software Active Workspace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285C2-1A80-DB69-BBC7-CF82C537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540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9867-F217-4C90-99C1-84BF0CA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UNCERTAINTY AND INTEROPERABILITY ISSUES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ADE-C1F5-4E5A-046F-036F009C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KR" dirty="0"/>
              <a:t>andle uncertain and non-interoperable data regarding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A3F7F-8E38-2317-8940-73FF2B28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081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665-6991-AE60-2504-75F4AB2C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Data Mining For Uncertain Data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F484-BBB2-EF0B-682E-C7E13F4D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 Description </a:t>
            </a:r>
            <a:endParaRPr lang="en-K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issues or Software issues, errors occurred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we cannot 100% eliminate the errors, we should deal with them</a:t>
            </a:r>
          </a:p>
          <a:p>
            <a:pPr marL="0" indent="0">
              <a:buNone/>
            </a:pPr>
            <a:r>
              <a:rPr lang="en-US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Probability-based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stochastic approach, large number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Fuzzy logic-based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Deduce imprecision of facts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6EF4F-0C48-F077-8D11-8E3FA101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576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665-6991-AE60-2504-75F4AB2C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 Interoperability Issues Of The Data Collected From Different Sources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F484-BBB2-EF0B-682E-C7E13F4D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 Description </a:t>
            </a:r>
            <a:endParaRPr lang="en-K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PLM, ERP, and MES needed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Without data-mining, only a scratch of data could get. Semantic(deep) data is needed</a:t>
            </a:r>
          </a:p>
          <a:p>
            <a:pPr marL="0" indent="0">
              <a:buNone/>
            </a:pPr>
            <a:r>
              <a:rPr lang="en-US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Standards-Based approach(SBA)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Driven Approaches(MDA)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Ontology-Driven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7EA7A-C103-3F3D-D2AF-D893ACA9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05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387-2315-D85A-6B27-ACB9BA28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2936-26E8-7350-484E-26B01443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Review paper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ld (2014)</a:t>
            </a:r>
            <a:endParaRPr lang="en-KR" dirty="0">
              <a:sym typeface="Wingdings" pitchFamily="2" charset="2"/>
            </a:endParaRPr>
          </a:p>
          <a:p>
            <a:pPr lvl="1"/>
            <a:r>
              <a:rPr lang="en-KR" dirty="0">
                <a:sym typeface="Wingdings" pitchFamily="2" charset="2"/>
              </a:rPr>
              <a:t>Neural Network is popular yet</a:t>
            </a:r>
          </a:p>
          <a:p>
            <a:pPr lvl="1"/>
            <a:r>
              <a:rPr lang="en-US" dirty="0">
                <a:sym typeface="Wingdings" pitchFamily="2" charset="2"/>
              </a:rPr>
              <a:t>M</a:t>
            </a:r>
            <a:r>
              <a:rPr lang="en-KR" dirty="0">
                <a:sym typeface="Wingdings" pitchFamily="2" charset="2"/>
              </a:rPr>
              <a:t>ethodologies are changed lots(some of them are no longer existed)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0466A-2415-0576-1CD6-C1F8C508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999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AFF2-9298-7ADC-5014-4D9F5BD0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A814-25D0-53B9-5A55-70850071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F17-8E31-0D08-E6B2-2431ECD9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57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7DB7-D65C-D2EA-DEAB-2A71DC56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746B-5B1C-E685-BE5A-208E48E3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Era of big-data</a:t>
            </a:r>
          </a:p>
          <a:p>
            <a:pPr lvl="1"/>
            <a:r>
              <a:rPr lang="en-US" sz="2800" dirty="0"/>
              <a:t>Deal with data should changed</a:t>
            </a:r>
          </a:p>
          <a:p>
            <a:pPr lvl="1"/>
            <a:endParaRPr lang="en-US" sz="2800" dirty="0"/>
          </a:p>
          <a:p>
            <a:r>
              <a:rPr lang="en-US" sz="3200" dirty="0"/>
              <a:t>Challenge</a:t>
            </a:r>
          </a:p>
          <a:p>
            <a:pPr lvl="1"/>
            <a:r>
              <a:rPr lang="en-US" sz="2800" dirty="0"/>
              <a:t>Previous: Store, aggregate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  <a:p>
            <a:pPr lvl="1"/>
            <a:r>
              <a:rPr lang="en-US" sz="2800" dirty="0"/>
              <a:t>Changed: Combine, use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  <a:endParaRPr lang="en-KR" sz="28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06792D4-4111-2196-F2BF-F57A920B4A4C}"/>
              </a:ext>
            </a:extLst>
          </p:cNvPr>
          <p:cNvSpPr/>
          <p:nvPr/>
        </p:nvSpPr>
        <p:spPr>
          <a:xfrm>
            <a:off x="6096000" y="3429000"/>
            <a:ext cx="470263" cy="1291046"/>
          </a:xfrm>
          <a:prstGeom prst="rightBrace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9D35-9083-16BF-2FAA-8283705545A0}"/>
              </a:ext>
            </a:extLst>
          </p:cNvPr>
          <p:cNvSpPr txBox="1"/>
          <p:nvPr/>
        </p:nvSpPr>
        <p:spPr>
          <a:xfrm>
            <a:off x="6712132" y="3535914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dirty="0"/>
              <a:t>Data mining methodologies are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22F20-6020-C9C6-2ADA-7582C8E1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57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E343-7EA0-5CB6-52FE-7A4933EC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Data mining tools and techniques: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0D6A-62EC-5DBD-563D-75DFA30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KR" dirty="0"/>
              <a:t>Several tasks required</a:t>
            </a:r>
          </a:p>
          <a:p>
            <a:r>
              <a:rPr lang="en-KR" dirty="0"/>
              <a:t>1. exploratory data analysis</a:t>
            </a:r>
          </a:p>
          <a:p>
            <a:pPr lvl="1"/>
            <a:r>
              <a:rPr lang="en-US" dirty="0"/>
              <a:t>W</a:t>
            </a:r>
            <a:r>
              <a:rPr lang="en-KR" dirty="0"/>
              <a:t>ithout any prior knowledge</a:t>
            </a:r>
          </a:p>
          <a:p>
            <a:r>
              <a:rPr lang="en-KR" dirty="0"/>
              <a:t>2. descriptive modeling</a:t>
            </a:r>
          </a:p>
          <a:p>
            <a:pPr lvl="1"/>
            <a:r>
              <a:rPr lang="en-US" dirty="0"/>
              <a:t>D</a:t>
            </a:r>
            <a:r>
              <a:rPr lang="en-KR" dirty="0"/>
              <a:t>escribes the general characteristics</a:t>
            </a:r>
          </a:p>
          <a:p>
            <a:r>
              <a:rPr lang="en-KR" dirty="0"/>
              <a:t>3. predictive modeling</a:t>
            </a:r>
          </a:p>
          <a:p>
            <a:pPr lvl="1"/>
            <a:r>
              <a:rPr lang="en-US" dirty="0"/>
              <a:t>P</a:t>
            </a:r>
            <a:r>
              <a:rPr lang="en-KR" dirty="0"/>
              <a:t>erforms inference on the available data</a:t>
            </a:r>
          </a:p>
          <a:p>
            <a:r>
              <a:rPr lang="en-KR" dirty="0"/>
              <a:t>4. discovering patterns and rules</a:t>
            </a:r>
          </a:p>
          <a:p>
            <a:pPr lvl="1"/>
            <a:r>
              <a:rPr lang="en-US" dirty="0"/>
              <a:t>F</a:t>
            </a:r>
            <a:r>
              <a:rPr lang="en-KR" dirty="0"/>
              <a:t>inds hidden patterns</a:t>
            </a:r>
          </a:p>
          <a:p>
            <a:r>
              <a:rPr lang="en-KR" dirty="0"/>
              <a:t>5. retrieval by content</a:t>
            </a:r>
          </a:p>
          <a:p>
            <a:pPr lvl="1"/>
            <a:r>
              <a:rPr lang="en-US" dirty="0"/>
              <a:t>R</a:t>
            </a:r>
            <a:r>
              <a:rPr lang="en-KR" dirty="0"/>
              <a:t>etrieve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B683D-C011-5FF7-31AF-2445D8EA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00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3988-EDF0-66B3-BC20-24D9E92C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2.1 Data Mining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E350-43D6-30AB-3E42-FED3900C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Association Rule Mining</a:t>
            </a:r>
          </a:p>
          <a:p>
            <a:pPr marL="457200" lvl="1" indent="0">
              <a:buNone/>
            </a:pPr>
            <a:r>
              <a:rPr lang="en-US" dirty="0"/>
              <a:t>discovering interesting relationships among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Clustering Analysis</a:t>
            </a:r>
          </a:p>
          <a:p>
            <a:pPr marL="457200" lvl="1" indent="0">
              <a:buNone/>
            </a:pPr>
            <a:r>
              <a:rPr lang="en-US" dirty="0"/>
              <a:t>Cluster objects with similar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</a:t>
            </a:r>
          </a:p>
          <a:p>
            <a:pPr marL="457200" lvl="1" indent="0">
              <a:buNone/>
            </a:pPr>
            <a:r>
              <a:rPr lang="en-US" dirty="0"/>
              <a:t>Identifying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457200" lvl="1" indent="0">
              <a:buNone/>
            </a:pPr>
            <a:r>
              <a:rPr lang="en-US" dirty="0"/>
              <a:t>Determining relationships between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B68EB-812E-4D82-BBBC-B0132F3A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33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77E0-43D3-BFC1-FFC4-3A89310F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2.2 Data Mining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4F7A-5766-B0BD-FB3F-6FCCD255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46" y="1811383"/>
            <a:ext cx="4831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Ramamohan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raditional data mining tools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Dashboards(gui)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Text-mining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0782E-35AC-35EE-4238-B09309B81893}"/>
              </a:ext>
            </a:extLst>
          </p:cNvPr>
          <p:cNvSpPr txBox="1"/>
          <p:nvPr/>
        </p:nvSpPr>
        <p:spPr>
          <a:xfrm>
            <a:off x="5643154" y="1802675"/>
            <a:ext cx="6357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/>
              <a:t>Mikut</a:t>
            </a:r>
            <a:r>
              <a:rPr lang="en-US" dirty="0"/>
              <a:t> and </a:t>
            </a:r>
            <a:r>
              <a:rPr lang="en-US" dirty="0" err="1"/>
              <a:t>Reischl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Data mining suites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Business Intelligence packages(basic data mining)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Mathematical packages(algorithms)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Integration packages(integrate different open-source)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EXT(small add-one)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Data mining libraries(data mining algorithms into libraries)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Specialties(implement only one special family of data)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RES(new and innovative data mining algorithms)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Solutions(domain-specific applications)</a:t>
            </a:r>
          </a:p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818AE-DDEC-E20F-9DE7-CA0B8C49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07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D8E381A-8487-D880-B146-FDA8E885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4" y="1823103"/>
            <a:ext cx="11716871" cy="3211793"/>
          </a:xfrm>
        </p:spPr>
        <p:txBody>
          <a:bodyPr>
            <a:normAutofit/>
          </a:bodyPr>
          <a:lstStyle/>
          <a:p>
            <a:r>
              <a:rPr lang="en-US" dirty="0"/>
              <a:t>3 DATA MINING IN SELECTIVE MANUFACTURING DOMAINS: REQUIREMENT ANALYSIS, TOOLS AND TECHNIQUES </a:t>
            </a:r>
            <a:endParaRPr lang="en-K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1C2D5-B74B-BF49-C337-0AEB3C7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273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712-BCC9-BFBB-B41B-2CF3A634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 Data Mining In The “Design Intent” Retrieval Process For Manufacturing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8AD1-DCBC-279F-30E5-0FB53E1B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3.1.1 Requirement Description </a:t>
            </a:r>
            <a:endParaRPr lang="en-KR" dirty="0"/>
          </a:p>
          <a:p>
            <a:pPr lvl="1"/>
            <a:r>
              <a:rPr lang="en-KR" dirty="0"/>
              <a:t>Information from computer-aided systems(CAD, CAM …) are available</a:t>
            </a:r>
          </a:p>
          <a:p>
            <a:pPr lvl="1"/>
            <a:r>
              <a:rPr lang="en-KR" dirty="0"/>
              <a:t>But </a:t>
            </a:r>
            <a:r>
              <a:rPr lang="en-KR" b="1" dirty="0"/>
              <a:t>different data sources </a:t>
            </a:r>
            <a:r>
              <a:rPr lang="en-KR" dirty="0"/>
              <a:t>to extract knowledge is needed</a:t>
            </a:r>
          </a:p>
          <a:p>
            <a:endParaRPr lang="en-KR" dirty="0"/>
          </a:p>
          <a:p>
            <a:r>
              <a:rPr lang="en-KR" dirty="0"/>
              <a:t>3.1.2 Techniques</a:t>
            </a:r>
          </a:p>
          <a:p>
            <a:pPr lvl="1"/>
            <a:r>
              <a:rPr lang="en-US" dirty="0"/>
              <a:t>U</a:t>
            </a:r>
            <a:r>
              <a:rPr lang="en-KR" dirty="0"/>
              <a:t>nderstanding relationships between </a:t>
            </a:r>
            <a:r>
              <a:rPr lang="en-KR" b="1" dirty="0"/>
              <a:t>internal and external factors</a:t>
            </a:r>
          </a:p>
          <a:p>
            <a:pPr lvl="1"/>
            <a:r>
              <a:rPr lang="en-KR" dirty="0"/>
              <a:t>Understanding </a:t>
            </a:r>
            <a:r>
              <a:rPr lang="en-KR" dirty="0">
                <a:sym typeface="Wingdings" pitchFamily="2" charset="2"/>
              </a:rPr>
              <a:t> </a:t>
            </a:r>
            <a:r>
              <a:rPr lang="en-KR" b="1" dirty="0">
                <a:sym typeface="Wingdings" pitchFamily="2" charset="2"/>
              </a:rPr>
              <a:t>designers’ </a:t>
            </a:r>
            <a:r>
              <a:rPr lang="en-US" altLang="ko-KR" dirty="0">
                <a:sym typeface="Wingdings" pitchFamily="2" charset="2"/>
              </a:rPr>
              <a:t>judgments </a:t>
            </a:r>
            <a:r>
              <a:rPr lang="en-KR" dirty="0">
                <a:sym typeface="Wingdings" pitchFamily="2" charset="2"/>
              </a:rPr>
              <a:t>are important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FD1D-653A-C36C-B99F-57AF387C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6" y="1018519"/>
            <a:ext cx="8027893" cy="43390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7AB0-BC6F-AC1F-DFA0-B0CE9951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89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9F96-7B8E-F1C1-D870-193F7711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3.1.3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9C26-C5FF-EC12-0270-802E9417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Text mining 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SAS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KR" dirty="0"/>
              <a:t>iscovering patterns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rends from the extracted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GATE(General A</a:t>
            </a:r>
            <a:r>
              <a:rPr lang="en-US" dirty="0"/>
              <a:t>r</a:t>
            </a:r>
            <a:r>
              <a:rPr lang="en-KR" dirty="0"/>
              <a:t>chitecture for Text Engineering)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KNIME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Audio mining 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Burgsys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CallMiner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5D22-E554-3568-A2E0-2F975F5A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164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742</Words>
  <Application>Microsoft Macintosh PowerPoint</Application>
  <PresentationFormat>Widescreen</PresentationFormat>
  <Paragraphs>166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MINING BIG DATA IN MANUFACTURING: REQUIREMENT ANALYSIS, TOOLS AND TECHNIQUES  </vt:lpstr>
      <vt:lpstr>Brief introduction</vt:lpstr>
      <vt:lpstr>1. Introduction</vt:lpstr>
      <vt:lpstr>2. Data mining tools and techniques: a review</vt:lpstr>
      <vt:lpstr>2.1 Data Mining Techniques</vt:lpstr>
      <vt:lpstr>2.2 Data Mining Tools</vt:lpstr>
      <vt:lpstr>3 DATA MINING IN SELECTIVE MANUFACTURING DOMAINS: REQUIREMENT ANALYSIS, TOOLS AND TECHNIQUES </vt:lpstr>
      <vt:lpstr>3.1 Data Mining In The “Design Intent” Retrieval Process For Manufacturing </vt:lpstr>
      <vt:lpstr>3.1.3 Tools</vt:lpstr>
      <vt:lpstr>3.2 Data Mining For Material Selection</vt:lpstr>
      <vt:lpstr>3.2.2 Tools</vt:lpstr>
      <vt:lpstr>3.3 Data Mining For Process Design And Operation Management</vt:lpstr>
      <vt:lpstr>3.4 Data Mining For Product Inspection, And After-Sales Services (Repair and Maintenance)</vt:lpstr>
      <vt:lpstr>4 INDUSTRIAL EFFORTS TO ADDRESS “BIG DATA” PROBLEMS USING DATA MINING </vt:lpstr>
      <vt:lpstr>4.1 Requirement Description</vt:lpstr>
      <vt:lpstr>4.2 Tools and Techniques</vt:lpstr>
      <vt:lpstr>5 UNCERTAINTY AND INTEROPERABILITY ISSUES </vt:lpstr>
      <vt:lpstr>5.1 Data Mining For Uncertain Data </vt:lpstr>
      <vt:lpstr>5.2 Interoperability Issues Of The Data Collected From Different Sources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BIG DATA IN MANUFACTURING: REQUIREMENT ANALYSIS, TOOLS AND TECHNIQUES  </dc:title>
  <dc:creator>김원중</dc:creator>
  <cp:lastModifiedBy>김원중</cp:lastModifiedBy>
  <cp:revision>2</cp:revision>
  <dcterms:created xsi:type="dcterms:W3CDTF">2022-11-08T12:19:22Z</dcterms:created>
  <dcterms:modified xsi:type="dcterms:W3CDTF">2022-11-08T15:41:04Z</dcterms:modified>
</cp:coreProperties>
</file>