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52165-3540-4984-B346-F9643A907C9D}" v="1898" dt="2022-09-06T18:20:3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5" autoAdjust="0"/>
    <p:restoredTop sz="83096" autoAdjust="0"/>
  </p:normalViewPr>
  <p:slideViewPr>
    <p:cSldViewPr snapToGrid="0">
      <p:cViewPr varScale="1">
        <p:scale>
          <a:sx n="101" d="100"/>
          <a:sy n="101" d="100"/>
        </p:scale>
        <p:origin x="7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원중" userId="0fd2874a-5fe2-4da8-a9fe-3d76174e5028" providerId="ADAL" clId="{6DE52165-3540-4984-B346-F9643A907C9D}"/>
    <pc:docChg chg="undo redo custSel addSld modSld">
      <pc:chgData name="김원중" userId="0fd2874a-5fe2-4da8-a9fe-3d76174e5028" providerId="ADAL" clId="{6DE52165-3540-4984-B346-F9643A907C9D}" dt="2022-09-06T18:20:32.986" v="17331" actId="20577"/>
      <pc:docMkLst>
        <pc:docMk/>
      </pc:docMkLst>
      <pc:sldChg chg="modSp mod">
        <pc:chgData name="김원중" userId="0fd2874a-5fe2-4da8-a9fe-3d76174e5028" providerId="ADAL" clId="{6DE52165-3540-4984-B346-F9643A907C9D}" dt="2022-09-06T14:48:33.644" v="9" actId="20577"/>
        <pc:sldMkLst>
          <pc:docMk/>
          <pc:sldMk cId="932178846" sldId="257"/>
        </pc:sldMkLst>
        <pc:spChg chg="mod">
          <ac:chgData name="김원중" userId="0fd2874a-5fe2-4da8-a9fe-3d76174e5028" providerId="ADAL" clId="{6DE52165-3540-4984-B346-F9643A907C9D}" dt="2022-09-06T14:48:33.644" v="9" actId="20577"/>
          <ac:spMkLst>
            <pc:docMk/>
            <pc:sldMk cId="932178846" sldId="257"/>
            <ac:spMk id="3" creationId="{C774FC3C-C20C-31F0-48DA-724BDF343F60}"/>
          </ac:spMkLst>
        </pc:spChg>
      </pc:sldChg>
      <pc:sldChg chg="addSp modSp mod modNotesTx">
        <pc:chgData name="김원중" userId="0fd2874a-5fe2-4da8-a9fe-3d76174e5028" providerId="ADAL" clId="{6DE52165-3540-4984-B346-F9643A907C9D}" dt="2022-09-06T14:56:14.918" v="333" actId="255"/>
        <pc:sldMkLst>
          <pc:docMk/>
          <pc:sldMk cId="1315127558" sldId="258"/>
        </pc:sldMkLst>
        <pc:spChg chg="mod">
          <ac:chgData name="김원중" userId="0fd2874a-5fe2-4da8-a9fe-3d76174e5028" providerId="ADAL" clId="{6DE52165-3540-4984-B346-F9643A907C9D}" dt="2022-09-06T14:56:14.918" v="333" actId="255"/>
          <ac:spMkLst>
            <pc:docMk/>
            <pc:sldMk cId="1315127558" sldId="258"/>
            <ac:spMk id="3" creationId="{4C59C7AE-3599-A9DD-48F9-96EE447AFF3A}"/>
          </ac:spMkLst>
        </pc:spChg>
        <pc:spChg chg="add mod">
          <ac:chgData name="김원중" userId="0fd2874a-5fe2-4da8-a9fe-3d76174e5028" providerId="ADAL" clId="{6DE52165-3540-4984-B346-F9643A907C9D}" dt="2022-09-06T14:54:13.179" v="170" actId="14100"/>
          <ac:spMkLst>
            <pc:docMk/>
            <pc:sldMk cId="1315127558" sldId="258"/>
            <ac:spMk id="4" creationId="{9BE313A4-5DAD-1569-4A55-73812C56A62F}"/>
          </ac:spMkLst>
        </pc:spChg>
        <pc:spChg chg="add mod">
          <ac:chgData name="김원중" userId="0fd2874a-5fe2-4da8-a9fe-3d76174e5028" providerId="ADAL" clId="{6DE52165-3540-4984-B346-F9643A907C9D}" dt="2022-09-06T14:54:47.333" v="192" actId="255"/>
          <ac:spMkLst>
            <pc:docMk/>
            <pc:sldMk cId="1315127558" sldId="258"/>
            <ac:spMk id="5" creationId="{8ABF0638-6EF4-F755-3FBC-EC20670625BC}"/>
          </ac:spMkLst>
        </pc:spChg>
      </pc:sldChg>
      <pc:sldChg chg="addSp delSp modSp new mod modAnim modNotesTx">
        <pc:chgData name="김원중" userId="0fd2874a-5fe2-4da8-a9fe-3d76174e5028" providerId="ADAL" clId="{6DE52165-3540-4984-B346-F9643A907C9D}" dt="2022-09-06T15:13:29.597" v="1685" actId="20577"/>
        <pc:sldMkLst>
          <pc:docMk/>
          <pc:sldMk cId="245803723" sldId="259"/>
        </pc:sldMkLst>
        <pc:spChg chg="mod">
          <ac:chgData name="김원중" userId="0fd2874a-5fe2-4da8-a9fe-3d76174e5028" providerId="ADAL" clId="{6DE52165-3540-4984-B346-F9643A907C9D}" dt="2022-09-06T14:56:40.883" v="336"/>
          <ac:spMkLst>
            <pc:docMk/>
            <pc:sldMk cId="245803723" sldId="259"/>
            <ac:spMk id="2" creationId="{6F68B47B-D3EF-53CF-143C-6B2F057814CD}"/>
          </ac:spMkLst>
        </pc:spChg>
        <pc:spChg chg="del">
          <ac:chgData name="김원중" userId="0fd2874a-5fe2-4da8-a9fe-3d76174e5028" providerId="ADAL" clId="{6DE52165-3540-4984-B346-F9643A907C9D}" dt="2022-09-06T14:57:09.396" v="337" actId="22"/>
          <ac:spMkLst>
            <pc:docMk/>
            <pc:sldMk cId="245803723" sldId="259"/>
            <ac:spMk id="3" creationId="{1A65AB25-A1C5-E802-DCE8-7DD4977FAB4C}"/>
          </ac:spMkLst>
        </pc:spChg>
        <pc:spChg chg="add mod">
          <ac:chgData name="김원중" userId="0fd2874a-5fe2-4da8-a9fe-3d76174e5028" providerId="ADAL" clId="{6DE52165-3540-4984-B346-F9643A907C9D}" dt="2022-09-06T15:12:25.378" v="1602" actId="1076"/>
          <ac:spMkLst>
            <pc:docMk/>
            <pc:sldMk cId="245803723" sldId="259"/>
            <ac:spMk id="6" creationId="{80E25496-B57E-E190-8BDD-627897CD4F4F}"/>
          </ac:spMkLst>
        </pc:spChg>
        <pc:picChg chg="add mod ord">
          <ac:chgData name="김원중" userId="0fd2874a-5fe2-4da8-a9fe-3d76174e5028" providerId="ADAL" clId="{6DE52165-3540-4984-B346-F9643A907C9D}" dt="2022-09-06T14:57:09.396" v="337" actId="22"/>
          <ac:picMkLst>
            <pc:docMk/>
            <pc:sldMk cId="245803723" sldId="259"/>
            <ac:picMk id="5" creationId="{61076F35-40B6-E6E4-6092-2504073FC2E2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5:23:37.898" v="2360" actId="20577"/>
        <pc:sldMkLst>
          <pc:docMk/>
          <pc:sldMk cId="1981486001" sldId="260"/>
        </pc:sldMkLst>
        <pc:spChg chg="mod">
          <ac:chgData name="김원중" userId="0fd2874a-5fe2-4da8-a9fe-3d76174e5028" providerId="ADAL" clId="{6DE52165-3540-4984-B346-F9643A907C9D}" dt="2022-09-06T15:13:41.127" v="1689"/>
          <ac:spMkLst>
            <pc:docMk/>
            <pc:sldMk cId="1981486001" sldId="260"/>
            <ac:spMk id="2" creationId="{DB7E4176-6976-AE9B-31A6-B20B6F5DDFE2}"/>
          </ac:spMkLst>
        </pc:spChg>
        <pc:spChg chg="del">
          <ac:chgData name="김원중" userId="0fd2874a-5fe2-4da8-a9fe-3d76174e5028" providerId="ADAL" clId="{6DE52165-3540-4984-B346-F9643A907C9D}" dt="2022-09-06T15:13:59.166" v="1690" actId="22"/>
          <ac:spMkLst>
            <pc:docMk/>
            <pc:sldMk cId="1981486001" sldId="260"/>
            <ac:spMk id="3" creationId="{7E6F05EC-DE43-F6F8-947B-7AF2ABB7AF42}"/>
          </ac:spMkLst>
        </pc:spChg>
        <pc:picChg chg="add mod ord">
          <ac:chgData name="김원중" userId="0fd2874a-5fe2-4da8-a9fe-3d76174e5028" providerId="ADAL" clId="{6DE52165-3540-4984-B346-F9643A907C9D}" dt="2022-09-06T15:13:59.166" v="1690" actId="22"/>
          <ac:picMkLst>
            <pc:docMk/>
            <pc:sldMk cId="1981486001" sldId="260"/>
            <ac:picMk id="5" creationId="{4B243A43-C7C0-F9FE-5FB4-C17461ACB8E0}"/>
          </ac:picMkLst>
        </pc:picChg>
      </pc:sldChg>
      <pc:sldChg chg="modSp new mod modNotesTx">
        <pc:chgData name="김원중" userId="0fd2874a-5fe2-4da8-a9fe-3d76174e5028" providerId="ADAL" clId="{6DE52165-3540-4984-B346-F9643A907C9D}" dt="2022-09-06T15:31:01.155" v="3210" actId="20577"/>
        <pc:sldMkLst>
          <pc:docMk/>
          <pc:sldMk cId="2097739214" sldId="261"/>
        </pc:sldMkLst>
        <pc:spChg chg="mod">
          <ac:chgData name="김원중" userId="0fd2874a-5fe2-4da8-a9fe-3d76174e5028" providerId="ADAL" clId="{6DE52165-3540-4984-B346-F9643A907C9D}" dt="2022-09-06T15:23:46.771" v="2364"/>
          <ac:spMkLst>
            <pc:docMk/>
            <pc:sldMk cId="2097739214" sldId="261"/>
            <ac:spMk id="2" creationId="{818C919E-FC53-C499-270D-508FB13054BE}"/>
          </ac:spMkLst>
        </pc:spChg>
        <pc:spChg chg="mod">
          <ac:chgData name="김원중" userId="0fd2874a-5fe2-4da8-a9fe-3d76174e5028" providerId="ADAL" clId="{6DE52165-3540-4984-B346-F9643A907C9D}" dt="2022-09-06T15:31:01.155" v="3210" actId="20577"/>
          <ac:spMkLst>
            <pc:docMk/>
            <pc:sldMk cId="2097739214" sldId="261"/>
            <ac:spMk id="3" creationId="{CD624FE0-288D-B2F1-85CF-0B0AB4A46A11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5:42:11.930" v="3808" actId="20577"/>
        <pc:sldMkLst>
          <pc:docMk/>
          <pc:sldMk cId="1050866258" sldId="262"/>
        </pc:sldMkLst>
        <pc:spChg chg="mod">
          <ac:chgData name="김원중" userId="0fd2874a-5fe2-4da8-a9fe-3d76174e5028" providerId="ADAL" clId="{6DE52165-3540-4984-B346-F9643A907C9D}" dt="2022-09-06T15:33:34.283" v="3214"/>
          <ac:spMkLst>
            <pc:docMk/>
            <pc:sldMk cId="1050866258" sldId="262"/>
            <ac:spMk id="2" creationId="{E432A130-872C-AF3B-31D1-7B5AE235D0B2}"/>
          </ac:spMkLst>
        </pc:spChg>
        <pc:spChg chg="add del">
          <ac:chgData name="김원중" userId="0fd2874a-5fe2-4da8-a9fe-3d76174e5028" providerId="ADAL" clId="{6DE52165-3540-4984-B346-F9643A907C9D}" dt="2022-09-06T15:38:21.427" v="3217" actId="22"/>
          <ac:spMkLst>
            <pc:docMk/>
            <pc:sldMk cId="1050866258" sldId="262"/>
            <ac:spMk id="3" creationId="{A6287149-8AC0-EDCD-2953-E3E53838D783}"/>
          </ac:spMkLst>
        </pc:spChg>
        <pc:picChg chg="add del mod ord">
          <ac:chgData name="김원중" userId="0fd2874a-5fe2-4da8-a9fe-3d76174e5028" providerId="ADAL" clId="{6DE52165-3540-4984-B346-F9643A907C9D}" dt="2022-09-06T15:38:05.259" v="3216" actId="22"/>
          <ac:picMkLst>
            <pc:docMk/>
            <pc:sldMk cId="1050866258" sldId="262"/>
            <ac:picMk id="5" creationId="{843992E8-17DD-78D1-93E0-2CAD0C02CD9B}"/>
          </ac:picMkLst>
        </pc:picChg>
        <pc:picChg chg="add mod ord">
          <ac:chgData name="김원중" userId="0fd2874a-5fe2-4da8-a9fe-3d76174e5028" providerId="ADAL" clId="{6DE52165-3540-4984-B346-F9643A907C9D}" dt="2022-09-06T15:38:21.427" v="3217" actId="22"/>
          <ac:picMkLst>
            <pc:docMk/>
            <pc:sldMk cId="1050866258" sldId="262"/>
            <ac:picMk id="7" creationId="{7DDE07D8-D668-A46B-F3DA-DD4C9C80AC43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6:15:13.303" v="7007" actId="20577"/>
        <pc:sldMkLst>
          <pc:docMk/>
          <pc:sldMk cId="830745522" sldId="263"/>
        </pc:sldMkLst>
        <pc:spChg chg="mod">
          <ac:chgData name="김원중" userId="0fd2874a-5fe2-4da8-a9fe-3d76174e5028" providerId="ADAL" clId="{6DE52165-3540-4984-B346-F9643A907C9D}" dt="2022-09-06T15:46:59.843" v="4159" actId="20577"/>
          <ac:spMkLst>
            <pc:docMk/>
            <pc:sldMk cId="830745522" sldId="263"/>
            <ac:spMk id="2" creationId="{DD248CAE-3951-ED97-4D51-A8D5EB1C2FCF}"/>
          </ac:spMkLst>
        </pc:spChg>
        <pc:spChg chg="add del">
          <ac:chgData name="김원중" userId="0fd2874a-5fe2-4da8-a9fe-3d76174e5028" providerId="ADAL" clId="{6DE52165-3540-4984-B346-F9643A907C9D}" dt="2022-09-06T15:43:55.398" v="3815" actId="22"/>
          <ac:spMkLst>
            <pc:docMk/>
            <pc:sldMk cId="830745522" sldId="263"/>
            <ac:spMk id="3" creationId="{DE9F4A6A-7AB2-7907-A689-4366D8637CC4}"/>
          </ac:spMkLst>
        </pc:spChg>
        <pc:picChg chg="add del mod ord">
          <ac:chgData name="김원중" userId="0fd2874a-5fe2-4da8-a9fe-3d76174e5028" providerId="ADAL" clId="{6DE52165-3540-4984-B346-F9643A907C9D}" dt="2022-09-06T15:43:38.196" v="3814" actId="22"/>
          <ac:picMkLst>
            <pc:docMk/>
            <pc:sldMk cId="830745522" sldId="263"/>
            <ac:picMk id="5" creationId="{909E931A-932D-02A6-0986-38E1F3A7D407}"/>
          </ac:picMkLst>
        </pc:picChg>
        <pc:picChg chg="add mod ord">
          <ac:chgData name="김원중" userId="0fd2874a-5fe2-4da8-a9fe-3d76174e5028" providerId="ADAL" clId="{6DE52165-3540-4984-B346-F9643A907C9D}" dt="2022-09-06T15:47:03.864" v="4160" actId="1076"/>
          <ac:picMkLst>
            <pc:docMk/>
            <pc:sldMk cId="830745522" sldId="263"/>
            <ac:picMk id="7" creationId="{E30937D4-59AA-E453-9CB0-21605AFC059B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6:19:57.381" v="7565" actId="20577"/>
        <pc:sldMkLst>
          <pc:docMk/>
          <pc:sldMk cId="576016167" sldId="264"/>
        </pc:sldMkLst>
        <pc:spChg chg="mod">
          <ac:chgData name="김원중" userId="0fd2874a-5fe2-4da8-a9fe-3d76174e5028" providerId="ADAL" clId="{6DE52165-3540-4984-B346-F9643A907C9D}" dt="2022-09-06T16:15:40.288" v="7012" actId="255"/>
          <ac:spMkLst>
            <pc:docMk/>
            <pc:sldMk cId="576016167" sldId="264"/>
            <ac:spMk id="2" creationId="{0AC749F2-7D7B-78B1-FFF2-CB08308526F8}"/>
          </ac:spMkLst>
        </pc:spChg>
        <pc:spChg chg="del">
          <ac:chgData name="김원중" userId="0fd2874a-5fe2-4da8-a9fe-3d76174e5028" providerId="ADAL" clId="{6DE52165-3540-4984-B346-F9643A907C9D}" dt="2022-09-06T16:16:05.017" v="7013" actId="22"/>
          <ac:spMkLst>
            <pc:docMk/>
            <pc:sldMk cId="576016167" sldId="264"/>
            <ac:spMk id="3" creationId="{6E85AA46-EFF5-961D-4A13-B84D7B68F794}"/>
          </ac:spMkLst>
        </pc:spChg>
        <pc:picChg chg="add mod ord">
          <ac:chgData name="김원중" userId="0fd2874a-5fe2-4da8-a9fe-3d76174e5028" providerId="ADAL" clId="{6DE52165-3540-4984-B346-F9643A907C9D}" dt="2022-09-06T16:16:05.017" v="7013" actId="22"/>
          <ac:picMkLst>
            <pc:docMk/>
            <pc:sldMk cId="576016167" sldId="264"/>
            <ac:picMk id="5" creationId="{90322076-D047-9F2F-8236-FEE40E31DE10}"/>
          </ac:picMkLst>
        </pc:picChg>
      </pc:sldChg>
      <pc:sldChg chg="modSp new mod modNotesTx">
        <pc:chgData name="김원중" userId="0fd2874a-5fe2-4da8-a9fe-3d76174e5028" providerId="ADAL" clId="{6DE52165-3540-4984-B346-F9643A907C9D}" dt="2022-09-06T16:24:36.803" v="8090" actId="20577"/>
        <pc:sldMkLst>
          <pc:docMk/>
          <pc:sldMk cId="3086515043" sldId="265"/>
        </pc:sldMkLst>
        <pc:spChg chg="mod">
          <ac:chgData name="김원중" userId="0fd2874a-5fe2-4da8-a9fe-3d76174e5028" providerId="ADAL" clId="{6DE52165-3540-4984-B346-F9643A907C9D}" dt="2022-09-06T16:20:05.731" v="7569"/>
          <ac:spMkLst>
            <pc:docMk/>
            <pc:sldMk cId="3086515043" sldId="265"/>
            <ac:spMk id="2" creationId="{DB7D7C78-D74C-425E-3AF5-79F13297F94A}"/>
          </ac:spMkLst>
        </pc:spChg>
        <pc:spChg chg="mod">
          <ac:chgData name="김원중" userId="0fd2874a-5fe2-4da8-a9fe-3d76174e5028" providerId="ADAL" clId="{6DE52165-3540-4984-B346-F9643A907C9D}" dt="2022-09-06T16:23:35.469" v="7915" actId="20577"/>
          <ac:spMkLst>
            <pc:docMk/>
            <pc:sldMk cId="3086515043" sldId="265"/>
            <ac:spMk id="3" creationId="{24A94040-CA70-2F79-2A1C-8A28FA60BFD4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6:36:29.804" v="9719" actId="20577"/>
        <pc:sldMkLst>
          <pc:docMk/>
          <pc:sldMk cId="763105749" sldId="266"/>
        </pc:sldMkLst>
        <pc:spChg chg="mod">
          <ac:chgData name="김원중" userId="0fd2874a-5fe2-4da8-a9fe-3d76174e5028" providerId="ADAL" clId="{6DE52165-3540-4984-B346-F9643A907C9D}" dt="2022-09-06T16:24:45.001" v="8094"/>
          <ac:spMkLst>
            <pc:docMk/>
            <pc:sldMk cId="763105749" sldId="266"/>
            <ac:spMk id="2" creationId="{93E67CB8-3ECD-BF72-ED93-949CE20846C3}"/>
          </ac:spMkLst>
        </pc:spChg>
        <pc:spChg chg="mod">
          <ac:chgData name="김원중" userId="0fd2874a-5fe2-4da8-a9fe-3d76174e5028" providerId="ADAL" clId="{6DE52165-3540-4984-B346-F9643A907C9D}" dt="2022-09-06T16:36:29.804" v="9719" actId="20577"/>
          <ac:spMkLst>
            <pc:docMk/>
            <pc:sldMk cId="763105749" sldId="266"/>
            <ac:spMk id="3" creationId="{51CA4FFF-A60D-2F20-3B8A-F4246FF10104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6:58:47.420" v="10733" actId="368"/>
        <pc:sldMkLst>
          <pc:docMk/>
          <pc:sldMk cId="193939003" sldId="267"/>
        </pc:sldMkLst>
        <pc:spChg chg="mod">
          <ac:chgData name="김원중" userId="0fd2874a-5fe2-4da8-a9fe-3d76174e5028" providerId="ADAL" clId="{6DE52165-3540-4984-B346-F9643A907C9D}" dt="2022-09-06T16:36:37.309" v="9723"/>
          <ac:spMkLst>
            <pc:docMk/>
            <pc:sldMk cId="193939003" sldId="267"/>
            <ac:spMk id="2" creationId="{7190D4A9-D19B-C146-0505-718257969913}"/>
          </ac:spMkLst>
        </pc:spChg>
        <pc:spChg chg="mod">
          <ac:chgData name="김원중" userId="0fd2874a-5fe2-4da8-a9fe-3d76174e5028" providerId="ADAL" clId="{6DE52165-3540-4984-B346-F9643A907C9D}" dt="2022-09-06T16:58:47.420" v="10733" actId="368"/>
          <ac:spMkLst>
            <pc:docMk/>
            <pc:sldMk cId="193939003" sldId="267"/>
            <ac:spMk id="3" creationId="{591C4F7F-D7DA-32DB-151F-E75384149BB3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7:02:32.255" v="11300" actId="20577"/>
        <pc:sldMkLst>
          <pc:docMk/>
          <pc:sldMk cId="336486960" sldId="268"/>
        </pc:sldMkLst>
        <pc:spChg chg="mod">
          <ac:chgData name="김원중" userId="0fd2874a-5fe2-4da8-a9fe-3d76174e5028" providerId="ADAL" clId="{6DE52165-3540-4984-B346-F9643A907C9D}" dt="2022-09-06T16:58:53.622" v="10741"/>
          <ac:spMkLst>
            <pc:docMk/>
            <pc:sldMk cId="336486960" sldId="268"/>
            <ac:spMk id="2" creationId="{B69F866F-1790-34A5-39F4-CA27592B4BD3}"/>
          </ac:spMkLst>
        </pc:spChg>
        <pc:spChg chg="del">
          <ac:chgData name="김원중" userId="0fd2874a-5fe2-4da8-a9fe-3d76174e5028" providerId="ADAL" clId="{6DE52165-3540-4984-B346-F9643A907C9D}" dt="2022-09-06T16:59:16.660" v="10742" actId="22"/>
          <ac:spMkLst>
            <pc:docMk/>
            <pc:sldMk cId="336486960" sldId="268"/>
            <ac:spMk id="3" creationId="{464A4737-1AE1-F059-42A3-7DAC598E3A4F}"/>
          </ac:spMkLst>
        </pc:spChg>
        <pc:picChg chg="add mod ord">
          <ac:chgData name="김원중" userId="0fd2874a-5fe2-4da8-a9fe-3d76174e5028" providerId="ADAL" clId="{6DE52165-3540-4984-B346-F9643A907C9D}" dt="2022-09-06T16:59:16.660" v="10742" actId="22"/>
          <ac:picMkLst>
            <pc:docMk/>
            <pc:sldMk cId="336486960" sldId="268"/>
            <ac:picMk id="5" creationId="{845648CF-BADB-909D-1D87-8F3783921283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7:08:48.304" v="12046" actId="20577"/>
        <pc:sldMkLst>
          <pc:docMk/>
          <pc:sldMk cId="382025273" sldId="269"/>
        </pc:sldMkLst>
        <pc:spChg chg="mod">
          <ac:chgData name="김원중" userId="0fd2874a-5fe2-4da8-a9fe-3d76174e5028" providerId="ADAL" clId="{6DE52165-3540-4984-B346-F9643A907C9D}" dt="2022-09-06T17:02:47.123" v="11304"/>
          <ac:spMkLst>
            <pc:docMk/>
            <pc:sldMk cId="382025273" sldId="269"/>
            <ac:spMk id="2" creationId="{5CE2EE49-CFCD-6CC2-C088-D78D8A46ACB4}"/>
          </ac:spMkLst>
        </pc:spChg>
        <pc:spChg chg="del mod">
          <ac:chgData name="김원중" userId="0fd2874a-5fe2-4da8-a9fe-3d76174e5028" providerId="ADAL" clId="{6DE52165-3540-4984-B346-F9643A907C9D}" dt="2022-09-06T17:07:29.790" v="11826" actId="21"/>
          <ac:spMkLst>
            <pc:docMk/>
            <pc:sldMk cId="382025273" sldId="269"/>
            <ac:spMk id="3" creationId="{049650CC-8996-F99D-4E39-15ACAC952550}"/>
          </ac:spMkLst>
        </pc:spChg>
        <pc:spChg chg="add del mod">
          <ac:chgData name="김원중" userId="0fd2874a-5fe2-4da8-a9fe-3d76174e5028" providerId="ADAL" clId="{6DE52165-3540-4984-B346-F9643A907C9D}" dt="2022-09-06T17:07:45.845" v="11833" actId="22"/>
          <ac:spMkLst>
            <pc:docMk/>
            <pc:sldMk cId="382025273" sldId="269"/>
            <ac:spMk id="9" creationId="{48D27B4E-7702-D6FC-9D35-15FF778F5734}"/>
          </ac:spMkLst>
        </pc:spChg>
        <pc:picChg chg="add del">
          <ac:chgData name="김원중" userId="0fd2874a-5fe2-4da8-a9fe-3d76174e5028" providerId="ADAL" clId="{6DE52165-3540-4984-B346-F9643A907C9D}" dt="2022-09-06T17:07:19.919" v="11824" actId="22"/>
          <ac:picMkLst>
            <pc:docMk/>
            <pc:sldMk cId="382025273" sldId="269"/>
            <ac:picMk id="5" creationId="{FD4D70AD-6E8F-955B-89D4-BBFCC18C906B}"/>
          </ac:picMkLst>
        </pc:picChg>
        <pc:picChg chg="add del mod">
          <ac:chgData name="김원중" userId="0fd2874a-5fe2-4da8-a9fe-3d76174e5028" providerId="ADAL" clId="{6DE52165-3540-4984-B346-F9643A907C9D}" dt="2022-09-06T17:07:45.099" v="11832" actId="21"/>
          <ac:picMkLst>
            <pc:docMk/>
            <pc:sldMk cId="382025273" sldId="269"/>
            <ac:picMk id="7" creationId="{EB37C57E-95B5-866C-13EC-F1CC07F0DC0E}"/>
          </ac:picMkLst>
        </pc:picChg>
        <pc:picChg chg="add mod">
          <ac:chgData name="김원중" userId="0fd2874a-5fe2-4da8-a9fe-3d76174e5028" providerId="ADAL" clId="{6DE52165-3540-4984-B346-F9643A907C9D}" dt="2022-09-06T17:07:45.845" v="11833" actId="22"/>
          <ac:picMkLst>
            <pc:docMk/>
            <pc:sldMk cId="382025273" sldId="269"/>
            <ac:picMk id="11" creationId="{7FED905E-68E6-1C8D-C77E-509BA1E8F1DB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7:10:33.099" v="12225" actId="20577"/>
        <pc:sldMkLst>
          <pc:docMk/>
          <pc:sldMk cId="323837481" sldId="270"/>
        </pc:sldMkLst>
        <pc:spChg chg="mod">
          <ac:chgData name="김원중" userId="0fd2874a-5fe2-4da8-a9fe-3d76174e5028" providerId="ADAL" clId="{6DE52165-3540-4984-B346-F9643A907C9D}" dt="2022-09-06T17:08:54.836" v="12049"/>
          <ac:spMkLst>
            <pc:docMk/>
            <pc:sldMk cId="323837481" sldId="270"/>
            <ac:spMk id="2" creationId="{35AD4218-8B8C-A9B4-EEFA-10AE2B50BE65}"/>
          </ac:spMkLst>
        </pc:spChg>
        <pc:spChg chg="del">
          <ac:chgData name="김원중" userId="0fd2874a-5fe2-4da8-a9fe-3d76174e5028" providerId="ADAL" clId="{6DE52165-3540-4984-B346-F9643A907C9D}" dt="2022-09-06T17:07:37.896" v="11830"/>
          <ac:spMkLst>
            <pc:docMk/>
            <pc:sldMk cId="323837481" sldId="270"/>
            <ac:spMk id="3" creationId="{01F3324C-A2D0-F610-C9D5-8E97047A8F90}"/>
          </ac:spMkLst>
        </pc:spChg>
        <pc:spChg chg="add del mod">
          <ac:chgData name="김원중" userId="0fd2874a-5fe2-4da8-a9fe-3d76174e5028" providerId="ADAL" clId="{6DE52165-3540-4984-B346-F9643A907C9D}" dt="2022-09-06T17:07:37.174" v="11829"/>
          <ac:spMkLst>
            <pc:docMk/>
            <pc:sldMk cId="323837481" sldId="270"/>
            <ac:spMk id="4" creationId="{688239CE-EB23-0EF6-E573-454537C31660}"/>
          </ac:spMkLst>
        </pc:spChg>
        <pc:spChg chg="add mod">
          <ac:chgData name="김원중" userId="0fd2874a-5fe2-4da8-a9fe-3d76174e5028" providerId="ADAL" clId="{6DE52165-3540-4984-B346-F9643A907C9D}" dt="2022-09-06T17:10:10.470" v="12124"/>
          <ac:spMkLst>
            <pc:docMk/>
            <pc:sldMk cId="323837481" sldId="270"/>
            <ac:spMk id="5" creationId="{A5058B31-8F01-8217-8823-C275739625E7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16:17.762" v="12865" actId="20577"/>
        <pc:sldMkLst>
          <pc:docMk/>
          <pc:sldMk cId="2668034045" sldId="271"/>
        </pc:sldMkLst>
        <pc:spChg chg="mod">
          <ac:chgData name="김원중" userId="0fd2874a-5fe2-4da8-a9fe-3d76174e5028" providerId="ADAL" clId="{6DE52165-3540-4984-B346-F9643A907C9D}" dt="2022-09-06T17:10:41.790" v="12229"/>
          <ac:spMkLst>
            <pc:docMk/>
            <pc:sldMk cId="2668034045" sldId="271"/>
            <ac:spMk id="2" creationId="{1870A067-6B5F-136E-2C45-7AB22113F88C}"/>
          </ac:spMkLst>
        </pc:spChg>
        <pc:spChg chg="mod">
          <ac:chgData name="김원중" userId="0fd2874a-5fe2-4da8-a9fe-3d76174e5028" providerId="ADAL" clId="{6DE52165-3540-4984-B346-F9643A907C9D}" dt="2022-09-06T17:15:57.537" v="12714" actId="20577"/>
          <ac:spMkLst>
            <pc:docMk/>
            <pc:sldMk cId="2668034045" sldId="271"/>
            <ac:spMk id="3" creationId="{8395D47F-75E6-E162-7B8F-7D2D6DC48899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21:23.064" v="13303"/>
        <pc:sldMkLst>
          <pc:docMk/>
          <pc:sldMk cId="4108953440" sldId="272"/>
        </pc:sldMkLst>
        <pc:spChg chg="mod">
          <ac:chgData name="김원중" userId="0fd2874a-5fe2-4da8-a9fe-3d76174e5028" providerId="ADAL" clId="{6DE52165-3540-4984-B346-F9643A907C9D}" dt="2022-09-06T17:16:47.885" v="12871"/>
          <ac:spMkLst>
            <pc:docMk/>
            <pc:sldMk cId="4108953440" sldId="272"/>
            <ac:spMk id="2" creationId="{D1151B91-CE88-DAD6-2F4B-3B697C061857}"/>
          </ac:spMkLst>
        </pc:spChg>
        <pc:spChg chg="mod">
          <ac:chgData name="김원중" userId="0fd2874a-5fe2-4da8-a9fe-3d76174e5028" providerId="ADAL" clId="{6DE52165-3540-4984-B346-F9643A907C9D}" dt="2022-09-06T17:21:23.064" v="13303"/>
          <ac:spMkLst>
            <pc:docMk/>
            <pc:sldMk cId="4108953440" sldId="272"/>
            <ac:spMk id="3" creationId="{EC401638-5CCE-85C3-44FB-906F562D77D9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25:44.926" v="13824" actId="20577"/>
        <pc:sldMkLst>
          <pc:docMk/>
          <pc:sldMk cId="576549396" sldId="273"/>
        </pc:sldMkLst>
        <pc:spChg chg="mod">
          <ac:chgData name="김원중" userId="0fd2874a-5fe2-4da8-a9fe-3d76174e5028" providerId="ADAL" clId="{6DE52165-3540-4984-B346-F9643A907C9D}" dt="2022-09-06T17:21:28.285" v="13307"/>
          <ac:spMkLst>
            <pc:docMk/>
            <pc:sldMk cId="576549396" sldId="273"/>
            <ac:spMk id="2" creationId="{801D5940-0B61-1DBA-3DBA-4E96909DA3D5}"/>
          </ac:spMkLst>
        </pc:spChg>
        <pc:spChg chg="mod">
          <ac:chgData name="김원중" userId="0fd2874a-5fe2-4da8-a9fe-3d76174e5028" providerId="ADAL" clId="{6DE52165-3540-4984-B346-F9643A907C9D}" dt="2022-09-06T17:25:28.386" v="13725"/>
          <ac:spMkLst>
            <pc:docMk/>
            <pc:sldMk cId="576549396" sldId="273"/>
            <ac:spMk id="3" creationId="{2C99FCA7-24CF-4A3D-4EBE-230760BD39CB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7:29:02.499" v="14279" actId="20577"/>
        <pc:sldMkLst>
          <pc:docMk/>
          <pc:sldMk cId="1319354862" sldId="274"/>
        </pc:sldMkLst>
        <pc:spChg chg="mod">
          <ac:chgData name="김원중" userId="0fd2874a-5fe2-4da8-a9fe-3d76174e5028" providerId="ADAL" clId="{6DE52165-3540-4984-B346-F9643A907C9D}" dt="2022-09-06T17:26:05.047" v="13829"/>
          <ac:spMkLst>
            <pc:docMk/>
            <pc:sldMk cId="1319354862" sldId="274"/>
            <ac:spMk id="2" creationId="{5D2CA8BC-EC96-3F5F-3F56-DB7B72A26FC2}"/>
          </ac:spMkLst>
        </pc:spChg>
        <pc:spChg chg="del">
          <ac:chgData name="김원중" userId="0fd2874a-5fe2-4da8-a9fe-3d76174e5028" providerId="ADAL" clId="{6DE52165-3540-4984-B346-F9643A907C9D}" dt="2022-09-06T17:25:55.690" v="13826" actId="22"/>
          <ac:spMkLst>
            <pc:docMk/>
            <pc:sldMk cId="1319354862" sldId="274"/>
            <ac:spMk id="3" creationId="{515B08C4-8ADB-47AA-926F-17F5DA17320A}"/>
          </ac:spMkLst>
        </pc:spChg>
        <pc:picChg chg="add mod ord">
          <ac:chgData name="김원중" userId="0fd2874a-5fe2-4da8-a9fe-3d76174e5028" providerId="ADAL" clId="{6DE52165-3540-4984-B346-F9643A907C9D}" dt="2022-09-06T17:25:55.690" v="13826" actId="22"/>
          <ac:picMkLst>
            <pc:docMk/>
            <pc:sldMk cId="1319354862" sldId="274"/>
            <ac:picMk id="5" creationId="{91D79022-C7E8-6E04-36B2-B972F29CA146}"/>
          </ac:picMkLst>
        </pc:picChg>
      </pc:sldChg>
      <pc:sldChg chg="modSp new mod modNotesTx">
        <pc:chgData name="김원중" userId="0fd2874a-5fe2-4da8-a9fe-3d76174e5028" providerId="ADAL" clId="{6DE52165-3540-4984-B346-F9643A907C9D}" dt="2022-09-06T17:37:57.943" v="14825" actId="20577"/>
        <pc:sldMkLst>
          <pc:docMk/>
          <pc:sldMk cId="3623616671" sldId="275"/>
        </pc:sldMkLst>
        <pc:spChg chg="mod">
          <ac:chgData name="김원중" userId="0fd2874a-5fe2-4da8-a9fe-3d76174e5028" providerId="ADAL" clId="{6DE52165-3540-4984-B346-F9643A907C9D}" dt="2022-09-06T17:29:12.949" v="14283"/>
          <ac:spMkLst>
            <pc:docMk/>
            <pc:sldMk cId="3623616671" sldId="275"/>
            <ac:spMk id="2" creationId="{2492C3FF-6AA9-95F2-14A9-725020649F18}"/>
          </ac:spMkLst>
        </pc:spChg>
        <pc:spChg chg="mod">
          <ac:chgData name="김원중" userId="0fd2874a-5fe2-4da8-a9fe-3d76174e5028" providerId="ADAL" clId="{6DE52165-3540-4984-B346-F9643A907C9D}" dt="2022-09-06T17:37:57.943" v="14825" actId="20577"/>
          <ac:spMkLst>
            <pc:docMk/>
            <pc:sldMk cId="3623616671" sldId="275"/>
            <ac:spMk id="3" creationId="{2DFDCA57-4236-7A94-F376-57782B8FBEC4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46:51.507" v="15769" actId="20577"/>
        <pc:sldMkLst>
          <pc:docMk/>
          <pc:sldMk cId="1213604710" sldId="276"/>
        </pc:sldMkLst>
        <pc:spChg chg="mod">
          <ac:chgData name="김원중" userId="0fd2874a-5fe2-4da8-a9fe-3d76174e5028" providerId="ADAL" clId="{6DE52165-3540-4984-B346-F9643A907C9D}" dt="2022-09-06T17:38:09.702" v="14831"/>
          <ac:spMkLst>
            <pc:docMk/>
            <pc:sldMk cId="1213604710" sldId="276"/>
            <ac:spMk id="2" creationId="{4E328121-0E89-0221-D783-EDB4D3E21F3D}"/>
          </ac:spMkLst>
        </pc:spChg>
        <pc:spChg chg="mod">
          <ac:chgData name="김원중" userId="0fd2874a-5fe2-4da8-a9fe-3d76174e5028" providerId="ADAL" clId="{6DE52165-3540-4984-B346-F9643A907C9D}" dt="2022-09-06T17:45:01.385" v="15598"/>
          <ac:spMkLst>
            <pc:docMk/>
            <pc:sldMk cId="1213604710" sldId="276"/>
            <ac:spMk id="3" creationId="{07B927AE-25D3-B215-9E97-E2574E1D8E18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8:11:50.509" v="16602" actId="20577"/>
        <pc:sldMkLst>
          <pc:docMk/>
          <pc:sldMk cId="2999924934" sldId="277"/>
        </pc:sldMkLst>
        <pc:spChg chg="mod">
          <ac:chgData name="김원중" userId="0fd2874a-5fe2-4da8-a9fe-3d76174e5028" providerId="ADAL" clId="{6DE52165-3540-4984-B346-F9643A907C9D}" dt="2022-09-06T17:38:30.366" v="14835"/>
          <ac:spMkLst>
            <pc:docMk/>
            <pc:sldMk cId="2999924934" sldId="277"/>
            <ac:spMk id="2" creationId="{56079293-DD75-2D00-AD37-C10B8112BDD4}"/>
          </ac:spMkLst>
        </pc:spChg>
        <pc:spChg chg="mod">
          <ac:chgData name="김원중" userId="0fd2874a-5fe2-4da8-a9fe-3d76174e5028" providerId="ADAL" clId="{6DE52165-3540-4984-B346-F9643A907C9D}" dt="2022-09-06T18:10:46.131" v="16411" actId="15"/>
          <ac:spMkLst>
            <pc:docMk/>
            <pc:sldMk cId="2999924934" sldId="277"/>
            <ac:spMk id="3" creationId="{50390F91-F4BE-0D48-F25C-BB4B5AB18E5B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8:18:31.005" v="17174" actId="20577"/>
        <pc:sldMkLst>
          <pc:docMk/>
          <pc:sldMk cId="1950853459" sldId="278"/>
        </pc:sldMkLst>
        <pc:spChg chg="mod">
          <ac:chgData name="김원중" userId="0fd2874a-5fe2-4da8-a9fe-3d76174e5028" providerId="ADAL" clId="{6DE52165-3540-4984-B346-F9643A907C9D}" dt="2022-09-06T17:38:37.727" v="14839"/>
          <ac:spMkLst>
            <pc:docMk/>
            <pc:sldMk cId="1950853459" sldId="278"/>
            <ac:spMk id="2" creationId="{EC291A59-E460-F56D-AE39-7C423C56E799}"/>
          </ac:spMkLst>
        </pc:spChg>
        <pc:spChg chg="mod">
          <ac:chgData name="김원중" userId="0fd2874a-5fe2-4da8-a9fe-3d76174e5028" providerId="ADAL" clId="{6DE52165-3540-4984-B346-F9643A907C9D}" dt="2022-09-06T18:17:28.364" v="16952"/>
          <ac:spMkLst>
            <pc:docMk/>
            <pc:sldMk cId="1950853459" sldId="278"/>
            <ac:spMk id="3" creationId="{29368A1D-45ED-BB62-96E2-8A761C7915B5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8:20:32.986" v="17331" actId="20577"/>
        <pc:sldMkLst>
          <pc:docMk/>
          <pc:sldMk cId="4199069705" sldId="279"/>
        </pc:sldMkLst>
        <pc:spChg chg="mod">
          <ac:chgData name="김원중" userId="0fd2874a-5fe2-4da8-a9fe-3d76174e5028" providerId="ADAL" clId="{6DE52165-3540-4984-B346-F9643A907C9D}" dt="2022-09-06T18:19:40.362" v="17179"/>
          <ac:spMkLst>
            <pc:docMk/>
            <pc:sldMk cId="4199069705" sldId="279"/>
            <ac:spMk id="2" creationId="{E1ACE6FA-F352-5181-F79C-18A35AD104BC}"/>
          </ac:spMkLst>
        </pc:spChg>
        <pc:spChg chg="del">
          <ac:chgData name="김원중" userId="0fd2874a-5fe2-4da8-a9fe-3d76174e5028" providerId="ADAL" clId="{6DE52165-3540-4984-B346-F9643A907C9D}" dt="2022-09-06T18:19:33.292" v="17176" actId="22"/>
          <ac:spMkLst>
            <pc:docMk/>
            <pc:sldMk cId="4199069705" sldId="279"/>
            <ac:spMk id="3" creationId="{CC51BAE4-D03F-E2FD-0159-6967797163CC}"/>
          </ac:spMkLst>
        </pc:spChg>
        <pc:picChg chg="add mod ord">
          <ac:chgData name="김원중" userId="0fd2874a-5fe2-4da8-a9fe-3d76174e5028" providerId="ADAL" clId="{6DE52165-3540-4984-B346-F9643A907C9D}" dt="2022-09-06T18:19:33.292" v="17176" actId="22"/>
          <ac:picMkLst>
            <pc:docMk/>
            <pc:sldMk cId="4199069705" sldId="279"/>
            <ac:picMk id="5" creationId="{911B0871-DEA5-DD77-17DE-3BE8BC0513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5003-513F-40A2-879F-0D74AE38539F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2803-F3CC-4732-A5E6-D1A42F2395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2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Design </a:t>
            </a:r>
            <a:r>
              <a:rPr lang="ko-KR" altLang="en-US" dirty="0"/>
              <a:t>이란 </a:t>
            </a:r>
            <a:r>
              <a:rPr lang="en-US" altLang="ko-KR" dirty="0"/>
              <a:t>Function </a:t>
            </a:r>
            <a:r>
              <a:rPr lang="ko-KR" altLang="en-US" dirty="0"/>
              <a:t>을 </a:t>
            </a:r>
            <a:r>
              <a:rPr lang="en-US" altLang="ko-KR" dirty="0"/>
              <a:t>Structure</a:t>
            </a:r>
            <a:r>
              <a:rPr lang="ko-KR" altLang="en-US" dirty="0"/>
              <a:t>로 </a:t>
            </a:r>
            <a:r>
              <a:rPr lang="en-US" altLang="ko-KR" dirty="0"/>
              <a:t>Mapping</a:t>
            </a:r>
            <a:r>
              <a:rPr lang="ko-KR" altLang="en-US" dirty="0" err="1"/>
              <a:t>하는것</a:t>
            </a:r>
            <a:r>
              <a:rPr lang="en-US" altLang="ko-KR" dirty="0"/>
              <a:t>, </a:t>
            </a:r>
            <a:r>
              <a:rPr lang="ko-KR" altLang="en-US" dirty="0"/>
              <a:t>일반적으로 개념이 각각 </a:t>
            </a:r>
            <a:r>
              <a:rPr lang="ko-KR" altLang="en-US" dirty="0" err="1"/>
              <a:t>다르긴</a:t>
            </a:r>
            <a:r>
              <a:rPr lang="ko-KR" altLang="en-US" dirty="0"/>
              <a:t> 하지만 대체로 이렇다</a:t>
            </a:r>
            <a:r>
              <a:rPr lang="en-US" altLang="ko-KR" dirty="0"/>
              <a:t>. </a:t>
            </a:r>
            <a:r>
              <a:rPr lang="ko-KR" altLang="en-US" dirty="0"/>
              <a:t>이 과정에서 </a:t>
            </a:r>
            <a:r>
              <a:rPr lang="en-US" altLang="ko-KR" dirty="0"/>
              <a:t>KR</a:t>
            </a:r>
            <a:r>
              <a:rPr lang="ko-KR" altLang="en-US" dirty="0"/>
              <a:t>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Knowledge</a:t>
            </a:r>
            <a:r>
              <a:rPr lang="ko-KR" altLang="en-US" dirty="0"/>
              <a:t>는 사람마다 다르다</a:t>
            </a:r>
            <a:r>
              <a:rPr lang="en-US" altLang="ko-KR" dirty="0"/>
              <a:t>. </a:t>
            </a:r>
            <a:r>
              <a:rPr lang="ko-KR" altLang="en-US" dirty="0"/>
              <a:t>따라서 이걸 옮기기 위해서도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9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현대로 오면서 설계 자체가 매우 복잡하고 </a:t>
            </a:r>
            <a:r>
              <a:rPr lang="ko-KR" altLang="en-US" dirty="0" err="1"/>
              <a:t>섞여있게</a:t>
            </a:r>
            <a:r>
              <a:rPr lang="ko-KR" altLang="en-US" dirty="0"/>
              <a:t> 되었다</a:t>
            </a:r>
            <a:r>
              <a:rPr lang="en-US" altLang="ko-KR" dirty="0"/>
              <a:t>. </a:t>
            </a:r>
            <a:r>
              <a:rPr lang="ko-KR" altLang="en-US" dirty="0"/>
              <a:t>따라서 동시공학에서는 이를 좀 간략하게 나타낼 필요가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Cross functional</a:t>
            </a:r>
            <a:r>
              <a:rPr lang="ko-KR" altLang="en-US" dirty="0"/>
              <a:t>을 담당하는 팀은 </a:t>
            </a:r>
            <a:r>
              <a:rPr lang="en-US" altLang="ko-KR" dirty="0"/>
              <a:t>geometry</a:t>
            </a:r>
            <a:r>
              <a:rPr lang="ko-KR" altLang="en-US" dirty="0"/>
              <a:t>나 디자인 규칙 등 </a:t>
            </a:r>
            <a:r>
              <a:rPr lang="ko-KR" altLang="en-US" dirty="0" err="1"/>
              <a:t>당야한</a:t>
            </a:r>
            <a:r>
              <a:rPr lang="ko-KR" altLang="en-US" dirty="0"/>
              <a:t> 정보를 주고 받았는데 이 과정에서 많은 </a:t>
            </a:r>
            <a:r>
              <a:rPr lang="en-US" altLang="ko-KR" dirty="0"/>
              <a:t>issue</a:t>
            </a:r>
            <a:r>
              <a:rPr lang="ko-KR" altLang="en-US" dirty="0"/>
              <a:t>들이 생겨났다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일단은 전문가 디자이너들이 속한 집단에서의 소통을 위한 규칙이 먼저 생겨났다</a:t>
            </a:r>
            <a:r>
              <a:rPr lang="en-US" altLang="ko-KR" dirty="0"/>
              <a:t>. </a:t>
            </a:r>
            <a:r>
              <a:rPr lang="ko-KR" altLang="en-US" dirty="0"/>
              <a:t>같은 </a:t>
            </a:r>
            <a:r>
              <a:rPr lang="en-US" altLang="ko-KR" dirty="0"/>
              <a:t>representation </a:t>
            </a:r>
            <a:r>
              <a:rPr lang="ko-KR" altLang="en-US" dirty="0"/>
              <a:t>을 공유함을 통해서 동시 공학적인 필요성을 충족시킴</a:t>
            </a:r>
            <a:r>
              <a:rPr lang="en-US" altLang="ko-KR" dirty="0"/>
              <a:t>. </a:t>
            </a:r>
            <a:r>
              <a:rPr lang="ko-KR" altLang="en-US" dirty="0"/>
              <a:t>그와 동시에 </a:t>
            </a:r>
            <a:r>
              <a:rPr lang="en-US" altLang="ko-KR" dirty="0"/>
              <a:t>CAD Semantic Web</a:t>
            </a:r>
            <a:r>
              <a:rPr lang="ko-KR" altLang="en-US" dirty="0"/>
              <a:t>등에 필요한 정보들을 공유하게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NIST</a:t>
            </a:r>
            <a:r>
              <a:rPr lang="ko-KR" altLang="en-US" dirty="0"/>
              <a:t>를 개발해서 </a:t>
            </a:r>
            <a:r>
              <a:rPr lang="en-US" altLang="ko-KR" dirty="0"/>
              <a:t>knowledge</a:t>
            </a:r>
            <a:r>
              <a:rPr lang="ko-KR" altLang="en-US" dirty="0"/>
              <a:t>를 </a:t>
            </a:r>
            <a:r>
              <a:rPr lang="en-US" altLang="ko-KR" dirty="0"/>
              <a:t>capturing, representing, reusing </a:t>
            </a:r>
            <a:r>
              <a:rPr lang="ko-KR" altLang="en-US" dirty="0"/>
              <a:t>하게 만들었다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en-US" altLang="ko-KR" dirty="0"/>
              <a:t> </a:t>
            </a:r>
            <a:r>
              <a:rPr lang="en-US" altLang="ko-KR" sz="1800" b="0" i="0" u="none" strike="noStrike" baseline="0" dirty="0">
                <a:latin typeface="t1-gul-regular"/>
              </a:rPr>
              <a:t>concurrent engineering-oriented design database representation model(CE DDRM) </a:t>
            </a:r>
            <a:r>
              <a:rPr lang="ko-KR" altLang="en-US" sz="1800" b="0" i="0" u="none" strike="noStrike" baseline="0" dirty="0">
                <a:latin typeface="t1-gul-regular"/>
              </a:rPr>
              <a:t>을 개발하게 되었다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sz="1800" b="0" i="0" u="none" strike="noStrike" baseline="0" dirty="0">
                <a:latin typeface="t1-gul-regular"/>
              </a:rPr>
              <a:t>이러한</a:t>
            </a:r>
            <a:r>
              <a:rPr lang="en-US" altLang="ko-KR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>
                <a:latin typeface="t1-gul-regular"/>
              </a:rPr>
              <a:t>과정을 통해서 </a:t>
            </a:r>
            <a:r>
              <a:rPr lang="en-US" altLang="ko-KR" sz="1800" b="0" i="0" u="none" strike="noStrike" baseline="0" dirty="0">
                <a:latin typeface="t1-gul-regular"/>
              </a:rPr>
              <a:t>user-friendly</a:t>
            </a:r>
            <a:r>
              <a:rPr lang="ko-KR" altLang="en-US" sz="1800" b="0" i="0" u="none" strike="noStrike" baseline="0" dirty="0">
                <a:latin typeface="t1-gul-regular"/>
              </a:rPr>
              <a:t>한 환경을 만들어서 고객들도 사용하기</a:t>
            </a:r>
            <a:r>
              <a:rPr lang="en-US" altLang="ko-KR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>
                <a:latin typeface="t1-gul-regular"/>
              </a:rPr>
              <a:t>쉽게 만들어야 했는데 따라서 이 과정에서 위의 </a:t>
            </a:r>
            <a:r>
              <a:rPr lang="en-US" altLang="ko-KR" sz="1800" b="0" i="0" u="none" strike="noStrike" baseline="0" dirty="0" err="1">
                <a:latin typeface="t1-gul-regular"/>
              </a:rPr>
              <a:t>expertises</a:t>
            </a:r>
            <a:r>
              <a:rPr lang="ko-KR" altLang="en-US" sz="1800" b="0" i="0" u="none" strike="noStrike" baseline="0" dirty="0">
                <a:latin typeface="t1-gul-regular"/>
              </a:rPr>
              <a:t>의 집단과 소통이 가능하게 만들었다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sz="1800" b="0" i="0" u="none" strike="noStrike" baseline="0" dirty="0">
                <a:latin typeface="t1-gul-regular"/>
              </a:rPr>
              <a:t>이제</a:t>
            </a:r>
            <a:r>
              <a:rPr lang="en-US" altLang="ko-KR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>
                <a:latin typeface="t1-gul-regular"/>
              </a:rPr>
              <a:t>다양한 방면과 가치관 속에서도 그들의 통일성을 </a:t>
            </a:r>
            <a:r>
              <a:rPr lang="ko-KR" altLang="en-US" sz="1800" b="0" i="0" u="none" strike="noStrike" baseline="0" dirty="0" err="1">
                <a:latin typeface="t1-gul-regular"/>
              </a:rPr>
              <a:t>요구받게</a:t>
            </a:r>
            <a:r>
              <a:rPr lang="ko-KR" altLang="en-US" sz="1800" b="0" i="0" u="none" strike="noStrike" baseline="0" dirty="0">
                <a:latin typeface="t1-gul-regular"/>
              </a:rPr>
              <a:t> 됨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  <a:r>
              <a:rPr lang="ko-KR" altLang="en-US" sz="1800" b="0" i="0" u="none" strike="noStrike" baseline="0" dirty="0">
                <a:latin typeface="t1-gul-regular"/>
              </a:rPr>
              <a:t>여기서 </a:t>
            </a:r>
            <a:r>
              <a:rPr lang="en-US" altLang="ko-KR" sz="1800" b="0" i="0" u="none" strike="noStrike" baseline="0" dirty="0">
                <a:latin typeface="t1-gul-regular"/>
              </a:rPr>
              <a:t>Design Theory Methodology</a:t>
            </a:r>
            <a:r>
              <a:rPr lang="ko-KR" altLang="en-US" sz="1800" b="0" i="0" u="none" strike="noStrike" baseline="0" dirty="0">
                <a:latin typeface="t1-gul-regular"/>
              </a:rPr>
              <a:t>가 나오게 된다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61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Design rational systems</a:t>
            </a:r>
            <a:r>
              <a:rPr lang="ko-KR" altLang="en-US" dirty="0"/>
              <a:t>란 </a:t>
            </a:r>
            <a:r>
              <a:rPr lang="en-US" altLang="ko-KR" dirty="0"/>
              <a:t>1980</a:t>
            </a:r>
            <a:r>
              <a:rPr lang="ko-KR" altLang="en-US" dirty="0"/>
              <a:t>년대 나온 개념으로 기능과 그 부품 사이의 관계를 정의하는 과정이고 중요하게 되었다</a:t>
            </a:r>
            <a:r>
              <a:rPr lang="en-US" altLang="ko-KR" dirty="0"/>
              <a:t>. </a:t>
            </a:r>
            <a:r>
              <a:rPr lang="ko-KR" altLang="en-US" dirty="0"/>
              <a:t>왜 그렇게 되었는지를 알아야 되는 개념으로 이 과정에서 각각의 연결 </a:t>
            </a:r>
            <a:r>
              <a:rPr lang="ko-KR" altLang="en-US" dirty="0" err="1"/>
              <a:t>고리등을</a:t>
            </a:r>
            <a:r>
              <a:rPr lang="ko-KR" altLang="en-US" dirty="0"/>
              <a:t> 파악해서 그 관계를 서술하는 </a:t>
            </a:r>
            <a:r>
              <a:rPr lang="en-US" altLang="ko-KR" dirty="0"/>
              <a:t>Argumentation-based systems(</a:t>
            </a:r>
            <a:r>
              <a:rPr lang="en-US" altLang="ko-KR" sz="1800" b="0" i="0" u="none" strike="noStrike" baseline="0" dirty="0">
                <a:latin typeface="t1-gul-regular"/>
              </a:rPr>
              <a:t>Questions, Options, and Criteria </a:t>
            </a:r>
            <a:r>
              <a:rPr lang="ko-KR" altLang="en-US" sz="1800" b="0" i="0" u="none" strike="noStrike" baseline="0" dirty="0">
                <a:latin typeface="t1-gul-regular"/>
              </a:rPr>
              <a:t>나옴</a:t>
            </a:r>
            <a:r>
              <a:rPr lang="en-US" altLang="ko-KR" sz="1800" b="0" i="0" u="none" strike="noStrike" baseline="0" dirty="0">
                <a:latin typeface="t1-gul-regular"/>
              </a:rPr>
              <a:t>)</a:t>
            </a:r>
            <a:r>
              <a:rPr lang="ko-KR" altLang="en-US" dirty="0"/>
              <a:t>와 디자인 과정에서 </a:t>
            </a:r>
            <a:r>
              <a:rPr lang="ko-KR" altLang="en-US" dirty="0" err="1"/>
              <a:t>시계열적인</a:t>
            </a:r>
            <a:r>
              <a:rPr lang="ko-KR" altLang="en-US" dirty="0"/>
              <a:t> 순서로 나타낸 결과물의 과정으로 서술하는 </a:t>
            </a:r>
            <a:r>
              <a:rPr lang="en-US" altLang="ko-KR" dirty="0"/>
              <a:t>descriptive </a:t>
            </a:r>
            <a:r>
              <a:rPr lang="ko-KR" altLang="en-US" dirty="0"/>
              <a:t>한 방법이 있다</a:t>
            </a:r>
            <a:r>
              <a:rPr lang="en-US" altLang="ko-KR" dirty="0"/>
              <a:t>. </a:t>
            </a:r>
            <a:r>
              <a:rPr lang="en-US" altLang="ko-KR" sz="1800" b="0" i="0" u="none" strike="noStrike" baseline="0" dirty="0">
                <a:latin typeface="t1-gul-regular"/>
              </a:rPr>
              <a:t>Issue-Based Information Systems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sz="1800" b="0" i="0" u="none" strike="noStrike" baseline="0" dirty="0">
                <a:latin typeface="t1-gul-regular"/>
              </a:rPr>
              <a:t>이 과정에서 </a:t>
            </a:r>
            <a:r>
              <a:rPr lang="en-US" altLang="ko-KR" sz="1800" b="0" i="0" u="none" strike="noStrike" baseline="0" dirty="0">
                <a:latin typeface="t1-gul-regular"/>
              </a:rPr>
              <a:t>Computational support </a:t>
            </a:r>
            <a:r>
              <a:rPr lang="ko-KR" altLang="en-US" sz="1800" b="0" i="0" u="none" strike="noStrike" baseline="0" dirty="0">
                <a:latin typeface="t1-gul-regular"/>
              </a:rPr>
              <a:t>를 하게 되었는데 이 결과물로 </a:t>
            </a:r>
            <a:r>
              <a:rPr lang="en-US" altLang="ko-KR" sz="1800" b="0" i="0" u="none" strike="noStrike" baseline="0" dirty="0">
                <a:latin typeface="t1-gul-regular"/>
              </a:rPr>
              <a:t>design rationale</a:t>
            </a:r>
          </a:p>
          <a:p>
            <a:pPr algn="l"/>
            <a:r>
              <a:rPr lang="en-US" altLang="ko-KR" sz="1800" b="0" i="0" u="none" strike="noStrike" baseline="0" dirty="0">
                <a:latin typeface="t1-gul-regular"/>
              </a:rPr>
              <a:t>Editor(Dred)</a:t>
            </a:r>
            <a:r>
              <a:rPr lang="ko-KR" altLang="en-US" sz="1800" b="0" i="0" u="none" strike="noStrike" baseline="0" dirty="0">
                <a:latin typeface="t1-gul-regular"/>
              </a:rPr>
              <a:t>가 포함된 </a:t>
            </a:r>
            <a:r>
              <a:rPr lang="en-US" altLang="ko-KR" sz="1800" b="0" i="0" u="none" strike="noStrike" baseline="0" dirty="0">
                <a:latin typeface="t1-gul-regular"/>
              </a:rPr>
              <a:t>Rolls-Royce PLM toolset</a:t>
            </a:r>
            <a:r>
              <a:rPr lang="ko-KR" altLang="en-US" sz="1800" b="0" i="0" u="none" strike="noStrike" baseline="0" dirty="0">
                <a:latin typeface="t1-gul-regular"/>
              </a:rPr>
              <a:t>이 나오기도 하였다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1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점차 정보화가 되어가면서 컴퓨터를 통한</a:t>
            </a:r>
            <a:r>
              <a:rPr lang="en-US" altLang="ko-KR" dirty="0"/>
              <a:t>, </a:t>
            </a:r>
            <a:r>
              <a:rPr lang="ko-KR" altLang="en-US" dirty="0"/>
              <a:t>컴퓨터를 위한 </a:t>
            </a:r>
            <a:r>
              <a:rPr lang="en-US" altLang="ko-KR" dirty="0"/>
              <a:t>tool</a:t>
            </a:r>
            <a:r>
              <a:rPr lang="ko-KR" altLang="en-US" dirty="0"/>
              <a:t>들이 개발이 됨</a:t>
            </a:r>
            <a:r>
              <a:rPr lang="en-US" altLang="ko-KR" dirty="0"/>
              <a:t>. </a:t>
            </a:r>
            <a:r>
              <a:rPr lang="ko-KR" altLang="en-US" dirty="0"/>
              <a:t>이것들에 대해 간략하게 소개할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그림은 위에서부터 아래로 내려올수록 현재이고 어떠한 </a:t>
            </a:r>
            <a:r>
              <a:rPr lang="en-US" altLang="ko-KR" dirty="0"/>
              <a:t>tool</a:t>
            </a:r>
            <a:r>
              <a:rPr lang="ko-KR" altLang="en-US" dirty="0"/>
              <a:t>들이 어떠한 분야에서 활약했는지에 대해 보여주는 그림</a:t>
            </a:r>
            <a:r>
              <a:rPr lang="en-US" altLang="ko-KR" dirty="0"/>
              <a:t>. </a:t>
            </a:r>
            <a:r>
              <a:rPr lang="ko-KR" altLang="en-US" dirty="0"/>
              <a:t>현재로 갈수록 점차 모든 분야에</a:t>
            </a:r>
            <a:r>
              <a:rPr lang="en-US" altLang="ko-KR" dirty="0"/>
              <a:t>, </a:t>
            </a:r>
            <a:r>
              <a:rPr lang="ko-KR" altLang="en-US" dirty="0"/>
              <a:t>그리고 좀 더 근본적인 개념에 가까운 </a:t>
            </a:r>
            <a:r>
              <a:rPr lang="en-US" altLang="ko-KR" dirty="0"/>
              <a:t>modelling</a:t>
            </a:r>
            <a:r>
              <a:rPr lang="ko-KR" altLang="en-US" dirty="0"/>
              <a:t>을 실현시키는 것을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85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순서대로 진행할 예정</a:t>
            </a:r>
            <a:r>
              <a:rPr lang="en-US" altLang="ko-KR" dirty="0"/>
              <a:t>. </a:t>
            </a:r>
            <a:r>
              <a:rPr lang="ko-KR" altLang="en-US" dirty="0"/>
              <a:t>시간에 따라 어떻게 발전되었는지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시간이 지나면서 점차 통합적이고 </a:t>
            </a:r>
            <a:r>
              <a:rPr lang="en-US" altLang="ko-KR" dirty="0"/>
              <a:t>concept development</a:t>
            </a:r>
            <a:r>
              <a:rPr lang="ko-KR" altLang="en-US" dirty="0"/>
              <a:t>에 가까운 개념으로 진화하게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98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초기에는 아직 </a:t>
            </a:r>
            <a:r>
              <a:rPr lang="ko-KR" altLang="en-US" dirty="0" err="1"/>
              <a:t>제대로된</a:t>
            </a:r>
            <a:r>
              <a:rPr lang="ko-KR" altLang="en-US" dirty="0"/>
              <a:t> 개념도 </a:t>
            </a:r>
            <a:r>
              <a:rPr lang="ko-KR" altLang="en-US" dirty="0" err="1"/>
              <a:t>잡혀있지</a:t>
            </a:r>
            <a:r>
              <a:rPr lang="ko-KR" altLang="en-US" dirty="0"/>
              <a:t> 않았고 다른 </a:t>
            </a:r>
            <a:r>
              <a:rPr lang="en-US" altLang="ko-KR" dirty="0"/>
              <a:t>tool</a:t>
            </a:r>
            <a:r>
              <a:rPr lang="ko-KR" altLang="en-US" dirty="0"/>
              <a:t>들도 개발되어 있지 않았기 때문에 </a:t>
            </a:r>
            <a:r>
              <a:rPr lang="en-US" altLang="ko-KR" dirty="0"/>
              <a:t>CAE(Computer aided engineering)</a:t>
            </a:r>
            <a:r>
              <a:rPr lang="ko-KR" altLang="en-US" dirty="0"/>
              <a:t>이나 </a:t>
            </a:r>
            <a:r>
              <a:rPr lang="en-US" altLang="ko-KR" dirty="0"/>
              <a:t>parametric CAD </a:t>
            </a:r>
            <a:r>
              <a:rPr lang="ko-KR" altLang="en-US" dirty="0"/>
              <a:t>밖에 되지 않았다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나온게</a:t>
            </a:r>
            <a:r>
              <a:rPr lang="ko-KR" altLang="en-US" dirty="0"/>
              <a:t> </a:t>
            </a:r>
            <a:r>
              <a:rPr lang="en-US" altLang="ko-KR" dirty="0"/>
              <a:t>WIMP</a:t>
            </a:r>
            <a:r>
              <a:rPr lang="en-US" altLang="ko-KR" sz="1800" b="0" i="0" u="none" strike="noStrike" baseline="0" dirty="0">
                <a:latin typeface="t1-gul-regular"/>
              </a:rPr>
              <a:t>(Windows, Icon, Menu, Pointing)</a:t>
            </a:r>
            <a:r>
              <a:rPr lang="ko-KR" altLang="en-US" sz="1800" b="0" i="0" u="none" strike="noStrike" baseline="0" dirty="0">
                <a:latin typeface="t1-gul-regular"/>
              </a:rPr>
              <a:t>이다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  <a:endParaRPr lang="en-US" altLang="ko-KR" dirty="0"/>
          </a:p>
          <a:p>
            <a:r>
              <a:rPr lang="ko-KR" altLang="en-US" dirty="0"/>
              <a:t>이후에 </a:t>
            </a:r>
            <a:r>
              <a:rPr lang="en-US" altLang="ko-KR" dirty="0"/>
              <a:t>SKETCH N MAKE</a:t>
            </a:r>
            <a:r>
              <a:rPr lang="ko-KR" altLang="en-US" dirty="0"/>
              <a:t>가 만들어져서 </a:t>
            </a:r>
            <a:r>
              <a:rPr lang="en-US" altLang="ko-KR" dirty="0"/>
              <a:t>PART</a:t>
            </a:r>
            <a:r>
              <a:rPr lang="ko-KR" altLang="en-US" dirty="0"/>
              <a:t>들에 대한 </a:t>
            </a:r>
            <a:r>
              <a:rPr lang="ko-KR" altLang="en-US" dirty="0" err="1"/>
              <a:t>제대로된</a:t>
            </a:r>
            <a:r>
              <a:rPr lang="ko-KR" altLang="en-US" dirty="0"/>
              <a:t> 개념을 만들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Modern: </a:t>
            </a:r>
            <a:r>
              <a:rPr lang="ko-KR" altLang="en-US" dirty="0"/>
              <a:t>현대에 들어와서 이런 도구들이 만들어졌다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894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디자이너가 디자인을 하면서 고려해야 할 여러가지 요소가 있는데 이는 목적을 생각하면서 만들어야 하므로 많은 과정 이후를 생각해야 하므로 선택장애가 발생하게 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도와주기</a:t>
            </a:r>
            <a:r>
              <a:rPr lang="ko-KR" altLang="en-US" dirty="0"/>
              <a:t> 위해서 </a:t>
            </a:r>
            <a:r>
              <a:rPr lang="en-US" altLang="ko-KR" dirty="0"/>
              <a:t>guidance</a:t>
            </a:r>
            <a:r>
              <a:rPr lang="ko-KR" altLang="en-US" dirty="0"/>
              <a:t>기술이 발전하게 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anose="05000000000000000000" pitchFamily="2" charset="2"/>
              </a:rPr>
              <a:t>RQFD Risk management</a:t>
            </a:r>
            <a:endParaRPr lang="en-US" altLang="ko-KR" dirty="0"/>
          </a:p>
          <a:p>
            <a:r>
              <a:rPr lang="en-US" altLang="ko-KR" dirty="0"/>
              <a:t>CMDM: leader/ follower protocol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Modern: Tool</a:t>
            </a:r>
            <a:r>
              <a:rPr lang="ko-KR" altLang="en-US" dirty="0"/>
              <a:t>을 사용하기 보다는 그냥 설계된 것을 다 바꿔가면서 최적을 찾아낸다</a:t>
            </a:r>
            <a:r>
              <a:rPr lang="en-US" altLang="ko-KR" dirty="0"/>
              <a:t>. Computing power</a:t>
            </a:r>
            <a:r>
              <a:rPr lang="ko-KR" altLang="en-US" dirty="0"/>
              <a:t>가 좋아진 영향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68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컴퓨터 능력이 발전하면서 </a:t>
            </a:r>
            <a:r>
              <a:rPr lang="ko-KR" altLang="en-US" dirty="0" err="1"/>
              <a:t>사람들간의</a:t>
            </a:r>
            <a:r>
              <a:rPr lang="ko-KR" altLang="en-US" dirty="0"/>
              <a:t> 정보를 공유하면서 많은 양의 지식들이 </a:t>
            </a:r>
            <a:r>
              <a:rPr lang="ko-KR" altLang="en-US" dirty="0" err="1"/>
              <a:t>재상용되고</a:t>
            </a:r>
            <a:r>
              <a:rPr lang="ko-KR" altLang="en-US" dirty="0"/>
              <a:t> 있음</a:t>
            </a:r>
            <a:endParaRPr lang="en-US" altLang="ko-KR" dirty="0"/>
          </a:p>
          <a:p>
            <a:pPr algn="l"/>
            <a:r>
              <a:rPr lang="en-US" altLang="ko-KR" dirty="0"/>
              <a:t>Keywords: </a:t>
            </a:r>
            <a:r>
              <a:rPr lang="en-US" altLang="ko-KR" sz="1800" b="0" i="0" u="none" strike="noStrike" baseline="0" dirty="0">
                <a:latin typeface="t1-gul-regular"/>
              </a:rPr>
              <a:t>electronic document management (EDM) and product</a:t>
            </a:r>
          </a:p>
          <a:p>
            <a:pPr algn="l"/>
            <a:r>
              <a:rPr lang="en-US" altLang="ko-KR" sz="1800" b="0" i="0" u="none" strike="noStrike" baseline="0" dirty="0">
                <a:latin typeface="t1-gul-regular"/>
              </a:rPr>
              <a:t>data management (PDM) systems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en-US" altLang="ko-KR" dirty="0"/>
              <a:t>3D content: </a:t>
            </a:r>
            <a:r>
              <a:rPr lang="ko-KR" altLang="en-US" dirty="0"/>
              <a:t>다른 복잡한 멀티미디어도 포함 </a:t>
            </a:r>
            <a:r>
              <a:rPr lang="en-US" altLang="ko-KR" sz="1800" b="0" i="0" u="none" strike="noStrike" baseline="0" dirty="0">
                <a:latin typeface="t1-gul-regular"/>
              </a:rPr>
              <a:t>engineering shape benchmark (ESB), Reuse Existing Unit for Shape and Efficiency’(R.E.U.S.E)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83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t1-gul-regular"/>
              </a:rPr>
              <a:t>시뮬레이션을 통해서 단점을 빨리 찾을 수 있다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</a:p>
          <a:p>
            <a:endParaRPr lang="en-US" altLang="ko-KR" sz="1800" b="0" i="0" u="none" strike="noStrike" baseline="0" dirty="0">
              <a:latin typeface="t1-gul-regular"/>
            </a:endParaRPr>
          </a:p>
          <a:p>
            <a:r>
              <a:rPr lang="en-US" altLang="ko-KR" sz="1800" b="0" i="0" u="none" strike="noStrike" baseline="0" dirty="0">
                <a:latin typeface="t1-gul-regular"/>
              </a:rPr>
              <a:t>virtual assembly design environment (VADE)</a:t>
            </a:r>
          </a:p>
          <a:p>
            <a:endParaRPr lang="en-US" altLang="ko-KR" sz="1800" b="0" i="0" u="none" strike="noStrike" baseline="0" dirty="0">
              <a:latin typeface="t1-gul-regular"/>
            </a:endParaRPr>
          </a:p>
          <a:p>
            <a:r>
              <a:rPr lang="en-US" altLang="ko-KR" dirty="0"/>
              <a:t>VR</a:t>
            </a:r>
            <a:r>
              <a:rPr lang="ko-KR" altLang="en-US" dirty="0"/>
              <a:t>은 </a:t>
            </a:r>
            <a:r>
              <a:rPr lang="en-US" altLang="ko-KR" dirty="0"/>
              <a:t>internet tool</a:t>
            </a:r>
            <a:r>
              <a:rPr lang="ko-KR" altLang="en-US" dirty="0"/>
              <a:t>로도 가능한데 </a:t>
            </a:r>
            <a:r>
              <a:rPr lang="en-US" altLang="ko-KR" dirty="0"/>
              <a:t>VRCE</a:t>
            </a:r>
            <a:r>
              <a:rPr lang="ko-KR" altLang="en-US" dirty="0"/>
              <a:t>는 저비용으로도 적당한 크기의 개발을 할 수 있게 만들어준다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VR</a:t>
            </a:r>
            <a:r>
              <a:rPr lang="ko-KR" altLang="en-US" dirty="0"/>
              <a:t>쪽은 시뮬레이션 쪽과 연계되어 더 많이 발전될 것으로 예상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나온 많은 통일성을 통해서 빠른 개발이 가능하게 되었지만 </a:t>
            </a:r>
            <a:r>
              <a:rPr lang="en-US" altLang="ko-KR" dirty="0"/>
              <a:t>CAD/CAE </a:t>
            </a:r>
            <a:r>
              <a:rPr lang="ko-KR" altLang="en-US" dirty="0"/>
              <a:t>시스템 사이의 다른 포맷 때문에 발전이 </a:t>
            </a:r>
            <a:r>
              <a:rPr lang="ko-KR" altLang="en-US" dirty="0" err="1"/>
              <a:t>더뎠다</a:t>
            </a:r>
            <a:r>
              <a:rPr lang="en-US" altLang="ko-KR" dirty="0"/>
              <a:t>. </a:t>
            </a:r>
            <a:r>
              <a:rPr lang="ko-KR" altLang="en-US" dirty="0"/>
              <a:t>이것을 어떻게 극복해 </a:t>
            </a:r>
            <a:r>
              <a:rPr lang="ko-KR" altLang="en-US" dirty="0" err="1"/>
              <a:t>내었는지에</a:t>
            </a:r>
            <a:r>
              <a:rPr lang="ko-KR" altLang="en-US" dirty="0"/>
              <a:t> 대해서 설명할 예정이다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Collaborative, system integration, product lifecycle management, knowledge management and mass customization </a:t>
            </a:r>
            <a:r>
              <a:rPr lang="ko-KR" altLang="en-US" dirty="0"/>
              <a:t>순으로 광범위한 영역에서부터 구체적인 영역으로 진행한다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004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Webbased</a:t>
            </a:r>
            <a:r>
              <a:rPr lang="en-US" altLang="ko-KR" dirty="0"/>
              <a:t>: </a:t>
            </a:r>
            <a:r>
              <a:rPr lang="ko-KR" altLang="en-US" dirty="0"/>
              <a:t>웹을 통해서 서로 정보를 공유하는 것이 유리하다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WebCADET</a:t>
            </a:r>
            <a:r>
              <a:rPr lang="en-US" altLang="ko-KR" dirty="0"/>
              <a:t> : Web based DFX tools: </a:t>
            </a:r>
          </a:p>
          <a:p>
            <a:pPr algn="l"/>
            <a:r>
              <a:rPr lang="en-US" altLang="ko-KR" dirty="0"/>
              <a:t>DICE: MIT </a:t>
            </a:r>
            <a:r>
              <a:rPr lang="ko-KR" altLang="en-US" dirty="0"/>
              <a:t>시작 </a:t>
            </a:r>
            <a:r>
              <a:rPr lang="en-US" altLang="ko-KR" sz="1800" b="0" i="0" u="none" strike="noStrike" baseline="0" dirty="0">
                <a:latin typeface="t1-gul-regular"/>
              </a:rPr>
              <a:t>Distributed and Integrated Collaborative Engineering Design, communication tool</a:t>
            </a:r>
            <a:r>
              <a:rPr lang="ko-KR" altLang="en-US" sz="1800" b="0" i="0" u="none" strike="noStrike" baseline="0" dirty="0">
                <a:latin typeface="t1-gul-regular"/>
              </a:rPr>
              <a:t>이다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</a:p>
          <a:p>
            <a:pPr algn="l"/>
            <a:r>
              <a:rPr lang="en-US" altLang="ko-KR" dirty="0"/>
              <a:t>Similar: </a:t>
            </a:r>
            <a:r>
              <a:rPr lang="ko-KR" altLang="en-US" dirty="0"/>
              <a:t>그 이후에 나온 비슷한 것들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5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Knowledge</a:t>
            </a:r>
            <a:r>
              <a:rPr lang="ko-KR" altLang="en-US" dirty="0"/>
              <a:t>를 정의하는 과정 자체가 길다 보니까 매번마다 새롭게 발견하는 것보다는 기존의 </a:t>
            </a:r>
            <a:r>
              <a:rPr lang="en-US" altLang="ko-KR" dirty="0"/>
              <a:t>Knowledge</a:t>
            </a:r>
            <a:r>
              <a:rPr lang="ko-KR" altLang="en-US" dirty="0"/>
              <a:t>를 </a:t>
            </a:r>
            <a:r>
              <a:rPr lang="en-US" altLang="ko-KR" dirty="0"/>
              <a:t>Representation </a:t>
            </a:r>
            <a:r>
              <a:rPr lang="ko-KR" altLang="en-US" dirty="0"/>
              <a:t>시켜서 사용해야 함</a:t>
            </a:r>
            <a:r>
              <a:rPr lang="en-US" altLang="ko-KR" dirty="0"/>
              <a:t>.</a:t>
            </a:r>
            <a:r>
              <a:rPr lang="ko-KR" altLang="en-US" dirty="0"/>
              <a:t> 다양한 분야에서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205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상황에서 존재하는 모든 요소들을 분석하여 전체적으로 어떤 문제가 발생할 수 있는지 알 수 있어야 하는게 동시공학의 필수적인 </a:t>
            </a:r>
            <a:r>
              <a:rPr lang="ko-KR" altLang="en-US" dirty="0" err="1"/>
              <a:t>요소중</a:t>
            </a:r>
            <a:r>
              <a:rPr lang="ko-KR" altLang="en-US" dirty="0"/>
              <a:t> 하나인데 가장 중요한 </a:t>
            </a:r>
            <a:r>
              <a:rPr lang="ko-KR" altLang="en-US" dirty="0" err="1"/>
              <a:t>것중</a:t>
            </a:r>
            <a:r>
              <a:rPr lang="ko-KR" altLang="en-US" dirty="0"/>
              <a:t> 하나는 바로 자신을 </a:t>
            </a:r>
            <a:r>
              <a:rPr lang="en-US" altLang="ko-KR" dirty="0"/>
              <a:t>decomposition </a:t>
            </a:r>
            <a:r>
              <a:rPr lang="ko-KR" altLang="en-US" dirty="0" err="1"/>
              <a:t>해야한</a:t>
            </a:r>
            <a:r>
              <a:rPr lang="ko-KR" altLang="en-US" dirty="0"/>
              <a:t> 다음에 </a:t>
            </a:r>
            <a:r>
              <a:rPr lang="en-US" altLang="ko-KR" dirty="0"/>
              <a:t>Integration</a:t>
            </a:r>
            <a:r>
              <a:rPr lang="ko-KR" altLang="en-US" dirty="0"/>
              <a:t>해야 한다는 것이다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DSM tool</a:t>
            </a:r>
            <a:r>
              <a:rPr lang="ko-KR" altLang="en-US" dirty="0"/>
              <a:t>들이 쓰인다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Two axioms method</a:t>
            </a:r>
            <a:r>
              <a:rPr lang="ko-KR" altLang="en-US" dirty="0"/>
              <a:t>가 이 과정에서 주목을 받았는데 두 공리가 바로 각각의 기능들은 상황에 관계없이 독립적이어야 한다는 것이고 정보공리는 디자인은 가장 간략하게 만들어야 한다는 것이다</a:t>
            </a:r>
            <a:r>
              <a:rPr lang="en-US" altLang="ko-KR" dirty="0"/>
              <a:t>.  </a:t>
            </a:r>
            <a:r>
              <a:rPr lang="ko-KR" altLang="en-US" dirty="0"/>
              <a:t>이 과정에서 </a:t>
            </a:r>
            <a:r>
              <a:rPr lang="en-US" altLang="ko-KR" sz="1800" b="0" i="0" u="none" strike="noStrike" baseline="0" dirty="0">
                <a:latin typeface="t1-gul-regular"/>
              </a:rPr>
              <a:t>Functional Requirements (FR) </a:t>
            </a:r>
            <a:r>
              <a:rPr lang="ko-KR" altLang="en-US" sz="1800" b="0" i="0" u="none" strike="noStrike" baseline="0" dirty="0">
                <a:latin typeface="t1-gul-regular"/>
              </a:rPr>
              <a:t>와 </a:t>
            </a:r>
            <a:r>
              <a:rPr lang="en-US" altLang="ko-KR" sz="1800" b="0" i="0" u="none" strike="noStrike" baseline="0" dirty="0">
                <a:latin typeface="t1-gul-regular"/>
              </a:rPr>
              <a:t>Design Parameters (DP)</a:t>
            </a:r>
            <a:r>
              <a:rPr lang="ko-KR" altLang="en-US" sz="1800" b="0" i="0" u="none" strike="noStrike" baseline="0" dirty="0">
                <a:latin typeface="t1-gul-regular"/>
              </a:rPr>
              <a:t>가 주목을 받게 되었다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dirty="0"/>
              <a:t>현재는 시스템 강건성을 위하여 시스템 </a:t>
            </a:r>
            <a:r>
              <a:rPr lang="ko-KR" altLang="en-US" dirty="0" err="1"/>
              <a:t>구성간의</a:t>
            </a:r>
            <a:r>
              <a:rPr lang="ko-KR" altLang="en-US" dirty="0"/>
              <a:t> 통합</a:t>
            </a:r>
            <a:r>
              <a:rPr lang="en-US" altLang="ko-KR" dirty="0"/>
              <a:t>(noise </a:t>
            </a:r>
            <a:r>
              <a:rPr lang="ko-KR" altLang="en-US" dirty="0"/>
              <a:t>관련</a:t>
            </a:r>
            <a:r>
              <a:rPr lang="en-US" altLang="ko-KR" dirty="0"/>
              <a:t>)</a:t>
            </a:r>
            <a:r>
              <a:rPr lang="ko-KR" altLang="en-US" dirty="0"/>
              <a:t>에 더 예의주시하고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40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PDM(product data management)</a:t>
            </a:r>
            <a:r>
              <a:rPr lang="ko-KR" altLang="en-US" dirty="0"/>
              <a:t>자체가 </a:t>
            </a:r>
            <a:r>
              <a:rPr lang="en-US" altLang="ko-KR" dirty="0"/>
              <a:t>heterogeneous product-related data</a:t>
            </a:r>
            <a:r>
              <a:rPr lang="ko-KR" altLang="en-US" dirty="0"/>
              <a:t>와 그와 연관된 파일에 대한 접근을 디자이너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생산 관련된 인원</a:t>
            </a:r>
            <a:r>
              <a:rPr lang="en-US" altLang="ko-KR" dirty="0"/>
              <a:t>, </a:t>
            </a:r>
            <a:r>
              <a:rPr lang="ko-KR" altLang="en-US" dirty="0"/>
              <a:t>관리자 등등에 대해 제공하려고 만들어졌는데 </a:t>
            </a:r>
            <a:r>
              <a:rPr lang="en-US" altLang="ko-KR" dirty="0"/>
              <a:t>PDM</a:t>
            </a:r>
            <a:r>
              <a:rPr lang="ko-KR" altLang="en-US" dirty="0"/>
              <a:t>이 도입된 이유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~~</a:t>
            </a:r>
            <a:r>
              <a:rPr lang="ko-KR" altLang="en-US" dirty="0"/>
              <a:t> 그들이 정보를 필요로 함에 따라 전체 정보에 대한 관리가 </a:t>
            </a:r>
            <a:r>
              <a:rPr lang="ko-KR" altLang="en-US" dirty="0" err="1"/>
              <a:t>필요해졌고</a:t>
            </a:r>
            <a:r>
              <a:rPr lang="ko-KR" altLang="en-US" dirty="0"/>
              <a:t> 이에 </a:t>
            </a:r>
            <a:r>
              <a:rPr lang="en-US" altLang="ko-KR" dirty="0"/>
              <a:t>PLM</a:t>
            </a:r>
            <a:r>
              <a:rPr lang="ko-KR" altLang="en-US" dirty="0"/>
              <a:t>이 도입되었다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도입 과정에 따라 두가지로 나눌 수 있게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최근에는 양식과 동작 등에 따라서도 전부를 포함하게 된다</a:t>
            </a:r>
            <a:r>
              <a:rPr lang="en-US" altLang="ko-KR" dirty="0"/>
              <a:t>. </a:t>
            </a:r>
            <a:r>
              <a:rPr lang="ko-KR" altLang="en-US" dirty="0"/>
              <a:t>다른 형태의 도구들도 </a:t>
            </a:r>
            <a:r>
              <a:rPr lang="en-US" altLang="ko-KR" dirty="0"/>
              <a:t>PLM</a:t>
            </a:r>
            <a:r>
              <a:rPr lang="ko-KR" altLang="en-US" dirty="0"/>
              <a:t>에 통합되는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10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지식</a:t>
            </a:r>
            <a:r>
              <a:rPr lang="en-US" altLang="ko-KR" dirty="0"/>
              <a:t> </a:t>
            </a:r>
            <a:r>
              <a:rPr lang="ko-KR" altLang="en-US" dirty="0"/>
              <a:t>관리와 대량생산을 통해 많은 사람들에게 </a:t>
            </a:r>
            <a:r>
              <a:rPr lang="en-US" altLang="ko-KR" dirty="0"/>
              <a:t>customization</a:t>
            </a:r>
            <a:r>
              <a:rPr lang="ko-KR" altLang="en-US" dirty="0"/>
              <a:t>을 제공해줄 수 있게 되었고 이에 </a:t>
            </a:r>
            <a:r>
              <a:rPr lang="en-US" altLang="ko-KR" dirty="0"/>
              <a:t>user friendly</a:t>
            </a:r>
            <a:r>
              <a:rPr lang="ko-KR" altLang="en-US" dirty="0"/>
              <a:t>하게 되었다</a:t>
            </a:r>
            <a:r>
              <a:rPr lang="en-US" altLang="ko-KR" dirty="0"/>
              <a:t>. Configure</a:t>
            </a:r>
            <a:r>
              <a:rPr lang="ko-KR" altLang="en-US" dirty="0"/>
              <a:t>나 </a:t>
            </a:r>
            <a:r>
              <a:rPr lang="en-US" altLang="ko-KR" dirty="0"/>
              <a:t>parameters</a:t>
            </a:r>
            <a:r>
              <a:rPr lang="ko-KR" altLang="en-US" dirty="0"/>
              <a:t>등을 조절 가능하게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Product </a:t>
            </a:r>
            <a:r>
              <a:rPr lang="en-US" altLang="ko-KR" dirty="0" err="1"/>
              <a:t>platnform</a:t>
            </a:r>
            <a:r>
              <a:rPr lang="en-US" altLang="ko-KR" dirty="0"/>
              <a:t>: Product</a:t>
            </a:r>
            <a:r>
              <a:rPr lang="ko-KR" altLang="en-US" dirty="0"/>
              <a:t>를 </a:t>
            </a:r>
            <a:r>
              <a:rPr lang="en-US" altLang="ko-KR" dirty="0"/>
              <a:t>products</a:t>
            </a:r>
            <a:r>
              <a:rPr lang="ko-KR" altLang="en-US" dirty="0"/>
              <a:t>로 묶음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제품개발 간의 교류 촉진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고객에 대한 충분한 정보 확보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각각에 대한 가상 환경 구성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고객에 대한 충분한 정보 </a:t>
            </a:r>
            <a:r>
              <a:rPr lang="ko-KR" altLang="en-US" dirty="0" err="1"/>
              <a:t>재공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API</a:t>
            </a:r>
            <a:r>
              <a:rPr lang="ko-KR" altLang="en-US" dirty="0"/>
              <a:t>등을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789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회사별 발전 진행 상황</a:t>
            </a:r>
            <a:r>
              <a:rPr lang="en-US" altLang="ko-KR" dirty="0"/>
              <a:t>. </a:t>
            </a:r>
            <a:r>
              <a:rPr lang="ko-KR" altLang="en-US" dirty="0"/>
              <a:t>초기에는 </a:t>
            </a:r>
            <a:r>
              <a:rPr lang="en-US" altLang="ko-KR" dirty="0"/>
              <a:t>CAD, CAE</a:t>
            </a:r>
            <a:r>
              <a:rPr lang="ko-KR" altLang="en-US" dirty="0"/>
              <a:t>에 주목하다가 최근 들어서 지속 가능한 발전에 투자하고 있는 것을 </a:t>
            </a:r>
            <a:r>
              <a:rPr lang="ko-KR" altLang="en-US" dirty="0" err="1"/>
              <a:t>알수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Formal: </a:t>
            </a:r>
            <a:r>
              <a:rPr lang="ko-KR" altLang="en-US" dirty="0"/>
              <a:t>수치적으로 표현될 수 있는 정보들</a:t>
            </a:r>
            <a:r>
              <a:rPr lang="en-US" altLang="ko-KR" dirty="0"/>
              <a:t>. </a:t>
            </a:r>
            <a:r>
              <a:rPr lang="ko-KR" altLang="en-US" dirty="0"/>
              <a:t>서류나 기능 들에게서 발견되는 정보들</a:t>
            </a:r>
            <a:endParaRPr lang="en-US" altLang="ko-KR" dirty="0"/>
          </a:p>
          <a:p>
            <a:r>
              <a:rPr lang="en-US" altLang="ko-KR" dirty="0"/>
              <a:t>Tacit: </a:t>
            </a:r>
            <a:r>
              <a:rPr lang="ko-KR" altLang="en-US" dirty="0"/>
              <a:t>경험이나 직관 등 수치화하기 어려운 정보들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Product: </a:t>
            </a:r>
            <a:r>
              <a:rPr lang="ko-KR" altLang="en-US" dirty="0"/>
              <a:t>제품의 </a:t>
            </a:r>
            <a:r>
              <a:rPr lang="en-US" altLang="ko-KR" dirty="0"/>
              <a:t>lifecycle</a:t>
            </a:r>
            <a:r>
              <a:rPr lang="ko-KR" altLang="en-US" dirty="0"/>
              <a:t>내에서 발견되는 정보와 지식들</a:t>
            </a:r>
            <a:endParaRPr lang="en-US" altLang="ko-KR" dirty="0"/>
          </a:p>
          <a:p>
            <a:r>
              <a:rPr lang="en-US" altLang="ko-KR" dirty="0"/>
              <a:t>Process: 3</a:t>
            </a:r>
            <a:r>
              <a:rPr lang="ko-KR" altLang="en-US" dirty="0"/>
              <a:t>가지로 나뉨</a:t>
            </a:r>
            <a:endParaRPr lang="en-US" altLang="ko-KR" dirty="0"/>
          </a:p>
          <a:p>
            <a:r>
              <a:rPr lang="en-US" altLang="ko-KR" dirty="0"/>
              <a:t>	Design: </a:t>
            </a:r>
            <a:r>
              <a:rPr lang="ko-KR" altLang="en-US" dirty="0"/>
              <a:t>제품이 어떻게 동작하는지 등</a:t>
            </a:r>
            <a:r>
              <a:rPr lang="en-US" altLang="ko-KR" dirty="0"/>
              <a:t> </a:t>
            </a:r>
            <a:r>
              <a:rPr lang="ko-KR" altLang="en-US" dirty="0"/>
              <a:t>설계에 관련된 지식들</a:t>
            </a:r>
            <a:endParaRPr lang="en-US" altLang="ko-KR" dirty="0"/>
          </a:p>
          <a:p>
            <a:r>
              <a:rPr lang="en-US" altLang="ko-KR" dirty="0"/>
              <a:t>	manufacturing: </a:t>
            </a:r>
            <a:r>
              <a:rPr lang="ko-KR" altLang="en-US" dirty="0"/>
              <a:t>어떻게 생산해야 하는지</a:t>
            </a:r>
            <a:endParaRPr lang="en-US" altLang="ko-KR" dirty="0"/>
          </a:p>
          <a:p>
            <a:r>
              <a:rPr lang="en-US" altLang="ko-KR" dirty="0"/>
              <a:t>	Business: </a:t>
            </a:r>
            <a:r>
              <a:rPr lang="ko-KR" altLang="en-US" dirty="0"/>
              <a:t>어떻게</a:t>
            </a:r>
            <a:r>
              <a:rPr lang="en-US" altLang="ko-KR" dirty="0"/>
              <a:t> </a:t>
            </a:r>
            <a:r>
              <a:rPr lang="ko-KR" altLang="en-US" dirty="0"/>
              <a:t>판매되는지</a:t>
            </a:r>
            <a:r>
              <a:rPr lang="en-US" altLang="ko-KR" dirty="0"/>
              <a:t>, </a:t>
            </a:r>
            <a:r>
              <a:rPr lang="ko-KR" altLang="en-US" dirty="0"/>
              <a:t>마케팅 등에 관련된 지식들</a:t>
            </a:r>
            <a:r>
              <a:rPr lang="en-US" altLang="ko-KR" dirty="0"/>
              <a:t>, </a:t>
            </a:r>
            <a:r>
              <a:rPr lang="ko-KR" altLang="en-US" dirty="0"/>
              <a:t>경영학과와 관련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Compiled: </a:t>
            </a:r>
            <a:r>
              <a:rPr lang="ko-KR" altLang="en-US" dirty="0"/>
              <a:t>규칙이나 계획</a:t>
            </a:r>
            <a:r>
              <a:rPr lang="en-US" altLang="ko-KR" dirty="0"/>
              <a:t> </a:t>
            </a:r>
            <a:r>
              <a:rPr lang="ko-KR" altLang="en-US" dirty="0"/>
              <a:t>등 획일화된 규정으로 결정 가능한 것들</a:t>
            </a:r>
            <a:r>
              <a:rPr lang="en-US" altLang="ko-KR" dirty="0"/>
              <a:t>. </a:t>
            </a:r>
            <a:r>
              <a:rPr lang="ko-KR" altLang="en-US" dirty="0"/>
              <a:t>답이 보통 명확함</a:t>
            </a:r>
            <a:endParaRPr lang="en-US" altLang="ko-KR" dirty="0"/>
          </a:p>
          <a:p>
            <a:r>
              <a:rPr lang="en-US" altLang="ko-KR" dirty="0"/>
              <a:t>Dynamic:</a:t>
            </a:r>
            <a:r>
              <a:rPr lang="ko-KR" altLang="en-US" dirty="0"/>
              <a:t> 지식을 생산하는 지식</a:t>
            </a:r>
            <a:r>
              <a:rPr lang="en-US" altLang="ko-KR" dirty="0"/>
              <a:t>. </a:t>
            </a:r>
            <a:r>
              <a:rPr lang="ko-KR" altLang="en-US" dirty="0"/>
              <a:t>일종의 재귀함수 같은 느낌</a:t>
            </a:r>
            <a:r>
              <a:rPr lang="en-US" altLang="ko-KR" dirty="0"/>
              <a:t>. </a:t>
            </a:r>
            <a:r>
              <a:rPr lang="ko-KR" altLang="en-US" dirty="0"/>
              <a:t>함축적인 정답을 내놓는다</a:t>
            </a:r>
            <a:r>
              <a:rPr lang="en-US" altLang="ko-KR" dirty="0"/>
              <a:t>. 2</a:t>
            </a:r>
            <a:r>
              <a:rPr lang="ko-KR" altLang="en-US" dirty="0"/>
              <a:t>가지로 나뉜다</a:t>
            </a:r>
            <a:endParaRPr lang="en-US" altLang="ko-KR" dirty="0"/>
          </a:p>
          <a:p>
            <a:r>
              <a:rPr lang="en-US" altLang="ko-KR" dirty="0"/>
              <a:t>	Qualitative: </a:t>
            </a:r>
            <a:r>
              <a:rPr lang="ko-KR" altLang="en-US" dirty="0"/>
              <a:t>질적인 접근방식으로 </a:t>
            </a:r>
            <a:r>
              <a:rPr lang="en-US" altLang="ko-KR" dirty="0"/>
              <a:t>common </a:t>
            </a:r>
            <a:r>
              <a:rPr lang="en-US" altLang="ko-KR" dirty="0" err="1"/>
              <a:t>sesne</a:t>
            </a:r>
            <a:r>
              <a:rPr lang="ko-KR" altLang="en-US" dirty="0"/>
              <a:t>등 </a:t>
            </a:r>
            <a:r>
              <a:rPr lang="en-US" altLang="ko-KR" dirty="0"/>
              <a:t>sense</a:t>
            </a:r>
            <a:r>
              <a:rPr lang="ko-KR" altLang="en-US" dirty="0"/>
              <a:t>등 보다 근본적인 접근</a:t>
            </a:r>
            <a:endParaRPr lang="en-US" altLang="ko-KR" dirty="0"/>
          </a:p>
          <a:p>
            <a:r>
              <a:rPr lang="en-US" altLang="ko-KR" dirty="0"/>
              <a:t>	Quantitative: </a:t>
            </a:r>
            <a:r>
              <a:rPr lang="ko-KR" altLang="en-US" dirty="0"/>
              <a:t>양적인 접근으로 경험적인 방식으로 접근</a:t>
            </a:r>
            <a:endParaRPr lang="en-US" altLang="ko-KR" dirty="0"/>
          </a:p>
          <a:p>
            <a:pPr algn="l"/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구분법에 따른 논문을 살펴봤는데 </a:t>
            </a:r>
            <a:r>
              <a:rPr lang="en-US" altLang="ko-KR" sz="1800" b="0" i="0" u="none" strike="noStrike" baseline="0" dirty="0">
                <a:latin typeface="t1-gul-regular"/>
              </a:rPr>
              <a:t>Sriram R. Intelligent systems for engineering: a knowledge-based approach. </a:t>
            </a:r>
            <a:r>
              <a:rPr lang="ko-KR" altLang="en-US" sz="1800" b="0" i="0" u="none" strike="noStrike" baseline="0" dirty="0">
                <a:latin typeface="t1-gul-regular"/>
              </a:rPr>
              <a:t>여기에 따르면 딱히 이 둘로만 </a:t>
            </a:r>
            <a:r>
              <a:rPr lang="ko-KR" altLang="en-US" sz="1800" b="0" i="0" u="none" strike="noStrike" baseline="0" dirty="0" err="1">
                <a:latin typeface="t1-gul-regular"/>
              </a:rPr>
              <a:t>구분하는건</a:t>
            </a:r>
            <a:r>
              <a:rPr lang="ko-KR" altLang="en-US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 err="1">
                <a:latin typeface="t1-gul-regular"/>
              </a:rPr>
              <a:t>아닌것</a:t>
            </a:r>
            <a:r>
              <a:rPr lang="ko-KR" altLang="en-US" sz="1800" b="0" i="0" u="none" strike="noStrike" baseline="0" dirty="0">
                <a:latin typeface="t1-gul-regular"/>
              </a:rPr>
              <a:t> 같다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0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 지식을 어떻게 나타내야 하는지에 대해서도 많이 나뉘게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Pictorial: </a:t>
            </a:r>
            <a:r>
              <a:rPr lang="ko-KR" altLang="en-US" dirty="0"/>
              <a:t>행동이나 물리적 공간을 그림으로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Symbolic: </a:t>
            </a:r>
            <a:r>
              <a:rPr lang="ko-KR" altLang="en-US" dirty="0"/>
              <a:t>많은 물리적 정보를 함축적이고 축약된</a:t>
            </a:r>
            <a:r>
              <a:rPr lang="en-US" altLang="ko-KR" dirty="0"/>
              <a:t>, </a:t>
            </a:r>
            <a:r>
              <a:rPr lang="ko-KR" altLang="en-US" dirty="0"/>
              <a:t>그리고 약속된 형태로 나타내어 많은 정보를 한꺼번에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Linguistic: </a:t>
            </a:r>
            <a:r>
              <a:rPr lang="ko-KR" altLang="en-US" dirty="0"/>
              <a:t>언어적 표현으로 피드백이나 설명 및 </a:t>
            </a:r>
            <a:r>
              <a:rPr lang="ko-KR" altLang="en-US" dirty="0" err="1"/>
              <a:t>서로간의</a:t>
            </a:r>
            <a:r>
              <a:rPr lang="ko-KR" altLang="en-US" dirty="0"/>
              <a:t> 대화 등을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Virtual: </a:t>
            </a:r>
            <a:r>
              <a:rPr lang="ko-KR" altLang="en-US" dirty="0"/>
              <a:t>가상의 공간에서 현실을 본뜨는 것으로 </a:t>
            </a:r>
            <a:r>
              <a:rPr lang="en-US" altLang="ko-KR" dirty="0"/>
              <a:t>CAD</a:t>
            </a:r>
            <a:r>
              <a:rPr lang="ko-KR" altLang="en-US" dirty="0"/>
              <a:t>등이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Algorithmic: </a:t>
            </a:r>
            <a:r>
              <a:rPr lang="ko-KR" altLang="en-US" dirty="0"/>
              <a:t>수학 공식 등을 이용해서 논리적 연관관계를 나타냄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22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Engineering design</a:t>
            </a:r>
            <a:r>
              <a:rPr lang="ko-KR" altLang="en-US" dirty="0"/>
              <a:t>이라는 것이 주어진 환경에서 정답을 찾는 것으로 정의할 수 있고 이것은 결국 주어진 환경에서 지식을 습득하고 이를 관찰하고 활용하는 등 지식에 대한 모든 일을 하는 것을 포함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Engineering design</a:t>
            </a:r>
            <a:r>
              <a:rPr lang="ko-KR" altLang="en-US" dirty="0"/>
              <a:t>은 결국 지식에 대한 모든 일을 통해서 정답을 얻는 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왼쪽에서 오른쪽으로 갈 수록 더 많은 가공을 거치는 과정</a:t>
            </a:r>
            <a:endParaRPr lang="en-US" altLang="ko-KR" dirty="0"/>
          </a:p>
          <a:p>
            <a:r>
              <a:rPr lang="ko-KR" altLang="en-US" dirty="0"/>
              <a:t>초기에는 언어적이나 </a:t>
            </a:r>
            <a:r>
              <a:rPr lang="ko-KR" altLang="en-US" dirty="0" err="1"/>
              <a:t>픽토그램</a:t>
            </a:r>
            <a:r>
              <a:rPr lang="ko-KR" altLang="en-US" dirty="0"/>
              <a:t> 등 자연에 더 가까운 형태</a:t>
            </a:r>
            <a:endParaRPr lang="en-US" altLang="ko-KR" dirty="0"/>
          </a:p>
          <a:p>
            <a:r>
              <a:rPr lang="ko-KR" altLang="en-US" dirty="0"/>
              <a:t>오른쪽으로 갈수록 상징이나 연산 등 보다 고차원적인 표현으로 바뀜</a:t>
            </a:r>
            <a:r>
              <a:rPr lang="en-US" altLang="ko-KR" dirty="0"/>
              <a:t>. </a:t>
            </a:r>
            <a:r>
              <a:rPr lang="ko-KR" altLang="en-US" dirty="0"/>
              <a:t>근데 이렇게 바뀔 때마다 더 많은 양의 정보들이 아래로 모여서 쌓이게 됨</a:t>
            </a:r>
            <a:endParaRPr lang="en-US" altLang="ko-KR" dirty="0"/>
          </a:p>
          <a:p>
            <a:r>
              <a:rPr lang="ko-KR" altLang="en-US" dirty="0"/>
              <a:t>이렇게 쌓인 정보들은 </a:t>
            </a:r>
            <a:r>
              <a:rPr lang="ko-KR" altLang="en-US" dirty="0" err="1"/>
              <a:t>다음번</a:t>
            </a:r>
            <a:r>
              <a:rPr lang="ko-KR" altLang="en-US" dirty="0"/>
              <a:t> 지식의 습득 과정에서 관여하게 되고 다음번에 얼마나 축약적으로 지식을 받아들이게 될지 결정하게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89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3.1.1 Concept</a:t>
            </a:r>
            <a:r>
              <a:rPr lang="ko-KR" altLang="en-US" dirty="0"/>
              <a:t>이란 물리적 공간에서 활용되는 기능들을 충분히 기술할 수 있을 정도로 발전된 생각이라고 정의</a:t>
            </a:r>
            <a:endParaRPr lang="en-US" altLang="ko-KR" dirty="0"/>
          </a:p>
          <a:p>
            <a:r>
              <a:rPr lang="ko-KR" altLang="en-US" dirty="0"/>
              <a:t>따라서 물리적 공간에서 얼마나 의도된 기능을 잘 수행하느냐는 중요한 지표가 된다</a:t>
            </a:r>
            <a:r>
              <a:rPr lang="en-US" altLang="ko-KR" dirty="0"/>
              <a:t>. </a:t>
            </a:r>
            <a:r>
              <a:rPr lang="ko-KR" altLang="en-US" dirty="0"/>
              <a:t>따라서 이러한 목적에 맞게 </a:t>
            </a:r>
            <a:r>
              <a:rPr lang="en-US" altLang="ko-KR" dirty="0"/>
              <a:t>design</a:t>
            </a:r>
            <a:r>
              <a:rPr lang="ko-KR" altLang="en-US" dirty="0"/>
              <a:t>하는 것은 중요함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3.1.2 </a:t>
            </a:r>
            <a:r>
              <a:rPr lang="ko-KR" altLang="en-US" dirty="0"/>
              <a:t>초기에 </a:t>
            </a:r>
            <a:r>
              <a:rPr lang="en-US" altLang="ko-KR" dirty="0" err="1"/>
              <a:t>reprsentation</a:t>
            </a:r>
            <a:r>
              <a:rPr lang="ko-KR" altLang="en-US" dirty="0"/>
              <a:t>들은 디자이너와 기계</a:t>
            </a:r>
            <a:r>
              <a:rPr lang="en-US" altLang="ko-KR" dirty="0"/>
              <a:t>, </a:t>
            </a:r>
            <a:r>
              <a:rPr lang="ko-KR" altLang="en-US" dirty="0"/>
              <a:t>사용자와 디자이너</a:t>
            </a:r>
            <a:r>
              <a:rPr lang="en-US" altLang="ko-KR" dirty="0"/>
              <a:t>, </a:t>
            </a:r>
            <a:r>
              <a:rPr lang="ko-KR" altLang="en-US" dirty="0"/>
              <a:t>디자이너와 디자이너 등 디자이너가 항상 포함된 상태에서 소통했기 때문에 매우 중요했지만 요즘 들어서는 컴퓨터를 통한 발전이 빨라지면서 점차 많은 정보가 표시되고 숙련된 디자이너가 아니면 </a:t>
            </a:r>
            <a:r>
              <a:rPr lang="en-US" altLang="ko-KR" dirty="0"/>
              <a:t>represent~</a:t>
            </a:r>
            <a:r>
              <a:rPr lang="ko-KR" altLang="en-US" dirty="0"/>
              <a:t>을 보는데 힘들어하게 된다</a:t>
            </a:r>
            <a:r>
              <a:rPr lang="en-US" altLang="ko-KR" dirty="0"/>
              <a:t>. </a:t>
            </a:r>
            <a:r>
              <a:rPr lang="ko-KR" altLang="en-US" dirty="0"/>
              <a:t>따라서 점차 어떻게 표시해야 초보들도 보기 쉽게</a:t>
            </a:r>
            <a:r>
              <a:rPr lang="en-US" altLang="ko-KR" dirty="0"/>
              <a:t>, </a:t>
            </a:r>
            <a:r>
              <a:rPr lang="ko-KR" altLang="en-US" dirty="0"/>
              <a:t>그리고 더 간략하게 표시하게 될지 발전하게 되었다</a:t>
            </a:r>
            <a:r>
              <a:rPr lang="en-US" altLang="ko-KR" dirty="0"/>
              <a:t>. </a:t>
            </a:r>
            <a:r>
              <a:rPr lang="ko-KR" altLang="en-US" dirty="0"/>
              <a:t>이 과정에서 어떤 형태로 표현되어야 하는지</a:t>
            </a:r>
            <a:r>
              <a:rPr lang="en-US" altLang="ko-KR" dirty="0"/>
              <a:t>(pictorial), </a:t>
            </a:r>
            <a:r>
              <a:rPr lang="ko-KR" altLang="en-US" dirty="0"/>
              <a:t>어떤 도구를 써야 되는지에 대한 논의가 진행되었다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연필과 펜을 통한 작도에서 벗어나 점차 기계를 이용하게 되면서 그 방법도 변화했는데 기본적인 드로잉 등은 변하지 않았지만 이를 이용해서 가공하고 수정함을 통해서 전체적으로 디자이너가 원하는 맥락 즉 기능을 맞추는 기술은 발전하게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3.1.3 iconic</a:t>
            </a:r>
            <a:r>
              <a:rPr lang="ko-KR" altLang="en-US" dirty="0"/>
              <a:t>한 </a:t>
            </a:r>
            <a:r>
              <a:rPr lang="en-US" altLang="ko-KR" dirty="0"/>
              <a:t>symbol</a:t>
            </a:r>
            <a:r>
              <a:rPr lang="ko-KR" altLang="en-US" dirty="0"/>
              <a:t>등을 사용하면서 발전</a:t>
            </a:r>
            <a:r>
              <a:rPr lang="en-US" altLang="ko-KR" dirty="0"/>
              <a:t>, </a:t>
            </a:r>
            <a:r>
              <a:rPr lang="ko-KR" altLang="en-US" dirty="0"/>
              <a:t>컴퓨터가 발전하면서 이러한 </a:t>
            </a:r>
            <a:r>
              <a:rPr lang="en-US" altLang="ko-KR" dirty="0"/>
              <a:t>symbol</a:t>
            </a:r>
            <a:r>
              <a:rPr lang="ko-KR" altLang="en-US" dirty="0"/>
              <a:t>등을 더 이용하게 됨</a:t>
            </a:r>
            <a:r>
              <a:rPr lang="en-US" altLang="ko-KR" dirty="0"/>
              <a:t>. </a:t>
            </a:r>
            <a:r>
              <a:rPr lang="ko-KR" altLang="en-US" dirty="0"/>
              <a:t>이러한 모델들은 필요한 기능들이나 디자인 철학 등에 대해서도 정보를 포함하게 된다</a:t>
            </a:r>
            <a:r>
              <a:rPr lang="en-US" altLang="ko-KR" dirty="0"/>
              <a:t>. </a:t>
            </a:r>
            <a:r>
              <a:rPr lang="ko-KR" altLang="en-US" dirty="0"/>
              <a:t>모델에 대해서도 변화하게 되었는데 점차 컴퓨터를 사용하면서 더 많은 양의 정보들을 처리하게 되자 메타 데이터를 통해서 모델을 구축하게 되었다</a:t>
            </a:r>
            <a:r>
              <a:rPr lang="en-US" altLang="ko-KR" dirty="0"/>
              <a:t>. </a:t>
            </a:r>
            <a:r>
              <a:rPr lang="ko-KR" altLang="en-US" dirty="0"/>
              <a:t>이를 통해서 </a:t>
            </a:r>
            <a:r>
              <a:rPr lang="ko-KR" altLang="en-US" dirty="0" err="1"/>
              <a:t>이들간의</a:t>
            </a:r>
            <a:r>
              <a:rPr lang="ko-KR" altLang="en-US" dirty="0"/>
              <a:t> 정보의 공유도 메타 데이터를 이용해서 이루어지게 되었고 이러한 방식은 </a:t>
            </a:r>
            <a:r>
              <a:rPr lang="en-US" altLang="ko-KR" dirty="0"/>
              <a:t>STEP UML PLIB PSL MANDATA</a:t>
            </a:r>
            <a:r>
              <a:rPr lang="ko-KR" altLang="en-US" dirty="0"/>
              <a:t>등을 이용해서 이루어지게 되었다</a:t>
            </a:r>
            <a:r>
              <a:rPr lang="en-US" altLang="ko-KR" dirty="0"/>
              <a:t>. </a:t>
            </a:r>
            <a:r>
              <a:rPr lang="ko-KR" altLang="en-US" dirty="0"/>
              <a:t>정보 공유가 쉬워지면서 디자이너는 더 많은 모델에 대한 시뮬레이션 등을 실행할 수 있게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3.1.4 </a:t>
            </a:r>
            <a:r>
              <a:rPr lang="ko-KR" altLang="en-US" dirty="0"/>
              <a:t>위의 과정에서 </a:t>
            </a:r>
            <a:r>
              <a:rPr lang="en-US" altLang="ko-KR" dirty="0"/>
              <a:t>Ontology(</a:t>
            </a:r>
            <a:r>
              <a:rPr lang="ko-KR" altLang="en-US" dirty="0"/>
              <a:t>정보 상징 통합</a:t>
            </a:r>
            <a:r>
              <a:rPr lang="en-US" altLang="ko-KR" dirty="0"/>
              <a:t>)</a:t>
            </a:r>
            <a:r>
              <a:rPr lang="ko-KR" altLang="en-US" dirty="0"/>
              <a:t>를 이용해서 공유를 더 쉽게 만들 수 있다</a:t>
            </a:r>
            <a:r>
              <a:rPr lang="en-US" altLang="ko-KR" dirty="0"/>
              <a:t>. </a:t>
            </a:r>
            <a:r>
              <a:rPr lang="ko-KR" altLang="en-US" dirty="0"/>
              <a:t>처음에는 자연과 비슷한 기초적인 지식에 머물렀지만 그 필요성이 커짐에 따라 사용하는 어휘들에 대해서도 적용되기 시작되었고 </a:t>
            </a:r>
            <a:r>
              <a:rPr lang="en-US" altLang="ko-KR" dirty="0"/>
              <a:t>taxonomic(</a:t>
            </a:r>
            <a:r>
              <a:rPr lang="ko-KR" altLang="en-US" dirty="0"/>
              <a:t>분류체계</a:t>
            </a:r>
            <a:r>
              <a:rPr lang="en-US" altLang="ko-KR" dirty="0"/>
              <a:t>)</a:t>
            </a:r>
            <a:r>
              <a:rPr lang="ko-KR" altLang="en-US" dirty="0"/>
              <a:t>한 경우에도 적용이 되었다</a:t>
            </a:r>
            <a:r>
              <a:rPr lang="en-US" altLang="ko-KR" dirty="0"/>
              <a:t>. </a:t>
            </a:r>
            <a:r>
              <a:rPr lang="ko-KR" altLang="en-US" dirty="0"/>
              <a:t>이렇게 정의들에 대한 공유가 완료되고 점차 모델의 기능과 그 </a:t>
            </a:r>
            <a:r>
              <a:rPr lang="en-US" altLang="ko-KR" dirty="0"/>
              <a:t>part</a:t>
            </a:r>
            <a:r>
              <a:rPr lang="ko-KR" altLang="en-US" dirty="0"/>
              <a:t>들에 대한 </a:t>
            </a:r>
            <a:r>
              <a:rPr lang="en-US" altLang="ko-KR" dirty="0"/>
              <a:t>semantic(</a:t>
            </a:r>
            <a:r>
              <a:rPr lang="ko-KR" altLang="en-US" dirty="0"/>
              <a:t>의미론적</a:t>
            </a:r>
            <a:r>
              <a:rPr lang="en-US" altLang="ko-KR" dirty="0"/>
              <a:t>)</a:t>
            </a:r>
            <a:r>
              <a:rPr lang="ko-KR" altLang="en-US" dirty="0"/>
              <a:t>한 접근도 포함하게 됨</a:t>
            </a:r>
            <a:r>
              <a:rPr lang="en-US" altLang="ko-KR" dirty="0"/>
              <a:t>. </a:t>
            </a:r>
            <a:r>
              <a:rPr lang="ko-KR" altLang="en-US" dirty="0"/>
              <a:t>그리고 점차 모델링 전체에 대한 공유와 </a:t>
            </a:r>
            <a:r>
              <a:rPr lang="ko-KR" altLang="en-US" dirty="0" err="1"/>
              <a:t>그들간의</a:t>
            </a:r>
            <a:r>
              <a:rPr lang="ko-KR" altLang="en-US" dirty="0"/>
              <a:t> 관계에 대한 </a:t>
            </a:r>
            <a:r>
              <a:rPr lang="en-US" altLang="ko-KR" dirty="0"/>
              <a:t>ontology</a:t>
            </a:r>
            <a:r>
              <a:rPr lang="ko-KR" altLang="en-US" dirty="0"/>
              <a:t>도 시행된다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7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1989</a:t>
            </a:r>
            <a:r>
              <a:rPr lang="ko-KR" altLang="en-US" dirty="0"/>
              <a:t>년에 미국에서 동시공학이 발전하게 됨</a:t>
            </a:r>
            <a:r>
              <a:rPr lang="en-US" altLang="ko-KR" dirty="0"/>
              <a:t>. </a:t>
            </a:r>
            <a:r>
              <a:rPr lang="ko-KR" altLang="en-US" dirty="0"/>
              <a:t>따라서 각종 다른 분야의 모든 과정들의 지식이 동시에 발생함에 따라 이들의 지식을 합칠 필요가 있었음</a:t>
            </a:r>
            <a:r>
              <a:rPr lang="en-US" altLang="ko-KR" dirty="0"/>
              <a:t>. </a:t>
            </a:r>
            <a:r>
              <a:rPr lang="ko-KR" altLang="en-US" dirty="0"/>
              <a:t>이 지식을 </a:t>
            </a:r>
            <a:r>
              <a:rPr lang="ko-KR" altLang="en-US" dirty="0" err="1"/>
              <a:t>합치는데에도</a:t>
            </a:r>
            <a:r>
              <a:rPr lang="ko-KR" altLang="en-US" dirty="0"/>
              <a:t> 여러 분야에 따라서 합치게 되었고 크게 설계 및 요구조건에 대한 분야와 전체 과정에 대한 조화  마지막으로 적합한 디자인과 사용에 대한 과정으로 나눌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39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시스템을 만들어서 하위 시스템들을 묶어야 한다</a:t>
            </a:r>
            <a:r>
              <a:rPr lang="en-US" altLang="ko-KR" dirty="0"/>
              <a:t>. </a:t>
            </a:r>
            <a:r>
              <a:rPr lang="ko-KR" altLang="en-US" dirty="0"/>
              <a:t>시스템이란 하위 </a:t>
            </a:r>
            <a:r>
              <a:rPr lang="en-US" altLang="ko-KR" dirty="0"/>
              <a:t>function</a:t>
            </a:r>
            <a:r>
              <a:rPr lang="ko-KR" altLang="en-US" dirty="0"/>
              <a:t>들을 종합한 </a:t>
            </a:r>
            <a:r>
              <a:rPr lang="en-US" altLang="ko-KR" dirty="0"/>
              <a:t>function</a:t>
            </a:r>
            <a:r>
              <a:rPr lang="ko-KR" altLang="en-US" dirty="0"/>
              <a:t>이라고 불리기도 하고</a:t>
            </a:r>
            <a:r>
              <a:rPr lang="en-US" altLang="ko-KR" dirty="0"/>
              <a:t>(INCOSE) </a:t>
            </a:r>
            <a:r>
              <a:rPr lang="ko-KR" altLang="en-US" dirty="0"/>
              <a:t>전체 구조를 볼 수 있는 상태를 말하기도 한다</a:t>
            </a:r>
            <a:r>
              <a:rPr lang="en-US" altLang="ko-KR" dirty="0"/>
              <a:t>(PBS)</a:t>
            </a:r>
          </a:p>
          <a:p>
            <a:endParaRPr lang="en-US" altLang="ko-KR" dirty="0"/>
          </a:p>
          <a:p>
            <a:r>
              <a:rPr lang="en-US" altLang="ko-KR" dirty="0"/>
              <a:t>PBS</a:t>
            </a:r>
            <a:r>
              <a:rPr lang="ko-KR" altLang="en-US" dirty="0"/>
              <a:t>에서 </a:t>
            </a:r>
            <a:r>
              <a:rPr lang="en-US" altLang="ko-KR" dirty="0"/>
              <a:t>Product Node </a:t>
            </a:r>
            <a:r>
              <a:rPr lang="ko-KR" altLang="en-US" dirty="0"/>
              <a:t>구조를 </a:t>
            </a:r>
            <a:r>
              <a:rPr lang="ko-KR" altLang="en-US" dirty="0" err="1"/>
              <a:t>발전시켰고이를</a:t>
            </a:r>
            <a:r>
              <a:rPr lang="ko-KR" altLang="en-US" dirty="0"/>
              <a:t> 통해서 </a:t>
            </a:r>
            <a:r>
              <a:rPr lang="en-US" altLang="ko-KR" dirty="0"/>
              <a:t>UML</a:t>
            </a:r>
            <a:r>
              <a:rPr lang="ko-KR" altLang="en-US" dirty="0"/>
              <a:t>이 나왔고 이를 바탕으로 </a:t>
            </a:r>
            <a:r>
              <a:rPr lang="en-US" altLang="ko-KR" dirty="0" err="1"/>
              <a:t>SysML</a:t>
            </a:r>
            <a:r>
              <a:rPr lang="ko-KR" altLang="en-US" dirty="0"/>
              <a:t>이 나왔는데 </a:t>
            </a:r>
            <a:r>
              <a:rPr lang="en-US" altLang="ko-KR" dirty="0" err="1"/>
              <a:t>SysML</a:t>
            </a:r>
            <a:r>
              <a:rPr lang="ko-KR" altLang="en-US" dirty="0"/>
              <a:t>이 시장을 지배함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5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6E67A-36C4-7D93-319F-D8BF4097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4BF33-5B5E-9C2E-5DFC-A9272368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13A72-79B6-36CD-BE81-C7C3B05A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6FB8B-0AF9-5BB2-2E52-4DDA546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AD004-0462-C8B7-F1AF-DAFD3D1A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72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095C-B86A-CFA9-0B1B-46026358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358E38-82BB-49F7-ED76-91E074843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99F6D-7EF7-3A76-2BB7-412E767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047A8-AD37-B6FD-94FE-E009E912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C4A9D-3754-A348-2920-E5CF6983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6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0BDE1-0265-F537-5E92-A232A15D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CE603-07BC-3FB4-36DE-987BA37C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5C6D4-EA0B-CC03-EF25-BC4F84DB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7E0F5-2E79-D6AB-FEC4-BC6B5206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00C4F-CE70-11F6-69E6-C852118F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874E8-870E-1B95-FDBB-EE4FF15B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A8A33-20A1-3C84-44AE-BF4BA162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EEBB-B2C4-3C6C-4CEA-4B5C4D93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62137-88E1-EB76-78F8-CB6AC567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B3330-6657-4C9B-6D35-69C02952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2BD6E-A83E-E7CF-1E71-E95931B2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86A31-13E9-6252-7745-916ABEC5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BB98A-53F2-C42A-0D43-E7BCD0BD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27A3F-41D3-568C-57B2-5A480BE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B716A-96AB-6B27-AB8E-F7334709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5E30-A032-96F3-BBAD-3E1B9C30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7B871-48BE-CF6D-9BDB-8317EE625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D2D07-DBC5-7DAB-7CD4-DDD8AB94C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B366C-A095-76F3-9C1D-80861FD9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BE210-AF9C-784B-5FEC-929839CB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5B873-495E-B3DB-DDFA-7ECCF201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9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D73F-1A57-CBA0-7363-10D14DA4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93CE7-7FAF-FD33-50CE-E6AC567E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A8938-CD01-1903-D3C4-EB0D01E2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019D3E-C98B-C8D4-67FC-4B260B89D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340C3-D4D0-0CB8-D6E4-60B2D3E4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97D196-98C2-342B-1F89-25C07E7F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AC1A8-FBE6-F009-422B-EC020E09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0A677-4FD7-E761-4D4D-3FF07AF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0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FC324-61F8-2E1E-24AC-F5A63B4F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C3BEB-FEDB-0713-A2C8-372FEFDC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21DFAF-5CCA-F335-3BD7-09C3E079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427C5-7287-4B1C-79CD-C4CF2191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87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81AD4E-86FC-6BD4-3905-86CACDCF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C4817-BF0E-7295-7578-456143FA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FA3A6-2C98-76A1-3D3C-37CF2353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99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90028-494C-779A-7022-622F74E5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81938-6101-CA7D-A6B5-4841E33C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CE124-BFF9-3865-B0A9-485FEE18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0A1FF-7A11-551F-18AB-3013334F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70AC1-1531-1FD5-C2D4-1001CD1A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EA00-4C8F-9371-0AA2-C0BA9798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6041-1C4A-86DC-767C-C85EDB28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2DD38-6E98-C409-F433-97DB6EC44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EF469-0A2F-00F1-3171-7D4697C2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17DC4-C801-4B5F-25D6-85768C95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5637-DFFC-E790-331E-E88EE92F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7281E-EBDA-AA57-9EFD-84B02FAC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A00F2-040C-1F39-CD63-441D486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4E7DB-A04B-E976-CD52-77DA73C9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EFB9E-5F9A-6164-6824-B0EC6136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2EE4-320F-4651-8D93-1B8E3B264E68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EB548-C426-6F95-0DF4-F11D33456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FD55C-2B26-9A85-678D-AFA892914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9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-springer-com-ssl.access.yonsei.ac.kr:8443/book/10.1007/978-1-4471-0631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A251-BAAA-FC47-D1C7-988C034F3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0" i="0" u="none" strike="noStrike" baseline="0" dirty="0">
                <a:latin typeface="t1-gul-regular"/>
              </a:rPr>
              <a:t>The evolution, challenges, and future of knowledge representation in product design systems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7D98E0-EB15-0745-E907-642F77DB5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2022311382 - </a:t>
            </a:r>
            <a:r>
              <a:rPr lang="ko-KR" altLang="en-US" dirty="0"/>
              <a:t>김원중</a:t>
            </a:r>
          </a:p>
        </p:txBody>
      </p:sp>
    </p:spTree>
    <p:extLst>
      <p:ext uri="{BB962C8B-B14F-4D97-AF65-F5344CB8AC3E}">
        <p14:creationId xmlns:p14="http://schemas.microsoft.com/office/powerpoint/2010/main" val="25888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7C78-D74C-425E-3AF5-79F13297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3.2.1. Systems architecting and requirements specifications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4040-CA70-2F79-2A1C-8A28FA60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Systems: </a:t>
            </a:r>
          </a:p>
          <a:p>
            <a:pPr lvl="1"/>
            <a:r>
              <a:rPr lang="en-US" altLang="ko-KR" dirty="0"/>
              <a:t>Function of functions(INCOSE), PBS</a:t>
            </a:r>
          </a:p>
          <a:p>
            <a:r>
              <a:rPr lang="en-US" altLang="ko-KR" dirty="0"/>
              <a:t>PBS: </a:t>
            </a:r>
          </a:p>
          <a:p>
            <a:pPr lvl="1"/>
            <a:r>
              <a:rPr lang="en-US" altLang="ko-KR" dirty="0"/>
              <a:t>Product-Node , UML, </a:t>
            </a:r>
            <a:r>
              <a:rPr lang="en-US" altLang="ko-KR" dirty="0" err="1"/>
              <a:t>SysML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7CB8-3ECD-BF72-ED93-949CE208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3.2.2. Collaborative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4FFF-A60D-2F20-3B8A-F4246FF1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functional: geometry, design rules etc.</a:t>
            </a:r>
          </a:p>
          <a:p>
            <a:pPr lvl="1"/>
            <a:r>
              <a:rPr lang="en-US" altLang="ko-KR" dirty="0"/>
              <a:t>Issues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sz="2400" b="0" i="0" u="none" strike="noStrike" baseline="0" dirty="0">
                <a:latin typeface="t1-gul-regular"/>
              </a:rPr>
              <a:t>product information, engineering repositories, constraint management</a:t>
            </a:r>
          </a:p>
          <a:p>
            <a:r>
              <a:rPr lang="en-US" altLang="ko-KR" b="0" i="0" u="none" strike="noStrike" baseline="0" dirty="0" err="1">
                <a:latin typeface="t1-gul-regular"/>
              </a:rPr>
              <a:t>Expertises</a:t>
            </a:r>
            <a:r>
              <a:rPr lang="en-US" altLang="ko-KR" b="0" i="0" u="none" strike="noStrike" baseline="0" dirty="0">
                <a:latin typeface="t1-gul-regular"/>
              </a:rPr>
              <a:t> community </a:t>
            </a:r>
            <a:r>
              <a:rPr lang="en-US" altLang="ko-KR" b="0" i="0" u="none" strike="noStrike" baseline="0" dirty="0">
                <a:latin typeface="t1-gul-regular"/>
                <a:sym typeface="Wingdings" panose="05000000000000000000" pitchFamily="2" charset="2"/>
              </a:rPr>
              <a:t> CAD</a:t>
            </a:r>
            <a:endParaRPr lang="en-US" altLang="ko-KR" b="0" i="0" u="none" strike="noStrike" baseline="0" dirty="0">
              <a:latin typeface="t1-gul-regular"/>
            </a:endParaRPr>
          </a:p>
          <a:p>
            <a:r>
              <a:rPr lang="en-US" altLang="ko-KR" dirty="0">
                <a:latin typeface="t1-gul-regular"/>
              </a:rPr>
              <a:t>NIST </a:t>
            </a:r>
            <a:r>
              <a:rPr lang="en-US" altLang="ko-KR" dirty="0">
                <a:latin typeface="t1-gul-regular"/>
                <a:sym typeface="Wingdings" panose="05000000000000000000" pitchFamily="2" charset="2"/>
              </a:rPr>
              <a:t> knowledge processes(CE DDRM)</a:t>
            </a:r>
          </a:p>
          <a:p>
            <a:r>
              <a:rPr lang="en-US" altLang="ko-KR" dirty="0">
                <a:latin typeface="t1-gul-regular"/>
              </a:rPr>
              <a:t>User friendly environment</a:t>
            </a:r>
          </a:p>
          <a:p>
            <a:r>
              <a:rPr lang="en-US" altLang="ko-KR" b="0" i="0" u="none" strike="noStrike" baseline="0" dirty="0">
                <a:latin typeface="t1-gul-regular"/>
              </a:rPr>
              <a:t>Heterogeneous</a:t>
            </a:r>
            <a:r>
              <a:rPr lang="ko-KR" altLang="en-US" b="0" i="0" u="none" strike="noStrike" baseline="0" dirty="0">
                <a:latin typeface="t1-gul-regular"/>
              </a:rPr>
              <a:t> </a:t>
            </a:r>
            <a:r>
              <a:rPr lang="en-US" altLang="ko-KR" b="0" i="0" u="none" strike="noStrike" baseline="0" dirty="0">
                <a:latin typeface="t1-gul-regular"/>
              </a:rPr>
              <a:t>and multidisciplinary </a:t>
            </a:r>
            <a:r>
              <a:rPr lang="en-US" altLang="ko-KR" b="0" i="0" u="none" strike="noStrike" baseline="0" dirty="0">
                <a:latin typeface="t1-gul-regular"/>
                <a:sym typeface="Wingdings" panose="05000000000000000000" pitchFamily="2" charset="2"/>
              </a:rPr>
              <a:t> DTM</a:t>
            </a:r>
            <a:endParaRPr lang="en-US" altLang="ko-KR" b="0" i="0" u="none" strike="noStrike" baseline="0" dirty="0">
              <a:latin typeface="t1-gu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310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0D4A9-D19B-C146-0505-71825796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3.2.3. Design rationale encoding and 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C4F7F-D7DA-32DB-151F-E7538414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 rationale systems: function </a:t>
            </a: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match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components</a:t>
            </a:r>
          </a:p>
          <a:p>
            <a:pPr lvl="1"/>
            <a:r>
              <a:rPr lang="en-US" altLang="ko-KR" dirty="0"/>
              <a:t>Argumentation-based </a:t>
            </a:r>
            <a:r>
              <a:rPr lang="en-US" altLang="ko-KR" dirty="0">
                <a:sym typeface="Wingdings" panose="05000000000000000000" pitchFamily="2" charset="2"/>
              </a:rPr>
              <a:t> QOC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Descriptive-based  IBIS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Computational support for design  (</a:t>
            </a:r>
            <a:r>
              <a:rPr lang="en-US" altLang="ko-KR" dirty="0" err="1">
                <a:sym typeface="Wingdings" panose="05000000000000000000" pitchFamily="2" charset="2"/>
              </a:rPr>
              <a:t>DRed</a:t>
            </a:r>
            <a:r>
              <a:rPr lang="en-US" altLang="ko-KR" dirty="0">
                <a:sym typeface="Wingdings" panose="05000000000000000000" pitchFamily="2" charset="2"/>
              </a:rPr>
              <a:t>)PLM too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lset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3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866F-1790-34A5-39F4-CA27592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bold"/>
              </a:rPr>
              <a:t>4. Computational support tools in design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5648CF-BADB-909D-1D87-8F3783921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4574" y="1825625"/>
            <a:ext cx="5522852" cy="4351338"/>
          </a:xfrm>
        </p:spPr>
      </p:pic>
    </p:spTree>
    <p:extLst>
      <p:ext uri="{BB962C8B-B14F-4D97-AF65-F5344CB8AC3E}">
        <p14:creationId xmlns:p14="http://schemas.microsoft.com/office/powerpoint/2010/main" val="33648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2EE49-CFCD-6CC2-C088-D78D8A46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 Process view of computer support tools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FED905E-68E6-1C8D-C77E-509BA1E8F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0788" y="1825625"/>
            <a:ext cx="2530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4218-8B8C-A9B4-EEFA-10AE2B50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4.1.1. Sketching tools in conceptual design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5058B31-8F01-8217-8823-C2757396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Early stage </a:t>
            </a:r>
            <a:r>
              <a:rPr lang="en-US" altLang="ko-KR" dirty="0">
                <a:sym typeface="Wingdings" panose="05000000000000000000" pitchFamily="2" charset="2"/>
              </a:rPr>
              <a:t> knowledge design not done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CAE, parametric CAD modeling(</a:t>
            </a:r>
            <a:r>
              <a:rPr lang="en-US" altLang="ko-KR" sz="2400" b="0" i="0" u="none" strike="noStrike" baseline="0" dirty="0">
                <a:latin typeface="t1-gul-regular"/>
              </a:rPr>
              <a:t>WIMP)</a:t>
            </a:r>
          </a:p>
          <a:p>
            <a:pPr lvl="1"/>
            <a:r>
              <a:rPr lang="en-US" altLang="ko-KR" dirty="0">
                <a:latin typeface="t1-gul-regular"/>
                <a:sym typeface="Wingdings" panose="05000000000000000000" pitchFamily="2" charset="2"/>
              </a:rPr>
              <a:t> </a:t>
            </a:r>
            <a:r>
              <a:rPr lang="en-US" altLang="ko-KR" sz="2400" b="0" i="0" u="none" strike="noStrike" baseline="0" dirty="0">
                <a:latin typeface="t1-gul-regular"/>
              </a:rPr>
              <a:t>SKETCH-N-MAKE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Modern: PLM,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SysML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knowledge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management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3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0A067-6B5F-136E-2C45-7AB2211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4.1.2. Design decision making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5D47F-75E6-E162-7B8F-7D2D6DC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Designer </a:t>
            </a:r>
            <a:r>
              <a:rPr lang="en-US" altLang="ko-KR" dirty="0">
                <a:sym typeface="Wingdings" panose="05000000000000000000" pitchFamily="2" charset="2"/>
              </a:rPr>
              <a:t> guidance needed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RQFD: Risk management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CMDM: game theoretic approach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Modern: change past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3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51B91-CE88-DAD6-2F4B-3B697C06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4.1.3. Computational support for search and reuse in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01638-5CCE-85C3-44FB-906F562D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0" i="0" u="none" strike="noStrike" baseline="0" dirty="0">
                <a:latin typeface="t1-gul-regular"/>
              </a:rPr>
              <a:t>75% of the designs are reused</a:t>
            </a:r>
          </a:p>
          <a:p>
            <a:r>
              <a:rPr lang="en-US" altLang="ko-KR" sz="2800" b="0" i="0" u="none" strike="noStrike" baseline="0" dirty="0">
                <a:latin typeface="t1-gul-regular"/>
              </a:rPr>
              <a:t>60% of time to find proper information</a:t>
            </a:r>
          </a:p>
          <a:p>
            <a:pPr lvl="1"/>
            <a:r>
              <a:rPr lang="en-US" altLang="ko-KR" dirty="0">
                <a:latin typeface="t1-gul-regular"/>
              </a:rPr>
              <a:t>Search engine is very needed</a:t>
            </a:r>
            <a:endParaRPr lang="en-US" altLang="ko-KR" b="0" i="0" u="none" strike="noStrike" baseline="0" dirty="0">
              <a:latin typeface="t1-gul-regular"/>
            </a:endParaRPr>
          </a:p>
          <a:p>
            <a:r>
              <a:rPr lang="en-US" altLang="ko-KR" sz="2800" b="0" i="0" u="none" strike="noStrike" baseline="0" dirty="0">
                <a:latin typeface="t1-gul-regular"/>
              </a:rPr>
              <a:t>High-level, conceptual mental model: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Information Lib: IndustryNet, Alta Vista</a:t>
            </a:r>
          </a:p>
          <a:p>
            <a:r>
              <a:rPr lang="en-US" altLang="ko-KR" dirty="0"/>
              <a:t>Keywords searches to obtain information</a:t>
            </a:r>
          </a:p>
          <a:p>
            <a:pPr lvl="1"/>
            <a:r>
              <a:rPr lang="en-US" altLang="ko-KR" dirty="0"/>
              <a:t>EDM, PDM</a:t>
            </a:r>
          </a:p>
          <a:p>
            <a:r>
              <a:rPr lang="en-US" altLang="ko-KR" dirty="0"/>
              <a:t>3D content</a:t>
            </a:r>
          </a:p>
          <a:p>
            <a:pPr lvl="1"/>
            <a:r>
              <a:rPr lang="en-US" altLang="ko-KR" dirty="0"/>
              <a:t>ESB, REUSE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95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5940-0B61-1DBA-3DBA-4E96909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4.1.4. Virtual reality support in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9FCA7-24CF-4A3D-4EBE-230760BD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can find defects earlier</a:t>
            </a:r>
          </a:p>
          <a:p>
            <a:r>
              <a:rPr lang="en-US" altLang="ko-KR" dirty="0"/>
              <a:t>Simulation based design apps</a:t>
            </a:r>
          </a:p>
          <a:p>
            <a:pPr lvl="1"/>
            <a:r>
              <a:rPr lang="en-US" altLang="ko-KR" dirty="0"/>
              <a:t>VR, VADE</a:t>
            </a:r>
          </a:p>
          <a:p>
            <a:r>
              <a:rPr lang="en-US" altLang="ko-KR" dirty="0"/>
              <a:t>Internet tool for VR:</a:t>
            </a:r>
          </a:p>
          <a:p>
            <a:pPr lvl="1"/>
            <a:r>
              <a:rPr lang="en-US" altLang="ko-KR" dirty="0"/>
              <a:t>VRCE</a:t>
            </a:r>
          </a:p>
          <a:p>
            <a:r>
              <a:rPr lang="en-US" altLang="ko-KR" dirty="0"/>
              <a:t>Virtual prototyping</a:t>
            </a:r>
          </a:p>
          <a:p>
            <a:pPr lvl="1"/>
            <a:r>
              <a:rPr lang="en-US" altLang="ko-KR" dirty="0"/>
              <a:t>JCAD-VR, Active World, Design 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54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CA8BC-EC96-3F5F-3F56-DB7B72A2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 Integrated view of computational support for design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D79022-C7E8-6E04-36B2-B972F29C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2750" y="1825625"/>
            <a:ext cx="2306499" cy="4351338"/>
          </a:xfrm>
        </p:spPr>
      </p:pic>
    </p:spTree>
    <p:extLst>
      <p:ext uri="{BB962C8B-B14F-4D97-AF65-F5344CB8AC3E}">
        <p14:creationId xmlns:p14="http://schemas.microsoft.com/office/powerpoint/2010/main" val="13193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670BF-BE3C-0C7B-05A8-28F8AF3B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4FC3C-C20C-31F0-48DA-724BDF34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Why knowledge representation is important?</a:t>
            </a:r>
          </a:p>
          <a:p>
            <a:pPr lvl="1"/>
            <a:r>
              <a:rPr lang="en-US" altLang="ko-KR" dirty="0"/>
              <a:t>Design = Function </a:t>
            </a:r>
            <a:r>
              <a:rPr lang="en-US" altLang="ko-KR" dirty="0">
                <a:sym typeface="Wingdings" panose="05000000000000000000" pitchFamily="2" charset="2"/>
              </a:rPr>
              <a:t> Structure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Knowledge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representation is needed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What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knowledge?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Information(described data)  Knowledge(acknowledge data #not trained)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Knowledge can be differed by subject, person etc.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Knowledge representation can transfer the knowledge between subjects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DCEB7-0F3D-B056-B4B7-F8FEB65D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585" y="1027906"/>
            <a:ext cx="2466216" cy="19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7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C3FF-6AA9-95F2-14A9-72502064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4.2.1. Collaborative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DCA57-4236-7A94-F376-57782B8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Globalization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Abroad sharing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collaboration needed</a:t>
            </a:r>
          </a:p>
          <a:p>
            <a:r>
              <a:rPr lang="en-US" altLang="ko-KR" dirty="0"/>
              <a:t>Web based:</a:t>
            </a:r>
          </a:p>
          <a:p>
            <a:pPr lvl="1"/>
            <a:r>
              <a:rPr lang="en-US" altLang="ko-KR" dirty="0" err="1"/>
              <a:t>WebCADET</a:t>
            </a:r>
            <a:endParaRPr lang="en-US" altLang="ko-KR" dirty="0"/>
          </a:p>
          <a:p>
            <a:r>
              <a:rPr lang="en-US" altLang="ko-KR" dirty="0"/>
              <a:t>Communication tools</a:t>
            </a:r>
          </a:p>
          <a:p>
            <a:pPr lvl="1"/>
            <a:r>
              <a:rPr lang="en-US" altLang="ko-KR" dirty="0"/>
              <a:t>DICE project</a:t>
            </a:r>
          </a:p>
          <a:p>
            <a:pPr lvl="1"/>
            <a:r>
              <a:rPr lang="en-US" altLang="ko-KR" dirty="0"/>
              <a:t>PACT, DIDE, A-DESIGN etc.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61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28121-0E89-0221-D783-EDB4D3E2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4.2.2. Systems integration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27AE-25D3-B215-9E97-E2574E1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Decomposition-Integration:</a:t>
            </a:r>
          </a:p>
          <a:p>
            <a:pPr lvl="1"/>
            <a:r>
              <a:rPr lang="en-US" altLang="ko-KR" dirty="0"/>
              <a:t>DSM</a:t>
            </a:r>
          </a:p>
          <a:p>
            <a:r>
              <a:rPr lang="en-US" altLang="ko-KR" dirty="0"/>
              <a:t>Two axioms method:</a:t>
            </a:r>
          </a:p>
          <a:p>
            <a:pPr lvl="1"/>
            <a:r>
              <a:rPr lang="en-US" altLang="ko-KR" dirty="0"/>
              <a:t>Function independence</a:t>
            </a:r>
          </a:p>
          <a:p>
            <a:pPr lvl="1"/>
            <a:r>
              <a:rPr lang="en-US" altLang="ko-KR" dirty="0"/>
              <a:t>Least information is the best</a:t>
            </a:r>
          </a:p>
          <a:p>
            <a:pPr lvl="1"/>
            <a:r>
              <a:rPr lang="en-US" altLang="ko-KR" dirty="0"/>
              <a:t>FR, 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60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79293-DD75-2D00-AD37-C10B811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4.2.3. Product Lifecycle Management (PLM)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90F91-F4BE-0D48-F25C-BB4B5AB1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PDM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manage many aspects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many aspect’s men’s are involved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Lifecycle data is needed</a:t>
            </a:r>
          </a:p>
          <a:p>
            <a:r>
              <a:rPr lang="en-US" altLang="ko-KR" dirty="0"/>
              <a:t>Two type:</a:t>
            </a:r>
          </a:p>
          <a:p>
            <a:pPr lvl="1"/>
            <a:r>
              <a:rPr lang="en-US" altLang="ko-KR" dirty="0"/>
              <a:t>Engineering Oriented</a:t>
            </a:r>
          </a:p>
          <a:p>
            <a:pPr lvl="1"/>
            <a:r>
              <a:rPr lang="en-US" altLang="ko-KR" dirty="0"/>
              <a:t>Business Oriented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2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91A59-E460-F56D-AE39-7C423C56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4.2.4. Knowledge management and mass customization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68A1D-45ED-BB62-96E2-8A761C79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Mass customization</a:t>
            </a:r>
          </a:p>
          <a:p>
            <a:pPr lvl="1"/>
            <a:r>
              <a:rPr lang="en-US" altLang="ko-KR" u="sng" dirty="0"/>
              <a:t>User friendly</a:t>
            </a:r>
          </a:p>
          <a:p>
            <a:pPr lvl="1"/>
            <a:r>
              <a:rPr lang="en-US" altLang="ko-KR" dirty="0"/>
              <a:t>Configure, parameters, etc.</a:t>
            </a:r>
          </a:p>
          <a:p>
            <a:r>
              <a:rPr lang="en-US" altLang="ko-KR" dirty="0"/>
              <a:t>Product platform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products to product family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more productivity, versatility, etc. </a:t>
            </a:r>
            <a:r>
              <a:rPr lang="en-US" altLang="ko-KR" dirty="0">
                <a:sym typeface="Wingdings" panose="05000000000000000000" pitchFamily="2" charset="2"/>
              </a:rPr>
              <a:t> K-M needed</a:t>
            </a:r>
            <a:r>
              <a:rPr lang="en-US" altLang="ko-KR" sz="2800" b="0" i="0" u="none" strike="noStrike" baseline="0" dirty="0">
                <a:latin typeface="t1-gul-regular"/>
              </a:rPr>
              <a:t> 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1. Facilitation of collaborative product development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2. Eliciting knowledge about clients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3. Virtual enterprise </a:t>
            </a:r>
            <a:r>
              <a:rPr lang="en-US" altLang="ko-KR" b="0" i="0" u="none" strike="noStrike" baseline="0" dirty="0" err="1">
                <a:latin typeface="t1-gul-regular"/>
              </a:rPr>
              <a:t>environmeny</a:t>
            </a:r>
            <a:endParaRPr lang="en-US" altLang="ko-KR" b="0" i="0" u="none" strike="noStrike" baseline="0" dirty="0">
              <a:latin typeface="t1-gul-regular"/>
            </a:endParaRP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4. Providing enrichments to clients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5. Providing an open system architecture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085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CE6FA-F352-5181-F79C-18A35AD1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4.3. Computational support tools—an industry 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1B0871-DEA5-DD77-17DE-3BE8BC05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9562" y="1825625"/>
            <a:ext cx="5732875" cy="4351338"/>
          </a:xfrm>
        </p:spPr>
      </p:pic>
    </p:spTree>
    <p:extLst>
      <p:ext uri="{BB962C8B-B14F-4D97-AF65-F5344CB8AC3E}">
        <p14:creationId xmlns:p14="http://schemas.microsoft.com/office/powerpoint/2010/main" val="419906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66F8-8974-2BE1-3E8A-459779CE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bold"/>
              </a:rPr>
              <a:t>2. What is knowledge in product design?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9C7AE-3599-A9DD-48F9-96EE447A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Observation </a:t>
            </a:r>
            <a:r>
              <a:rPr lang="en-US" altLang="ko-KR" dirty="0">
                <a:sym typeface="Wingdings" panose="05000000000000000000" pitchFamily="2" charset="2"/>
              </a:rPr>
              <a:t> Data  Information  Knowledge(action)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sz="3500" dirty="0">
              <a:sym typeface="Wingdings" panose="05000000000000000000" pitchFamily="2" charset="2"/>
            </a:endParaRPr>
          </a:p>
          <a:p>
            <a:r>
              <a:rPr lang="en-US" altLang="ko-KR" sz="3500" dirty="0">
                <a:sym typeface="Wingdings" panose="05000000000000000000" pitchFamily="2" charset="2"/>
              </a:rPr>
              <a:t> Understanding the context of the knowledge is equally important to understand the definition of knowledge</a:t>
            </a:r>
            <a:endParaRPr lang="ko-KR" altLang="en-US" sz="3500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9BE313A4-5DAD-1569-4A55-73812C56A62F}"/>
              </a:ext>
            </a:extLst>
          </p:cNvPr>
          <p:cNvSpPr/>
          <p:nvPr/>
        </p:nvSpPr>
        <p:spPr>
          <a:xfrm rot="5400000">
            <a:off x="5613723" y="-2361235"/>
            <a:ext cx="416688" cy="9769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F0638-6EF4-F755-3FBC-EC20670625BC}"/>
              </a:ext>
            </a:extLst>
          </p:cNvPr>
          <p:cNvSpPr txBox="1"/>
          <p:nvPr/>
        </p:nvSpPr>
        <p:spPr>
          <a:xfrm>
            <a:off x="3287211" y="2859358"/>
            <a:ext cx="506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Too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Long!!!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B47B-D3EF-53CF-143C-6B2F0578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2.1. Classification of knowledge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076F35-40B6-E6E4-6092-2504073FC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5035" y="1825625"/>
            <a:ext cx="49219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25496-B57E-E190-8BDD-627897CD4F4F}"/>
              </a:ext>
            </a:extLst>
          </p:cNvPr>
          <p:cNvSpPr txBox="1"/>
          <p:nvPr/>
        </p:nvSpPr>
        <p:spPr>
          <a:xfrm>
            <a:off x="838200" y="4425357"/>
            <a:ext cx="294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baseline="0" dirty="0">
                <a:latin typeface="t1-gul-regular"/>
                <a:hlinkClick r:id="rId4"/>
              </a:rPr>
              <a:t>Sriram R. Intelligent systems for engineering: a knowledge-based approach</a:t>
            </a:r>
            <a:endParaRPr lang="en-US" altLang="ko-KR" sz="1800" b="0" i="0" u="none" strike="noStrike" baseline="0" dirty="0">
              <a:latin typeface="t1-gu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58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4176-6976-AE9B-31A6-B20B6F5D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2.2. Classification of knowledge representation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243A43-C7C0-F9FE-5FB4-C17461ACB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6020"/>
            <a:ext cx="10515600" cy="2990547"/>
          </a:xfrm>
        </p:spPr>
      </p:pic>
    </p:spTree>
    <p:extLst>
      <p:ext uri="{BB962C8B-B14F-4D97-AF65-F5344CB8AC3E}">
        <p14:creationId xmlns:p14="http://schemas.microsoft.com/office/powerpoint/2010/main" val="19814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C919E-FC53-C499-270D-508FB130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bold"/>
              </a:rPr>
              <a:t>3. Research in product design: the knowledge perspective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24FE0-288D-B2F1-85CF-0B0AB4A4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Engineering</a:t>
            </a:r>
            <a:r>
              <a:rPr lang="ko-KR" altLang="en-US" dirty="0"/>
              <a:t> </a:t>
            </a:r>
            <a:r>
              <a:rPr lang="en-US" altLang="ko-KR" dirty="0"/>
              <a:t>design </a:t>
            </a:r>
          </a:p>
          <a:p>
            <a:r>
              <a:rPr lang="en-US" altLang="ko-KR" dirty="0"/>
              <a:t>= Find solutions </a:t>
            </a:r>
          </a:p>
          <a:p>
            <a:r>
              <a:rPr lang="en-US" altLang="ko-KR" dirty="0"/>
              <a:t>= Do something with knowledge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Engineering design  Find solutions by knowledge 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3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2A130-872C-AF3B-31D1-7B5AE235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3.1. Design processes view of knowledge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DDE07D8-D668-A46B-F3DA-DD4C9C80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8505" y="1825625"/>
            <a:ext cx="6054990" cy="4351338"/>
          </a:xfrm>
        </p:spPr>
      </p:pic>
    </p:spTree>
    <p:extLst>
      <p:ext uri="{BB962C8B-B14F-4D97-AF65-F5344CB8AC3E}">
        <p14:creationId xmlns:p14="http://schemas.microsoft.com/office/powerpoint/2010/main" val="10508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8CAE-3951-ED97-4D51-A8D5EB1C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0937D4-59AA-E453-9CB0-21605AFC0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5476" y="154920"/>
            <a:ext cx="3981048" cy="6548159"/>
          </a:xfrm>
        </p:spPr>
      </p:pic>
    </p:spTree>
    <p:extLst>
      <p:ext uri="{BB962C8B-B14F-4D97-AF65-F5344CB8AC3E}">
        <p14:creationId xmlns:p14="http://schemas.microsoft.com/office/powerpoint/2010/main" val="83074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49F2-7D7B-78B1-FFF2-CB083085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baseline="0" dirty="0">
                <a:latin typeface="t1-gul-regular-italic"/>
              </a:rPr>
              <a:t>3.2. Integration of interacting knowledge systems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322076-D047-9F2F-8236-FEE40E31D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8176" y="1825625"/>
            <a:ext cx="2795648" cy="4351338"/>
          </a:xfrm>
        </p:spPr>
      </p:pic>
    </p:spTree>
    <p:extLst>
      <p:ext uri="{BB962C8B-B14F-4D97-AF65-F5344CB8AC3E}">
        <p14:creationId xmlns:p14="http://schemas.microsoft.com/office/powerpoint/2010/main" val="57601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2258</Words>
  <Application>Microsoft Office PowerPoint</Application>
  <PresentationFormat>와이드스크린</PresentationFormat>
  <Paragraphs>248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t1-gul-bold</vt:lpstr>
      <vt:lpstr>t1-gul-regular</vt:lpstr>
      <vt:lpstr>t1-gul-regular-italic</vt:lpstr>
      <vt:lpstr>맑은 고딕</vt:lpstr>
      <vt:lpstr>Arial</vt:lpstr>
      <vt:lpstr>Office 테마</vt:lpstr>
      <vt:lpstr>The evolution, challenges, and future of knowledge representation in product design systems</vt:lpstr>
      <vt:lpstr>1. Introduction</vt:lpstr>
      <vt:lpstr>2. What is knowledge in product design?</vt:lpstr>
      <vt:lpstr>2.1. Classification of knowledge</vt:lpstr>
      <vt:lpstr>2.2. Classification of knowledge representation</vt:lpstr>
      <vt:lpstr>3. Research in product design: the knowledge perspective</vt:lpstr>
      <vt:lpstr>3.1. Design processes view of knowledge</vt:lpstr>
      <vt:lpstr>3.1</vt:lpstr>
      <vt:lpstr>3.2. Integration of interacting knowledge systems</vt:lpstr>
      <vt:lpstr>3.2.1. Systems architecting and requirements specifications</vt:lpstr>
      <vt:lpstr>3.2.2. Collaborative engineering</vt:lpstr>
      <vt:lpstr>3.2.3. Design rationale encoding and use</vt:lpstr>
      <vt:lpstr>4. Computational support tools in design</vt:lpstr>
      <vt:lpstr>4.1. Process view of computer support tools</vt:lpstr>
      <vt:lpstr>4.1.1. Sketching tools in conceptual design</vt:lpstr>
      <vt:lpstr>4.1.2. Design decision making</vt:lpstr>
      <vt:lpstr>4.1.3. Computational support for search and reuse in design</vt:lpstr>
      <vt:lpstr>4.1.4. Virtual reality support in design</vt:lpstr>
      <vt:lpstr>4.2. Integrated view of computational support for design</vt:lpstr>
      <vt:lpstr>4.2.1. Collaborative design</vt:lpstr>
      <vt:lpstr>4.2.2. Systems integration support</vt:lpstr>
      <vt:lpstr>4.2.3. Product Lifecycle Management (PLM)</vt:lpstr>
      <vt:lpstr>4.2.4. Knowledge management and mass customization</vt:lpstr>
      <vt:lpstr>4.3. Computational support tools—an industry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evolution, challenges, and future of knowledge representation in product design systems</dc:title>
  <dc:creator>김원중</dc:creator>
  <cp:lastModifiedBy>김원중</cp:lastModifiedBy>
  <cp:revision>2</cp:revision>
  <dcterms:created xsi:type="dcterms:W3CDTF">2022-09-06T14:29:52Z</dcterms:created>
  <dcterms:modified xsi:type="dcterms:W3CDTF">2022-09-13T13:22:55Z</dcterms:modified>
</cp:coreProperties>
</file>