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6" r:id="rId2"/>
    <p:sldId id="4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</p:sldIdLst>
  <p:sldSz cx="12192000" cy="6858000"/>
  <p:notesSz cx="6858000" cy="9144000"/>
  <p:custDataLst>
    <p:tags r:id="rId1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6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3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2B40-6A94-4569-A10E-49DC4198BE09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9AD84-F9D7-41F5-A7E5-527981E34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2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49AD84-F9D7-41F5-A7E5-527981E3425A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0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B5D15-00FB-4892-8230-90736E4E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CB08F-6A18-48B6-A4E9-4658D3396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9767B-3475-4184-8FC5-3E4CFD1C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60C8C-E2B9-409F-99CA-D92CB40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B76BD-EC2F-4248-BA5B-A5553CF3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3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AB41-C002-4067-B39C-1E9E016B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9ADF7-44E8-4BF7-AAC8-D043E001E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1F427-C3AF-4B2A-80F6-4397EDA1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B0BA2-C484-4AD1-B4BD-1A957B1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413EB-3A9B-4EF0-A455-C01A62A8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7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BEF5EA-BC17-4CF3-A847-521BF844C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197A5-6979-4AB1-A747-D4CCA77BC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38433-A19C-4A24-8D93-AFD9902C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15BD6-B2C5-47A9-82B2-3C8631C9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EE5EF-1B10-4B99-B4A8-AD3FBF67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5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27161-4129-4444-B9A0-36E6AC2E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2BFE-B622-4C40-A05B-990C9633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54C29-527B-43BD-AC61-63B2022F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1500A-EC30-43AE-877D-48725B6E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4C86A-C16C-485C-A159-985E777F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7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1AD96-DC13-495E-8115-FD58E864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D8259-225D-493C-B2D6-22D2B076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BCA3B-ADD4-4BFF-84DE-C1C118E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9AA4E-8B12-4877-9AA4-59C916C8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6202D-A734-4F65-BA91-FE76894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0AD53-52A3-46E4-8F3A-CB9AAE34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6227A-08DA-4117-97F8-5B820C0B2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80980C-7B26-4B1F-9754-C0157D0E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849D4-37B8-4368-9865-4A97F909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2D8384-BA8D-49B3-8AA6-12F0FDB5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2B899-91B2-4CD8-BB78-31654424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9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F58B-06FB-46B3-9ED5-6597E034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BFDAD0-F3D9-417B-B009-B9E05BAD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ADA2C7-0571-4F16-9FD9-BC646769B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2FCE31-42E7-4AB2-8157-1711F4FF6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919E7-3E62-4E14-B1AA-A846AA354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0C0FBC-7366-4CF8-840E-D1E5ADD8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6A2AA7-8965-4B9E-B927-8C3A1513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D3BB7E-8797-40EE-B231-1CFAB4FE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6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CF03B-C5FC-42F5-9AA1-6BD079BC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D1AF1-79F3-4390-B13E-B15369E2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4192E3-39CF-4AF0-9BB0-7BAEBD7A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7D510-05EA-4C34-B0C8-0144962D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5D244-F3AD-4930-92AA-1FE02C23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C4A94B-021D-4302-B597-22FCB2B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38CA1-251E-4E26-8FC0-01081ABF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7946E-013C-4061-AB5F-FA0F3FAA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457E2-BE5A-4577-96CD-C7D3DE10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4306C-F8E4-41D8-B81C-E1E5C666F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9CC97A-1610-4467-A641-3EB1E257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FDA10-6DCB-4276-80B1-4C49C039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AACC4A-9DAF-4F9E-8839-41FA54D8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F9B5B-64CB-47D4-9591-6A40219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5D886E-9FC4-4D32-9BE4-D77BCACFF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2AB26-684E-4DF8-AF77-539A3A2D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71C3F-1FE0-46CB-A152-5192E311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744EF-3E87-4F46-92A1-FF586958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F8A82-B434-4867-8581-87E513B8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7A1B93-42D8-403D-80FF-D39DE6D9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99D23-8487-4DF1-8853-96D526336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241D4-14A0-44C0-BD4A-B5ABBA38D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1B83-01DB-46C6-AE9D-3CF319F430FD}" type="datetimeFigureOut">
              <a:rPr lang="zh-CN" altLang="en-US" smtClean="0"/>
              <a:t>2020/7/23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32A61-5EC9-4227-8E23-CC3C21305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8F149-EF15-4C6A-BCF9-7D7EC340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9F01-D995-42A5-97C7-EA035F4D1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0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4.xml"/><Relationship Id="rId3" Type="http://schemas.openxmlformats.org/officeDocument/2006/relationships/slide" Target="slide18.xml"/><Relationship Id="rId7" Type="http://schemas.openxmlformats.org/officeDocument/2006/relationships/slide" Target="slide7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4.xml"/><Relationship Id="rId5" Type="http://schemas.openxmlformats.org/officeDocument/2006/relationships/slide" Target="slide49.xml"/><Relationship Id="rId10" Type="http://schemas.openxmlformats.org/officeDocument/2006/relationships/slide" Target="slide124.xml"/><Relationship Id="rId4" Type="http://schemas.openxmlformats.org/officeDocument/2006/relationships/slide" Target="slide33.xml"/><Relationship Id="rId9" Type="http://schemas.openxmlformats.org/officeDocument/2006/relationships/slide" Target="slide10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1A10-DB88-4067-AAD8-D9EDADD76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1213803"/>
            <a:ext cx="9144000" cy="2387600"/>
          </a:xfrm>
        </p:spPr>
        <p:txBody>
          <a:bodyPr/>
          <a:lstStyle/>
          <a:p>
            <a:pPr algn="ctr"/>
            <a:r>
              <a:rPr lang="zh-CN" altLang="en-US" sz="3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知识竞赛</a:t>
            </a:r>
          </a:p>
        </p:txBody>
      </p:sp>
    </p:spTree>
    <p:extLst>
      <p:ext uri="{BB962C8B-B14F-4D97-AF65-F5344CB8AC3E}">
        <p14:creationId xmlns:p14="http://schemas.microsoft.com/office/powerpoint/2010/main" val="234389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8.</a:t>
            </a:r>
            <a:r>
              <a:rPr lang="zh-CN" altLang="en-US" sz="3200" dirty="0">
                <a:cs typeface="+mn-ea"/>
                <a:sym typeface="+mn-lt"/>
              </a:rPr>
              <a:t>交换机一般工作在哪一层？</a:t>
            </a:r>
            <a:endParaRPr lang="en-US" altLang="zh-CN" sz="32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2764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10683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7.IP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地址通常采用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的格式标识。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22951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点分十进制</a:t>
            </a:r>
          </a:p>
        </p:txBody>
      </p:sp>
    </p:spTree>
    <p:extLst>
      <p:ext uri="{BB962C8B-B14F-4D97-AF65-F5344CB8AC3E}">
        <p14:creationId xmlns:p14="http://schemas.microsoft.com/office/powerpoint/2010/main" val="124042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道教首创之地是哪里？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齐云山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武当山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鹤鸣山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6264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471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9.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相较于网络层是为主机之间提供逻辑通信，运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输层则是为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之间提供端到端的逻辑通信。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6030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应用进程</a:t>
            </a:r>
          </a:p>
        </p:txBody>
      </p:sp>
    </p:spTree>
    <p:extLst>
      <p:ext uri="{BB962C8B-B14F-4D97-AF65-F5344CB8AC3E}">
        <p14:creationId xmlns:p14="http://schemas.microsoft.com/office/powerpoint/2010/main" val="2983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10.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存储系统常常用三个指标来衡量其存储性能，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分别是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IOPS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、时延和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89281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吞吐</a:t>
            </a:r>
          </a:p>
        </p:txBody>
      </p:sp>
    </p:spTree>
    <p:extLst>
      <p:ext uri="{BB962C8B-B14F-4D97-AF65-F5344CB8AC3E}">
        <p14:creationId xmlns:p14="http://schemas.microsoft.com/office/powerpoint/2010/main" val="31319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11.2020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年度深信服集团年会何朝曦演讲的主题是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0519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时不我待，继续高成长</a:t>
            </a:r>
          </a:p>
        </p:txBody>
      </p:sp>
    </p:spTree>
    <p:extLst>
      <p:ext uri="{BB962C8B-B14F-4D97-AF65-F5344CB8AC3E}">
        <p14:creationId xmlns:p14="http://schemas.microsoft.com/office/powerpoint/2010/main" val="304586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12.IP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地址分为两部分：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部分和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部分。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1172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网络</a:t>
            </a:r>
            <a:r>
              <a:rPr lang="en-US" altLang="zh-CN" sz="2800" dirty="0"/>
              <a:t>; </a:t>
            </a:r>
            <a:r>
              <a:rPr lang="zh-CN" altLang="en-US" sz="2800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9523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13.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下列我国名茶中哪一种是产于福建安溪：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龙井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碧螺春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铁观音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8040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8584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数字经济要求企业加速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转型。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0988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数字化</a:t>
            </a:r>
          </a:p>
        </p:txBody>
      </p:sp>
    </p:spTree>
    <p:extLst>
      <p:ext uri="{BB962C8B-B14F-4D97-AF65-F5344CB8AC3E}">
        <p14:creationId xmlns:p14="http://schemas.microsoft.com/office/powerpoint/2010/main" val="32314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查询当前系统所有进程的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命令是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2764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 err="1"/>
              <a:t>ps</a:t>
            </a:r>
            <a:r>
              <a:rPr lang="en-US" altLang="zh-CN" sz="2800" dirty="0"/>
              <a:t> aux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9FD317-A8F0-4D60-9992-63373B71EE45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16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深信服产品中可以用于离职风险发现和泄密事件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追溯场景的是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2713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全网行为管理</a:t>
            </a:r>
          </a:p>
        </p:txBody>
      </p:sp>
    </p:spTree>
    <p:extLst>
      <p:ext uri="{BB962C8B-B14F-4D97-AF65-F5344CB8AC3E}">
        <p14:creationId xmlns:p14="http://schemas.microsoft.com/office/powerpoint/2010/main" val="2440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9.</a:t>
            </a:r>
            <a:r>
              <a:rPr lang="zh-CN" altLang="en-US" sz="3200" dirty="0">
                <a:cs typeface="+mn-ea"/>
                <a:sym typeface="+mn-lt"/>
              </a:rPr>
              <a:t>深信服的职级共分为哪四种类型？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T</a:t>
            </a:r>
            <a:r>
              <a:rPr lang="zh-CN" altLang="en-US" sz="2800" dirty="0">
                <a:cs typeface="+mn-ea"/>
                <a:sym typeface="+mn-lt"/>
              </a:rPr>
              <a:t>，</a:t>
            </a:r>
            <a:r>
              <a:rPr lang="en-US" altLang="zh-CN" sz="2800" dirty="0">
                <a:cs typeface="+mn-ea"/>
                <a:sym typeface="+mn-lt"/>
              </a:rPr>
              <a:t>M</a:t>
            </a:r>
            <a:r>
              <a:rPr lang="zh-CN" altLang="en-US" sz="2800" dirty="0">
                <a:cs typeface="+mn-ea"/>
                <a:sym typeface="+mn-lt"/>
              </a:rPr>
              <a:t>，</a:t>
            </a:r>
            <a:r>
              <a:rPr lang="en-US" altLang="zh-CN" sz="2800" dirty="0">
                <a:cs typeface="+mn-ea"/>
                <a:sym typeface="+mn-lt"/>
              </a:rPr>
              <a:t>P</a:t>
            </a:r>
            <a:r>
              <a:rPr lang="zh-CN" altLang="en-US" sz="2800" dirty="0">
                <a:cs typeface="+mn-ea"/>
                <a:sym typeface="+mn-lt"/>
              </a:rPr>
              <a:t>，</a:t>
            </a:r>
            <a:r>
              <a:rPr lang="en-US" altLang="zh-CN" sz="2800" dirty="0">
                <a:cs typeface="+mn-ea"/>
                <a:sym typeface="+mn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932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深信服的超融合架构是从四个方面实现虚拟，分别是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安全组件虚拟化、网络虚拟化、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虚拟化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虚拟化。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1356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计算；存储</a:t>
            </a:r>
          </a:p>
        </p:txBody>
      </p:sp>
    </p:spTree>
    <p:extLst>
      <p:ext uri="{BB962C8B-B14F-4D97-AF65-F5344CB8AC3E}">
        <p14:creationId xmlns:p14="http://schemas.microsoft.com/office/powerpoint/2010/main" val="40735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由于世界局势和政策原因，深信服被迫放弃哪个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中东国家的市场？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8693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伊朗</a:t>
            </a:r>
          </a:p>
        </p:txBody>
      </p:sp>
    </p:spTree>
    <p:extLst>
      <p:ext uri="{BB962C8B-B14F-4D97-AF65-F5344CB8AC3E}">
        <p14:creationId xmlns:p14="http://schemas.microsoft.com/office/powerpoint/2010/main" val="141672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标准错误的文件句柄号是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2111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32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下列哪个是真正的鱼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: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海马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鲸鱼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章鱼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8693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25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6.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按照公司规定报销时限最长不超过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个月。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92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7.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伪造票据、凭证进行虚假财务报销的；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虚假报销金额查过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就直接辞退。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5142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771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显示当前系统所有挂载的文件系统的</a:t>
            </a:r>
            <a:r>
              <a:rPr lang="en-US" altLang="zh-CN" sz="3200" dirty="0" err="1">
                <a:solidFill>
                  <a:srgbClr val="494949"/>
                </a:solidFill>
                <a:effectLst/>
              </a:rPr>
              <a:t>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命令是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0335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mount</a:t>
            </a:r>
          </a:p>
        </p:txBody>
      </p:sp>
    </p:spTree>
    <p:extLst>
      <p:ext uri="{BB962C8B-B14F-4D97-AF65-F5344CB8AC3E}">
        <p14:creationId xmlns:p14="http://schemas.microsoft.com/office/powerpoint/2010/main" val="58573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9.2017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年大规模爆发，全球范围内引起人们高度关注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的是哪种类型的病毒？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7856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勒索病毒</a:t>
            </a:r>
          </a:p>
        </p:txBody>
      </p:sp>
    </p:spTree>
    <p:extLst>
      <p:ext uri="{BB962C8B-B14F-4D97-AF65-F5344CB8AC3E}">
        <p14:creationId xmlns:p14="http://schemas.microsoft.com/office/powerpoint/2010/main" val="7613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10.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相较于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UDP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TCP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具有面向连接、可靠、开销大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这样的特点，是对还是错？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2244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对</a:t>
            </a:r>
          </a:p>
        </p:txBody>
      </p:sp>
    </p:spTree>
    <p:extLst>
      <p:ext uri="{BB962C8B-B14F-4D97-AF65-F5344CB8AC3E}">
        <p14:creationId xmlns:p14="http://schemas.microsoft.com/office/powerpoint/2010/main" val="131761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11. 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环境下被用于存放二进制可执行文件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(</a:t>
            </a:r>
            <a:r>
              <a:rPr lang="en-US" altLang="zh-CN" sz="3200" dirty="0" err="1">
                <a:solidFill>
                  <a:srgbClr val="494949"/>
                </a:solidFill>
                <a:effectLst/>
              </a:rPr>
              <a:t>ls,cat,mkdir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等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)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以及常用命令的目录为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3132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/bin</a:t>
            </a:r>
          </a:p>
        </p:txBody>
      </p:sp>
    </p:spTree>
    <p:extLst>
      <p:ext uri="{BB962C8B-B14F-4D97-AF65-F5344CB8AC3E}">
        <p14:creationId xmlns:p14="http://schemas.microsoft.com/office/powerpoint/2010/main" val="234458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10.</a:t>
            </a:r>
            <a:r>
              <a:rPr lang="zh-CN" altLang="en-US" sz="3200" dirty="0">
                <a:cs typeface="+mn-ea"/>
                <a:sym typeface="+mn-lt"/>
              </a:rPr>
              <a:t>写出三种常见的网络入侵方式。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340573" y="3991664"/>
            <a:ext cx="55108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答案：中间人攻击，</a:t>
            </a:r>
            <a:r>
              <a:rPr lang="en-US" altLang="zh-CN" sz="2800" dirty="0">
                <a:cs typeface="+mn-ea"/>
                <a:sym typeface="+mn-lt"/>
              </a:rPr>
              <a:t>DDOS</a:t>
            </a:r>
            <a:r>
              <a:rPr lang="zh-CN" altLang="en-US" sz="2800" dirty="0">
                <a:cs typeface="+mn-ea"/>
                <a:sym typeface="+mn-lt"/>
              </a:rPr>
              <a:t>攻击，网页篡改，网络钓鱼</a:t>
            </a:r>
          </a:p>
        </p:txBody>
      </p:sp>
    </p:spTree>
    <p:extLst>
      <p:ext uri="{BB962C8B-B14F-4D97-AF65-F5344CB8AC3E}">
        <p14:creationId xmlns:p14="http://schemas.microsoft.com/office/powerpoint/2010/main" val="8604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12.“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打蛇打七寸”的七寸是指：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心脏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大肠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7856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13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13.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莎士比亚四大悲剧中哪部又称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"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王子复仇记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": 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A.《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奥赛罗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》B.《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哈姆雷特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》 C.《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麦克白斯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6734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61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开启实时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CD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保护后，可以实现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RPO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约等于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0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RTO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小于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3183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5min</a:t>
            </a:r>
          </a:p>
        </p:txBody>
      </p:sp>
    </p:spTree>
    <p:extLst>
      <p:ext uri="{BB962C8B-B14F-4D97-AF65-F5344CB8AC3E}">
        <p14:creationId xmlns:p14="http://schemas.microsoft.com/office/powerpoint/2010/main" val="11253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超融合架构至少需要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两种必要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的硬件设施。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1826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服务器；交换机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873BD0-5605-4856-A56F-3770A9E33DB5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49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5160106" y="3044279"/>
            <a:ext cx="498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抢答题</a:t>
            </a:r>
          </a:p>
        </p:txBody>
      </p:sp>
    </p:spTree>
    <p:extLst>
      <p:ext uri="{BB962C8B-B14F-4D97-AF65-F5344CB8AC3E}">
        <p14:creationId xmlns:p14="http://schemas.microsoft.com/office/powerpoint/2010/main" val="31102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dirty="0">
                <a:solidFill>
                  <a:srgbClr val="494949"/>
                </a:solidFill>
                <a:effectLst/>
              </a:rPr>
              <a:t>在衡量</a:t>
            </a:r>
            <a:r>
              <a:rPr lang="en-US" altLang="zh-CN" dirty="0">
                <a:solidFill>
                  <a:srgbClr val="494949"/>
                </a:solidFill>
                <a:effectLst/>
              </a:rPr>
              <a:t>IOPS</a:t>
            </a:r>
            <a:r>
              <a:rPr lang="zh-CN" altLang="en-US" dirty="0">
                <a:solidFill>
                  <a:srgbClr val="494949"/>
                </a:solidFill>
                <a:effectLst/>
              </a:rPr>
              <a:t>和吞吐时，使用什么类型的</a:t>
            </a:r>
            <a:r>
              <a:rPr lang="en-US" altLang="zh-CN" dirty="0">
                <a:solidFill>
                  <a:srgbClr val="494949"/>
                </a:solidFill>
                <a:effectLst/>
              </a:rPr>
              <a:t>IO</a:t>
            </a:r>
            <a:r>
              <a:rPr lang="zh-CN" altLang="en-US" dirty="0">
                <a:solidFill>
                  <a:srgbClr val="494949"/>
                </a:solidFill>
                <a:effectLst/>
              </a:rPr>
              <a:t>更合适？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IOPS</a:t>
            </a:r>
            <a:r>
              <a:rPr lang="zh-CN" altLang="en-US" dirty="0"/>
              <a:t>：小块随机</a:t>
            </a:r>
            <a:r>
              <a:rPr lang="en-US" altLang="zh-CN" dirty="0"/>
              <a:t>IO</a:t>
            </a:r>
            <a:r>
              <a:rPr lang="zh-CN" altLang="en-US" dirty="0"/>
              <a:t>，吞吐：大块顺序</a:t>
            </a:r>
            <a:r>
              <a:rPr lang="en-US" altLang="zh-CN" dirty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608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企业文化主要包括哪三个部分？说说深信服的企业文化是什么？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784067" y="3696824"/>
            <a:ext cx="4989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使命：让</a:t>
            </a:r>
            <a:r>
              <a:rPr lang="en-US" altLang="zh-CN" dirty="0"/>
              <a:t>IT</a:t>
            </a:r>
            <a:r>
              <a:rPr lang="zh-CN" altLang="en-US" dirty="0"/>
              <a:t>更简单，更安全，更有价值，</a:t>
            </a:r>
            <a:endParaRPr lang="en-US" altLang="zh-CN" dirty="0"/>
          </a:p>
          <a:p>
            <a:r>
              <a:rPr lang="zh-CN" altLang="en-US" dirty="0"/>
              <a:t>愿景：承载和保护每个用户的</a:t>
            </a:r>
            <a:r>
              <a:rPr lang="en-US" altLang="zh-CN" dirty="0"/>
              <a:t>IT</a:t>
            </a:r>
            <a:r>
              <a:rPr lang="zh-CN" altLang="en-US" dirty="0"/>
              <a:t>业务，</a:t>
            </a:r>
            <a:endParaRPr lang="en-US" altLang="zh-CN" dirty="0"/>
          </a:p>
          <a:p>
            <a:r>
              <a:rPr lang="zh-CN" altLang="en-US" dirty="0"/>
              <a:t>价值观：客户导向，集体奋斗，持续创新，成就员工，合作共赢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3.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司歌中，“我们走在大路上，意气风发斗志昂扬”的后两句是？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5243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百折不挠的年轻队伍，披荆斩棘奔向前方</a:t>
            </a:r>
          </a:p>
        </p:txBody>
      </p:sp>
    </p:spTree>
    <p:extLst>
      <p:ext uri="{BB962C8B-B14F-4D97-AF65-F5344CB8AC3E}">
        <p14:creationId xmlns:p14="http://schemas.microsoft.com/office/powerpoint/2010/main" val="288797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4.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进程主要分为哪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7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种状态？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用户运行态，系统运行态，就绪态，僵死状态，暂停状态，可中断睡眠状态，不可中断睡眠状态</a:t>
            </a:r>
          </a:p>
        </p:txBody>
      </p:sp>
    </p:spTree>
    <p:extLst>
      <p:ext uri="{BB962C8B-B14F-4D97-AF65-F5344CB8AC3E}">
        <p14:creationId xmlns:p14="http://schemas.microsoft.com/office/powerpoint/2010/main" val="187505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5.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电影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《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泰坦尼克号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》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的主题曲是？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heart will go on</a:t>
            </a:r>
          </a:p>
        </p:txBody>
      </p:sp>
    </p:spTree>
    <p:extLst>
      <p:ext uri="{BB962C8B-B14F-4D97-AF65-F5344CB8AC3E}">
        <p14:creationId xmlns:p14="http://schemas.microsoft.com/office/powerpoint/2010/main" val="66337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11. TRACERT</a:t>
            </a:r>
            <a:r>
              <a:rPr lang="zh-CN" altLang="en-US" sz="3200" dirty="0">
                <a:cs typeface="+mn-ea"/>
                <a:sym typeface="+mn-lt"/>
              </a:rPr>
              <a:t>工具是利用什么协议来实现的路径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跟踪功能？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4489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26259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6.IPV4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中，全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0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和全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的地址分别是什么地址？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</a:t>
            </a:r>
            <a:r>
              <a:rPr lang="en-US" altLang="zh-CN" dirty="0"/>
              <a:t>0</a:t>
            </a:r>
            <a:r>
              <a:rPr lang="zh-CN" altLang="en-US" dirty="0"/>
              <a:t>所有网络，全</a:t>
            </a:r>
            <a:r>
              <a:rPr lang="en-US" altLang="zh-CN" dirty="0"/>
              <a:t>1</a:t>
            </a:r>
            <a:r>
              <a:rPr lang="zh-CN" altLang="en-US" dirty="0"/>
              <a:t>广播地址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82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7.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深信服的共同创业者资格保留几年？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三年</a:t>
            </a:r>
          </a:p>
        </p:txBody>
      </p:sp>
    </p:spTree>
    <p:extLst>
      <p:ext uri="{BB962C8B-B14F-4D97-AF65-F5344CB8AC3E}">
        <p14:creationId xmlns:p14="http://schemas.microsoft.com/office/powerpoint/2010/main" val="404091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用什么命令可以查询网卡的收发包情况？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494949"/>
                </a:solidFill>
              </a:rPr>
              <a:t>nettool</a:t>
            </a:r>
            <a:r>
              <a:rPr lang="en-US" altLang="zh-CN" dirty="0">
                <a:solidFill>
                  <a:srgbClr val="494949"/>
                </a:solidFill>
              </a:rPr>
              <a:t> -S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71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用什么命令可以查询网卡的收发包情况？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nettool</a:t>
            </a:r>
            <a:r>
              <a:rPr lang="en-US" altLang="zh-CN" dirty="0"/>
              <a:t> -S</a:t>
            </a:r>
          </a:p>
        </p:txBody>
      </p:sp>
    </p:spTree>
    <p:extLst>
      <p:ext uri="{BB962C8B-B14F-4D97-AF65-F5344CB8AC3E}">
        <p14:creationId xmlns:p14="http://schemas.microsoft.com/office/powerpoint/2010/main" val="582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9.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如果最多可支持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254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台主机，网络管理员会为网络地址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172.30.1.0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分配什么子网掩码？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05A993-9548-4BF8-9B89-499738D2F4FC}"/>
              </a:ext>
            </a:extLst>
          </p:cNvPr>
          <p:cNvSpPr/>
          <p:nvPr/>
        </p:nvSpPr>
        <p:spPr>
          <a:xfrm>
            <a:off x="5888251" y="3901281"/>
            <a:ext cx="151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255.255.255.0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64642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10.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深信服在深圳的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4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个办公地点分别是？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万科云城，智园</a:t>
            </a:r>
            <a:r>
              <a:rPr lang="en-US" altLang="zh-CN" dirty="0"/>
              <a:t>A1</a:t>
            </a:r>
            <a:r>
              <a:rPr lang="zh-CN" altLang="en-US" dirty="0"/>
              <a:t>，智园</a:t>
            </a:r>
            <a:r>
              <a:rPr lang="en-US" altLang="zh-CN" dirty="0"/>
              <a:t>A4</a:t>
            </a:r>
            <a:r>
              <a:rPr lang="zh-CN" altLang="en-US" dirty="0"/>
              <a:t>，民企</a:t>
            </a:r>
          </a:p>
        </p:txBody>
      </p:sp>
    </p:spTree>
    <p:extLst>
      <p:ext uri="{BB962C8B-B14F-4D97-AF65-F5344CB8AC3E}">
        <p14:creationId xmlns:p14="http://schemas.microsoft.com/office/powerpoint/2010/main" val="534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11.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人体最大的器官是？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50089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皮肤</a:t>
            </a:r>
          </a:p>
        </p:txBody>
      </p:sp>
    </p:spTree>
    <p:extLst>
      <p:ext uri="{BB962C8B-B14F-4D97-AF65-F5344CB8AC3E}">
        <p14:creationId xmlns:p14="http://schemas.microsoft.com/office/powerpoint/2010/main" val="14568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12.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数据帧在不同链路上传输时，源和目的的</a:t>
            </a:r>
            <a:r>
              <a:rPr lang="en-US" altLang="zh-CN" dirty="0">
                <a:solidFill>
                  <a:srgbClr val="494949"/>
                </a:solidFill>
              </a:rPr>
              <a:t>_____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地址变化，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____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地址不变。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；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22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13.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网络安全体系包括哪三个方面？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45398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攻防，漏洞，病毒</a:t>
            </a:r>
          </a:p>
        </p:txBody>
      </p:sp>
    </p:spTree>
    <p:extLst>
      <p:ext uri="{BB962C8B-B14F-4D97-AF65-F5344CB8AC3E}">
        <p14:creationId xmlns:p14="http://schemas.microsoft.com/office/powerpoint/2010/main" val="18526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14.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古人称为“手谈”的是指？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96318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围棋</a:t>
            </a:r>
          </a:p>
        </p:txBody>
      </p:sp>
    </p:spTree>
    <p:extLst>
      <p:ext uri="{BB962C8B-B14F-4D97-AF65-F5344CB8AC3E}">
        <p14:creationId xmlns:p14="http://schemas.microsoft.com/office/powerpoint/2010/main" val="28918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12.</a:t>
            </a:r>
            <a:r>
              <a:rPr lang="zh-CN" altLang="en-US" sz="3200" dirty="0">
                <a:cs typeface="+mn-ea"/>
                <a:sym typeface="+mn-lt"/>
              </a:rPr>
              <a:t>说出</a:t>
            </a:r>
            <a:r>
              <a:rPr lang="en-US" altLang="zh-CN" sz="3200" dirty="0">
                <a:cs typeface="+mn-ea"/>
                <a:sym typeface="+mn-lt"/>
              </a:rPr>
              <a:t>NAT</a:t>
            </a:r>
            <a:r>
              <a:rPr lang="zh-CN" altLang="en-US" sz="3200" dirty="0">
                <a:cs typeface="+mn-ea"/>
                <a:sym typeface="+mn-lt"/>
              </a:rPr>
              <a:t>的三种实现方式。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752295" y="3794478"/>
            <a:ext cx="4687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答案：静态</a:t>
            </a:r>
            <a:r>
              <a:rPr lang="en-US" altLang="zh-CN" sz="2800" dirty="0">
                <a:cs typeface="+mn-ea"/>
                <a:sym typeface="+mn-lt"/>
              </a:rPr>
              <a:t>NAT</a:t>
            </a:r>
            <a:r>
              <a:rPr lang="zh-CN" altLang="en-US" sz="2800" dirty="0">
                <a:cs typeface="+mn-ea"/>
                <a:sym typeface="+mn-lt"/>
              </a:rPr>
              <a:t>，动态</a:t>
            </a:r>
            <a:r>
              <a:rPr lang="en-US" altLang="zh-CN" sz="2800" dirty="0">
                <a:cs typeface="+mn-ea"/>
                <a:sym typeface="+mn-lt"/>
              </a:rPr>
              <a:t>NAT</a:t>
            </a:r>
            <a:r>
              <a:rPr lang="zh-CN" altLang="en-US" sz="2800" dirty="0">
                <a:cs typeface="+mn-ea"/>
                <a:sym typeface="+mn-lt"/>
              </a:rPr>
              <a:t>，端口多路复用</a:t>
            </a:r>
            <a:r>
              <a:rPr lang="en-US" altLang="zh-CN" sz="2800" dirty="0">
                <a:cs typeface="+mn-ea"/>
                <a:sym typeface="+mn-lt"/>
              </a:rPr>
              <a:t>PNAT</a:t>
            </a:r>
          </a:p>
        </p:txBody>
      </p:sp>
    </p:spTree>
    <p:extLst>
      <p:ext uri="{BB962C8B-B14F-4D97-AF65-F5344CB8AC3E}">
        <p14:creationId xmlns:p14="http://schemas.microsoft.com/office/powerpoint/2010/main" val="229973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15.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请解释路由与交换的区别。</a:t>
            </a:r>
          </a:p>
        </p:txBody>
      </p:sp>
    </p:spTree>
    <p:extLst>
      <p:ext uri="{BB962C8B-B14F-4D97-AF65-F5344CB8AC3E}">
        <p14:creationId xmlns:p14="http://schemas.microsoft.com/office/powerpoint/2010/main" val="30116441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16.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硬盘被重新分区或文件系统重新格式化，其硬盘中的数据是否真的丢失？</a:t>
            </a:r>
            <a:endParaRPr lang="en-US" altLang="zh-CN" sz="18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若没有，如何保证丢弃硬盘后，硬盘中的机密数据不会被泄露出去？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60808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否，全盘写入随机数据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96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17.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季度报，半年报或年报发布前多少日内，知悉相关情况的人员不得买卖公司股票？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4070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5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18.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陕西乾陵武则天的墓碑上有几个字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44837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无一字</a:t>
            </a:r>
          </a:p>
        </p:txBody>
      </p:sp>
    </p:spTree>
    <p:extLst>
      <p:ext uri="{BB962C8B-B14F-4D97-AF65-F5344CB8AC3E}">
        <p14:creationId xmlns:p14="http://schemas.microsoft.com/office/powerpoint/2010/main" val="18974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19.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存放系统管理员使用的系统级别的管理命令和程序的目录是？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22441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5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494949"/>
                </a:solidFill>
                <a:effectLst/>
              </a:rPr>
              <a:t>20.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周二和周三为同学们教授课程的老师分别叫做？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22441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周二，林彦，周三，蔡基成</a:t>
            </a:r>
          </a:p>
        </p:txBody>
      </p:sp>
    </p:spTree>
    <p:extLst>
      <p:ext uri="{BB962C8B-B14F-4D97-AF65-F5344CB8AC3E}">
        <p14:creationId xmlns:p14="http://schemas.microsoft.com/office/powerpoint/2010/main" val="37847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21.</a:t>
            </a:r>
            <a:r>
              <a:rPr lang="zh-CN" altLang="en-US" dirty="0">
                <a:cs typeface="+mn-ea"/>
                <a:sym typeface="+mn-lt"/>
              </a:rPr>
              <a:t>什么是企业的</a:t>
            </a:r>
            <a:r>
              <a:rPr lang="en-US" altLang="zh-CN" dirty="0">
                <a:cs typeface="+mn-ea"/>
                <a:sym typeface="+mn-lt"/>
              </a:rPr>
              <a:t>DNA</a:t>
            </a:r>
            <a:r>
              <a:rPr lang="zh-CN" altLang="en-US" dirty="0">
                <a:cs typeface="+mn-ea"/>
                <a:sym typeface="+mn-lt"/>
              </a:rPr>
              <a:t>，它决定了企业的性格和命运？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企业文化</a:t>
            </a:r>
            <a:r>
              <a:rPr lang="en-US" altLang="zh-CN" dirty="0">
                <a:cs typeface="+mn-ea"/>
                <a:sym typeface="+mn-lt"/>
              </a:rPr>
              <a:t>)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777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企业文化</a:t>
            </a:r>
          </a:p>
        </p:txBody>
      </p:sp>
    </p:spTree>
    <p:extLst>
      <p:ext uri="{BB962C8B-B14F-4D97-AF65-F5344CB8AC3E}">
        <p14:creationId xmlns:p14="http://schemas.microsoft.com/office/powerpoint/2010/main" val="20131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-1604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22.4kn</a:t>
            </a:r>
            <a:r>
              <a:rPr lang="zh-CN" altLang="en-US" dirty="0">
                <a:cs typeface="+mn-ea"/>
                <a:sym typeface="+mn-lt"/>
              </a:rPr>
              <a:t>指的是？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585332" y="3625801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4k</a:t>
            </a:r>
            <a:r>
              <a:rPr lang="zh-CN" altLang="en-US" dirty="0"/>
              <a:t>逻辑扇区，</a:t>
            </a:r>
            <a:r>
              <a:rPr lang="en-US" altLang="zh-CN" dirty="0"/>
              <a:t>4k</a:t>
            </a:r>
            <a:r>
              <a:rPr lang="zh-CN" altLang="en-US" dirty="0"/>
              <a:t>物理扇区</a:t>
            </a:r>
          </a:p>
        </p:txBody>
      </p:sp>
    </p:spTree>
    <p:extLst>
      <p:ext uri="{BB962C8B-B14F-4D97-AF65-F5344CB8AC3E}">
        <p14:creationId xmlns:p14="http://schemas.microsoft.com/office/powerpoint/2010/main" val="37004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23.TCP/IP</a:t>
            </a:r>
            <a:r>
              <a:rPr lang="zh-CN" altLang="en-US" dirty="0">
                <a:cs typeface="+mn-ea"/>
                <a:sym typeface="+mn-lt"/>
              </a:rPr>
              <a:t>协议主要有几层，分别是什么？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70190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r>
              <a:rPr lang="zh-CN" altLang="en-US" dirty="0"/>
              <a:t>层，应用层，传输层，网络层，数据链路层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40071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24.</a:t>
            </a:r>
            <a:r>
              <a:rPr lang="zh-CN" altLang="en-US" dirty="0">
                <a:cs typeface="+mn-ea"/>
                <a:sym typeface="+mn-lt"/>
              </a:rPr>
              <a:t>数据发送的总时延指的是哪四个时延的和？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6784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发送时延，传输时延，处理时延，队列时延</a:t>
            </a:r>
          </a:p>
        </p:txBody>
      </p:sp>
    </p:spTree>
    <p:extLst>
      <p:ext uri="{BB962C8B-B14F-4D97-AF65-F5344CB8AC3E}">
        <p14:creationId xmlns:p14="http://schemas.microsoft.com/office/powerpoint/2010/main" val="15212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13.</a:t>
            </a:r>
            <a:r>
              <a:rPr lang="zh-CN" altLang="en-US" sz="3200" dirty="0">
                <a:cs typeface="+mn-ea"/>
                <a:sym typeface="+mn-lt"/>
              </a:rPr>
              <a:t>杜甫</a:t>
            </a:r>
            <a:r>
              <a:rPr lang="en-US" altLang="zh-CN" sz="3200" dirty="0">
                <a:cs typeface="+mn-ea"/>
                <a:sym typeface="+mn-lt"/>
              </a:rPr>
              <a:t>《</a:t>
            </a:r>
            <a:r>
              <a:rPr lang="zh-CN" altLang="en-US" sz="3200" dirty="0">
                <a:cs typeface="+mn-ea"/>
                <a:sym typeface="+mn-lt"/>
              </a:rPr>
              <a:t>望岳</a:t>
            </a:r>
            <a:r>
              <a:rPr lang="en-US" altLang="zh-CN" sz="3200" dirty="0">
                <a:cs typeface="+mn-ea"/>
                <a:sym typeface="+mn-lt"/>
              </a:rPr>
              <a:t>》</a:t>
            </a:r>
            <a:r>
              <a:rPr lang="zh-CN" altLang="en-US" sz="3200" dirty="0">
                <a:cs typeface="+mn-ea"/>
                <a:sym typeface="+mn-lt"/>
              </a:rPr>
              <a:t>：“岱宗夫如何，齐鲁青未了”中的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“岱宗”指的是？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4958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答案：泰山</a:t>
            </a:r>
          </a:p>
        </p:txBody>
      </p:sp>
    </p:spTree>
    <p:extLst>
      <p:ext uri="{BB962C8B-B14F-4D97-AF65-F5344CB8AC3E}">
        <p14:creationId xmlns:p14="http://schemas.microsoft.com/office/powerpoint/2010/main" val="357036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25.</a:t>
            </a:r>
            <a:r>
              <a:rPr lang="zh-CN" altLang="en-US" dirty="0">
                <a:cs typeface="+mn-ea"/>
                <a:sym typeface="+mn-lt"/>
              </a:rPr>
              <a:t>衡量容灾系统的备份能力和恢复能力的分别是哪两个标准？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7550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备份能力：</a:t>
            </a:r>
            <a:r>
              <a:rPr lang="en-US" altLang="zh-CN" dirty="0"/>
              <a:t>RPO</a:t>
            </a:r>
            <a:r>
              <a:rPr lang="zh-CN" altLang="en-US" dirty="0"/>
              <a:t>，恢复能力</a:t>
            </a:r>
            <a:r>
              <a:rPr lang="en-US" altLang="zh-CN" dirty="0"/>
              <a:t>:RTO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9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26.</a:t>
            </a:r>
            <a:r>
              <a:rPr lang="zh-CN" altLang="en-US" dirty="0">
                <a:cs typeface="+mn-ea"/>
                <a:sym typeface="+mn-lt"/>
              </a:rPr>
              <a:t>上网行为管理</a:t>
            </a:r>
            <a:r>
              <a:rPr lang="en-US" altLang="zh-CN" dirty="0">
                <a:cs typeface="+mn-ea"/>
                <a:sym typeface="+mn-lt"/>
              </a:rPr>
              <a:t>AC</a:t>
            </a:r>
            <a:r>
              <a:rPr lang="zh-CN" altLang="en-US" dirty="0">
                <a:cs typeface="+mn-ea"/>
                <a:sym typeface="+mn-lt"/>
              </a:rPr>
              <a:t>在哪一年成为市场第一？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48872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2006</a:t>
            </a:r>
            <a:r>
              <a:rPr lang="zh-CN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690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27.</a:t>
            </a:r>
            <a:r>
              <a:rPr lang="zh-CN" altLang="en-US" dirty="0">
                <a:cs typeface="+mn-ea"/>
                <a:sym typeface="+mn-lt"/>
              </a:rPr>
              <a:t>如果分区没有对齐，硬盘会有什么行为？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50089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util</a:t>
            </a:r>
            <a:r>
              <a:rPr lang="zh-CN" altLang="en-US" dirty="0"/>
              <a:t>容易</a:t>
            </a:r>
            <a:r>
              <a:rPr lang="en-US" altLang="zh-CN" dirty="0"/>
              <a:t>100%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28.</a:t>
            </a:r>
            <a:r>
              <a:rPr lang="zh-CN" altLang="en-US" dirty="0">
                <a:cs typeface="+mn-ea"/>
                <a:sym typeface="+mn-lt"/>
              </a:rPr>
              <a:t>继计算机，互联网之后，世界信息发展的第三次浪潮是？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777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51934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29.</a:t>
            </a:r>
            <a:r>
              <a:rPr lang="zh-CN" altLang="en-US" dirty="0">
                <a:cs typeface="+mn-ea"/>
                <a:sym typeface="+mn-lt"/>
              </a:rPr>
              <a:t>我们公司审计功能最强的产品是？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87946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上网行为管理</a:t>
            </a:r>
          </a:p>
        </p:txBody>
      </p:sp>
    </p:spTree>
    <p:extLst>
      <p:ext uri="{BB962C8B-B14F-4D97-AF65-F5344CB8AC3E}">
        <p14:creationId xmlns:p14="http://schemas.microsoft.com/office/powerpoint/2010/main" val="38234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30.0 day</a:t>
            </a:r>
            <a:r>
              <a:rPr lang="zh-CN" altLang="en-US" dirty="0">
                <a:cs typeface="+mn-ea"/>
                <a:sym typeface="+mn-lt"/>
              </a:rPr>
              <a:t>漏洞是什么？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7775"/>
            <a:ext cx="498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未公开且没有补丁的漏洞</a:t>
            </a:r>
          </a:p>
        </p:txBody>
      </p:sp>
    </p:spTree>
    <p:extLst>
      <p:ext uri="{BB962C8B-B14F-4D97-AF65-F5344CB8AC3E}">
        <p14:creationId xmlns:p14="http://schemas.microsoft.com/office/powerpoint/2010/main" val="335270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14.</a:t>
            </a:r>
            <a:r>
              <a:rPr lang="zh-CN" altLang="en-US" sz="3200" dirty="0">
                <a:cs typeface="+mn-ea"/>
                <a:sym typeface="+mn-lt"/>
              </a:rPr>
              <a:t>深信服的股票代码是？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7437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300454</a:t>
            </a:r>
          </a:p>
        </p:txBody>
      </p:sp>
    </p:spTree>
    <p:extLst>
      <p:ext uri="{BB962C8B-B14F-4D97-AF65-F5344CB8AC3E}">
        <p14:creationId xmlns:p14="http://schemas.microsoft.com/office/powerpoint/2010/main" val="7230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15.</a:t>
            </a:r>
            <a:r>
              <a:rPr lang="zh-CN" altLang="en-US" sz="3200" dirty="0">
                <a:cs typeface="+mn-ea"/>
                <a:sym typeface="+mn-lt"/>
              </a:rPr>
              <a:t>操作系统资源分配的最小单位是？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答案：进程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9ACA66-5A55-43E9-A56B-63195951E00C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81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33435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1.</a:t>
            </a:r>
            <a:r>
              <a:rPr lang="zh-CN" altLang="en-US" sz="3200" dirty="0">
                <a:cs typeface="+mn-ea"/>
                <a:sym typeface="+mn-lt"/>
              </a:rPr>
              <a:t>想要绕过系统</a:t>
            </a:r>
            <a:r>
              <a:rPr lang="en-US" altLang="zh-CN" sz="3200" dirty="0">
                <a:cs typeface="+mn-ea"/>
                <a:sym typeface="+mn-lt"/>
              </a:rPr>
              <a:t>PAGECACHE</a:t>
            </a:r>
            <a:r>
              <a:rPr lang="zh-CN" altLang="en-US" sz="3200" dirty="0">
                <a:cs typeface="+mn-ea"/>
                <a:sym typeface="+mn-lt"/>
              </a:rPr>
              <a:t>层，那么应该绕过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OPEN</a:t>
            </a:r>
            <a:r>
              <a:rPr lang="zh-CN" altLang="en-US" sz="3200" dirty="0">
                <a:cs typeface="+mn-ea"/>
                <a:sym typeface="+mn-lt"/>
              </a:rPr>
              <a:t>中使用 </a:t>
            </a:r>
            <a:r>
              <a:rPr lang="en-US" altLang="zh-CN" sz="3200" dirty="0">
                <a:cs typeface="+mn-ea"/>
                <a:sym typeface="+mn-lt"/>
              </a:rPr>
              <a:t>_____ </a:t>
            </a:r>
            <a:r>
              <a:rPr lang="zh-CN" altLang="en-US" sz="3200" dirty="0">
                <a:cs typeface="+mn-ea"/>
                <a:sym typeface="+mn-lt"/>
              </a:rPr>
              <a:t>标识。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5427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O_DIRECT</a:t>
            </a:r>
          </a:p>
        </p:txBody>
      </p:sp>
    </p:spTree>
    <p:extLst>
      <p:ext uri="{BB962C8B-B14F-4D97-AF65-F5344CB8AC3E}">
        <p14:creationId xmlns:p14="http://schemas.microsoft.com/office/powerpoint/2010/main" val="22039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2.IOSTAT</a:t>
            </a:r>
            <a:r>
              <a:rPr lang="zh-CN" altLang="en-US" sz="3200" dirty="0">
                <a:cs typeface="+mn-ea"/>
                <a:sym typeface="+mn-lt"/>
              </a:rPr>
              <a:t>命令中显示的</a:t>
            </a:r>
            <a:r>
              <a:rPr lang="en-US" altLang="zh-CN" sz="3200" dirty="0">
                <a:cs typeface="+mn-ea"/>
                <a:sym typeface="+mn-lt"/>
              </a:rPr>
              <a:t>AVGRQ-SZ </a:t>
            </a:r>
            <a:r>
              <a:rPr lang="zh-CN" altLang="en-US" sz="3200" dirty="0">
                <a:cs typeface="+mn-ea"/>
                <a:sym typeface="+mn-lt"/>
              </a:rPr>
              <a:t>单位是： </a:t>
            </a:r>
            <a:r>
              <a:rPr lang="en-US" altLang="zh-CN" sz="3200" dirty="0">
                <a:cs typeface="+mn-ea"/>
                <a:sym typeface="+mn-lt"/>
              </a:rPr>
              <a:t>_____ </a:t>
            </a:r>
            <a:r>
              <a:rPr lang="zh-CN" altLang="en-US" sz="3200" dirty="0">
                <a:cs typeface="+mn-ea"/>
                <a:sym typeface="+mn-lt"/>
              </a:rPr>
              <a:t>字节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403760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9B088C-BEAE-428B-8856-717B0F7C772A}"/>
              </a:ext>
            </a:extLst>
          </p:cNvPr>
          <p:cNvSpPr/>
          <p:nvPr/>
        </p:nvSpPr>
        <p:spPr>
          <a:xfrm>
            <a:off x="4223684" y="1875382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2" action="ppaction://hlinksldjump"/>
              </a:rPr>
              <a:t>1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3D0A6-F9E0-48C6-AD6E-1EE6E1FF0429}"/>
              </a:ext>
            </a:extLst>
          </p:cNvPr>
          <p:cNvSpPr/>
          <p:nvPr/>
        </p:nvSpPr>
        <p:spPr>
          <a:xfrm>
            <a:off x="5830542" y="1875382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2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4A718B-B3A0-4897-BAFB-2BFA26985206}"/>
              </a:ext>
            </a:extLst>
          </p:cNvPr>
          <p:cNvSpPr/>
          <p:nvPr/>
        </p:nvSpPr>
        <p:spPr>
          <a:xfrm>
            <a:off x="7437398" y="1875382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4" action="ppaction://hlinksldjump"/>
              </a:rPr>
              <a:t>3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4DA5B5-AD64-48AA-BF00-6ACCC76E9E13}"/>
              </a:ext>
            </a:extLst>
          </p:cNvPr>
          <p:cNvSpPr/>
          <p:nvPr/>
        </p:nvSpPr>
        <p:spPr>
          <a:xfrm>
            <a:off x="9044254" y="1875382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5" action="ppaction://hlinksldjump"/>
              </a:rPr>
              <a:t>4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F56499-C3EA-4A25-85CA-A718C6ECC5E9}"/>
              </a:ext>
            </a:extLst>
          </p:cNvPr>
          <p:cNvSpPr/>
          <p:nvPr/>
        </p:nvSpPr>
        <p:spPr>
          <a:xfrm>
            <a:off x="4223684" y="405928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6" action="ppaction://hlinksldjump"/>
              </a:rPr>
              <a:t>5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CA194-2C09-4542-A76A-D81FB0DD7E80}"/>
              </a:ext>
            </a:extLst>
          </p:cNvPr>
          <p:cNvSpPr/>
          <p:nvPr/>
        </p:nvSpPr>
        <p:spPr>
          <a:xfrm>
            <a:off x="5830541" y="405928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7" action="ppaction://hlinksldjump"/>
              </a:rPr>
              <a:t>6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377EDD-D87F-4E63-B0A3-DE0D44000DC9}"/>
              </a:ext>
            </a:extLst>
          </p:cNvPr>
          <p:cNvSpPr/>
          <p:nvPr/>
        </p:nvSpPr>
        <p:spPr>
          <a:xfrm>
            <a:off x="7437398" y="405928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8" action="ppaction://hlinksldjump"/>
              </a:rPr>
              <a:t>7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E35BEA-A656-4A03-BA08-AE05F0A1F37E}"/>
              </a:ext>
            </a:extLst>
          </p:cNvPr>
          <p:cNvSpPr/>
          <p:nvPr/>
        </p:nvSpPr>
        <p:spPr>
          <a:xfrm>
            <a:off x="9044253" y="4059289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hlinkClick r:id="rId9" action="ppaction://hlinksldjump"/>
              </a:rPr>
              <a:t>8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0EAD6E-DAB8-4C2E-A815-993C1410E3FC}"/>
              </a:ext>
            </a:extLst>
          </p:cNvPr>
          <p:cNvSpPr/>
          <p:nvPr/>
        </p:nvSpPr>
        <p:spPr>
          <a:xfrm>
            <a:off x="9800369" y="5737831"/>
            <a:ext cx="14350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10" action="ppaction://hlinksldjump"/>
              </a:rPr>
              <a:t>抢答题</a:t>
            </a:r>
            <a:endParaRPr lang="zh-CN" alt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261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3.</a:t>
            </a:r>
            <a:r>
              <a:rPr lang="zh-CN" altLang="en-US" sz="3200" dirty="0">
                <a:cs typeface="+mn-ea"/>
                <a:sym typeface="+mn-lt"/>
              </a:rPr>
              <a:t>网络安全体系包括： 攻防、病毒、</a:t>
            </a:r>
            <a:r>
              <a:rPr lang="en-US" altLang="zh-CN" sz="3200" dirty="0">
                <a:cs typeface="+mn-ea"/>
                <a:sym typeface="+mn-lt"/>
              </a:rPr>
              <a:t>_____ </a:t>
            </a:r>
            <a:r>
              <a:rPr lang="zh-CN" altLang="en-US" sz="3200" dirty="0">
                <a:cs typeface="+mn-ea"/>
                <a:sym typeface="+mn-lt"/>
              </a:rPr>
              <a:t>。</a:t>
            </a:r>
            <a:endParaRPr lang="en-US" altLang="zh-CN" sz="32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1223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答案：漏洞</a:t>
            </a:r>
          </a:p>
        </p:txBody>
      </p:sp>
    </p:spTree>
    <p:extLst>
      <p:ext uri="{BB962C8B-B14F-4D97-AF65-F5344CB8AC3E}">
        <p14:creationId xmlns:p14="http://schemas.microsoft.com/office/powerpoint/2010/main" val="340140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4.</a:t>
            </a:r>
            <a:r>
              <a:rPr lang="zh-CN" altLang="en-US" sz="3200" dirty="0">
                <a:cs typeface="+mn-ea"/>
                <a:sym typeface="+mn-lt"/>
              </a:rPr>
              <a:t>下列哪个属于私有</a:t>
            </a:r>
            <a:r>
              <a:rPr lang="en-US" altLang="zh-CN" sz="3200" dirty="0">
                <a:cs typeface="+mn-ea"/>
                <a:sym typeface="+mn-lt"/>
              </a:rPr>
              <a:t>IP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0.0.0.0    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B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171.120.0.1   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C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192.168.1.2    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D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	172.31.256.256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5338361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23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5.</a:t>
            </a:r>
            <a:r>
              <a:rPr lang="zh-CN" altLang="en-US" sz="3200" dirty="0">
                <a:cs typeface="+mn-ea"/>
                <a:sym typeface="+mn-lt"/>
              </a:rPr>
              <a:t>下列哪些属于深信服超融合特点？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：极简 </a:t>
            </a:r>
            <a:r>
              <a:rPr lang="en-US" altLang="zh-CN" sz="3200" dirty="0">
                <a:cs typeface="+mn-ea"/>
                <a:sym typeface="+mn-lt"/>
              </a:rPr>
              <a:t>B</a:t>
            </a:r>
            <a:r>
              <a:rPr lang="zh-CN" altLang="en-US" sz="3200" dirty="0">
                <a:cs typeface="+mn-ea"/>
                <a:sym typeface="+mn-lt"/>
              </a:rPr>
              <a:t>：高并发   </a:t>
            </a:r>
            <a:r>
              <a:rPr lang="en-US" altLang="zh-CN" sz="3200" dirty="0">
                <a:cs typeface="+mn-ea"/>
                <a:sym typeface="+mn-lt"/>
              </a:rPr>
              <a:t>C</a:t>
            </a:r>
            <a:r>
              <a:rPr lang="zh-CN" altLang="en-US" sz="3200" dirty="0">
                <a:cs typeface="+mn-ea"/>
                <a:sym typeface="+mn-lt"/>
              </a:rPr>
              <a:t>：简单   </a:t>
            </a:r>
            <a:r>
              <a:rPr lang="en-US" altLang="zh-CN" sz="3200" dirty="0">
                <a:cs typeface="+mn-ea"/>
                <a:sym typeface="+mn-lt"/>
              </a:rPr>
              <a:t>D</a:t>
            </a:r>
            <a:r>
              <a:rPr lang="zh-CN" altLang="en-US" sz="3200" dirty="0">
                <a:cs typeface="+mn-ea"/>
                <a:sym typeface="+mn-lt"/>
              </a:rPr>
              <a:t>：稳定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727706" y="4216710"/>
            <a:ext cx="273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A D</a:t>
            </a:r>
          </a:p>
        </p:txBody>
      </p:sp>
    </p:spTree>
    <p:extLst>
      <p:ext uri="{BB962C8B-B14F-4D97-AF65-F5344CB8AC3E}">
        <p14:creationId xmlns:p14="http://schemas.microsoft.com/office/powerpoint/2010/main" val="253603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6.LVM</a:t>
            </a:r>
            <a:r>
              <a:rPr lang="zh-CN" altLang="en-US" sz="3200" dirty="0">
                <a:cs typeface="+mn-ea"/>
                <a:sym typeface="+mn-lt"/>
              </a:rPr>
              <a:t>中创建物理卷的命令为：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mount   B: </a:t>
            </a:r>
            <a:r>
              <a:rPr lang="en-US" altLang="zh-CN" sz="3200" dirty="0" err="1">
                <a:cs typeface="+mn-ea"/>
                <a:sym typeface="+mn-lt"/>
              </a:rPr>
              <a:t>vgcreate</a:t>
            </a:r>
            <a:r>
              <a:rPr lang="en-US" altLang="zh-CN" sz="3200" dirty="0">
                <a:cs typeface="+mn-ea"/>
                <a:sym typeface="+mn-lt"/>
              </a:rPr>
              <a:t>   C:pvcreate  D:lvcreate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5149186" y="4272908"/>
            <a:ext cx="1893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239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7. </a:t>
            </a:r>
            <a:r>
              <a:rPr lang="zh-CN" altLang="en-US" sz="3200" dirty="0">
                <a:cs typeface="+mn-ea"/>
                <a:sym typeface="+mn-lt"/>
              </a:rPr>
              <a:t>强制杀死进程的命令为：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sv-SE" altLang="zh-CN" sz="3200" dirty="0">
                <a:cs typeface="+mn-ea"/>
                <a:sym typeface="+mn-lt"/>
              </a:rPr>
              <a:t>A:  kill    B: kill -9    C: kill -777   D: kill -i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65288" y="3928729"/>
            <a:ext cx="486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727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8.</a:t>
            </a:r>
            <a:r>
              <a:rPr lang="zh-CN" altLang="en-US" sz="3200" dirty="0">
                <a:cs typeface="+mn-ea"/>
                <a:sym typeface="+mn-lt"/>
              </a:rPr>
              <a:t>网络攻击流程：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：定位、踩点、入侵、抹去痕迹、留后门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B</a:t>
            </a:r>
            <a:r>
              <a:rPr lang="zh-CN" altLang="en-US" sz="3200" dirty="0">
                <a:cs typeface="+mn-ea"/>
                <a:sym typeface="+mn-lt"/>
              </a:rPr>
              <a:t>：踩点、定位、入侵、抹去痕迹、留后门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C</a:t>
            </a:r>
            <a:r>
              <a:rPr lang="zh-CN" altLang="en-US" sz="3200" dirty="0">
                <a:cs typeface="+mn-ea"/>
                <a:sym typeface="+mn-lt"/>
              </a:rPr>
              <a:t>：定位、踩点、入侵、留后门、抹去痕迹</a:t>
            </a: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D</a:t>
            </a:r>
            <a:r>
              <a:rPr lang="zh-CN" altLang="en-US" sz="3200" dirty="0">
                <a:cs typeface="+mn-ea"/>
                <a:sym typeface="+mn-lt"/>
              </a:rPr>
              <a:t>：踩点、定位、入侵、留后门、抹去痕迹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524253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7497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9.</a:t>
            </a:r>
            <a:r>
              <a:rPr lang="zh-CN" altLang="en-US" sz="3200" dirty="0">
                <a:cs typeface="+mn-ea"/>
                <a:sym typeface="+mn-lt"/>
              </a:rPr>
              <a:t>公司进入高速发展期（第二阶段）的时间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从</a:t>
            </a:r>
            <a:r>
              <a:rPr lang="en-US" altLang="zh-CN" sz="3200" dirty="0">
                <a:cs typeface="+mn-ea"/>
                <a:sym typeface="+mn-lt"/>
              </a:rPr>
              <a:t>____</a:t>
            </a:r>
            <a:r>
              <a:rPr lang="zh-CN" altLang="en-US" sz="3200" dirty="0">
                <a:cs typeface="+mn-ea"/>
                <a:sym typeface="+mn-lt"/>
              </a:rPr>
              <a:t>年到</a:t>
            </a:r>
            <a:r>
              <a:rPr lang="en-US" altLang="zh-CN" sz="3200" dirty="0">
                <a:cs typeface="+mn-ea"/>
                <a:sym typeface="+mn-lt"/>
              </a:rPr>
              <a:t>____</a:t>
            </a:r>
            <a:r>
              <a:rPr lang="zh-CN" altLang="en-US" sz="3200" dirty="0">
                <a:cs typeface="+mn-ea"/>
                <a:sym typeface="+mn-lt"/>
              </a:rPr>
              <a:t>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9426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2006,2013</a:t>
            </a:r>
          </a:p>
        </p:txBody>
      </p:sp>
    </p:spTree>
    <p:extLst>
      <p:ext uri="{BB962C8B-B14F-4D97-AF65-F5344CB8AC3E}">
        <p14:creationId xmlns:p14="http://schemas.microsoft.com/office/powerpoint/2010/main" val="38459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10.</a:t>
            </a:r>
            <a:r>
              <a:rPr lang="zh-CN" altLang="en-US" sz="3200" dirty="0">
                <a:cs typeface="+mn-ea"/>
                <a:sym typeface="+mn-lt"/>
              </a:rPr>
              <a:t>公司年度创新奖特等奖奖金为</a:t>
            </a:r>
            <a:r>
              <a:rPr lang="en-US" altLang="zh-CN" sz="3200" dirty="0">
                <a:cs typeface="+mn-ea"/>
                <a:sym typeface="+mn-lt"/>
              </a:rPr>
              <a:t>____</a:t>
            </a:r>
            <a:r>
              <a:rPr lang="zh-CN" altLang="en-US" sz="3200" dirty="0">
                <a:cs typeface="+mn-ea"/>
                <a:sym typeface="+mn-lt"/>
              </a:rPr>
              <a:t>万元。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7154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456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11.</a:t>
            </a:r>
            <a:r>
              <a:rPr lang="zh-CN" altLang="en-US" sz="3200" dirty="0">
                <a:cs typeface="+mn-ea"/>
                <a:sym typeface="+mn-lt"/>
              </a:rPr>
              <a:t>公司平等、开放的组织氛围体现在：</a:t>
            </a:r>
            <a:r>
              <a:rPr lang="en-US" altLang="zh-CN" sz="3200" dirty="0">
                <a:cs typeface="+mn-ea"/>
                <a:sym typeface="+mn-lt"/>
              </a:rPr>
              <a:t>____</a:t>
            </a:r>
            <a:r>
              <a:rPr lang="zh-CN" altLang="en-US" sz="3200" dirty="0">
                <a:cs typeface="+mn-ea"/>
                <a:sym typeface="+mn-lt"/>
              </a:rPr>
              <a:t>、批评与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自我批评、杜绝官僚、严格要求管理团队 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7152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答案：平等称呼</a:t>
            </a:r>
          </a:p>
        </p:txBody>
      </p:sp>
    </p:spTree>
    <p:extLst>
      <p:ext uri="{BB962C8B-B14F-4D97-AF65-F5344CB8AC3E}">
        <p14:creationId xmlns:p14="http://schemas.microsoft.com/office/powerpoint/2010/main" val="18417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12.2019</a:t>
            </a:r>
            <a:r>
              <a:rPr lang="zh-CN" altLang="en-US" sz="3200" dirty="0">
                <a:cs typeface="+mn-ea"/>
                <a:sym typeface="+mn-lt"/>
              </a:rPr>
              <a:t>年下半年国内公有云</a:t>
            </a:r>
            <a:r>
              <a:rPr lang="en-US" altLang="zh-CN" sz="3200" dirty="0" err="1">
                <a:cs typeface="+mn-ea"/>
                <a:sym typeface="+mn-lt"/>
              </a:rPr>
              <a:t>IaaS+PaaS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前三厂商：</a:t>
            </a:r>
            <a:r>
              <a:rPr lang="en-US" altLang="zh-CN" sz="3200" dirty="0">
                <a:cs typeface="+mn-ea"/>
                <a:sym typeface="+mn-lt"/>
              </a:rPr>
              <a:t>_____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zh-CN" sz="3200" dirty="0">
                <a:cs typeface="+mn-ea"/>
                <a:sym typeface="+mn-lt"/>
              </a:rPr>
              <a:t>_____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zh-CN" sz="3200" dirty="0">
                <a:cs typeface="+mn-ea"/>
                <a:sym typeface="+mn-lt"/>
              </a:rPr>
              <a:t>_____ </a:t>
            </a:r>
            <a:r>
              <a:rPr lang="zh-CN" altLang="en-US" sz="3200" dirty="0">
                <a:cs typeface="+mn-ea"/>
                <a:sym typeface="+mn-lt"/>
              </a:rPr>
              <a:t>。</a:t>
            </a:r>
            <a:endParaRPr lang="en-US" altLang="zh-CN" sz="32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123677" y="4256116"/>
            <a:ext cx="3944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答案：阿里云、腾讯云、中国电信</a:t>
            </a:r>
          </a:p>
        </p:txBody>
      </p:sp>
    </p:spTree>
    <p:extLst>
      <p:ext uri="{BB962C8B-B14F-4D97-AF65-F5344CB8AC3E}">
        <p14:creationId xmlns:p14="http://schemas.microsoft.com/office/powerpoint/2010/main" val="19574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0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1.</a:t>
            </a:r>
            <a:r>
              <a:rPr lang="zh-CN" altLang="en-US" sz="3200" dirty="0">
                <a:cs typeface="+mn-ea"/>
                <a:sym typeface="+mn-lt"/>
              </a:rPr>
              <a:t>说出一种常用的抓包工具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3" y="365903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 err="1">
                <a:cs typeface="+mn-ea"/>
                <a:sym typeface="+mn-lt"/>
              </a:rPr>
              <a:t>tcpdump</a:t>
            </a:r>
            <a:r>
              <a:rPr lang="zh-CN" altLang="en-US" sz="2800" dirty="0">
                <a:cs typeface="+mn-ea"/>
                <a:sym typeface="+mn-lt"/>
              </a:rPr>
              <a:t>或</a:t>
            </a:r>
            <a:r>
              <a:rPr lang="en-US" altLang="zh-CN" sz="2800" dirty="0" err="1">
                <a:cs typeface="+mn-ea"/>
                <a:sym typeface="+mn-lt"/>
              </a:rPr>
              <a:t>wireshark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44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13.</a:t>
            </a:r>
            <a:r>
              <a:rPr lang="zh-CN" altLang="en-US" sz="3200" dirty="0">
                <a:cs typeface="+mn-ea"/>
                <a:sym typeface="+mn-lt"/>
              </a:rPr>
              <a:t>俗话说：</a:t>
            </a:r>
            <a:r>
              <a:rPr lang="en-US" altLang="zh-CN" sz="3200" dirty="0">
                <a:cs typeface="+mn-ea"/>
                <a:sym typeface="+mn-lt"/>
              </a:rPr>
              <a:t>______</a:t>
            </a:r>
            <a:r>
              <a:rPr lang="zh-CN" altLang="en-US" sz="3200" dirty="0">
                <a:cs typeface="+mn-ea"/>
                <a:sym typeface="+mn-lt"/>
              </a:rPr>
              <a:t>是世界上最好的语言。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9722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答案：任意语言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53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14.</a:t>
            </a:r>
            <a:r>
              <a:rPr lang="zh-CN" altLang="en-US" sz="3200" dirty="0">
                <a:cs typeface="+mn-ea"/>
                <a:sym typeface="+mn-lt"/>
              </a:rPr>
              <a:t>第一个进入太空的地球人为：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：加加林  </a:t>
            </a:r>
            <a:r>
              <a:rPr lang="en-US" altLang="zh-CN" sz="3200" dirty="0">
                <a:cs typeface="+mn-ea"/>
                <a:sym typeface="+mn-lt"/>
              </a:rPr>
              <a:t>B</a:t>
            </a:r>
            <a:r>
              <a:rPr lang="zh-CN" altLang="en-US" sz="3200" dirty="0">
                <a:cs typeface="+mn-ea"/>
                <a:sym typeface="+mn-lt"/>
              </a:rPr>
              <a:t>：加林林   </a:t>
            </a:r>
            <a:r>
              <a:rPr lang="en-US" altLang="zh-CN" sz="3200" dirty="0">
                <a:cs typeface="+mn-ea"/>
                <a:sym typeface="+mn-lt"/>
              </a:rPr>
              <a:t>C : </a:t>
            </a:r>
            <a:r>
              <a:rPr lang="zh-CN" altLang="en-US" sz="3200" dirty="0">
                <a:cs typeface="+mn-ea"/>
                <a:sym typeface="+mn-lt"/>
              </a:rPr>
              <a:t>阿姆斯特朗  </a:t>
            </a:r>
            <a:r>
              <a:rPr lang="en-US" altLang="zh-CN" sz="3200" dirty="0">
                <a:cs typeface="+mn-ea"/>
                <a:sym typeface="+mn-lt"/>
              </a:rPr>
              <a:t>D</a:t>
            </a:r>
            <a:r>
              <a:rPr lang="zh-CN" altLang="en-US" sz="3200" dirty="0">
                <a:cs typeface="+mn-ea"/>
                <a:sym typeface="+mn-lt"/>
              </a:rPr>
              <a:t>：阿姆特斯朗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2225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460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15.</a:t>
            </a:r>
            <a:r>
              <a:rPr lang="zh-CN" altLang="en-US" sz="3200" dirty="0">
                <a:cs typeface="+mn-ea"/>
                <a:sym typeface="+mn-lt"/>
              </a:rPr>
              <a:t>常见的网络攻击形式有：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en-US" altLang="zh-CN" sz="3200" dirty="0">
                <a:cs typeface="+mn-ea"/>
                <a:sym typeface="+mn-lt"/>
              </a:rPr>
              <a:t>A</a:t>
            </a:r>
            <a:r>
              <a:rPr lang="zh-CN" altLang="en-US" sz="3200" dirty="0">
                <a:cs typeface="+mn-ea"/>
                <a:sym typeface="+mn-lt"/>
              </a:rPr>
              <a:t>：篡改   </a:t>
            </a:r>
            <a:r>
              <a:rPr lang="en-US" altLang="zh-CN" sz="3200" dirty="0">
                <a:cs typeface="+mn-ea"/>
                <a:sym typeface="+mn-lt"/>
              </a:rPr>
              <a:t>B</a:t>
            </a:r>
            <a:r>
              <a:rPr lang="zh-CN" altLang="en-US" sz="3200" dirty="0">
                <a:cs typeface="+mn-ea"/>
                <a:sym typeface="+mn-lt"/>
              </a:rPr>
              <a:t>：</a:t>
            </a:r>
            <a:r>
              <a:rPr lang="en-US" altLang="zh-CN" sz="3200" dirty="0">
                <a:cs typeface="+mn-ea"/>
                <a:sym typeface="+mn-lt"/>
              </a:rPr>
              <a:t>DDOS   C</a:t>
            </a:r>
            <a:r>
              <a:rPr lang="zh-CN" altLang="en-US" sz="3200" dirty="0">
                <a:cs typeface="+mn-ea"/>
                <a:sym typeface="+mn-lt"/>
              </a:rPr>
              <a:t>：中间人攻击  </a:t>
            </a:r>
            <a:r>
              <a:rPr lang="en-US" altLang="zh-CN" sz="3200" dirty="0">
                <a:cs typeface="+mn-ea"/>
                <a:sym typeface="+mn-lt"/>
              </a:rPr>
              <a:t>D</a:t>
            </a:r>
            <a:r>
              <a:rPr lang="zh-CN" altLang="en-US" sz="3200" dirty="0">
                <a:cs typeface="+mn-ea"/>
                <a:sym typeface="+mn-lt"/>
              </a:rPr>
              <a:t>：网络钓鱼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9568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ABCD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666378-1787-42B1-88D8-0BD9B2F6335A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8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1.</a:t>
            </a:r>
            <a:r>
              <a:rPr lang="zh-CN" altLang="en-US" sz="3200" dirty="0">
                <a:cs typeface="+mn-ea"/>
                <a:sym typeface="+mn-lt"/>
              </a:rPr>
              <a:t>用（）工具可以开始网卡</a:t>
            </a:r>
            <a:r>
              <a:rPr lang="en-US" altLang="zh-CN" sz="3200" dirty="0">
                <a:cs typeface="+mn-ea"/>
                <a:sym typeface="+mn-lt"/>
              </a:rPr>
              <a:t>TSO</a:t>
            </a:r>
            <a:r>
              <a:rPr lang="zh-CN" altLang="en-US" sz="3200" dirty="0">
                <a:cs typeface="+mn-ea"/>
                <a:sym typeface="+mn-lt"/>
              </a:rPr>
              <a:t>功能？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9446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 err="1">
                <a:cs typeface="+mn-ea"/>
                <a:sym typeface="+mn-lt"/>
              </a:rPr>
              <a:t>ethtool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2.“.com”</a:t>
            </a:r>
            <a:r>
              <a:rPr lang="zh-CN" altLang="en-US" sz="3200" dirty="0">
                <a:cs typeface="+mn-ea"/>
                <a:sym typeface="+mn-lt"/>
              </a:rPr>
              <a:t>指的是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2233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答案：商业机构</a:t>
            </a:r>
          </a:p>
        </p:txBody>
      </p:sp>
    </p:spTree>
    <p:extLst>
      <p:ext uri="{BB962C8B-B14F-4D97-AF65-F5344CB8AC3E}">
        <p14:creationId xmlns:p14="http://schemas.microsoft.com/office/powerpoint/2010/main" val="23323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3.2010</a:t>
            </a:r>
            <a:r>
              <a:rPr lang="zh-CN" altLang="en-US" sz="3200" dirty="0">
                <a:cs typeface="+mn-ea"/>
                <a:sym typeface="+mn-lt"/>
              </a:rPr>
              <a:t>年</a:t>
            </a:r>
            <a:r>
              <a:rPr lang="en-US" altLang="zh-CN" sz="3200" dirty="0">
                <a:cs typeface="+mn-ea"/>
                <a:sym typeface="+mn-lt"/>
              </a:rPr>
              <a:t>6</a:t>
            </a:r>
            <a:r>
              <a:rPr lang="zh-CN" altLang="en-US" sz="3200" dirty="0">
                <a:cs typeface="+mn-ea"/>
                <a:sym typeface="+mn-lt"/>
              </a:rPr>
              <a:t>月，（）病毒首次被发现，入侵伊朗核电站？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68658" y="362233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答案：震网</a:t>
            </a:r>
          </a:p>
        </p:txBody>
      </p:sp>
    </p:spTree>
    <p:extLst>
      <p:ext uri="{BB962C8B-B14F-4D97-AF65-F5344CB8AC3E}">
        <p14:creationId xmlns:p14="http://schemas.microsoft.com/office/powerpoint/2010/main" val="5360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4.</a:t>
            </a:r>
            <a:r>
              <a:rPr lang="zh-CN" altLang="en-US" sz="3200" dirty="0">
                <a:cs typeface="+mn-ea"/>
                <a:sym typeface="+mn-lt"/>
              </a:rPr>
              <a:t>斯诺克台球一共有（）个球？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48448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22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5.Linux</a:t>
            </a:r>
            <a:r>
              <a:rPr lang="zh-CN" altLang="en-US" sz="3600" dirty="0">
                <a:cs typeface="+mn-ea"/>
                <a:sym typeface="+mn-lt"/>
              </a:rPr>
              <a:t>的账号密码密文在（）文件中？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5896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/</a:t>
            </a:r>
            <a:r>
              <a:rPr lang="en-US" altLang="zh-CN" sz="2800" dirty="0" err="1">
                <a:cs typeface="+mn-ea"/>
                <a:sym typeface="+mn-lt"/>
              </a:rPr>
              <a:t>etc</a:t>
            </a:r>
            <a:r>
              <a:rPr lang="en-US" altLang="zh-CN" sz="2800" dirty="0">
                <a:cs typeface="+mn-ea"/>
                <a:sym typeface="+mn-lt"/>
              </a:rPr>
              <a:t>/</a:t>
            </a:r>
            <a:r>
              <a:rPr lang="en-US" altLang="zh-CN" sz="2800" dirty="0" err="1">
                <a:cs typeface="+mn-ea"/>
                <a:sym typeface="+mn-lt"/>
              </a:rPr>
              <a:t>shaodw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46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6.</a:t>
            </a:r>
            <a:r>
              <a:rPr lang="zh-CN" altLang="en-US" sz="3200" dirty="0">
                <a:cs typeface="+mn-ea"/>
                <a:sym typeface="+mn-lt"/>
              </a:rPr>
              <a:t>解释</a:t>
            </a:r>
            <a:r>
              <a:rPr lang="en-US" altLang="zh-CN" sz="3200" dirty="0">
                <a:cs typeface="+mn-ea"/>
                <a:sym typeface="+mn-lt"/>
              </a:rPr>
              <a:t>DDOS</a:t>
            </a:r>
            <a:r>
              <a:rPr lang="zh-CN" altLang="en-US" sz="3200" dirty="0">
                <a:cs typeface="+mn-ea"/>
                <a:sym typeface="+mn-lt"/>
              </a:rPr>
              <a:t>攻击的含义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54440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分布式拒绝服务攻击</a:t>
            </a:r>
          </a:p>
        </p:txBody>
      </p:sp>
    </p:spTree>
    <p:extLst>
      <p:ext uri="{BB962C8B-B14F-4D97-AF65-F5344CB8AC3E}">
        <p14:creationId xmlns:p14="http://schemas.microsoft.com/office/powerpoint/2010/main" val="3596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7.</a:t>
            </a:r>
            <a:r>
              <a:rPr lang="zh-CN" altLang="en-US" sz="3200" dirty="0">
                <a:cs typeface="+mn-ea"/>
                <a:sym typeface="+mn-lt"/>
              </a:rPr>
              <a:t>下一代防火墙的英文缩写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62430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NGAF</a:t>
            </a:r>
          </a:p>
        </p:txBody>
      </p:sp>
    </p:spTree>
    <p:extLst>
      <p:ext uri="{BB962C8B-B14F-4D97-AF65-F5344CB8AC3E}">
        <p14:creationId xmlns:p14="http://schemas.microsoft.com/office/powerpoint/2010/main" val="13211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0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2.</a:t>
            </a:r>
            <a:r>
              <a:rPr lang="zh-CN" altLang="en-US" sz="3200" dirty="0">
                <a:cs typeface="+mn-ea"/>
                <a:sym typeface="+mn-lt"/>
              </a:rPr>
              <a:t>块设备统计时，</a:t>
            </a:r>
            <a:r>
              <a:rPr lang="en-US" altLang="zh-CN" sz="3200" dirty="0">
                <a:cs typeface="+mn-ea"/>
                <a:sym typeface="+mn-lt"/>
              </a:rPr>
              <a:t>util</a:t>
            </a:r>
            <a:r>
              <a:rPr lang="zh-CN" altLang="en-US" sz="3200" dirty="0">
                <a:cs typeface="+mn-ea"/>
                <a:sym typeface="+mn-lt"/>
              </a:rPr>
              <a:t>用于衡量？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3" y="381073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答案：硬盘的繁忙度</a:t>
            </a:r>
          </a:p>
        </p:txBody>
      </p:sp>
    </p:spTree>
    <p:extLst>
      <p:ext uri="{BB962C8B-B14F-4D97-AF65-F5344CB8AC3E}">
        <p14:creationId xmlns:p14="http://schemas.microsoft.com/office/powerpoint/2010/main" val="11570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8.</a:t>
            </a:r>
            <a:r>
              <a:rPr lang="zh-CN" altLang="en-US" sz="3200" dirty="0">
                <a:cs typeface="+mn-ea"/>
                <a:sym typeface="+mn-lt"/>
              </a:rPr>
              <a:t>基于超融合架构的（）是大势所趋？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55478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答案：私有云</a:t>
            </a:r>
          </a:p>
        </p:txBody>
      </p:sp>
    </p:spTree>
    <p:extLst>
      <p:ext uri="{BB962C8B-B14F-4D97-AF65-F5344CB8AC3E}">
        <p14:creationId xmlns:p14="http://schemas.microsoft.com/office/powerpoint/2010/main" val="414571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9.2017</a:t>
            </a:r>
            <a:r>
              <a:rPr lang="zh-CN" altLang="en-US" sz="3200" dirty="0">
                <a:cs typeface="+mn-ea"/>
                <a:sym typeface="+mn-lt"/>
              </a:rPr>
              <a:t>年爆发的</a:t>
            </a:r>
            <a:r>
              <a:rPr lang="en-US" altLang="zh-CN" sz="3200" dirty="0">
                <a:cs typeface="+mn-ea"/>
                <a:sym typeface="+mn-lt"/>
              </a:rPr>
              <a:t>WannaCry</a:t>
            </a:r>
            <a:r>
              <a:rPr lang="zh-CN" altLang="en-US" sz="3200" dirty="0">
                <a:cs typeface="+mn-ea"/>
                <a:sym typeface="+mn-lt"/>
              </a:rPr>
              <a:t>勒索病毒软件，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所利用的漏洞称为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答案：永恒之蓝</a:t>
            </a:r>
          </a:p>
        </p:txBody>
      </p:sp>
    </p:spTree>
    <p:extLst>
      <p:ext uri="{BB962C8B-B14F-4D97-AF65-F5344CB8AC3E}">
        <p14:creationId xmlns:p14="http://schemas.microsoft.com/office/powerpoint/2010/main" val="7808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10.</a:t>
            </a:r>
            <a:r>
              <a:rPr lang="zh-CN" altLang="en-US" sz="3200" dirty="0">
                <a:cs typeface="+mn-ea"/>
                <a:sym typeface="+mn-lt"/>
              </a:rPr>
              <a:t>经典足球样式由（）个正六边形构成？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20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7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11.</a:t>
            </a:r>
            <a:r>
              <a:rPr lang="zh-CN" altLang="en-US" sz="3200" dirty="0">
                <a:cs typeface="+mn-ea"/>
                <a:sym typeface="+mn-lt"/>
              </a:rPr>
              <a:t>应用交付</a:t>
            </a:r>
            <a:r>
              <a:rPr lang="en-US" altLang="zh-CN" sz="3200" dirty="0">
                <a:cs typeface="+mn-ea"/>
                <a:sym typeface="+mn-lt"/>
              </a:rPr>
              <a:t>AD</a:t>
            </a:r>
            <a:r>
              <a:rPr lang="zh-CN" altLang="en-US" sz="3200" dirty="0">
                <a:cs typeface="+mn-ea"/>
                <a:sym typeface="+mn-lt"/>
              </a:rPr>
              <a:t>连续年进入</a:t>
            </a:r>
            <a:r>
              <a:rPr lang="en-US" altLang="zh-CN" sz="3200" dirty="0">
                <a:cs typeface="+mn-ea"/>
                <a:sym typeface="+mn-lt"/>
              </a:rPr>
              <a:t>Gartner</a:t>
            </a:r>
            <a:r>
              <a:rPr lang="zh-CN" altLang="en-US" sz="3200" dirty="0">
                <a:cs typeface="+mn-ea"/>
                <a:sym typeface="+mn-lt"/>
              </a:rPr>
              <a:t>魔力象限？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9213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5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02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976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12.VPN</a:t>
            </a:r>
            <a:r>
              <a:rPr lang="zh-CN" altLang="en-US" sz="3200" dirty="0">
                <a:cs typeface="+mn-ea"/>
                <a:sym typeface="+mn-lt"/>
              </a:rPr>
              <a:t>的中文全称？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8E7E9-D896-4A40-A8F2-F093849A0C36}"/>
              </a:ext>
            </a:extLst>
          </p:cNvPr>
          <p:cNvSpPr/>
          <p:nvPr/>
        </p:nvSpPr>
        <p:spPr>
          <a:xfrm>
            <a:off x="4387840" y="383913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答案：虚拟专用网络</a:t>
            </a:r>
          </a:p>
        </p:txBody>
      </p:sp>
    </p:spTree>
    <p:extLst>
      <p:ext uri="{BB962C8B-B14F-4D97-AF65-F5344CB8AC3E}">
        <p14:creationId xmlns:p14="http://schemas.microsoft.com/office/powerpoint/2010/main" val="3975148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13.</a:t>
            </a:r>
            <a:r>
              <a:rPr lang="zh-CN" altLang="en-US" sz="3200" dirty="0">
                <a:cs typeface="+mn-ea"/>
                <a:sym typeface="+mn-lt"/>
              </a:rPr>
              <a:t>开国大典上放了（）响礼炮？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0335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28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71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14.RPO</a:t>
            </a:r>
            <a:r>
              <a:rPr lang="zh-CN" altLang="en-US" sz="3200" dirty="0">
                <a:cs typeface="+mn-ea"/>
                <a:sym typeface="+mn-lt"/>
              </a:rPr>
              <a:t>的中文全称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9240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答案：数据恢复时间点</a:t>
            </a:r>
          </a:p>
        </p:txBody>
      </p:sp>
    </p:spTree>
    <p:extLst>
      <p:ext uri="{BB962C8B-B14F-4D97-AF65-F5344CB8AC3E}">
        <p14:creationId xmlns:p14="http://schemas.microsoft.com/office/powerpoint/2010/main" val="15841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15.</a:t>
            </a:r>
            <a:r>
              <a:rPr lang="zh-CN" altLang="en-US" sz="3200" dirty="0">
                <a:cs typeface="+mn-ea"/>
                <a:sym typeface="+mn-lt"/>
              </a:rPr>
              <a:t>接收邮件的协议是？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6080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POP3 </a:t>
            </a:r>
            <a:r>
              <a:rPr lang="zh-CN" altLang="en-US" sz="2800" dirty="0">
                <a:cs typeface="+mn-ea"/>
                <a:sym typeface="+mn-lt"/>
              </a:rPr>
              <a:t>和 </a:t>
            </a:r>
            <a:r>
              <a:rPr lang="en-US" altLang="zh-CN" sz="2800" dirty="0">
                <a:cs typeface="+mn-ea"/>
                <a:sym typeface="+mn-lt"/>
              </a:rPr>
              <a:t>IMAP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BC629-B97E-466E-992D-B5C8F3AD7196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23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16.</a:t>
            </a:r>
            <a:r>
              <a:rPr lang="zh-CN" altLang="en-US" sz="3200" dirty="0">
                <a:cs typeface="+mn-ea"/>
                <a:sym typeface="+mn-lt"/>
              </a:rPr>
              <a:t>路由协议存在路由自环问题？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1876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RIP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73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zh-CN" sz="3200" dirty="0">
                <a:cs typeface="+mn-ea"/>
                <a:sym typeface="+mn-lt"/>
              </a:rPr>
              <a:t>ipv6</a:t>
            </a:r>
            <a:r>
              <a:rPr lang="zh-CN" altLang="en-US" sz="3200" dirty="0">
                <a:cs typeface="+mn-ea"/>
                <a:sym typeface="+mn-lt"/>
              </a:rPr>
              <a:t>用来完成地址解析的协议工作在哪一层？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2998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答案：网络层</a:t>
            </a:r>
          </a:p>
        </p:txBody>
      </p:sp>
    </p:spTree>
    <p:extLst>
      <p:ext uri="{BB962C8B-B14F-4D97-AF65-F5344CB8AC3E}">
        <p14:creationId xmlns:p14="http://schemas.microsoft.com/office/powerpoint/2010/main" val="33925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 </a:t>
            </a:r>
            <a:r>
              <a:rPr lang="en-US" altLang="zh-CN" sz="3200" dirty="0">
                <a:cs typeface="+mn-ea"/>
                <a:sym typeface="+mn-lt"/>
              </a:rPr>
              <a:t>3.</a:t>
            </a:r>
            <a:r>
              <a:rPr lang="zh-CN" altLang="en-US" sz="3200" dirty="0">
                <a:cs typeface="+mn-ea"/>
                <a:sym typeface="+mn-lt"/>
              </a:rPr>
              <a:t>说出深信服的三位创始人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886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答案：何朝曦，熊武，冯毅</a:t>
            </a:r>
          </a:p>
        </p:txBody>
      </p:sp>
    </p:spTree>
    <p:extLst>
      <p:ext uri="{BB962C8B-B14F-4D97-AF65-F5344CB8AC3E}">
        <p14:creationId xmlns:p14="http://schemas.microsoft.com/office/powerpoint/2010/main" val="18490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2</a:t>
            </a:r>
            <a:r>
              <a:rPr lang="zh-CN" altLang="en-US" sz="3200" dirty="0">
                <a:cs typeface="+mn-ea"/>
                <a:sym typeface="+mn-lt"/>
              </a:rPr>
              <a:t>、（）是解决</a:t>
            </a:r>
            <a:r>
              <a:rPr lang="en-US" altLang="zh-CN" sz="3200" dirty="0">
                <a:cs typeface="+mn-ea"/>
                <a:sym typeface="+mn-lt"/>
              </a:rPr>
              <a:t>DV</a:t>
            </a:r>
            <a:r>
              <a:rPr lang="zh-CN" altLang="en-US" sz="3200" dirty="0">
                <a:cs typeface="+mn-ea"/>
                <a:sym typeface="+mn-lt"/>
              </a:rPr>
              <a:t>可能产生的环路问题的核心方法  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4723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答案：水平分割法</a:t>
            </a:r>
          </a:p>
        </p:txBody>
      </p:sp>
    </p:spTree>
    <p:extLst>
      <p:ext uri="{BB962C8B-B14F-4D97-AF65-F5344CB8AC3E}">
        <p14:creationId xmlns:p14="http://schemas.microsoft.com/office/powerpoint/2010/main" val="228551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3</a:t>
            </a:r>
            <a:r>
              <a:rPr lang="zh-CN" altLang="en-US" sz="3200" dirty="0">
                <a:cs typeface="+mn-ea"/>
                <a:sym typeface="+mn-lt"/>
              </a:rPr>
              <a:t>、</a:t>
            </a:r>
            <a:r>
              <a:rPr lang="en-US" altLang="zh-CN" sz="3200" dirty="0" err="1">
                <a:cs typeface="+mn-ea"/>
                <a:sym typeface="+mn-lt"/>
              </a:rPr>
              <a:t>netperf</a:t>
            </a:r>
            <a:r>
              <a:rPr lang="zh-CN" altLang="en-US" sz="3200" dirty="0">
                <a:cs typeface="+mn-ea"/>
                <a:sym typeface="+mn-lt"/>
              </a:rPr>
              <a:t>进行性能测试必须先建立起（）链接</a:t>
            </a:r>
            <a:endParaRPr lang="en-US" altLang="zh-CN" sz="3200" dirty="0">
              <a:cs typeface="+mn-ea"/>
              <a:sym typeface="+mn-lt"/>
            </a:endParaRPr>
          </a:p>
          <a:p>
            <a:pPr algn="ctr"/>
            <a:r>
              <a:rPr lang="zh-CN" altLang="en-US" sz="3200" dirty="0">
                <a:cs typeface="+mn-ea"/>
                <a:sym typeface="+mn-lt"/>
              </a:rPr>
              <a:t>才能开始功能测试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2060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答案：控制</a:t>
            </a:r>
          </a:p>
        </p:txBody>
      </p:sp>
    </p:spTree>
    <p:extLst>
      <p:ext uri="{BB962C8B-B14F-4D97-AF65-F5344CB8AC3E}">
        <p14:creationId xmlns:p14="http://schemas.microsoft.com/office/powerpoint/2010/main" val="22488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4.IT</a:t>
            </a:r>
            <a:r>
              <a:rPr lang="zh-CN" altLang="en-US" sz="3200" dirty="0">
                <a:cs typeface="+mn-ea"/>
                <a:sym typeface="+mn-lt"/>
              </a:rPr>
              <a:t>四大基础设施是什么？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886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答案：网络 计算 存储 安全</a:t>
            </a:r>
          </a:p>
        </p:txBody>
      </p:sp>
    </p:spTree>
    <p:extLst>
      <p:ext uri="{BB962C8B-B14F-4D97-AF65-F5344CB8AC3E}">
        <p14:creationId xmlns:p14="http://schemas.microsoft.com/office/powerpoint/2010/main" val="36366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5.</a:t>
            </a:r>
            <a:r>
              <a:rPr lang="zh-CN" altLang="en-US" sz="3200" dirty="0">
                <a:cs typeface="+mn-ea"/>
                <a:sym typeface="+mn-lt"/>
              </a:rPr>
              <a:t>企业的核心策略是（）转型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答案：数字化</a:t>
            </a:r>
          </a:p>
        </p:txBody>
      </p:sp>
    </p:spTree>
    <p:extLst>
      <p:ext uri="{BB962C8B-B14F-4D97-AF65-F5344CB8AC3E}">
        <p14:creationId xmlns:p14="http://schemas.microsoft.com/office/powerpoint/2010/main" val="32326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6.</a:t>
            </a:r>
            <a:r>
              <a:rPr lang="zh-CN" altLang="en-US" sz="3200" dirty="0">
                <a:cs typeface="+mn-ea"/>
                <a:sym typeface="+mn-lt"/>
              </a:rPr>
              <a:t>深信服现在的使命？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58967"/>
            <a:ext cx="49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答案：让</a:t>
            </a:r>
            <a:r>
              <a:rPr lang="en-US" altLang="zh-CN" sz="2800" dirty="0">
                <a:cs typeface="+mn-ea"/>
                <a:sym typeface="+mn-lt"/>
              </a:rPr>
              <a:t>IT</a:t>
            </a:r>
            <a:r>
              <a:rPr lang="zh-CN" altLang="en-US" sz="2800" dirty="0">
                <a:cs typeface="+mn-ea"/>
                <a:sym typeface="+mn-lt"/>
              </a:rPr>
              <a:t>更简单、更安全、更有价值</a:t>
            </a:r>
          </a:p>
        </p:txBody>
      </p:sp>
    </p:spTree>
    <p:extLst>
      <p:ext uri="{BB962C8B-B14F-4D97-AF65-F5344CB8AC3E}">
        <p14:creationId xmlns:p14="http://schemas.microsoft.com/office/powerpoint/2010/main" val="193091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7.</a:t>
            </a:r>
            <a:r>
              <a:rPr lang="zh-CN" altLang="en-US" sz="3200" dirty="0">
                <a:cs typeface="+mn-ea"/>
                <a:sym typeface="+mn-lt"/>
              </a:rPr>
              <a:t>说出</a:t>
            </a:r>
            <a:r>
              <a:rPr lang="en-US" altLang="zh-CN" sz="3200" dirty="0">
                <a:cs typeface="+mn-ea"/>
                <a:sym typeface="+mn-lt"/>
              </a:rPr>
              <a:t>5</a:t>
            </a:r>
            <a:r>
              <a:rPr lang="zh-CN" altLang="en-US" sz="3200" dirty="0">
                <a:cs typeface="+mn-ea"/>
                <a:sym typeface="+mn-lt"/>
              </a:rPr>
              <a:t>种动态路由协议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67844"/>
            <a:ext cx="49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DV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>
                <a:cs typeface="+mn-ea"/>
                <a:sym typeface="+mn-lt"/>
              </a:rPr>
              <a:t>LS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>
                <a:cs typeface="+mn-ea"/>
                <a:sym typeface="+mn-lt"/>
              </a:rPr>
              <a:t>OSPF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>
                <a:cs typeface="+mn-ea"/>
                <a:sym typeface="+mn-lt"/>
              </a:rPr>
              <a:t>BGP</a:t>
            </a:r>
            <a:r>
              <a:rPr lang="zh-CN" altLang="en-US" sz="2800" dirty="0">
                <a:cs typeface="+mn-ea"/>
                <a:sym typeface="+mn-lt"/>
              </a:rPr>
              <a:t>、</a:t>
            </a:r>
            <a:r>
              <a:rPr lang="en-US" altLang="zh-CN" sz="2800" dirty="0">
                <a:cs typeface="+mn-ea"/>
                <a:sym typeface="+mn-lt"/>
              </a:rPr>
              <a:t>IS-IS</a:t>
            </a:r>
          </a:p>
        </p:txBody>
      </p:sp>
    </p:spTree>
    <p:extLst>
      <p:ext uri="{BB962C8B-B14F-4D97-AF65-F5344CB8AC3E}">
        <p14:creationId xmlns:p14="http://schemas.microsoft.com/office/powerpoint/2010/main" val="2765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8.</a:t>
            </a:r>
            <a:r>
              <a:rPr lang="zh-CN" altLang="en-US" sz="3200" dirty="0">
                <a:cs typeface="+mn-ea"/>
                <a:sym typeface="+mn-lt"/>
              </a:rPr>
              <a:t>衡量存储系统性能的</a:t>
            </a:r>
            <a:r>
              <a:rPr lang="en-US" altLang="zh-CN" sz="3200" dirty="0">
                <a:cs typeface="+mn-ea"/>
                <a:sym typeface="+mn-lt"/>
              </a:rPr>
              <a:t>3</a:t>
            </a:r>
            <a:r>
              <a:rPr lang="zh-CN" altLang="en-US" sz="3200" dirty="0">
                <a:cs typeface="+mn-ea"/>
                <a:sym typeface="+mn-lt"/>
              </a:rPr>
              <a:t>个指标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6264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答案：吞吐、时延、</a:t>
            </a:r>
            <a:r>
              <a:rPr lang="en-US" altLang="zh-CN" sz="2800" dirty="0">
                <a:cs typeface="+mn-ea"/>
                <a:sym typeface="+mn-lt"/>
              </a:rPr>
              <a:t>IOP</a:t>
            </a:r>
          </a:p>
        </p:txBody>
      </p:sp>
    </p:spTree>
    <p:extLst>
      <p:ext uri="{BB962C8B-B14F-4D97-AF65-F5344CB8AC3E}">
        <p14:creationId xmlns:p14="http://schemas.microsoft.com/office/powerpoint/2010/main" val="412653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9.</a:t>
            </a:r>
            <a:r>
              <a:rPr lang="zh-CN" altLang="en-US" sz="3200" dirty="0">
                <a:cs typeface="+mn-ea"/>
                <a:sym typeface="+mn-lt"/>
              </a:rPr>
              <a:t>硬盘设备查询命令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9166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 err="1">
                <a:cs typeface="+mn-ea"/>
                <a:sym typeface="+mn-lt"/>
              </a:rPr>
              <a:t>lsblk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21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10.CPU</a:t>
            </a:r>
            <a:r>
              <a:rPr lang="zh-CN" altLang="en-US" sz="3200" dirty="0">
                <a:cs typeface="+mn-ea"/>
                <a:sym typeface="+mn-lt"/>
              </a:rPr>
              <a:t>虚拟化两层调度分别是什么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83254"/>
            <a:ext cx="498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答案：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级调度：</a:t>
            </a:r>
            <a:r>
              <a:rPr lang="en-US" altLang="zh-CN" dirty="0">
                <a:cs typeface="+mn-ea"/>
                <a:sym typeface="+mn-lt"/>
              </a:rPr>
              <a:t>VMM</a:t>
            </a:r>
            <a:r>
              <a:rPr lang="zh-CN" altLang="en-US" dirty="0">
                <a:cs typeface="+mn-ea"/>
                <a:sym typeface="+mn-lt"/>
              </a:rPr>
              <a:t>负责</a:t>
            </a:r>
            <a:r>
              <a:rPr lang="en-US" altLang="zh-CN" dirty="0">
                <a:cs typeface="+mn-ea"/>
                <a:sym typeface="+mn-lt"/>
              </a:rPr>
              <a:t>vCPU</a:t>
            </a: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 err="1">
                <a:cs typeface="+mn-ea"/>
                <a:sym typeface="+mn-lt"/>
              </a:rPr>
              <a:t>pCPU</a:t>
            </a:r>
            <a:r>
              <a:rPr lang="zh-CN" altLang="en-US" dirty="0">
                <a:cs typeface="+mn-ea"/>
                <a:sym typeface="+mn-lt"/>
              </a:rPr>
              <a:t>上的调度；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级调度：客户</a:t>
            </a:r>
            <a:r>
              <a:rPr lang="en-US" altLang="zh-CN" dirty="0">
                <a:cs typeface="+mn-ea"/>
                <a:sym typeface="+mn-lt"/>
              </a:rPr>
              <a:t>OS</a:t>
            </a:r>
            <a:r>
              <a:rPr lang="zh-CN" altLang="en-US" dirty="0">
                <a:cs typeface="+mn-ea"/>
                <a:sym typeface="+mn-lt"/>
              </a:rPr>
              <a:t>负责线程在</a:t>
            </a:r>
            <a:r>
              <a:rPr lang="en-US" altLang="zh-CN" dirty="0">
                <a:cs typeface="+mn-ea"/>
                <a:sym typeface="+mn-lt"/>
              </a:rPr>
              <a:t>vCPU</a:t>
            </a:r>
            <a:r>
              <a:rPr lang="zh-CN" altLang="en-US" dirty="0">
                <a:cs typeface="+mn-ea"/>
                <a:sym typeface="+mn-lt"/>
              </a:rPr>
              <a:t>上的调度</a:t>
            </a:r>
          </a:p>
        </p:txBody>
      </p:sp>
    </p:spTree>
    <p:extLst>
      <p:ext uri="{BB962C8B-B14F-4D97-AF65-F5344CB8AC3E}">
        <p14:creationId xmlns:p14="http://schemas.microsoft.com/office/powerpoint/2010/main" val="186124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11.</a:t>
            </a:r>
            <a:r>
              <a:rPr lang="zh-CN" altLang="en-US" sz="3200" dirty="0">
                <a:cs typeface="+mn-ea"/>
                <a:sym typeface="+mn-lt"/>
              </a:rPr>
              <a:t>说出至少</a:t>
            </a:r>
            <a:r>
              <a:rPr lang="en-US" altLang="zh-CN" sz="3200" dirty="0">
                <a:cs typeface="+mn-ea"/>
                <a:sym typeface="+mn-lt"/>
              </a:rPr>
              <a:t>4</a:t>
            </a:r>
            <a:r>
              <a:rPr lang="zh-CN" altLang="en-US" sz="3200" dirty="0">
                <a:cs typeface="+mn-ea"/>
                <a:sym typeface="+mn-lt"/>
              </a:rPr>
              <a:t>个</a:t>
            </a:r>
            <a:r>
              <a:rPr lang="en-US" altLang="zh-CN" sz="3200" dirty="0" err="1">
                <a:cs typeface="+mn-ea"/>
                <a:sym typeface="+mn-lt"/>
              </a:rPr>
              <a:t>linux</a:t>
            </a:r>
            <a:r>
              <a:rPr lang="zh-CN" altLang="en-US" sz="3200" dirty="0">
                <a:cs typeface="+mn-ea"/>
                <a:sym typeface="+mn-lt"/>
              </a:rPr>
              <a:t>内核功能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234041" y="3758967"/>
            <a:ext cx="5723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答案：进程调度、内存管理、虚拟文件系统、网络接口、进程间通信</a:t>
            </a:r>
          </a:p>
        </p:txBody>
      </p:sp>
    </p:spTree>
    <p:extLst>
      <p:ext uri="{BB962C8B-B14F-4D97-AF65-F5344CB8AC3E}">
        <p14:creationId xmlns:p14="http://schemas.microsoft.com/office/powerpoint/2010/main" val="15615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4.</a:t>
            </a:r>
            <a:r>
              <a:rPr lang="zh-CN" altLang="en-US" sz="3200" dirty="0">
                <a:cs typeface="+mn-ea"/>
                <a:sym typeface="+mn-lt"/>
              </a:rPr>
              <a:t>山西山东的“山”指的是？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答案：太行山</a:t>
            </a:r>
          </a:p>
        </p:txBody>
      </p:sp>
    </p:spTree>
    <p:extLst>
      <p:ext uri="{BB962C8B-B14F-4D97-AF65-F5344CB8AC3E}">
        <p14:creationId xmlns:p14="http://schemas.microsoft.com/office/powerpoint/2010/main" val="34053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12.Linux</a:t>
            </a:r>
            <a:r>
              <a:rPr lang="zh-CN" altLang="en-US" sz="3200" dirty="0">
                <a:cs typeface="+mn-ea"/>
                <a:sym typeface="+mn-lt"/>
              </a:rPr>
              <a:t>目录结构中存放系统管理和配置文件的是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6080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/</a:t>
            </a:r>
            <a:r>
              <a:rPr lang="en-US" altLang="zh-CN" sz="2800" dirty="0" err="1">
                <a:cs typeface="+mn-ea"/>
                <a:sym typeface="+mn-lt"/>
              </a:rPr>
              <a:t>etc</a:t>
            </a:r>
            <a:endParaRPr lang="en-US" altLang="zh-CN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5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0" y="243108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13.</a:t>
            </a:r>
            <a:r>
              <a:rPr lang="zh-CN" altLang="en-US" sz="3200" dirty="0">
                <a:cs typeface="+mn-ea"/>
                <a:sym typeface="+mn-lt"/>
              </a:rPr>
              <a:t>八大行星中最接近太阳的行星？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3" y="409631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答案：水星</a:t>
            </a:r>
          </a:p>
        </p:txBody>
      </p:sp>
    </p:spTree>
    <p:extLst>
      <p:ext uri="{BB962C8B-B14F-4D97-AF65-F5344CB8AC3E}">
        <p14:creationId xmlns:p14="http://schemas.microsoft.com/office/powerpoint/2010/main" val="197871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14.</a:t>
            </a:r>
            <a:r>
              <a:rPr lang="zh-CN" altLang="en-US" sz="3200" dirty="0">
                <a:cs typeface="+mn-ea"/>
                <a:sym typeface="+mn-lt"/>
              </a:rPr>
              <a:t>世界上最大的鱼？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答案：鲸鲨</a:t>
            </a:r>
          </a:p>
        </p:txBody>
      </p:sp>
    </p:spTree>
    <p:extLst>
      <p:ext uri="{BB962C8B-B14F-4D97-AF65-F5344CB8AC3E}">
        <p14:creationId xmlns:p14="http://schemas.microsoft.com/office/powerpoint/2010/main" val="35041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15.</a:t>
            </a:r>
            <a:r>
              <a:rPr lang="zh-CN" altLang="en-US" sz="3200" dirty="0">
                <a:cs typeface="+mn-ea"/>
                <a:sym typeface="+mn-lt"/>
              </a:rPr>
              <a:t>说出</a:t>
            </a:r>
            <a:r>
              <a:rPr lang="en-US" altLang="zh-CN" sz="3200" dirty="0">
                <a:cs typeface="+mn-ea"/>
                <a:sym typeface="+mn-lt"/>
              </a:rPr>
              <a:t>4</a:t>
            </a:r>
            <a:r>
              <a:rPr lang="zh-CN" altLang="en-US" sz="3200" dirty="0">
                <a:cs typeface="+mn-ea"/>
                <a:sym typeface="+mn-lt"/>
              </a:rPr>
              <a:t>种莫吉托的主料？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91664"/>
            <a:ext cx="49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答案：薄荷、柠檬、苏打水、冰块、朗姆酒、糖浆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A88BA4-A765-4B55-9FBD-B2E20D59FB61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1.32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位内核系统空间默认大小是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4254584" y="337722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1G</a:t>
            </a:r>
          </a:p>
        </p:txBody>
      </p:sp>
    </p:spTree>
    <p:extLst>
      <p:ext uri="{BB962C8B-B14F-4D97-AF65-F5344CB8AC3E}">
        <p14:creationId xmlns:p14="http://schemas.microsoft.com/office/powerpoint/2010/main" val="37094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深信服的商业秘密的密级从高到低分为：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绝密、机密、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、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2479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秘密；内部公开</a:t>
            </a:r>
          </a:p>
        </p:txBody>
      </p:sp>
    </p:spTree>
    <p:extLst>
      <p:ext uri="{BB962C8B-B14F-4D97-AF65-F5344CB8AC3E}">
        <p14:creationId xmlns:p14="http://schemas.microsoft.com/office/powerpoint/2010/main" val="7377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3.WAF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主要解决哪个层面的安全问题？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1407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web</a:t>
            </a:r>
            <a:r>
              <a:rPr lang="zh-CN" altLang="en-US" sz="2800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1427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白求恩是哪国人？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加拿大  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英国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德国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1172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848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5.“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豆蔻年华”是指几岁？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A.13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岁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B.14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岁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C.15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69685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335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6.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员工转岗或离职的，对转岗或离职之前的所获悉的保密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信息不再负有保密义务。这句话是否正确？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6030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错误</a:t>
            </a:r>
          </a:p>
        </p:txBody>
      </p:sp>
    </p:spTree>
    <p:extLst>
      <p:ext uri="{BB962C8B-B14F-4D97-AF65-F5344CB8AC3E}">
        <p14:creationId xmlns:p14="http://schemas.microsoft.com/office/powerpoint/2010/main" val="103741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5.IPV6</a:t>
            </a:r>
            <a:r>
              <a:rPr lang="zh-CN" altLang="en-US" sz="3200" dirty="0">
                <a:cs typeface="+mn-ea"/>
                <a:sym typeface="+mn-lt"/>
              </a:rPr>
              <a:t>采用什么协议来完成地址解析？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54590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答案：邻居发现</a:t>
            </a:r>
          </a:p>
        </p:txBody>
      </p:sp>
    </p:spTree>
    <p:extLst>
      <p:ext uri="{BB962C8B-B14F-4D97-AF65-F5344CB8AC3E}">
        <p14:creationId xmlns:p14="http://schemas.microsoft.com/office/powerpoint/2010/main" val="386011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7.HTTP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属于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TCP/IP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协议栈的哪一层？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15010"/>
            <a:ext cx="498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cs typeface="+mn-ea"/>
                <a:sym typeface="+mn-lt"/>
              </a:rPr>
              <a:t>答案：</a:t>
            </a:r>
            <a:r>
              <a:rPr lang="zh-CN" altLang="en-US" sz="3200" dirty="0"/>
              <a:t>应用层</a:t>
            </a:r>
          </a:p>
        </p:txBody>
      </p:sp>
    </p:spTree>
    <p:extLst>
      <p:ext uri="{BB962C8B-B14F-4D97-AF65-F5344CB8AC3E}">
        <p14:creationId xmlns:p14="http://schemas.microsoft.com/office/powerpoint/2010/main" val="175014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据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ARP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表项的生成方式不同，可以将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ARP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表项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分为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_____ARP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表项和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_____ARP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表项。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0285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动态； 静态</a:t>
            </a:r>
          </a:p>
        </p:txBody>
      </p:sp>
    </p:spTree>
    <p:extLst>
      <p:ext uri="{BB962C8B-B14F-4D97-AF65-F5344CB8AC3E}">
        <p14:creationId xmlns:p14="http://schemas.microsoft.com/office/powerpoint/2010/main" val="47446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9.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通过大量发送声称来自于银行或其他知名机构的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欺骗性垃圾邮件，意图引诱收信人给出敏感信息的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一种网络攻击方式叫做什么？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77102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网络钓鱼</a:t>
            </a:r>
          </a:p>
        </p:txBody>
      </p:sp>
    </p:spTree>
    <p:extLst>
      <p:ext uri="{BB962C8B-B14F-4D97-AF65-F5344CB8AC3E}">
        <p14:creationId xmlns:p14="http://schemas.microsoft.com/office/powerpoint/2010/main" val="27435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10.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公司内的机密数据经过体系主管授权后就可以导出。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这句话是否正确。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60234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正确</a:t>
            </a:r>
          </a:p>
        </p:txBody>
      </p:sp>
    </p:spTree>
    <p:extLst>
      <p:ext uri="{BB962C8B-B14F-4D97-AF65-F5344CB8AC3E}">
        <p14:creationId xmlns:p14="http://schemas.microsoft.com/office/powerpoint/2010/main" val="33523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11.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一次性筷子的发明者：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 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日本人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 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美国人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 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中国人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6264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736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12.Linux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的设计哲学第一条为：一切皆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838866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844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13. RPO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的出发点是数据，即能够容忍的数据丢失量，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那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RTO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是以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作为出发点。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2479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4812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当前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的账号密码密文加密在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目录下。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4958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/shadow</a:t>
            </a:r>
          </a:p>
        </p:txBody>
      </p:sp>
    </p:spTree>
    <p:extLst>
      <p:ext uri="{BB962C8B-B14F-4D97-AF65-F5344CB8AC3E}">
        <p14:creationId xmlns:p14="http://schemas.microsoft.com/office/powerpoint/2010/main" val="22311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主机在每次发送数据报文前，都会先在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中查找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目的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IP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地址所对应的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MAC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地址。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6030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ARP</a:t>
            </a:r>
            <a:r>
              <a:rPr lang="zh-CN" altLang="en-US" sz="2800" dirty="0"/>
              <a:t>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3635BC-7B65-4B86-ADD1-3EB353D43CED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7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被称为“诗圣”的唐代诗人为：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李白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杜甫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白居易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5377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51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6.</a:t>
            </a:r>
            <a:r>
              <a:rPr lang="zh-CN" altLang="en-US" sz="3200" dirty="0">
                <a:cs typeface="+mn-ea"/>
                <a:sym typeface="+mn-lt"/>
              </a:rPr>
              <a:t>深信服超融合功能主要包括哪四个部分的虚拟化？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083121" y="4087440"/>
            <a:ext cx="602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答案：计算，网络，存储，安全组件</a:t>
            </a:r>
          </a:p>
        </p:txBody>
      </p:sp>
    </p:spTree>
    <p:extLst>
      <p:ext uri="{BB962C8B-B14F-4D97-AF65-F5344CB8AC3E}">
        <p14:creationId xmlns:p14="http://schemas.microsoft.com/office/powerpoint/2010/main" val="364778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2.DNS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域名解析过程查询方式有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查询和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查询。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2295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迭代；递归</a:t>
            </a:r>
          </a:p>
        </p:txBody>
      </p:sp>
    </p:spTree>
    <p:extLst>
      <p:ext uri="{BB962C8B-B14F-4D97-AF65-F5344CB8AC3E}">
        <p14:creationId xmlns:p14="http://schemas.microsoft.com/office/powerpoint/2010/main" val="38320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免费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ARP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有两个主要作用，一个是能主动向网络中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通告和更新自己的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MAC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，第二个是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IP_____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3182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冲突检测</a:t>
            </a:r>
          </a:p>
        </p:txBody>
      </p:sp>
    </p:spTree>
    <p:extLst>
      <p:ext uri="{BB962C8B-B14F-4D97-AF65-F5344CB8AC3E}">
        <p14:creationId xmlns:p14="http://schemas.microsoft.com/office/powerpoint/2010/main" val="23499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4.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深信服企业文化手册封面上的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8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字口号是什么？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9166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不忘初心，砥砺前行</a:t>
            </a:r>
          </a:p>
        </p:txBody>
      </p:sp>
    </p:spTree>
    <p:extLst>
      <p:ext uri="{BB962C8B-B14F-4D97-AF65-F5344CB8AC3E}">
        <p14:creationId xmlns:p14="http://schemas.microsoft.com/office/powerpoint/2010/main" val="30916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5._______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是操作系统资源分配的最小单位。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7856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进程</a:t>
            </a:r>
          </a:p>
        </p:txBody>
      </p:sp>
    </p:spTree>
    <p:extLst>
      <p:ext uri="{BB962C8B-B14F-4D97-AF65-F5344CB8AC3E}">
        <p14:creationId xmlns:p14="http://schemas.microsoft.com/office/powerpoint/2010/main" val="24137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6.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员工一年内可享受累计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个工作日的全薪病假。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8744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67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7.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以“无字碑”名扬天下的是：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成吉思汗Ｂ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乾隆 Ｃ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武则天 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57957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236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8.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国家秘密合规的密级分类为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类。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24704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9.IP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地址唯一标示一台网络设备，由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个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二进制位组成。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54907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3824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10.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历史上第一次两个国家联合举办世界杯的是那两个国家？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/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中国和日本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日本和韩国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德国和法国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6918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048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11.Linux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环境下作为存放所有用户文件的根目录，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是用户主目录的基点的目录名是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167339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/home</a:t>
            </a:r>
          </a:p>
        </p:txBody>
      </p:sp>
    </p:spTree>
    <p:extLst>
      <p:ext uri="{BB962C8B-B14F-4D97-AF65-F5344CB8AC3E}">
        <p14:creationId xmlns:p14="http://schemas.microsoft.com/office/powerpoint/2010/main" val="37578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0" y="2466018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7.</a:t>
            </a:r>
            <a:r>
              <a:rPr lang="zh-CN" altLang="en-US" sz="3200" dirty="0">
                <a:cs typeface="+mn-ea"/>
                <a:sym typeface="+mn-lt"/>
              </a:rPr>
              <a:t>中国古代“不惑”是指男子的多少岁？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3" y="404305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>
                <a:cs typeface="+mn-ea"/>
                <a:sym typeface="+mn-lt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4987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12.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用</a:t>
            </a:r>
            <a:r>
              <a:rPr lang="en-US" altLang="zh-CN" sz="3200" dirty="0" err="1">
                <a:solidFill>
                  <a:srgbClr val="494949"/>
                </a:solidFill>
                <a:effectLst/>
              </a:rPr>
              <a:t>ps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命令僵尸进程的状态标记为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3005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Z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1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13._______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技术用于内部服务器负载均衡。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94478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DNAT</a:t>
            </a:r>
          </a:p>
        </p:txBody>
      </p:sp>
    </p:spTree>
    <p:extLst>
      <p:ext uri="{BB962C8B-B14F-4D97-AF65-F5344CB8AC3E}">
        <p14:creationId xmlns:p14="http://schemas.microsoft.com/office/powerpoint/2010/main" val="20347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14.DDOS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攻击的全称是什么？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714578"/>
            <a:ext cx="4989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分布式拒绝服务攻击</a:t>
            </a:r>
            <a:r>
              <a:rPr lang="en-US" altLang="zh-CN" sz="2800" dirty="0"/>
              <a:t>/Distributed denial of service attack</a:t>
            </a:r>
          </a:p>
        </p:txBody>
      </p:sp>
    </p:spTree>
    <p:extLst>
      <p:ext uri="{BB962C8B-B14F-4D97-AF65-F5344CB8AC3E}">
        <p14:creationId xmlns:p14="http://schemas.microsoft.com/office/powerpoint/2010/main" val="22846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数据分层是将虚拟机最常用的数据放在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而把不常用的数据放到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。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38361"/>
            <a:ext cx="49892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固态盘</a:t>
            </a:r>
            <a:r>
              <a:rPr lang="en-US" altLang="zh-CN" sz="2800" dirty="0"/>
              <a:t>/SSD; </a:t>
            </a:r>
            <a:r>
              <a:rPr lang="zh-CN" altLang="en-US" sz="2800" dirty="0"/>
              <a:t>机械盘</a:t>
            </a:r>
            <a:r>
              <a:rPr lang="en-US" altLang="zh-CN" sz="2800" dirty="0"/>
              <a:t>/HDD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2B4382-C843-4094-80D4-7FC7D7CF2F0C}"/>
              </a:ext>
            </a:extLst>
          </p:cNvPr>
          <p:cNvSpPr/>
          <p:nvPr/>
        </p:nvSpPr>
        <p:spPr>
          <a:xfrm>
            <a:off x="10222985" y="5683902"/>
            <a:ext cx="79124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hlinkClick r:id="rId2" action="ppaction://hlinksldjump"/>
              </a:rPr>
              <a:t>选题</a:t>
            </a:r>
            <a:endParaRPr lang="zh-CN" alt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通过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，路由可以改变流量的流向。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399166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策略路由</a:t>
            </a:r>
          </a:p>
        </p:txBody>
      </p:sp>
    </p:spTree>
    <p:extLst>
      <p:ext uri="{BB962C8B-B14F-4D97-AF65-F5344CB8AC3E}">
        <p14:creationId xmlns:p14="http://schemas.microsoft.com/office/powerpoint/2010/main" val="20991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短线交易是指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个月内买入又卖出或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卖出又买入的行为。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53771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六</a:t>
            </a:r>
          </a:p>
        </p:txBody>
      </p:sp>
    </p:spTree>
    <p:extLst>
      <p:ext uri="{BB962C8B-B14F-4D97-AF65-F5344CB8AC3E}">
        <p14:creationId xmlns:p14="http://schemas.microsoft.com/office/powerpoint/2010/main" val="37901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派生虚拟机对系统盘的改写时，对自己生效，</a:t>
            </a:r>
            <a:endParaRPr lang="en-US" altLang="zh-CN" sz="3200" dirty="0">
              <a:solidFill>
                <a:srgbClr val="494949"/>
              </a:solidFill>
              <a:effectLst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494949"/>
                </a:solidFill>
                <a:effectLst/>
              </a:rPr>
              <a:t>也会影响到其他虚拟机。这句话是否正确？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495813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不正确</a:t>
            </a:r>
          </a:p>
        </p:txBody>
      </p:sp>
    </p:spTree>
    <p:extLst>
      <p:ext uri="{BB962C8B-B14F-4D97-AF65-F5344CB8AC3E}">
        <p14:creationId xmlns:p14="http://schemas.microsoft.com/office/powerpoint/2010/main" val="16020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4._______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是解决路由环路的核心方法。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380404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水平分割</a:t>
            </a:r>
          </a:p>
        </p:txBody>
      </p:sp>
    </p:spTree>
    <p:extLst>
      <p:ext uri="{BB962C8B-B14F-4D97-AF65-F5344CB8AC3E}">
        <p14:creationId xmlns:p14="http://schemas.microsoft.com/office/powerpoint/2010/main" val="84241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5.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使用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_________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技术可以提升虚拟机的读性能。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038272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zh-CN" altLang="en-US" sz="2800" dirty="0"/>
              <a:t>读缓存</a:t>
            </a:r>
          </a:p>
        </p:txBody>
      </p:sp>
    </p:spTree>
    <p:extLst>
      <p:ext uri="{BB962C8B-B14F-4D97-AF65-F5344CB8AC3E}">
        <p14:creationId xmlns:p14="http://schemas.microsoft.com/office/powerpoint/2010/main" val="36543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8947FD-1333-4733-869E-0EC9679C8D29}"/>
              </a:ext>
            </a:extLst>
          </p:cNvPr>
          <p:cNvSpPr txBox="1"/>
          <p:nvPr/>
        </p:nvSpPr>
        <p:spPr>
          <a:xfrm>
            <a:off x="1" y="228156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6.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石头城是对我国哪座城市的美称： 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494949"/>
                </a:solidFill>
                <a:effectLst/>
              </a:rPr>
              <a:t>A.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南昌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B.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南京 </a:t>
            </a:r>
            <a:r>
              <a:rPr lang="en-US" altLang="zh-CN" sz="3200" dirty="0">
                <a:solidFill>
                  <a:srgbClr val="494949"/>
                </a:solidFill>
                <a:effectLst/>
              </a:rPr>
              <a:t>C.</a:t>
            </a:r>
            <a:r>
              <a:rPr lang="zh-CN" altLang="en-US" sz="3200" dirty="0">
                <a:solidFill>
                  <a:srgbClr val="494949"/>
                </a:solidFill>
                <a:effectLst/>
              </a:rPr>
              <a:t>西安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2D2313-CD79-491A-A3FF-9DB197672803}"/>
              </a:ext>
            </a:extLst>
          </p:cNvPr>
          <p:cNvSpPr txBox="1"/>
          <p:nvPr/>
        </p:nvSpPr>
        <p:spPr>
          <a:xfrm>
            <a:off x="3601374" y="4202850"/>
            <a:ext cx="498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cs typeface="+mn-ea"/>
                <a:sym typeface="+mn-lt"/>
              </a:rPr>
              <a:t>答案：</a:t>
            </a:r>
            <a:r>
              <a:rPr lang="en-US" altLang="zh-CN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6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3tythcx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3254</Words>
  <Application>Microsoft Office PowerPoint</Application>
  <PresentationFormat>宽屏</PresentationFormat>
  <Paragraphs>385</Paragraphs>
  <Slides>155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155</vt:i4>
      </vt:variant>
    </vt:vector>
  </HeadingPairs>
  <TitlesOfParts>
    <vt:vector size="159" baseType="lpstr">
      <vt:lpstr>等线</vt:lpstr>
      <vt:lpstr>Arial</vt:lpstr>
      <vt:lpstr>Times New Roman</vt:lpstr>
      <vt:lpstr>Office 主题​​</vt:lpstr>
      <vt:lpstr>知识竞赛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知识竞赛</dc:title>
  <dc:creator>任 强</dc:creator>
  <cp:lastModifiedBy>任 强</cp:lastModifiedBy>
  <cp:revision>26</cp:revision>
  <dcterms:created xsi:type="dcterms:W3CDTF">2020-07-22T14:54:34Z</dcterms:created>
  <dcterms:modified xsi:type="dcterms:W3CDTF">2020-07-23T04:27:39Z</dcterms:modified>
</cp:coreProperties>
</file>