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tags/tag2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50" r:id="rId3"/>
    <p:sldMasterId id="2147483718" r:id="rId4"/>
  </p:sldMasterIdLst>
  <p:sldIdLst>
    <p:sldId id="256" r:id="rId5"/>
    <p:sldId id="269" r:id="rId6"/>
    <p:sldId id="258" r:id="rId7"/>
    <p:sldId id="266" r:id="rId8"/>
    <p:sldId id="267" r:id="rId9"/>
    <p:sldId id="270" r:id="rId10"/>
    <p:sldId id="273" r:id="rId11"/>
    <p:sldId id="274" r:id="rId12"/>
    <p:sldId id="275" r:id="rId13"/>
    <p:sldId id="263" r:id="rId14"/>
    <p:sldId id="272" r:id="rId15"/>
    <p:sldId id="271" r:id="rId16"/>
    <p:sldId id="257" r:id="rId17"/>
  </p:sldIdLst>
  <p:sldSz cx="9001125" cy="684053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A67"/>
    <a:srgbClr val="B05E20"/>
    <a:srgbClr val="7B9995"/>
    <a:srgbClr val="8EA8A4"/>
    <a:srgbClr val="000000"/>
    <a:srgbClr val="329E35"/>
    <a:srgbClr val="D9762B"/>
    <a:srgbClr val="E39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0" y="72"/>
      </p:cViewPr>
      <p:guideLst>
        <p:guide orient="horz" pos="2156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10FD7FEE-875F-11D6-83D2-525400E80BD5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10FD7FEE-875F-11D6-83D2-525400E80BD5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51750" cy="1465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963" y="3876675"/>
            <a:ext cx="6300787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9E0F0-0C6F-4C56-B478-C3C58A8C4F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28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6E5FA-5CE1-4F9E-A36D-AC80E22825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02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7800" y="273050"/>
            <a:ext cx="202406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850" y="273050"/>
            <a:ext cx="5924550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01A2E-24D3-4947-9A99-DDEBBF3093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41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51750" cy="1465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963" y="3876675"/>
            <a:ext cx="6300787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EF02F-7D7E-4965-8D5E-E5C9FC80B9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924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1C9DA-504C-4EEA-A81A-AACE3A8564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19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50163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50163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34A37-535D-4FFB-832C-F3A9A1A5A3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93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850" y="1597025"/>
            <a:ext cx="3973513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1597025"/>
            <a:ext cx="397510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BF6BC-BFBF-41CA-805B-9258262DB2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80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4638"/>
            <a:ext cx="8101013" cy="11398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850" y="1531938"/>
            <a:ext cx="397668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" y="2170113"/>
            <a:ext cx="3976688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000" y="1531938"/>
            <a:ext cx="397986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2170113"/>
            <a:ext cx="3979863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4A4B2-0EFC-445A-8869-63860318AE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54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36A92-0657-4B9A-98A9-4FA5AD3D84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77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61BFA-B68B-4F7C-88EB-9D10D548FC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117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3050"/>
            <a:ext cx="2960688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488" y="273050"/>
            <a:ext cx="5032375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850" y="1431925"/>
            <a:ext cx="2960688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C481E-2D98-4EAC-9C84-013BC9F3AA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9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4F5E4-F13B-4B2D-A01E-1FBA72C078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314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400675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400675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4006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D6D72-226F-4623-A75F-E1F46C90D1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135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F672-F56E-4680-A72E-3E05F77369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82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7800" y="273050"/>
            <a:ext cx="202406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850" y="273050"/>
            <a:ext cx="5924550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17D51-E4C0-4556-A3DC-C1A9938185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369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5175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963" y="3876675"/>
            <a:ext cx="6300787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89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4638"/>
            <a:ext cx="8101013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595438"/>
            <a:ext cx="8101013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05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50163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50163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97271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4638"/>
            <a:ext cx="8101013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850" y="1595438"/>
            <a:ext cx="3973513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1595438"/>
            <a:ext cx="3975100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50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4638"/>
            <a:ext cx="8101013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850" y="1531938"/>
            <a:ext cx="3976688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" y="2170113"/>
            <a:ext cx="3976688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000" y="1531938"/>
            <a:ext cx="3979863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2170113"/>
            <a:ext cx="3979863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95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4638"/>
            <a:ext cx="8101013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203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08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50163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50163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D526C-F682-47C6-BCDE-E14FE6B7C6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231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3050"/>
            <a:ext cx="2960688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488" y="273050"/>
            <a:ext cx="5032375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850" y="1431925"/>
            <a:ext cx="2960688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7839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400675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400675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400675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16593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4638"/>
            <a:ext cx="8101013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850" y="1595438"/>
            <a:ext cx="8101013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40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7800" y="274638"/>
            <a:ext cx="2024063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850" y="274638"/>
            <a:ext cx="5924550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2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51750" cy="1465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963" y="3876675"/>
            <a:ext cx="6300787" cy="17478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8E3E-C7D4-4887-9162-879BF3D8D39B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65DB7-C3C9-4A74-9990-BA71CE111E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826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91B26-A0F6-433E-9F0C-72B2CE1E75B5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CC65-306C-489E-87BD-90D0FF2E4D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759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50163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50163" cy="14970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CFC12-77EE-4716-99A8-DCFD43B61C68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61E15-6814-4938-9B50-69974E286F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850" y="1595438"/>
            <a:ext cx="3973513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1595438"/>
            <a:ext cx="3975100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E5CA-DC3E-415E-9752-FFBB15B0AF97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70C63-88EA-4928-8874-7BC9857058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96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850" y="1531938"/>
            <a:ext cx="397668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" y="2170113"/>
            <a:ext cx="3976688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000" y="1531938"/>
            <a:ext cx="397986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2170113"/>
            <a:ext cx="3979863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879C7-4A17-42A2-8B30-CA5B6E7613F3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CA493-0D87-4582-A904-79943286AC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33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77CA2-FCCC-4FEF-857C-9342F911CEE8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2FFD9-A6E6-4E69-ABB0-D2AB1EA0BA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6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850" y="1597025"/>
            <a:ext cx="3973513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1597025"/>
            <a:ext cx="397510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99127-B0E3-4981-BA5F-49B20E0EB5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236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5C3A6-D1AE-496E-9FDC-220BEBEBCCE4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7CC0A-0B25-49E8-8173-F7136A83D5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65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3050"/>
            <a:ext cx="2960688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488" y="273050"/>
            <a:ext cx="5032375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850" y="1431925"/>
            <a:ext cx="2960688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82196-DF1C-4821-AC1C-F92F4E035520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69FCB-85C8-422F-88CC-2EA461835A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894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400675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400675" cy="410368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4006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4F692-468E-491C-81E2-4F6D385F5717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0664D-14E2-41DA-AD13-20CD089C2C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62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68A8-E089-4DC3-A24E-28ECB78EA8E4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F734C-B285-4B21-9F49-04A457DE36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99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7800" y="274638"/>
            <a:ext cx="2024063" cy="583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850" y="274638"/>
            <a:ext cx="5924550" cy="5835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48527-C8B7-4C9C-A56E-7F414FF78B95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0AA26-89E0-46CC-90FD-B0257368E6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3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4638"/>
            <a:ext cx="8101013" cy="11398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850" y="1531938"/>
            <a:ext cx="397668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" y="2170113"/>
            <a:ext cx="3976688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000" y="1531938"/>
            <a:ext cx="397986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2170113"/>
            <a:ext cx="3979863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ED02-6CE8-46E8-AE15-03063BB9B6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1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29FCB-C502-42B3-9462-629D8E092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5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FF86B-A952-45E7-9A56-E804D2A3F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6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73050"/>
            <a:ext cx="2960688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488" y="273050"/>
            <a:ext cx="5032375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850" y="1431925"/>
            <a:ext cx="2960688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8631C-2316-49DA-BEF1-2A0E8E6912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79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400675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400675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4006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52C1B-22F6-4C8A-B75D-A11E54BC7F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3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control" Target="../activeX/activeX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A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73050"/>
            <a:ext cx="8101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546" tIns="35273" rIns="70546" bIns="352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597025"/>
            <a:ext cx="8101013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546" tIns="35273" rIns="70546" bIns="35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0850" y="6230938"/>
            <a:ext cx="2100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0546" tIns="35273" rIns="70546" bIns="35273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74988" y="6230938"/>
            <a:ext cx="2851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0546" tIns="35273" rIns="70546" bIns="35273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1600" y="6230938"/>
            <a:ext cx="2100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0546" tIns="35273" rIns="70546" bIns="35273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2FA0DB6B-0FAD-455D-B454-8356C91D61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5" r:id="rId14" imgW="9000000" imgH="3348172"/>
        </mc:Choice>
        <mc:Fallback>
          <p:control r:id="rId14" imgW="9000000" imgH="3348172">
            <p:pic>
              <p:nvPicPr>
                <p:cNvPr id="1026" name="FOfficeDoc1"/>
                <p:cNvPicPr preferRelativeResize="0">
                  <a:picLocks noChangeAspect="1" noChangeArrowheads="1" noChangeShapeType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68313"/>
                  <a:ext cx="9001125" cy="33480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70485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70485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70485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70485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65113" indent="-265113" algn="l" defTabSz="704850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0663" algn="l" defTabSz="704850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881063" indent="-176213" algn="l" defTabSz="704850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+mn-ea"/>
        </a:defRPr>
      </a:lvl3pPr>
      <a:lvl4pPr marL="1235075" indent="-176213" algn="l" defTabSz="704850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87500" indent="-176213" algn="l" defTabSz="70485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2044700" indent="-176213" algn="l" defTabSz="704850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501900" indent="-176213" algn="l" defTabSz="704850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959100" indent="-176213" algn="l" defTabSz="704850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3416300" indent="-176213" algn="l" defTabSz="704850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26A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73050"/>
            <a:ext cx="8101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546" tIns="35273" rIns="70546" bIns="352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597025"/>
            <a:ext cx="8101013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546" tIns="35273" rIns="70546" bIns="35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0850" y="6230938"/>
            <a:ext cx="2100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0546" tIns="35273" rIns="70546" bIns="35273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74988" y="6230938"/>
            <a:ext cx="2851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0546" tIns="35273" rIns="70546" bIns="35273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1600" y="6230938"/>
            <a:ext cx="2100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0546" tIns="35273" rIns="70546" bIns="35273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F7275138-1900-4357-B83D-B02A16F845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70485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70485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70485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70485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70485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65113" indent="-265113" algn="l" defTabSz="704850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0663" algn="l" defTabSz="704850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881063" indent="-176213" algn="l" defTabSz="704850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+mn-ea"/>
        </a:defRPr>
      </a:lvl3pPr>
      <a:lvl4pPr marL="1235075" indent="-176213" algn="l" defTabSz="704850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87500" indent="-176213" algn="l" defTabSz="70485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2044700" indent="-176213" algn="l" defTabSz="704850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501900" indent="-176213" algn="l" defTabSz="704850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959100" indent="-176213" algn="l" defTabSz="704850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3416300" indent="-176213" algn="l" defTabSz="704850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 userDrawn="1"/>
        </p:nvSpPr>
        <p:spPr bwMode="auto">
          <a:xfrm>
            <a:off x="0" y="6372225"/>
            <a:ext cx="9001125" cy="468313"/>
          </a:xfrm>
          <a:prstGeom prst="rect">
            <a:avLst/>
          </a:prstGeom>
          <a:solidFill>
            <a:srgbClr val="526A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57" name="Rectangle 17"/>
          <p:cNvSpPr>
            <a:spLocks noChangeArrowheads="1"/>
          </p:cNvSpPr>
          <p:nvPr userDrawn="1"/>
        </p:nvSpPr>
        <p:spPr bwMode="black">
          <a:xfrm>
            <a:off x="6829425" y="6461125"/>
            <a:ext cx="2125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0" hangingPunct="0">
              <a:defRPr/>
            </a:pPr>
            <a:r>
              <a:rPr lang="en-US" altLang="en-US" sz="1000" dirty="0">
                <a:solidFill>
                  <a:srgbClr val="FFFFFF"/>
                </a:solidFill>
                <a:latin typeface="Arial" charset="0"/>
                <a:cs typeface="Arial" charset="0"/>
              </a:rPr>
              <a:t>© 200</a:t>
            </a:r>
            <a:r>
              <a:rPr lang="en-US" altLang="zh-CN" sz="1000" dirty="0">
                <a:solidFill>
                  <a:srgbClr val="FFFFFF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sz="100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0" dirty="0">
                <a:solidFill>
                  <a:srgbClr val="FFFFFF"/>
                </a:solidFill>
                <a:latin typeface="Arial" charset="0"/>
                <a:cs typeface="Arial" charset="0"/>
              </a:rPr>
              <a:t>GEC</a:t>
            </a:r>
            <a:r>
              <a:rPr lang="en-US" altLang="en-US" sz="1000" dirty="0">
                <a:solidFill>
                  <a:srgbClr val="FFFFFF"/>
                </a:solidFill>
                <a:latin typeface="Arial" charset="0"/>
                <a:cs typeface="Arial" charset="0"/>
              </a:rPr>
              <a:t> Corporation</a:t>
            </a:r>
          </a:p>
        </p:txBody>
      </p:sp>
      <p:sp>
        <p:nvSpPr>
          <p:cNvPr id="10258" name="Line 18"/>
          <p:cNvSpPr>
            <a:spLocks noChangeShapeType="1"/>
          </p:cNvSpPr>
          <p:nvPr userDrawn="1"/>
        </p:nvSpPr>
        <p:spPr bwMode="black">
          <a:xfrm>
            <a:off x="684213" y="6486525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59" name="Rectangle 19"/>
          <p:cNvSpPr>
            <a:spLocks noChangeArrowheads="1"/>
          </p:cNvSpPr>
          <p:nvPr userDrawn="1"/>
        </p:nvSpPr>
        <p:spPr bwMode="black">
          <a:xfrm>
            <a:off x="755650" y="6461125"/>
            <a:ext cx="15303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1000" b="1" dirty="0">
                <a:solidFill>
                  <a:srgbClr val="FFFFFF"/>
                </a:solidFill>
                <a:latin typeface="Arial" charset="0"/>
                <a:ea typeface="黑体" pitchFamily="2" charset="-122"/>
                <a:cs typeface="Arial" charset="0"/>
              </a:rPr>
              <a:t>PPT</a:t>
            </a:r>
            <a:r>
              <a:rPr lang="zh-CN" altLang="en-US" sz="1000" b="1" dirty="0">
                <a:solidFill>
                  <a:srgbClr val="FFFFFF"/>
                </a:solidFill>
                <a:latin typeface="Arial" charset="0"/>
                <a:ea typeface="黑体" pitchFamily="2" charset="-122"/>
                <a:cs typeface="Arial" charset="0"/>
              </a:rPr>
              <a:t>心得分享</a:t>
            </a:r>
          </a:p>
        </p:txBody>
      </p:sp>
      <p:sp>
        <p:nvSpPr>
          <p:cNvPr id="10260" name="Rectangle 20"/>
          <p:cNvSpPr>
            <a:spLocks noChangeArrowheads="1"/>
          </p:cNvSpPr>
          <p:nvPr userDrawn="1"/>
        </p:nvSpPr>
        <p:spPr bwMode="auto">
          <a:xfrm>
            <a:off x="1908175" y="0"/>
            <a:ext cx="7092950" cy="684213"/>
          </a:xfrm>
          <a:prstGeom prst="rect">
            <a:avLst/>
          </a:prstGeom>
          <a:solidFill>
            <a:srgbClr val="526A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62" name="Line 22"/>
          <p:cNvSpPr>
            <a:spLocks noChangeShapeType="1"/>
          </p:cNvSpPr>
          <p:nvPr userDrawn="1"/>
        </p:nvSpPr>
        <p:spPr bwMode="black">
          <a:xfrm>
            <a:off x="2166938" y="285750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63" name="Text Box 23"/>
          <p:cNvSpPr txBox="1">
            <a:spLocks noChangeArrowheads="1"/>
          </p:cNvSpPr>
          <p:nvPr userDrawn="1"/>
        </p:nvSpPr>
        <p:spPr bwMode="black">
          <a:xfrm>
            <a:off x="2268538" y="225425"/>
            <a:ext cx="1211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16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图解的世界</a:t>
            </a:r>
            <a:endParaRPr lang="en-US" altLang="en-US" sz="1600" dirty="0">
              <a:solidFill>
                <a:srgbClr val="FFFFFF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10264" name="Line 24"/>
          <p:cNvSpPr>
            <a:spLocks noChangeShapeType="1"/>
          </p:cNvSpPr>
          <p:nvPr userDrawn="1"/>
        </p:nvSpPr>
        <p:spPr bwMode="auto">
          <a:xfrm>
            <a:off x="1979613" y="866775"/>
            <a:ext cx="7021512" cy="0"/>
          </a:xfrm>
          <a:prstGeom prst="line">
            <a:avLst/>
          </a:prstGeom>
          <a:noFill/>
          <a:ln w="9525">
            <a:solidFill>
              <a:srgbClr val="526A67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2060" name="图片 9" descr="Logo%20-%20Office%202003%20Carr%E9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492750"/>
            <a:ext cx="107156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73" r:id="rId14" imgW="1907790" imgH="905001"/>
        </mc:Choice>
        <mc:Fallback>
          <p:control r:id="rId14" imgW="1907790" imgH="905001">
            <p:pic>
              <p:nvPicPr>
                <p:cNvPr id="2050" name="FOfficeDoc1"/>
                <p:cNvPicPr preferRelativeResize="0">
                  <a:picLocks noChangeAspect="1" noChangeArrowheads="1" noChangeShapeType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908175" cy="904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0850" y="274638"/>
            <a:ext cx="81010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0850" y="1595438"/>
            <a:ext cx="8101013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850" y="6340475"/>
            <a:ext cx="2100263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1F86005A-69C0-423C-A1FD-9835CAD36AE5}" type="datetimeFigureOut">
              <a:rPr lang="zh-CN" altLang="en-US"/>
              <a:pPr>
                <a:defRPr/>
              </a:pPr>
              <a:t>2014/6/4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4988" y="6340475"/>
            <a:ext cx="2851150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1600" y="6340475"/>
            <a:ext cx="2100263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A504524-C1D9-437A-AC80-DAAF2B941EC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A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2914" y="2124125"/>
            <a:ext cx="7144135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/>
              <a:t>科普及健康知识图片展</a:t>
            </a:r>
            <a:br>
              <a:rPr lang="zh-CN" altLang="en-US" sz="5400" dirty="0" smtClean="0"/>
            </a:br>
            <a:endParaRPr lang="en-US" altLang="zh-CN" sz="5400" dirty="0" smtClean="0"/>
          </a:p>
          <a:p>
            <a:pPr algn="ctr"/>
            <a:endParaRPr lang="en-US" altLang="zh-CN" sz="5400" dirty="0"/>
          </a:p>
          <a:p>
            <a:pPr algn="ctr"/>
            <a:endParaRPr lang="en-US" altLang="zh-CN" sz="5400" dirty="0" smtClean="0"/>
          </a:p>
          <a:p>
            <a:pPr algn="r"/>
            <a:r>
              <a:rPr lang="zh-CN" altLang="en-US" sz="2000" dirty="0" smtClean="0"/>
              <a:t>指导老师：李玲玲</a:t>
            </a:r>
            <a:endParaRPr lang="en-US" altLang="zh-CN" sz="2000" dirty="0" smtClean="0"/>
          </a:p>
          <a:p>
            <a:pPr algn="r"/>
            <a:r>
              <a:rPr lang="zh-CN" altLang="en-US" sz="2000" dirty="0" smtClean="0"/>
              <a:t>班     级：电信</a:t>
            </a:r>
            <a:r>
              <a:rPr lang="en-US" altLang="zh-CN" sz="2000" dirty="0" smtClean="0"/>
              <a:t>121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gray">
          <a:xfrm>
            <a:off x="2428875" y="1592263"/>
            <a:ext cx="3956050" cy="3881437"/>
          </a:xfrm>
          <a:prstGeom prst="ellipse">
            <a:avLst/>
          </a:prstGeom>
          <a:noFill/>
          <a:ln w="1270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gray">
          <a:xfrm>
            <a:off x="2646363" y="1798638"/>
            <a:ext cx="3490912" cy="3490912"/>
          </a:xfrm>
          <a:prstGeom prst="ellipse">
            <a:avLst/>
          </a:prstGeom>
          <a:noFill/>
          <a:ln w="1270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gray">
          <a:xfrm>
            <a:off x="2862263" y="2125663"/>
            <a:ext cx="2973387" cy="2973387"/>
          </a:xfrm>
          <a:prstGeom prst="ellipse">
            <a:avLst/>
          </a:prstGeom>
          <a:noFill/>
          <a:ln w="1270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294063" y="1222375"/>
            <a:ext cx="2043112" cy="1871663"/>
            <a:chOff x="3294034" y="1222086"/>
            <a:chExt cx="2043112" cy="1871663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 rot="16200000">
              <a:off x="3382933" y="1230024"/>
              <a:ext cx="1871663" cy="1855788"/>
            </a:xfrm>
            <a:prstGeom prst="chevron">
              <a:avLst>
                <a:gd name="adj" fmla="val 28655"/>
              </a:avLst>
            </a:prstGeom>
            <a:solidFill>
              <a:srgbClr val="66848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gray">
            <a:xfrm>
              <a:off x="3294034" y="1865024"/>
              <a:ext cx="2043112" cy="4000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rgbClr val="FFFBF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广播形式</a:t>
              </a:r>
              <a:endParaRPr lang="en-US" altLang="zh-CN" sz="2000" kern="0" dirty="0">
                <a:solidFill>
                  <a:srgbClr val="FFFB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44"/>
          <p:cNvGrpSpPr>
            <a:grpSpLocks/>
          </p:cNvGrpSpPr>
          <p:nvPr/>
        </p:nvGrpSpPr>
        <p:grpSpPr bwMode="auto">
          <a:xfrm>
            <a:off x="2105025" y="3424238"/>
            <a:ext cx="1871663" cy="1855787"/>
            <a:chOff x="2104996" y="3423949"/>
            <a:chExt cx="1871663" cy="1855787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 rot="9044363">
              <a:off x="2104996" y="3423949"/>
              <a:ext cx="1871663" cy="1855787"/>
            </a:xfrm>
            <a:prstGeom prst="chevron">
              <a:avLst>
                <a:gd name="adj" fmla="val 28655"/>
              </a:avLst>
            </a:prstGeom>
            <a:solidFill>
              <a:srgbClr val="66848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gray">
            <a:xfrm>
              <a:off x="2284384" y="4222461"/>
              <a:ext cx="1358900" cy="4000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rgbClr val="FFFBF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Arial" pitchFamily="34" charset="0"/>
                </a:rPr>
                <a:t>心得体会</a:t>
              </a:r>
              <a:endParaRPr lang="en-US" altLang="zh-CN" sz="2000" kern="0" dirty="0">
                <a:solidFill>
                  <a:srgbClr val="FFFB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Arial" pitchFamily="34" charset="0"/>
              </a:endParaRPr>
            </a:p>
          </p:txBody>
        </p:sp>
      </p:grpSp>
      <p:grpSp>
        <p:nvGrpSpPr>
          <p:cNvPr id="7" name="组合 45"/>
          <p:cNvGrpSpPr>
            <a:grpSpLocks/>
          </p:cNvGrpSpPr>
          <p:nvPr/>
        </p:nvGrpSpPr>
        <p:grpSpPr bwMode="auto">
          <a:xfrm>
            <a:off x="4651375" y="3436938"/>
            <a:ext cx="1871663" cy="1855787"/>
            <a:chOff x="4651346" y="3436649"/>
            <a:chExt cx="1871663" cy="1855787"/>
          </a:xfrm>
        </p:grpSpPr>
        <p:sp>
          <p:nvSpPr>
            <p:cNvPr id="14" name="AutoShape 8"/>
            <p:cNvSpPr>
              <a:spLocks noChangeArrowheads="1"/>
            </p:cNvSpPr>
            <p:nvPr/>
          </p:nvSpPr>
          <p:spPr bwMode="gray">
            <a:xfrm rot="1788254">
              <a:off x="4651346" y="3436649"/>
              <a:ext cx="1871663" cy="1855787"/>
            </a:xfrm>
            <a:prstGeom prst="chevron">
              <a:avLst>
                <a:gd name="adj" fmla="val 28655"/>
              </a:avLst>
            </a:prstGeom>
            <a:solidFill>
              <a:srgbClr val="66848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gray">
            <a:xfrm>
              <a:off x="4857721" y="4251036"/>
              <a:ext cx="1549400" cy="4000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rgbClr val="FFFBF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Arial" pitchFamily="34" charset="0"/>
                </a:rPr>
                <a:t>做好纪录</a:t>
              </a:r>
              <a:endParaRPr lang="en-US" altLang="zh-CN" sz="2000" kern="0" dirty="0">
                <a:solidFill>
                  <a:srgbClr val="FFFB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Arial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327910" y="3053135"/>
            <a:ext cx="1988045" cy="1095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新闻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媒体</a:t>
            </a:r>
            <a:endParaRPr lang="en-US" altLang="zh-CN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联系和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报导</a:t>
            </a:r>
            <a:endParaRPr lang="zh-CN" alt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B05E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" name="组合 35"/>
          <p:cNvGrpSpPr>
            <a:grpSpLocks/>
          </p:cNvGrpSpPr>
          <p:nvPr/>
        </p:nvGrpSpPr>
        <p:grpSpPr bwMode="auto">
          <a:xfrm>
            <a:off x="5639308" y="827200"/>
            <a:ext cx="1790700" cy="2456345"/>
            <a:chOff x="5495423" y="1562881"/>
            <a:chExt cx="1791221" cy="2458001"/>
          </a:xfrm>
        </p:grpSpPr>
        <p:sp>
          <p:nvSpPr>
            <p:cNvPr id="18" name="矩形 17"/>
            <p:cNvSpPr/>
            <p:nvPr/>
          </p:nvSpPr>
          <p:spPr>
            <a:xfrm>
              <a:off x="5495423" y="1562881"/>
              <a:ext cx="1108318" cy="3387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广播形式 </a:t>
              </a:r>
              <a:endParaRPr lang="zh-CN" altLang="en-US" sz="1600" dirty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8212" name="直接连接符 32"/>
            <p:cNvCxnSpPr>
              <a:cxnSpLocks noChangeShapeType="1"/>
            </p:cNvCxnSpPr>
            <p:nvPr/>
          </p:nvCxnSpPr>
          <p:spPr bwMode="auto">
            <a:xfrm>
              <a:off x="5572132" y="1920071"/>
              <a:ext cx="164307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3" name="TextBox 34"/>
            <p:cNvSpPr txBox="1">
              <a:spLocks noChangeArrowheads="1"/>
            </p:cNvSpPr>
            <p:nvPr/>
          </p:nvSpPr>
          <p:spPr bwMode="auto">
            <a:xfrm>
              <a:off x="5500694" y="2024054"/>
              <a:ext cx="1785950" cy="1996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>
                  <a:srgbClr val="B05E20"/>
                </a:buClr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提前与小丰村村委会广播台联系协调，在活动期间利用广播台向村民宣传健康知识；活动结束后，也希望广播台会继续坚持一段时间的宣传；</a:t>
              </a:r>
              <a:endParaRPr lang="zh-CN" altLang="en-US" sz="1200" dirty="0"/>
            </a:p>
          </p:txBody>
        </p:sp>
      </p:grpSp>
      <p:grpSp>
        <p:nvGrpSpPr>
          <p:cNvPr id="13" name="组合 36"/>
          <p:cNvGrpSpPr>
            <a:grpSpLocks/>
          </p:cNvGrpSpPr>
          <p:nvPr/>
        </p:nvGrpSpPr>
        <p:grpSpPr bwMode="auto">
          <a:xfrm>
            <a:off x="6672909" y="3982662"/>
            <a:ext cx="1914525" cy="1107348"/>
            <a:chOff x="5495425" y="1562883"/>
            <a:chExt cx="1914627" cy="1107591"/>
          </a:xfrm>
        </p:grpSpPr>
        <p:sp>
          <p:nvSpPr>
            <p:cNvPr id="22" name="矩形 21"/>
            <p:cNvSpPr/>
            <p:nvPr/>
          </p:nvSpPr>
          <p:spPr>
            <a:xfrm>
              <a:off x="5495425" y="1562883"/>
              <a:ext cx="1005457" cy="338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Arial" pitchFamily="34" charset="0"/>
                </a:rPr>
                <a:t>做好纪录</a:t>
              </a:r>
              <a:endParaRPr lang="zh-CN" altLang="en-US" sz="1600" dirty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Arial" pitchFamily="34" charset="0"/>
              </a:endParaRPr>
            </a:p>
          </p:txBody>
        </p:sp>
        <p:cxnSp>
          <p:nvCxnSpPr>
            <p:cNvPr id="8209" name="直接连接符 38"/>
            <p:cNvCxnSpPr>
              <a:cxnSpLocks noChangeShapeType="1"/>
            </p:cNvCxnSpPr>
            <p:nvPr/>
          </p:nvCxnSpPr>
          <p:spPr bwMode="auto">
            <a:xfrm flipV="1">
              <a:off x="5552674" y="1918276"/>
              <a:ext cx="1857378" cy="17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0" name="TextBox 39"/>
            <p:cNvSpPr txBox="1">
              <a:spLocks noChangeArrowheads="1"/>
            </p:cNvSpPr>
            <p:nvPr/>
          </p:nvSpPr>
          <p:spPr bwMode="auto">
            <a:xfrm>
              <a:off x="5500697" y="2024001"/>
              <a:ext cx="1785951" cy="646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B05E20"/>
                </a:buClr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每天做好活动记录，包括活动详细内容和收获感受；</a:t>
              </a:r>
              <a:endParaRPr lang="zh-CN" altLang="en-US" sz="1200" dirty="0"/>
            </a:p>
          </p:txBody>
        </p:sp>
      </p:grpSp>
      <p:grpSp>
        <p:nvGrpSpPr>
          <p:cNvPr id="17" name="组合 40"/>
          <p:cNvGrpSpPr>
            <a:grpSpLocks/>
          </p:cNvGrpSpPr>
          <p:nvPr/>
        </p:nvGrpSpPr>
        <p:grpSpPr bwMode="auto">
          <a:xfrm>
            <a:off x="131475" y="3600881"/>
            <a:ext cx="1928812" cy="1901831"/>
            <a:chOff x="5495424" y="1562880"/>
            <a:chExt cx="1929276" cy="1905020"/>
          </a:xfrm>
        </p:grpSpPr>
        <p:sp>
          <p:nvSpPr>
            <p:cNvPr id="26" name="矩形 25"/>
            <p:cNvSpPr/>
            <p:nvPr/>
          </p:nvSpPr>
          <p:spPr>
            <a:xfrm>
              <a:off x="5495424" y="1562880"/>
              <a:ext cx="1005645" cy="3391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Arial" pitchFamily="34" charset="0"/>
                </a:rPr>
                <a:t>心得体会</a:t>
              </a:r>
              <a:endParaRPr lang="zh-CN" altLang="en-US" sz="1600" dirty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Arial" pitchFamily="34" charset="0"/>
              </a:endParaRPr>
            </a:p>
          </p:txBody>
        </p:sp>
        <p:cxnSp>
          <p:nvCxnSpPr>
            <p:cNvPr id="8206" name="直接连接符 42"/>
            <p:cNvCxnSpPr>
              <a:cxnSpLocks noChangeShapeType="1"/>
            </p:cNvCxnSpPr>
            <p:nvPr/>
          </p:nvCxnSpPr>
          <p:spPr bwMode="auto">
            <a:xfrm flipV="1">
              <a:off x="5562402" y="1918350"/>
              <a:ext cx="1781112" cy="17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7" name="TextBox 43"/>
            <p:cNvSpPr txBox="1">
              <a:spLocks noChangeArrowheads="1"/>
            </p:cNvSpPr>
            <p:nvPr/>
          </p:nvSpPr>
          <p:spPr bwMode="auto">
            <a:xfrm>
              <a:off x="5500694" y="2023998"/>
              <a:ext cx="1924006" cy="1443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>
                  <a:srgbClr val="B05E20"/>
                </a:buClr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活动结束后，整理活动记录，做出条理清楚的详细报告，并要求每位队员写一份对于此次活动的心得和体会。</a:t>
              </a:r>
              <a:endParaRPr lang="zh-CN" altLang="en-US" sz="1200" dirty="0"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6"/>
          <p:cNvSpPr>
            <a:spLocks noChangeArrowheads="1"/>
          </p:cNvSpPr>
          <p:nvPr/>
        </p:nvSpPr>
        <p:spPr bwMode="auto">
          <a:xfrm>
            <a:off x="3505200" y="2711450"/>
            <a:ext cx="1768475" cy="1768475"/>
          </a:xfrm>
          <a:prstGeom prst="octagon">
            <a:avLst>
              <a:gd name="adj" fmla="val 29287"/>
            </a:avLst>
          </a:prstGeom>
          <a:noFill/>
          <a:ln w="22225">
            <a:solidFill>
              <a:srgbClr val="668C9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-104774" y="2789238"/>
            <a:ext cx="3776663" cy="1477964"/>
            <a:chOff x="-121" y="1935"/>
            <a:chExt cx="2379" cy="931"/>
          </a:xfrm>
        </p:grpSpPr>
        <p:grpSp>
          <p:nvGrpSpPr>
            <p:cNvPr id="6165" name="Group 29"/>
            <p:cNvGrpSpPr>
              <a:grpSpLocks/>
            </p:cNvGrpSpPr>
            <p:nvPr/>
          </p:nvGrpSpPr>
          <p:grpSpPr bwMode="auto">
            <a:xfrm>
              <a:off x="1836" y="2236"/>
              <a:ext cx="422" cy="419"/>
              <a:chOff x="1700" y="1951"/>
              <a:chExt cx="532" cy="526"/>
            </a:xfrm>
          </p:grpSpPr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 rot="5400000">
                <a:off x="1707" y="1949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366B7E"/>
              </a:solidFill>
              <a:ln w="1270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" name="AutoShape 21"/>
              <p:cNvSpPr>
                <a:spLocks noChangeArrowheads="1"/>
              </p:cNvSpPr>
              <p:nvPr/>
            </p:nvSpPr>
            <p:spPr bwMode="auto">
              <a:xfrm rot="5400000">
                <a:off x="1700" y="1952"/>
                <a:ext cx="525" cy="523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7D9FA3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-121" y="1935"/>
              <a:ext cx="2152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通过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发放宣传单页和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宣传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手册，以及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粘贴海报、播放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广播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等，以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群众喜闻乐见的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方式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普及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科普及健康知识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，提高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基层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群众的科普与健康素养。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110166" y="2870202"/>
            <a:ext cx="3957638" cy="1477964"/>
            <a:chOff x="3164" y="1986"/>
            <a:chExt cx="2493" cy="931"/>
          </a:xfrm>
        </p:grpSpPr>
        <p:grpSp>
          <p:nvGrpSpPr>
            <p:cNvPr id="6161" name="Group 27"/>
            <p:cNvGrpSpPr>
              <a:grpSpLocks/>
            </p:cNvGrpSpPr>
            <p:nvPr/>
          </p:nvGrpSpPr>
          <p:grpSpPr bwMode="auto">
            <a:xfrm>
              <a:off x="3164" y="2222"/>
              <a:ext cx="421" cy="441"/>
              <a:chOff x="3367" y="1938"/>
              <a:chExt cx="530" cy="556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auto">
              <a:xfrm rot="16200000">
                <a:off x="3350" y="1955"/>
                <a:ext cx="556" cy="522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366B7E"/>
              </a:solidFill>
              <a:ln w="1270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eaVert" lIns="0" tIns="0" rIns="0" bIns="0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auto">
              <a:xfrm rot="16200000">
                <a:off x="3372" y="1957"/>
                <a:ext cx="527" cy="522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7D9FA3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3650" y="1986"/>
              <a:ext cx="2007" cy="9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通过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调研当地居民对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健康问题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的认知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程度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，将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更有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针对性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地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对当地村民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进行科普宣传，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使得活动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开展更有效果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为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开展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健康普及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提供新思路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2473326" y="4313238"/>
            <a:ext cx="3878263" cy="1495425"/>
            <a:chOff x="1503" y="2895"/>
            <a:chExt cx="2443" cy="942"/>
          </a:xfrm>
        </p:grpSpPr>
        <p:grpSp>
          <p:nvGrpSpPr>
            <p:cNvPr id="6157" name="Group 30"/>
            <p:cNvGrpSpPr>
              <a:grpSpLocks/>
            </p:cNvGrpSpPr>
            <p:nvPr/>
          </p:nvGrpSpPr>
          <p:grpSpPr bwMode="auto">
            <a:xfrm>
              <a:off x="2501" y="2895"/>
              <a:ext cx="418" cy="424"/>
              <a:chOff x="2538" y="2784"/>
              <a:chExt cx="526" cy="534"/>
            </a:xfrm>
          </p:grpSpPr>
          <p:sp>
            <p:nvSpPr>
              <p:cNvPr id="17" name="AutoShape 23"/>
              <p:cNvSpPr>
                <a:spLocks noChangeArrowheads="1"/>
              </p:cNvSpPr>
              <p:nvPr/>
            </p:nvSpPr>
            <p:spPr bwMode="auto">
              <a:xfrm>
                <a:off x="2538" y="2784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366B7E"/>
              </a:solidFill>
              <a:ln w="1270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>
                <a:off x="2538" y="2794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7D9FA3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1503" y="3430"/>
              <a:ext cx="2443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不仅使得当地居民提高了健康意识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也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是对大学生个人素质的一次提高</a:t>
              </a:r>
            </a:p>
          </p:txBody>
        </p:sp>
      </p:grp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3601052" y="3325677"/>
            <a:ext cx="162361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预期成果</a:t>
            </a:r>
            <a:endParaRPr lang="zh-CN" altLang="en-US" sz="28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5" name="组合 32"/>
          <p:cNvGrpSpPr>
            <a:grpSpLocks/>
          </p:cNvGrpSpPr>
          <p:nvPr/>
        </p:nvGrpSpPr>
        <p:grpSpPr bwMode="auto">
          <a:xfrm>
            <a:off x="1980282" y="1509784"/>
            <a:ext cx="5143276" cy="1369942"/>
            <a:chOff x="1979488" y="1582080"/>
            <a:chExt cx="5143311" cy="1369083"/>
          </a:xfrm>
        </p:grpSpPr>
        <p:grpSp>
          <p:nvGrpSpPr>
            <p:cNvPr id="6153" name="Group 28"/>
            <p:cNvGrpSpPr>
              <a:grpSpLocks/>
            </p:cNvGrpSpPr>
            <p:nvPr/>
          </p:nvGrpSpPr>
          <p:grpSpPr bwMode="auto">
            <a:xfrm>
              <a:off x="4057650" y="2281238"/>
              <a:ext cx="663575" cy="669925"/>
              <a:chOff x="2538" y="1117"/>
              <a:chExt cx="526" cy="532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 rot="10800000">
                <a:off x="2535" y="1125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366B7E"/>
              </a:solidFill>
              <a:ln w="1270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" name="AutoShape 26"/>
              <p:cNvSpPr>
                <a:spLocks noChangeArrowheads="1"/>
              </p:cNvSpPr>
              <p:nvPr/>
            </p:nvSpPr>
            <p:spPr bwMode="auto">
              <a:xfrm rot="10800000">
                <a:off x="2535" y="1117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7D9FA3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 bwMode="auto">
            <a:xfrm>
              <a:off x="1979488" y="1582080"/>
              <a:ext cx="5143311" cy="6459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进一步树立河北科技大学良好形象，培养大学生积极为社会服务的志愿服务精神。</a:t>
              </a:r>
              <a:endParaRPr lang="en-US" altLang="zh-CN" sz="1800" dirty="0">
                <a:solidFill>
                  <a:srgbClr val="B05E2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94396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/>
          </p:cNvSpPr>
          <p:nvPr/>
        </p:nvSpPr>
        <p:spPr>
          <a:xfrm>
            <a:off x="3011583" y="1124299"/>
            <a:ext cx="3096344" cy="646307"/>
          </a:xfrm>
          <a:prstGeom prst="rect">
            <a:avLst/>
          </a:prstGeom>
        </p:spPr>
        <p:txBody>
          <a:bodyPr wrap="square" lIns="91411" tIns="45708" rIns="91411" bIns="45708">
            <a:spAutoFit/>
          </a:bodyPr>
          <a:lstStyle/>
          <a:p>
            <a:pPr algn="ctr">
              <a:defRPr/>
            </a:pP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Arial" pitchFamily="34" charset="0"/>
              </a:rPr>
              <a:t>日程安排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B05E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60717"/>
              </p:ext>
            </p:extLst>
          </p:nvPr>
        </p:nvGraphicFramePr>
        <p:xfrm>
          <a:off x="92075" y="92075"/>
          <a:ext cx="879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包装程序外壳对象" showAsIcon="1" r:id="rId3" imgW="879480" imgH="456840" progId="Package">
                  <p:embed/>
                </p:oleObj>
              </mc:Choice>
              <mc:Fallback>
                <p:oleObj name="包装程序外壳对象" showAsIcon="1" r:id="rId3" imgW="879480" imgH="456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8794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1082" y="1908101"/>
            <a:ext cx="88200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7</a:t>
            </a:r>
            <a:r>
              <a:rPr lang="zh-CN" altLang="en-US" sz="2000" dirty="0" smtClean="0">
                <a:latin typeface="+mj-ea"/>
                <a:ea typeface="+mj-ea"/>
              </a:rPr>
              <a:t>月</a:t>
            </a:r>
            <a:r>
              <a:rPr lang="en-US" altLang="zh-CN" sz="2000" dirty="0" smtClean="0">
                <a:latin typeface="+mj-ea"/>
                <a:ea typeface="+mj-ea"/>
              </a:rPr>
              <a:t>8</a:t>
            </a:r>
            <a:r>
              <a:rPr lang="zh-CN" altLang="en-US" sz="2000" dirty="0" smtClean="0">
                <a:latin typeface="+mj-ea"/>
                <a:ea typeface="+mj-ea"/>
              </a:rPr>
              <a:t>日：李广伟负责的一队制作横幅、打印宣传册、宣传单页、海报；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 smtClean="0">
                <a:latin typeface="+mj-ea"/>
                <a:ea typeface="+mj-ea"/>
              </a:rPr>
              <a:t>曹军军负责的二队提前到小丰村进行踩点，联系当地村委会，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 smtClean="0">
                <a:latin typeface="+mj-ea"/>
                <a:ea typeface="+mj-ea"/>
              </a:rPr>
              <a:t>提前向村委会说明本次活动的意义及目的，预约广播台的使用时间。</a:t>
            </a:r>
          </a:p>
          <a:p>
            <a:r>
              <a:rPr lang="en-US" altLang="zh-CN" sz="2000" dirty="0" smtClean="0">
                <a:latin typeface="+mj-ea"/>
                <a:ea typeface="+mj-ea"/>
              </a:rPr>
              <a:t>7</a:t>
            </a:r>
            <a:r>
              <a:rPr lang="zh-CN" altLang="en-US" sz="2000" dirty="0" smtClean="0">
                <a:latin typeface="+mj-ea"/>
                <a:ea typeface="+mj-ea"/>
              </a:rPr>
              <a:t>月</a:t>
            </a:r>
            <a:r>
              <a:rPr lang="en-US" altLang="zh-CN" sz="2000" dirty="0" smtClean="0">
                <a:latin typeface="+mj-ea"/>
                <a:ea typeface="+mj-ea"/>
              </a:rPr>
              <a:t>9</a:t>
            </a:r>
            <a:r>
              <a:rPr lang="zh-CN" altLang="en-US" sz="2000" dirty="0" smtClean="0">
                <a:latin typeface="+mj-ea"/>
                <a:ea typeface="+mj-ea"/>
              </a:rPr>
              <a:t>日：上午</a:t>
            </a:r>
            <a:r>
              <a:rPr lang="en-US" altLang="zh-CN" sz="2000" dirty="0" smtClean="0">
                <a:latin typeface="+mj-ea"/>
                <a:ea typeface="+mj-ea"/>
              </a:rPr>
              <a:t>7</a:t>
            </a:r>
            <a:r>
              <a:rPr lang="zh-CN" altLang="en-US" sz="2000" dirty="0" smtClean="0">
                <a:latin typeface="+mj-ea"/>
                <a:ea typeface="+mj-ea"/>
              </a:rPr>
              <a:t>点出发，预计</a:t>
            </a:r>
            <a:r>
              <a:rPr lang="en-US" altLang="zh-CN" sz="2000" dirty="0" smtClean="0">
                <a:latin typeface="+mj-ea"/>
                <a:ea typeface="+mj-ea"/>
              </a:rPr>
              <a:t>10</a:t>
            </a:r>
            <a:r>
              <a:rPr lang="zh-CN" altLang="en-US" sz="2000" dirty="0" smtClean="0">
                <a:latin typeface="+mj-ea"/>
                <a:ea typeface="+mj-ea"/>
              </a:rPr>
              <a:t>点可以到达。一队负责挂条幅、粘贴海报；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 smtClean="0">
                <a:latin typeface="+mj-ea"/>
                <a:ea typeface="+mj-ea"/>
              </a:rPr>
              <a:t>二队根据踩点的情况，到村民比较集中的地方发放宣传册、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 smtClean="0">
                <a:latin typeface="+mj-ea"/>
                <a:ea typeface="+mj-ea"/>
              </a:rPr>
              <a:t>宣传单页，设立咨询服务台；侯天怡到广播台播报健康宣传。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 smtClean="0">
                <a:latin typeface="+mj-ea"/>
                <a:ea typeface="+mj-ea"/>
              </a:rPr>
              <a:t>下午</a:t>
            </a:r>
            <a:r>
              <a:rPr lang="en-US" altLang="zh-CN" sz="2000" dirty="0" smtClean="0">
                <a:latin typeface="+mj-ea"/>
                <a:ea typeface="+mj-ea"/>
              </a:rPr>
              <a:t>4</a:t>
            </a:r>
            <a:r>
              <a:rPr lang="zh-CN" altLang="en-US" sz="2000" dirty="0" smtClean="0">
                <a:latin typeface="+mj-ea"/>
                <a:ea typeface="+mj-ea"/>
              </a:rPr>
              <a:t>点返校。</a:t>
            </a:r>
          </a:p>
          <a:p>
            <a:r>
              <a:rPr lang="en-US" altLang="zh-CN" sz="2000" dirty="0" smtClean="0">
                <a:latin typeface="+mj-ea"/>
                <a:ea typeface="+mj-ea"/>
              </a:rPr>
              <a:t>7</a:t>
            </a:r>
            <a:r>
              <a:rPr lang="zh-CN" altLang="en-US" sz="2000" dirty="0" smtClean="0">
                <a:latin typeface="+mj-ea"/>
                <a:ea typeface="+mj-ea"/>
              </a:rPr>
              <a:t>月</a:t>
            </a:r>
            <a:r>
              <a:rPr lang="en-US" altLang="zh-CN" sz="2000" dirty="0" smtClean="0">
                <a:latin typeface="+mj-ea"/>
                <a:ea typeface="+mj-ea"/>
              </a:rPr>
              <a:t>10</a:t>
            </a:r>
            <a:r>
              <a:rPr lang="zh-CN" altLang="en-US" sz="2000" dirty="0" smtClean="0">
                <a:latin typeface="+mj-ea"/>
                <a:ea typeface="+mj-ea"/>
              </a:rPr>
              <a:t>日：到达目的地后，一队主要负责在广场及村民聚集的地方问卷调查；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 smtClean="0">
                <a:latin typeface="+mj-ea"/>
                <a:ea typeface="+mj-ea"/>
              </a:rPr>
              <a:t>二队负责宣传工作，广播工作继续开展。</a:t>
            </a:r>
          </a:p>
          <a:p>
            <a:r>
              <a:rPr lang="en-US" altLang="zh-CN" sz="2000" dirty="0" smtClean="0">
                <a:latin typeface="+mj-ea"/>
                <a:ea typeface="+mj-ea"/>
              </a:rPr>
              <a:t>7</a:t>
            </a:r>
            <a:r>
              <a:rPr lang="zh-CN" altLang="en-US" sz="2000" dirty="0" smtClean="0">
                <a:latin typeface="+mj-ea"/>
                <a:ea typeface="+mj-ea"/>
              </a:rPr>
              <a:t>月</a:t>
            </a:r>
            <a:r>
              <a:rPr lang="en-US" altLang="zh-CN" sz="2000" dirty="0" smtClean="0">
                <a:latin typeface="+mj-ea"/>
                <a:ea typeface="+mj-ea"/>
              </a:rPr>
              <a:t>11</a:t>
            </a:r>
            <a:r>
              <a:rPr lang="zh-CN" altLang="en-US" sz="2000" dirty="0" smtClean="0">
                <a:latin typeface="+mj-ea"/>
                <a:ea typeface="+mj-ea"/>
              </a:rPr>
              <a:t>日：广播工作正常开展，一队和二队到农户走访，进行科普宣传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>
                <a:latin typeface="+mj-ea"/>
                <a:ea typeface="+mj-ea"/>
              </a:rPr>
              <a:t>	</a:t>
            </a:r>
            <a:r>
              <a:rPr lang="zh-CN" altLang="en-US" sz="2000" dirty="0" smtClean="0">
                <a:latin typeface="+mj-ea"/>
                <a:ea typeface="+mj-ea"/>
              </a:rPr>
              <a:t>和问卷调查，对村中情况特殊的家庭进行帮扶。</a:t>
            </a:r>
          </a:p>
          <a:p>
            <a:r>
              <a:rPr lang="en-US" altLang="zh-CN" sz="2000" dirty="0" smtClean="0">
                <a:latin typeface="+mj-ea"/>
                <a:ea typeface="+mj-ea"/>
              </a:rPr>
              <a:t>7</a:t>
            </a:r>
            <a:r>
              <a:rPr lang="zh-CN" altLang="en-US" sz="2000" dirty="0" smtClean="0">
                <a:latin typeface="+mj-ea"/>
                <a:ea typeface="+mj-ea"/>
              </a:rPr>
              <a:t>月</a:t>
            </a:r>
            <a:r>
              <a:rPr lang="en-US" altLang="zh-CN" sz="2000" dirty="0" smtClean="0">
                <a:latin typeface="+mj-ea"/>
                <a:ea typeface="+mj-ea"/>
              </a:rPr>
              <a:t>12</a:t>
            </a:r>
            <a:r>
              <a:rPr lang="zh-CN" altLang="en-US" sz="2000" dirty="0" smtClean="0">
                <a:latin typeface="+mj-ea"/>
                <a:ea typeface="+mj-ea"/>
              </a:rPr>
              <a:t>日：在学校整理问卷调查，写调研报告、工作总结和心得体会。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433037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A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2771775"/>
            <a:ext cx="9001125" cy="1871663"/>
          </a:xfrm>
          <a:prstGeom prst="rect">
            <a:avLst/>
          </a:prstGeom>
          <a:gradFill rotWithShape="1">
            <a:gsLst>
              <a:gs pos="0">
                <a:srgbClr val="8EA8A4"/>
              </a:gs>
              <a:gs pos="50000">
                <a:srgbClr val="D4E8F4"/>
              </a:gs>
              <a:gs pos="100000">
                <a:srgbClr val="8EA8A4"/>
              </a:gs>
            </a:gsLst>
            <a:lin ang="5400000" scaled="1"/>
          </a:gra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04850">
              <a:defRPr/>
            </a:pPr>
            <a:r>
              <a:rPr lang="en-US" altLang="zh-CN" sz="40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526A67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Thanks For Your Attention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1381125" y="2389188"/>
            <a:ext cx="6746875" cy="2795587"/>
            <a:chOff x="679" y="1455"/>
            <a:chExt cx="4317" cy="1766"/>
          </a:xfrm>
        </p:grpSpPr>
        <p:sp>
          <p:nvSpPr>
            <p:cNvPr id="10271" name="Freeform 139"/>
            <p:cNvSpPr>
              <a:spLocks noEditPoints="1"/>
            </p:cNvSpPr>
            <p:nvPr/>
          </p:nvSpPr>
          <p:spPr bwMode="gray">
            <a:xfrm rot="-1358056">
              <a:off x="679" y="1455"/>
              <a:ext cx="4317" cy="1766"/>
            </a:xfrm>
            <a:custGeom>
              <a:avLst/>
              <a:gdLst>
                <a:gd name="T0" fmla="*/ 7779 w 4040"/>
                <a:gd name="T1" fmla="*/ 7 h 1888"/>
                <a:gd name="T2" fmla="*/ 5674 w 4040"/>
                <a:gd name="T3" fmla="*/ 17 h 1888"/>
                <a:gd name="T4" fmla="*/ 3808 w 4040"/>
                <a:gd name="T5" fmla="*/ 39 h 1888"/>
                <a:gd name="T6" fmla="*/ 2235 w 4040"/>
                <a:gd name="T7" fmla="*/ 72 h 1888"/>
                <a:gd name="T8" fmla="*/ 1039 w 4040"/>
                <a:gd name="T9" fmla="*/ 109 h 1888"/>
                <a:gd name="T10" fmla="*/ 267 w 4040"/>
                <a:gd name="T11" fmla="*/ 155 h 1888"/>
                <a:gd name="T12" fmla="*/ 0 w 4040"/>
                <a:gd name="T13" fmla="*/ 204 h 1888"/>
                <a:gd name="T14" fmla="*/ 267 w 4040"/>
                <a:gd name="T15" fmla="*/ 251 h 1888"/>
                <a:gd name="T16" fmla="*/ 1039 w 4040"/>
                <a:gd name="T17" fmla="*/ 296 h 1888"/>
                <a:gd name="T18" fmla="*/ 2235 w 4040"/>
                <a:gd name="T19" fmla="*/ 336 h 1888"/>
                <a:gd name="T20" fmla="*/ 3808 w 4040"/>
                <a:gd name="T21" fmla="*/ 369 h 1888"/>
                <a:gd name="T22" fmla="*/ 5674 w 4040"/>
                <a:gd name="T23" fmla="*/ 390 h 1888"/>
                <a:gd name="T24" fmla="*/ 7779 w 4040"/>
                <a:gd name="T25" fmla="*/ 404 h 1888"/>
                <a:gd name="T26" fmla="*/ 10045 w 4040"/>
                <a:gd name="T27" fmla="*/ 405 h 1888"/>
                <a:gd name="T28" fmla="*/ 12220 w 4040"/>
                <a:gd name="T29" fmla="*/ 396 h 1888"/>
                <a:gd name="T30" fmla="*/ 14175 w 4040"/>
                <a:gd name="T31" fmla="*/ 374 h 1888"/>
                <a:gd name="T32" fmla="*/ 15845 w 4040"/>
                <a:gd name="T33" fmla="*/ 348 h 1888"/>
                <a:gd name="T34" fmla="*/ 17188 w 4040"/>
                <a:gd name="T35" fmla="*/ 311 h 1888"/>
                <a:gd name="T36" fmla="*/ 18097 w 4040"/>
                <a:gd name="T37" fmla="*/ 267 h 1888"/>
                <a:gd name="T38" fmla="*/ 18546 w 4040"/>
                <a:gd name="T39" fmla="*/ 220 h 1888"/>
                <a:gd name="T40" fmla="*/ 18450 w 4040"/>
                <a:gd name="T41" fmla="*/ 170 h 1888"/>
                <a:gd name="T42" fmla="*/ 17839 w 4040"/>
                <a:gd name="T43" fmla="*/ 123 h 1888"/>
                <a:gd name="T44" fmla="*/ 16778 w 4040"/>
                <a:gd name="T45" fmla="*/ 82 h 1888"/>
                <a:gd name="T46" fmla="*/ 15323 w 4040"/>
                <a:gd name="T47" fmla="*/ 49 h 1888"/>
                <a:gd name="T48" fmla="*/ 13555 w 4040"/>
                <a:gd name="T49" fmla="*/ 22 h 1888"/>
                <a:gd name="T50" fmla="*/ 11518 w 4040"/>
                <a:gd name="T51" fmla="*/ 7 h 1888"/>
                <a:gd name="T52" fmla="*/ 9287 w 4040"/>
                <a:gd name="T53" fmla="*/ 0 h 1888"/>
                <a:gd name="T54" fmla="*/ 7382 w 4040"/>
                <a:gd name="T55" fmla="*/ 373 h 1888"/>
                <a:gd name="T56" fmla="*/ 5350 w 4040"/>
                <a:gd name="T57" fmla="*/ 360 h 1888"/>
                <a:gd name="T58" fmla="*/ 3567 w 4040"/>
                <a:gd name="T59" fmla="*/ 338 h 1888"/>
                <a:gd name="T60" fmla="*/ 2105 w 4040"/>
                <a:gd name="T61" fmla="*/ 309 h 1888"/>
                <a:gd name="T62" fmla="*/ 1026 w 4040"/>
                <a:gd name="T63" fmla="*/ 272 h 1888"/>
                <a:gd name="T64" fmla="*/ 400 w 4040"/>
                <a:gd name="T65" fmla="*/ 231 h 1888"/>
                <a:gd name="T66" fmla="*/ 317 w 4040"/>
                <a:gd name="T67" fmla="*/ 184 h 1888"/>
                <a:gd name="T68" fmla="*/ 764 w 4040"/>
                <a:gd name="T69" fmla="*/ 142 h 1888"/>
                <a:gd name="T70" fmla="*/ 1697 w 4040"/>
                <a:gd name="T71" fmla="*/ 106 h 1888"/>
                <a:gd name="T72" fmla="*/ 3036 w 4040"/>
                <a:gd name="T73" fmla="*/ 72 h 1888"/>
                <a:gd name="T74" fmla="*/ 4719 w 4040"/>
                <a:gd name="T75" fmla="*/ 48 h 1888"/>
                <a:gd name="T76" fmla="*/ 6690 w 4040"/>
                <a:gd name="T77" fmla="*/ 32 h 1888"/>
                <a:gd name="T78" fmla="*/ 8834 w 4040"/>
                <a:gd name="T79" fmla="*/ 26 h 1888"/>
                <a:gd name="T80" fmla="*/ 10991 w 4040"/>
                <a:gd name="T81" fmla="*/ 32 h 1888"/>
                <a:gd name="T82" fmla="*/ 12952 w 4040"/>
                <a:gd name="T83" fmla="*/ 48 h 1888"/>
                <a:gd name="T84" fmla="*/ 14632 w 4040"/>
                <a:gd name="T85" fmla="*/ 72 h 1888"/>
                <a:gd name="T86" fmla="*/ 15976 w 4040"/>
                <a:gd name="T87" fmla="*/ 106 h 1888"/>
                <a:gd name="T88" fmla="*/ 16918 w 4040"/>
                <a:gd name="T89" fmla="*/ 142 h 1888"/>
                <a:gd name="T90" fmla="*/ 17370 w 4040"/>
                <a:gd name="T91" fmla="*/ 184 h 1888"/>
                <a:gd name="T92" fmla="*/ 17271 w 4040"/>
                <a:gd name="T93" fmla="*/ 231 h 1888"/>
                <a:gd name="T94" fmla="*/ 16644 w 4040"/>
                <a:gd name="T95" fmla="*/ 272 h 1888"/>
                <a:gd name="T96" fmla="*/ 15571 w 4040"/>
                <a:gd name="T97" fmla="*/ 309 h 1888"/>
                <a:gd name="T98" fmla="*/ 14105 w 4040"/>
                <a:gd name="T99" fmla="*/ 338 h 1888"/>
                <a:gd name="T100" fmla="*/ 12329 w 4040"/>
                <a:gd name="T101" fmla="*/ 360 h 1888"/>
                <a:gd name="T102" fmla="*/ 10293 w 4040"/>
                <a:gd name="T103" fmla="*/ 373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0"/>
                <a:gd name="T157" fmla="*/ 0 h 1888"/>
                <a:gd name="T158" fmla="*/ 4040 w 4040"/>
                <a:gd name="T159" fmla="*/ 1888 h 188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F7EDE7"/>
                </a:gs>
                <a:gs pos="100000">
                  <a:srgbClr val="D4A1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3" name="Text Box 140"/>
            <p:cNvSpPr txBox="1">
              <a:spLocks noChangeArrowheads="1"/>
            </p:cNvSpPr>
            <p:nvPr/>
          </p:nvSpPr>
          <p:spPr bwMode="gray">
            <a:xfrm>
              <a:off x="2019" y="2036"/>
              <a:ext cx="163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3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Verdana" pitchFamily="34" charset="0"/>
                  <a:ea typeface="黑体" pitchFamily="2" charset="-122"/>
                </a:rPr>
                <a:t>科普及问卷</a:t>
              </a:r>
              <a:endParaRPr lang="en-US" altLang="zh-CN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  <a:ea typeface="黑体" pitchFamily="2" charset="-122"/>
              </a:endParaRPr>
            </a:p>
          </p:txBody>
        </p:sp>
      </p:grp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1595438" y="3049588"/>
            <a:ext cx="1800225" cy="1271587"/>
            <a:chOff x="1021" y="2033"/>
            <a:chExt cx="1152" cy="803"/>
          </a:xfrm>
        </p:grpSpPr>
        <p:sp>
          <p:nvSpPr>
            <p:cNvPr id="10268" name="Oval 142"/>
            <p:cNvSpPr>
              <a:spLocks noChangeArrowheads="1"/>
            </p:cNvSpPr>
            <p:nvPr/>
          </p:nvSpPr>
          <p:spPr bwMode="gray">
            <a:xfrm rot="-1543677">
              <a:off x="1501" y="2513"/>
              <a:ext cx="672" cy="19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0269" name="Oval 143"/>
            <p:cNvSpPr>
              <a:spLocks noChangeArrowheads="1"/>
            </p:cNvSpPr>
            <p:nvPr/>
          </p:nvSpPr>
          <p:spPr bwMode="gray">
            <a:xfrm>
              <a:off x="1021" y="2033"/>
              <a:ext cx="809" cy="80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8EA8A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solidFill>
                  <a:srgbClr val="333333"/>
                </a:solidFill>
              </a:endParaRPr>
            </a:p>
          </p:txBody>
        </p:sp>
        <p:sp>
          <p:nvSpPr>
            <p:cNvPr id="12321" name="Text Box 144"/>
            <p:cNvSpPr txBox="1">
              <a:spLocks noChangeArrowheads="1"/>
            </p:cNvSpPr>
            <p:nvPr/>
          </p:nvSpPr>
          <p:spPr bwMode="gray">
            <a:xfrm>
              <a:off x="1109" y="2324"/>
              <a:ext cx="647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Verdana" pitchFamily="34" charset="0"/>
                  <a:ea typeface="黑体" pitchFamily="2" charset="-122"/>
                </a:rPr>
                <a:t>预期成果</a:t>
              </a:r>
            </a:p>
          </p:txBody>
        </p:sp>
      </p:grp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4070350" y="1528763"/>
            <a:ext cx="1800225" cy="1271587"/>
            <a:chOff x="2605" y="1118"/>
            <a:chExt cx="1152" cy="803"/>
          </a:xfrm>
        </p:grpSpPr>
        <p:sp>
          <p:nvSpPr>
            <p:cNvPr id="10263" name="Oval 146"/>
            <p:cNvSpPr>
              <a:spLocks noChangeArrowheads="1"/>
            </p:cNvSpPr>
            <p:nvPr/>
          </p:nvSpPr>
          <p:spPr bwMode="gray">
            <a:xfrm rot="-1543677">
              <a:off x="3085" y="1598"/>
              <a:ext cx="672" cy="19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47"/>
            <p:cNvSpPr>
              <a:spLocks noChangeArrowheads="1"/>
            </p:cNvSpPr>
            <p:nvPr/>
          </p:nvSpPr>
          <p:spPr bwMode="gray">
            <a:xfrm>
              <a:off x="2605" y="1118"/>
              <a:ext cx="809" cy="8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8EA8A4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rgbClr val="5F5F5F"/>
                </a:solidFill>
                <a:latin typeface="Arial" charset="0"/>
              </a:endParaRPr>
            </a:p>
          </p:txBody>
        </p:sp>
        <p:sp>
          <p:nvSpPr>
            <p:cNvPr id="12318" name="Text Box 148"/>
            <p:cNvSpPr txBox="1">
              <a:spLocks noChangeArrowheads="1"/>
            </p:cNvSpPr>
            <p:nvPr/>
          </p:nvSpPr>
          <p:spPr bwMode="gray">
            <a:xfrm>
              <a:off x="2641" y="1287"/>
              <a:ext cx="780" cy="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Verdana" pitchFamily="34" charset="0"/>
                  <a:ea typeface="黑体" pitchFamily="2" charset="-122"/>
                </a:rPr>
                <a:t>新闻媒体</a:t>
              </a:r>
            </a:p>
            <a:p>
              <a:pPr algn="ctr" eaLnBrk="0" hangingPunct="0">
                <a:defRPr/>
              </a:pPr>
              <a:r>
                <a:rPr lang="zh-CN" alt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Verdana" pitchFamily="34" charset="0"/>
                  <a:ea typeface="黑体" pitchFamily="2" charset="-122"/>
                </a:rPr>
                <a:t>联系和报导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6996113" y="1757363"/>
            <a:ext cx="1651000" cy="1271587"/>
            <a:chOff x="4477" y="1262"/>
            <a:chExt cx="1056" cy="803"/>
          </a:xfrm>
        </p:grpSpPr>
        <p:sp>
          <p:nvSpPr>
            <p:cNvPr id="10260" name="Oval 150"/>
            <p:cNvSpPr>
              <a:spLocks noChangeArrowheads="1"/>
            </p:cNvSpPr>
            <p:nvPr/>
          </p:nvSpPr>
          <p:spPr bwMode="gray">
            <a:xfrm rot="-1543677">
              <a:off x="4861" y="1790"/>
              <a:ext cx="672" cy="19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0261" name="Oval 151"/>
            <p:cNvSpPr>
              <a:spLocks noChangeArrowheads="1"/>
            </p:cNvSpPr>
            <p:nvPr/>
          </p:nvSpPr>
          <p:spPr bwMode="gray">
            <a:xfrm>
              <a:off x="4477" y="1262"/>
              <a:ext cx="764" cy="80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8EA8A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solidFill>
                  <a:srgbClr val="333333"/>
                </a:solidFill>
              </a:endParaRPr>
            </a:p>
          </p:txBody>
        </p:sp>
        <p:sp>
          <p:nvSpPr>
            <p:cNvPr id="12313" name="Text Box 152"/>
            <p:cNvSpPr txBox="1">
              <a:spLocks noChangeArrowheads="1"/>
            </p:cNvSpPr>
            <p:nvPr/>
          </p:nvSpPr>
          <p:spPr bwMode="gray">
            <a:xfrm>
              <a:off x="4564" y="1557"/>
              <a:ext cx="647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Verdana" pitchFamily="34" charset="0"/>
                  <a:ea typeface="黑体" pitchFamily="2" charset="-122"/>
                </a:rPr>
                <a:t>日程安排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5195888" y="4113213"/>
            <a:ext cx="1800225" cy="1271587"/>
            <a:chOff x="3325" y="2705"/>
            <a:chExt cx="1152" cy="803"/>
          </a:xfrm>
        </p:grpSpPr>
        <p:sp>
          <p:nvSpPr>
            <p:cNvPr id="10257" name="Oval 154"/>
            <p:cNvSpPr>
              <a:spLocks noChangeArrowheads="1"/>
            </p:cNvSpPr>
            <p:nvPr/>
          </p:nvSpPr>
          <p:spPr bwMode="gray">
            <a:xfrm rot="-1543677">
              <a:off x="3805" y="3185"/>
              <a:ext cx="672" cy="19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0258" name="Oval 155"/>
            <p:cNvSpPr>
              <a:spLocks noChangeArrowheads="1"/>
            </p:cNvSpPr>
            <p:nvPr/>
          </p:nvSpPr>
          <p:spPr bwMode="gray">
            <a:xfrm>
              <a:off x="3325" y="2705"/>
              <a:ext cx="809" cy="80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8EA8A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solidFill>
                  <a:srgbClr val="333333"/>
                </a:solidFill>
              </a:endParaRPr>
            </a:p>
          </p:txBody>
        </p:sp>
        <p:sp>
          <p:nvSpPr>
            <p:cNvPr id="12310" name="Text Box 156"/>
            <p:cNvSpPr txBox="1">
              <a:spLocks noChangeArrowheads="1"/>
            </p:cNvSpPr>
            <p:nvPr/>
          </p:nvSpPr>
          <p:spPr bwMode="gray">
            <a:xfrm>
              <a:off x="3423" y="2936"/>
              <a:ext cx="64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Verdana" pitchFamily="34" charset="0"/>
                  <a:ea typeface="黑体" pitchFamily="2" charset="-122"/>
                </a:rPr>
                <a:t>前期准备</a:t>
              </a:r>
            </a:p>
          </p:txBody>
        </p:sp>
      </p:grp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2463800" y="4741863"/>
            <a:ext cx="1831975" cy="1271587"/>
            <a:chOff x="1577" y="3102"/>
            <a:chExt cx="1172" cy="803"/>
          </a:xfrm>
        </p:grpSpPr>
        <p:sp>
          <p:nvSpPr>
            <p:cNvPr id="10254" name="Oval 158"/>
            <p:cNvSpPr>
              <a:spLocks noChangeArrowheads="1"/>
            </p:cNvSpPr>
            <p:nvPr/>
          </p:nvSpPr>
          <p:spPr bwMode="gray">
            <a:xfrm rot="-1543677">
              <a:off x="2077" y="3569"/>
              <a:ext cx="672" cy="19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0255" name="Oval 159"/>
            <p:cNvSpPr>
              <a:spLocks noChangeArrowheads="1"/>
            </p:cNvSpPr>
            <p:nvPr/>
          </p:nvSpPr>
          <p:spPr bwMode="gray">
            <a:xfrm>
              <a:off x="1577" y="3102"/>
              <a:ext cx="808" cy="80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8EA8A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solidFill>
                  <a:srgbClr val="333333"/>
                </a:solidFill>
              </a:endParaRPr>
            </a:p>
          </p:txBody>
        </p:sp>
        <p:sp>
          <p:nvSpPr>
            <p:cNvPr id="12307" name="Text Box 160"/>
            <p:cNvSpPr txBox="1">
              <a:spLocks noChangeArrowheads="1"/>
            </p:cNvSpPr>
            <p:nvPr/>
          </p:nvSpPr>
          <p:spPr bwMode="gray">
            <a:xfrm>
              <a:off x="1580" y="3407"/>
              <a:ext cx="78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Verdana" pitchFamily="34" charset="0"/>
                  <a:ea typeface="黑体" pitchFamily="2" charset="-122"/>
                </a:rPr>
                <a:t>背景及意义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16233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3 0.02429 C 0.0309 -0.02545 0.26423 -0.06686 0.29618 0.0259 C 0.32777 0.11913 0.20486 0.28545 0.02239 0.39787 C -0.16094 0.51122 -0.33577 0.52671 -0.36788 0.43442 C -0.39983 0.34143 -0.2474 0.11265 -0.02223 0.02429 Z " pathEditMode="relative" rAng="0" ptsTypes="fffff">
                                      <p:cBhvr>
                                        <p:cTn id="13" dur="5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2056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31 0.00694 C 0.29861 -0.30141 0.54896 -0.26393 0.57864 -0.16539 C 0.60885 -0.06662 0.48194 0.09508 0.29705 0.19431 C 0.1125 0.29425 -0.06268 0.29425 -0.09271 0.19593 C -0.09653 0.09508 -0.03021 0.02291 -0.02431 0.00694 Z " pathEditMode="relative" rAng="0" ptsTypes="fffff">
                                      <p:cBhvr>
                                        <p:cTn id="18" dur="5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38" y="-10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12 0.01804 C -0.08871 0.034 -0.15139 0.02128 -0.19167 -0.03169 C -0.22378 -0.12723 -0.1 -0.29309 0.08386 -0.40227 C 0.26788 -0.51122 0.44323 -0.52209 0.47483 -0.42656 C 0.50712 -0.33149 0.36424 -0.04141 -0.03212 0.01804 Z " pathEditMode="relative" rAng="0" ptsTypes="fffff">
                                      <p:cBhvr>
                                        <p:cTn id="23" dur="5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8" y="-2620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52 0.00393 C -0.18802 0.10988 -0.46007 0.14573 -0.49063 0.04997 C -0.52066 -0.0458 -0.39723 -0.20726 -0.21545 -0.30974 C -0.03386 -0.41244 0.13923 -0.41753 0.16944 -0.32176 C 0.19965 -0.226 0.16979 -0.17418 -0.02552 0.00393 Z " pathEditMode="relative" rAng="0" ptsTypes="fffff">
                                      <p:cBhvr>
                                        <p:cTn id="28" dur="5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-1399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7 0.01341 C 0.01424 0.10664 -0.11145 0.26972 -0.28958 0.37289 C -0.46823 0.47605 -0.64913 0.49664 -0.67968 0.4018 C -0.73264 0.28429 -0.52951 0.09669 -0.42187 0.03423 C -0.31423 -0.02822 -0.0677 -0.12307 -0.02257 0.01341 Z " pathEditMode="relative" rAng="0" ptsTypes="fffff">
                                      <p:cBhvr>
                                        <p:cTn id="33" dur="5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63" y="17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6"/>
          <p:cNvSpPr>
            <a:spLocks noChangeArrowheads="1"/>
          </p:cNvSpPr>
          <p:nvPr/>
        </p:nvSpPr>
        <p:spPr bwMode="auto">
          <a:xfrm>
            <a:off x="3505200" y="2711450"/>
            <a:ext cx="1768475" cy="1768475"/>
          </a:xfrm>
          <a:prstGeom prst="octagon">
            <a:avLst>
              <a:gd name="adj" fmla="val 29287"/>
            </a:avLst>
          </a:prstGeom>
          <a:noFill/>
          <a:ln w="22225">
            <a:solidFill>
              <a:srgbClr val="668C9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98488" y="3079750"/>
            <a:ext cx="3073401" cy="1200151"/>
            <a:chOff x="322" y="2118"/>
            <a:chExt cx="1936" cy="756"/>
          </a:xfrm>
        </p:grpSpPr>
        <p:grpSp>
          <p:nvGrpSpPr>
            <p:cNvPr id="6165" name="Group 29"/>
            <p:cNvGrpSpPr>
              <a:grpSpLocks/>
            </p:cNvGrpSpPr>
            <p:nvPr/>
          </p:nvGrpSpPr>
          <p:grpSpPr bwMode="auto">
            <a:xfrm>
              <a:off x="1836" y="2236"/>
              <a:ext cx="422" cy="419"/>
              <a:chOff x="1700" y="1951"/>
              <a:chExt cx="532" cy="526"/>
            </a:xfrm>
          </p:grpSpPr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 rot="5400000">
                <a:off x="1707" y="1949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366B7E"/>
              </a:solidFill>
              <a:ln w="1270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" name="AutoShape 21"/>
              <p:cNvSpPr>
                <a:spLocks noChangeArrowheads="1"/>
              </p:cNvSpPr>
              <p:nvPr/>
            </p:nvSpPr>
            <p:spPr bwMode="auto">
              <a:xfrm rot="5400000">
                <a:off x="1700" y="1952"/>
                <a:ext cx="525" cy="523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7D9FA3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322" y="2118"/>
              <a:ext cx="157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为了贯彻十八大精神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践行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青春中国梦号召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提高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基层人民科普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意识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及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提高健康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意识</a:t>
              </a:r>
              <a:endParaRPr lang="zh-CN" altLang="en-US" sz="1800" dirty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110165" y="2994026"/>
            <a:ext cx="3632201" cy="1200151"/>
            <a:chOff x="3164" y="2064"/>
            <a:chExt cx="2288" cy="756"/>
          </a:xfrm>
        </p:grpSpPr>
        <p:grpSp>
          <p:nvGrpSpPr>
            <p:cNvPr id="6161" name="Group 27"/>
            <p:cNvGrpSpPr>
              <a:grpSpLocks/>
            </p:cNvGrpSpPr>
            <p:nvPr/>
          </p:nvGrpSpPr>
          <p:grpSpPr bwMode="auto">
            <a:xfrm>
              <a:off x="3164" y="2222"/>
              <a:ext cx="421" cy="441"/>
              <a:chOff x="3367" y="1938"/>
              <a:chExt cx="530" cy="556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auto">
              <a:xfrm rot="16200000">
                <a:off x="3350" y="1955"/>
                <a:ext cx="556" cy="522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366B7E"/>
              </a:solidFill>
              <a:ln w="1270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eaVert" lIns="0" tIns="0" rIns="0" bIns="0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auto">
              <a:xfrm rot="16200000">
                <a:off x="3372" y="1957"/>
                <a:ext cx="527" cy="522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7D9FA3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3591" y="2064"/>
              <a:ext cx="1861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由于经济落后、信息闭塞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、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教育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条件有限等因素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农村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居民健康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素养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仍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处于一个较低的水平。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2473326" y="4313238"/>
            <a:ext cx="3878263" cy="1495425"/>
            <a:chOff x="1503" y="2895"/>
            <a:chExt cx="2443" cy="942"/>
          </a:xfrm>
        </p:grpSpPr>
        <p:grpSp>
          <p:nvGrpSpPr>
            <p:cNvPr id="6157" name="Group 30"/>
            <p:cNvGrpSpPr>
              <a:grpSpLocks/>
            </p:cNvGrpSpPr>
            <p:nvPr/>
          </p:nvGrpSpPr>
          <p:grpSpPr bwMode="auto">
            <a:xfrm>
              <a:off x="2501" y="2895"/>
              <a:ext cx="418" cy="424"/>
              <a:chOff x="2538" y="2784"/>
              <a:chExt cx="526" cy="534"/>
            </a:xfrm>
          </p:grpSpPr>
          <p:sp>
            <p:nvSpPr>
              <p:cNvPr id="17" name="AutoShape 23"/>
              <p:cNvSpPr>
                <a:spLocks noChangeArrowheads="1"/>
              </p:cNvSpPr>
              <p:nvPr/>
            </p:nvSpPr>
            <p:spPr bwMode="auto">
              <a:xfrm>
                <a:off x="2538" y="2784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366B7E"/>
              </a:solidFill>
              <a:ln w="1270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>
                <a:off x="2538" y="2794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7D9FA3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1503" y="3430"/>
              <a:ext cx="2443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不仅使得当地居民提高了健康意识</a:t>
              </a: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，</a:t>
              </a:r>
              <a:endParaRPr lang="en-US" altLang="zh-CN" sz="1800" dirty="0" smtClean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ctr">
                <a:defRPr/>
              </a:pPr>
              <a:r>
                <a:rPr lang="zh-CN" altLang="en-US" sz="1800" dirty="0" smtClean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也</a:t>
              </a: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是对大学生个人素质的一次提高</a:t>
              </a:r>
            </a:p>
          </p:txBody>
        </p:sp>
      </p:grp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3601052" y="3325677"/>
            <a:ext cx="162361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背景及意义</a:t>
            </a:r>
            <a:endParaRPr lang="zh-CN" altLang="en-US" sz="28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5" name="组合 32"/>
          <p:cNvGrpSpPr>
            <a:grpSpLocks/>
          </p:cNvGrpSpPr>
          <p:nvPr/>
        </p:nvGrpSpPr>
        <p:grpSpPr bwMode="auto">
          <a:xfrm>
            <a:off x="1724249" y="977853"/>
            <a:ext cx="5143276" cy="1901872"/>
            <a:chOff x="1723453" y="1050483"/>
            <a:chExt cx="5143311" cy="1900680"/>
          </a:xfrm>
        </p:grpSpPr>
        <p:grpSp>
          <p:nvGrpSpPr>
            <p:cNvPr id="6153" name="Group 28"/>
            <p:cNvGrpSpPr>
              <a:grpSpLocks/>
            </p:cNvGrpSpPr>
            <p:nvPr/>
          </p:nvGrpSpPr>
          <p:grpSpPr bwMode="auto">
            <a:xfrm>
              <a:off x="4057650" y="2281238"/>
              <a:ext cx="663575" cy="669925"/>
              <a:chOff x="2538" y="1117"/>
              <a:chExt cx="526" cy="532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 rot="10800000">
                <a:off x="2535" y="1125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366B7E"/>
              </a:solidFill>
              <a:ln w="1270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" name="AutoShape 26"/>
              <p:cNvSpPr>
                <a:spLocks noChangeArrowheads="1"/>
              </p:cNvSpPr>
              <p:nvPr/>
            </p:nvSpPr>
            <p:spPr bwMode="auto">
              <a:xfrm rot="10800000">
                <a:off x="2535" y="1117"/>
                <a:ext cx="526" cy="524"/>
              </a:xfrm>
              <a:prstGeom prst="upArrow">
                <a:avLst>
                  <a:gd name="adj1" fmla="val 47852"/>
                  <a:gd name="adj2" fmla="val 41620"/>
                </a:avLst>
              </a:prstGeom>
              <a:solidFill>
                <a:srgbClr val="7D9FA3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 bwMode="auto">
            <a:xfrm>
              <a:off x="1723453" y="1050483"/>
              <a:ext cx="5143311" cy="1199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B05E2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近年来，在国家各种政策的扶持下，政府也加大了各种医疗投资，联合大学生进行各种有关健康教育的普及。夏季酷暑难耐，加之一些不良生活习惯，很容易导致各种肠胃疾病的发生</a:t>
              </a:r>
              <a:endParaRPr lang="en-US" altLang="zh-CN" sz="1800" dirty="0">
                <a:solidFill>
                  <a:srgbClr val="B05E2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/>
          </p:cNvSpPr>
          <p:nvPr/>
        </p:nvSpPr>
        <p:spPr>
          <a:xfrm>
            <a:off x="3011583" y="1124299"/>
            <a:ext cx="3096344" cy="646307"/>
          </a:xfrm>
          <a:prstGeom prst="rect">
            <a:avLst/>
          </a:prstGeom>
        </p:spPr>
        <p:txBody>
          <a:bodyPr wrap="square" lIns="91411" tIns="45708" rIns="91411" bIns="45708">
            <a:spAutoFit/>
          </a:bodyPr>
          <a:lstStyle/>
          <a:p>
            <a:pPr algn="ctr">
              <a:defRPr/>
            </a:pP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Arial" pitchFamily="34" charset="0"/>
              </a:rPr>
              <a:t>前期准备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B05E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Freeform 19"/>
          <p:cNvSpPr>
            <a:spLocks/>
          </p:cNvSpPr>
          <p:nvPr/>
        </p:nvSpPr>
        <p:spPr bwMode="gray">
          <a:xfrm>
            <a:off x="2890838" y="3252788"/>
            <a:ext cx="1862137" cy="671512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gradFill rotWithShape="1">
            <a:gsLst>
              <a:gs pos="0">
                <a:srgbClr val="BACCCE"/>
              </a:gs>
              <a:gs pos="100000">
                <a:srgbClr val="789BA0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90480" tIns="45238" rIns="90480" bIns="45238"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reeform 24"/>
          <p:cNvSpPr>
            <a:spLocks/>
          </p:cNvSpPr>
          <p:nvPr/>
        </p:nvSpPr>
        <p:spPr bwMode="gray">
          <a:xfrm>
            <a:off x="3884613" y="3849688"/>
            <a:ext cx="757237" cy="1730375"/>
          </a:xfrm>
          <a:custGeom>
            <a:avLst/>
            <a:gdLst/>
            <a:ahLst/>
            <a:cxnLst>
              <a:cxn ang="0">
                <a:pos x="451" y="1158"/>
              </a:cxn>
              <a:cxn ang="0">
                <a:pos x="359" y="1072"/>
              </a:cxn>
              <a:cxn ang="0">
                <a:pos x="281" y="983"/>
              </a:cxn>
              <a:cxn ang="0">
                <a:pos x="217" y="896"/>
              </a:cxn>
              <a:cxn ang="0">
                <a:pos x="167" y="814"/>
              </a:cxn>
              <a:cxn ang="0">
                <a:pos x="129" y="743"/>
              </a:cxn>
              <a:cxn ang="0">
                <a:pos x="105" y="689"/>
              </a:cxn>
              <a:cxn ang="0">
                <a:pos x="92" y="654"/>
              </a:cxn>
              <a:cxn ang="0">
                <a:pos x="56" y="518"/>
              </a:cxn>
              <a:cxn ang="0">
                <a:pos x="39" y="396"/>
              </a:cxn>
              <a:cxn ang="0">
                <a:pos x="36" y="294"/>
              </a:cxn>
              <a:cxn ang="0">
                <a:pos x="41" y="212"/>
              </a:cxn>
              <a:cxn ang="0">
                <a:pos x="52" y="151"/>
              </a:cxn>
              <a:cxn ang="0">
                <a:pos x="61" y="114"/>
              </a:cxn>
              <a:cxn ang="0">
                <a:pos x="66" y="101"/>
              </a:cxn>
              <a:cxn ang="0">
                <a:pos x="241" y="0"/>
              </a:cxn>
              <a:cxn ang="0">
                <a:pos x="230" y="200"/>
              </a:cxn>
              <a:cxn ang="0">
                <a:pos x="226" y="208"/>
              </a:cxn>
              <a:cxn ang="0">
                <a:pos x="216" y="231"/>
              </a:cxn>
              <a:cxn ang="0">
                <a:pos x="203" y="272"/>
              </a:cxn>
              <a:cxn ang="0">
                <a:pos x="192" y="332"/>
              </a:cxn>
              <a:cxn ang="0">
                <a:pos x="187" y="413"/>
              </a:cxn>
              <a:cxn ang="0">
                <a:pos x="191" y="516"/>
              </a:cxn>
              <a:cxn ang="0">
                <a:pos x="209" y="638"/>
              </a:cxn>
              <a:cxn ang="0">
                <a:pos x="239" y="751"/>
              </a:cxn>
              <a:cxn ang="0">
                <a:pos x="278" y="854"/>
              </a:cxn>
              <a:cxn ang="0">
                <a:pos x="323" y="946"/>
              </a:cxn>
              <a:cxn ang="0">
                <a:pos x="369" y="1025"/>
              </a:cxn>
              <a:cxn ang="0">
                <a:pos x="414" y="1091"/>
              </a:cxn>
              <a:cxn ang="0">
                <a:pos x="453" y="1142"/>
              </a:cxn>
              <a:cxn ang="0">
                <a:pos x="483" y="1178"/>
              </a:cxn>
              <a:cxn ang="0">
                <a:pos x="500" y="1196"/>
              </a:cxn>
            </a:cxnLst>
            <a:rect l="0" t="0" r="r" b="b"/>
            <a:pathLst>
              <a:path w="501" h="1198">
                <a:moveTo>
                  <a:pt x="501" y="1198"/>
                </a:moveTo>
                <a:lnTo>
                  <a:pt x="451" y="1158"/>
                </a:lnTo>
                <a:lnTo>
                  <a:pt x="403" y="1115"/>
                </a:lnTo>
                <a:lnTo>
                  <a:pt x="359" y="1072"/>
                </a:lnTo>
                <a:lnTo>
                  <a:pt x="318" y="1027"/>
                </a:lnTo>
                <a:lnTo>
                  <a:pt x="281" y="983"/>
                </a:lnTo>
                <a:lnTo>
                  <a:pt x="248" y="938"/>
                </a:lnTo>
                <a:lnTo>
                  <a:pt x="217" y="896"/>
                </a:lnTo>
                <a:lnTo>
                  <a:pt x="190" y="853"/>
                </a:lnTo>
                <a:lnTo>
                  <a:pt x="167" y="814"/>
                </a:lnTo>
                <a:lnTo>
                  <a:pt x="147" y="777"/>
                </a:lnTo>
                <a:lnTo>
                  <a:pt x="129" y="743"/>
                </a:lnTo>
                <a:lnTo>
                  <a:pt x="115" y="714"/>
                </a:lnTo>
                <a:lnTo>
                  <a:pt x="105" y="689"/>
                </a:lnTo>
                <a:lnTo>
                  <a:pt x="97" y="669"/>
                </a:lnTo>
                <a:lnTo>
                  <a:pt x="92" y="654"/>
                </a:lnTo>
                <a:lnTo>
                  <a:pt x="71" y="583"/>
                </a:lnTo>
                <a:lnTo>
                  <a:pt x="56" y="518"/>
                </a:lnTo>
                <a:lnTo>
                  <a:pt x="45" y="454"/>
                </a:lnTo>
                <a:lnTo>
                  <a:pt x="39" y="396"/>
                </a:lnTo>
                <a:lnTo>
                  <a:pt x="36" y="343"/>
                </a:lnTo>
                <a:lnTo>
                  <a:pt x="36" y="294"/>
                </a:lnTo>
                <a:lnTo>
                  <a:pt x="37" y="251"/>
                </a:lnTo>
                <a:lnTo>
                  <a:pt x="41" y="212"/>
                </a:lnTo>
                <a:lnTo>
                  <a:pt x="46" y="180"/>
                </a:lnTo>
                <a:lnTo>
                  <a:pt x="52" y="151"/>
                </a:lnTo>
                <a:lnTo>
                  <a:pt x="57" y="129"/>
                </a:lnTo>
                <a:lnTo>
                  <a:pt x="61" y="114"/>
                </a:lnTo>
                <a:lnTo>
                  <a:pt x="65" y="105"/>
                </a:lnTo>
                <a:lnTo>
                  <a:pt x="66" y="101"/>
                </a:lnTo>
                <a:lnTo>
                  <a:pt x="0" y="63"/>
                </a:lnTo>
                <a:lnTo>
                  <a:pt x="241" y="0"/>
                </a:lnTo>
                <a:lnTo>
                  <a:pt x="306" y="245"/>
                </a:lnTo>
                <a:lnTo>
                  <a:pt x="230" y="200"/>
                </a:lnTo>
                <a:lnTo>
                  <a:pt x="229" y="203"/>
                </a:lnTo>
                <a:lnTo>
                  <a:pt x="226" y="208"/>
                </a:lnTo>
                <a:lnTo>
                  <a:pt x="221" y="217"/>
                </a:lnTo>
                <a:lnTo>
                  <a:pt x="216" y="231"/>
                </a:lnTo>
                <a:lnTo>
                  <a:pt x="209" y="249"/>
                </a:lnTo>
                <a:lnTo>
                  <a:pt x="203" y="272"/>
                </a:lnTo>
                <a:lnTo>
                  <a:pt x="196" y="300"/>
                </a:lnTo>
                <a:lnTo>
                  <a:pt x="192" y="332"/>
                </a:lnTo>
                <a:lnTo>
                  <a:pt x="189" y="369"/>
                </a:lnTo>
                <a:lnTo>
                  <a:pt x="187" y="413"/>
                </a:lnTo>
                <a:lnTo>
                  <a:pt x="187" y="462"/>
                </a:lnTo>
                <a:lnTo>
                  <a:pt x="191" y="516"/>
                </a:lnTo>
                <a:lnTo>
                  <a:pt x="199" y="578"/>
                </a:lnTo>
                <a:lnTo>
                  <a:pt x="209" y="638"/>
                </a:lnTo>
                <a:lnTo>
                  <a:pt x="222" y="696"/>
                </a:lnTo>
                <a:lnTo>
                  <a:pt x="239" y="751"/>
                </a:lnTo>
                <a:lnTo>
                  <a:pt x="257" y="804"/>
                </a:lnTo>
                <a:lnTo>
                  <a:pt x="278" y="854"/>
                </a:lnTo>
                <a:lnTo>
                  <a:pt x="300" y="901"/>
                </a:lnTo>
                <a:lnTo>
                  <a:pt x="323" y="946"/>
                </a:lnTo>
                <a:lnTo>
                  <a:pt x="346" y="987"/>
                </a:lnTo>
                <a:lnTo>
                  <a:pt x="369" y="1025"/>
                </a:lnTo>
                <a:lnTo>
                  <a:pt x="392" y="1060"/>
                </a:lnTo>
                <a:lnTo>
                  <a:pt x="414" y="1091"/>
                </a:lnTo>
                <a:lnTo>
                  <a:pt x="434" y="1119"/>
                </a:lnTo>
                <a:lnTo>
                  <a:pt x="453" y="1142"/>
                </a:lnTo>
                <a:lnTo>
                  <a:pt x="469" y="1161"/>
                </a:lnTo>
                <a:lnTo>
                  <a:pt x="483" y="1178"/>
                </a:lnTo>
                <a:lnTo>
                  <a:pt x="493" y="1189"/>
                </a:lnTo>
                <a:lnTo>
                  <a:pt x="500" y="1196"/>
                </a:lnTo>
                <a:lnTo>
                  <a:pt x="501" y="1198"/>
                </a:lnTo>
                <a:close/>
              </a:path>
            </a:pathLst>
          </a:custGeom>
          <a:gradFill rotWithShape="1">
            <a:gsLst>
              <a:gs pos="0">
                <a:srgbClr val="789BA0"/>
              </a:gs>
              <a:gs pos="100000">
                <a:srgbClr val="BACCCE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90480" tIns="45238" rIns="90480" bIns="45238"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Freeform 25"/>
          <p:cNvSpPr>
            <a:spLocks/>
          </p:cNvSpPr>
          <p:nvPr/>
        </p:nvSpPr>
        <p:spPr bwMode="gray">
          <a:xfrm>
            <a:off x="4418013" y="3124200"/>
            <a:ext cx="1446212" cy="1370013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789BA0"/>
              </a:gs>
              <a:gs pos="100000">
                <a:srgbClr val="BACCCE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90480" tIns="45238" rIns="90480" bIns="45238"/>
          <a:lstStyle/>
          <a:p>
            <a:pPr>
              <a:defRPr/>
            </a:pPr>
            <a:endParaRPr lang="zh-CN" altLang="zh-CN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103563" y="2347913"/>
            <a:ext cx="2693987" cy="455612"/>
            <a:chOff x="2154" y="1480"/>
            <a:chExt cx="1724" cy="288"/>
          </a:xfrm>
        </p:grpSpPr>
        <p:sp>
          <p:nvSpPr>
            <p:cNvPr id="7186" name="AutoShape 22"/>
            <p:cNvSpPr>
              <a:spLocks noChangeArrowheads="1"/>
            </p:cNvSpPr>
            <p:nvPr/>
          </p:nvSpPr>
          <p:spPr bwMode="gray">
            <a:xfrm>
              <a:off x="2154" y="1480"/>
              <a:ext cx="1724" cy="288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BACCC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0" name="Text Box 2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499" y="1508"/>
              <a:ext cx="12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ea typeface="黑体" pitchFamily="2" charset="-122"/>
                </a:rPr>
                <a:t>对目的地的了解</a:t>
              </a:r>
            </a:p>
          </p:txBody>
        </p:sp>
        <p:sp>
          <p:nvSpPr>
            <p:cNvPr id="7188" name="Oval 37"/>
            <p:cNvSpPr>
              <a:spLocks noChangeArrowheads="1"/>
            </p:cNvSpPr>
            <p:nvPr/>
          </p:nvSpPr>
          <p:spPr bwMode="auto">
            <a:xfrm>
              <a:off x="2193" y="1511"/>
              <a:ext cx="233" cy="227"/>
            </a:xfrm>
            <a:prstGeom prst="ellipse">
              <a:avLst/>
            </a:prstGeom>
            <a:solidFill>
              <a:srgbClr val="C68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</a:rPr>
                <a:t>I</a:t>
              </a:r>
              <a:endParaRPr lang="zh-CN" altLang="zh-CN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664075" y="4560888"/>
            <a:ext cx="2693988" cy="455612"/>
            <a:chOff x="3061" y="2877"/>
            <a:chExt cx="1724" cy="288"/>
          </a:xfrm>
        </p:grpSpPr>
        <p:grpSp>
          <p:nvGrpSpPr>
            <p:cNvPr id="7182" name="Group 34"/>
            <p:cNvGrpSpPr>
              <a:grpSpLocks/>
            </p:cNvGrpSpPr>
            <p:nvPr/>
          </p:nvGrpSpPr>
          <p:grpSpPr bwMode="auto">
            <a:xfrm>
              <a:off x="3061" y="2877"/>
              <a:ext cx="1724" cy="288"/>
              <a:chOff x="3061" y="2877"/>
              <a:chExt cx="1724" cy="288"/>
            </a:xfrm>
          </p:grpSpPr>
          <p:sp>
            <p:nvSpPr>
              <p:cNvPr id="7184" name="AutoShape 31"/>
              <p:cNvSpPr>
                <a:spLocks noChangeArrowheads="1"/>
              </p:cNvSpPr>
              <p:nvPr/>
            </p:nvSpPr>
            <p:spPr bwMode="gray">
              <a:xfrm>
                <a:off x="3061" y="2877"/>
                <a:ext cx="1724" cy="288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BACCC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 sz="1800" b="1">
                  <a:solidFill>
                    <a:srgbClr val="FFFFFF"/>
                  </a:solidFill>
                </a:endParaRPr>
              </a:p>
              <a:p>
                <a:pPr algn="ctr" eaLnBrk="1" hangingPunct="1"/>
                <a:endParaRPr lang="zh-CN" altLang="zh-CN"/>
              </a:p>
            </p:txBody>
          </p:sp>
          <p:sp>
            <p:nvSpPr>
              <p:cNvPr id="16" name="Text Box 32"/>
              <p:cNvSpPr txBox="1">
                <a:spLocks noChangeArrowheads="1"/>
              </p:cNvSpPr>
              <p:nvPr/>
            </p:nvSpPr>
            <p:spPr bwMode="gray">
              <a:xfrm>
                <a:off x="3379" y="2905"/>
                <a:ext cx="1223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b="1" kern="0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ea typeface="黑体" pitchFamily="2" charset="-122"/>
                  </a:rPr>
                  <a:t>后期活动</a:t>
                </a:r>
              </a:p>
            </p:txBody>
          </p:sp>
        </p:grpSp>
        <p:sp>
          <p:nvSpPr>
            <p:cNvPr id="7183" name="Oval 38"/>
            <p:cNvSpPr>
              <a:spLocks noChangeArrowheads="1"/>
            </p:cNvSpPr>
            <p:nvPr/>
          </p:nvSpPr>
          <p:spPr bwMode="auto">
            <a:xfrm>
              <a:off x="3100" y="2910"/>
              <a:ext cx="233" cy="227"/>
            </a:xfrm>
            <a:prstGeom prst="ellipse">
              <a:avLst/>
            </a:prstGeom>
            <a:solidFill>
              <a:srgbClr val="C68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</a:rPr>
                <a:t>II</a:t>
              </a:r>
              <a:endParaRPr lang="zh-CN" altLang="zh-CN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1049338" y="3914775"/>
            <a:ext cx="2693987" cy="455613"/>
            <a:chOff x="748" y="2469"/>
            <a:chExt cx="1724" cy="288"/>
          </a:xfrm>
        </p:grpSpPr>
        <p:grpSp>
          <p:nvGrpSpPr>
            <p:cNvPr id="7178" name="Group 36"/>
            <p:cNvGrpSpPr>
              <a:grpSpLocks/>
            </p:cNvGrpSpPr>
            <p:nvPr/>
          </p:nvGrpSpPr>
          <p:grpSpPr bwMode="auto">
            <a:xfrm>
              <a:off x="748" y="2469"/>
              <a:ext cx="1724" cy="288"/>
              <a:chOff x="748" y="2469"/>
              <a:chExt cx="1724" cy="288"/>
            </a:xfrm>
          </p:grpSpPr>
          <p:sp>
            <p:nvSpPr>
              <p:cNvPr id="7180" name="AutoShape 27"/>
              <p:cNvSpPr>
                <a:spLocks noChangeArrowheads="1"/>
              </p:cNvSpPr>
              <p:nvPr/>
            </p:nvSpPr>
            <p:spPr bwMode="gray">
              <a:xfrm>
                <a:off x="748" y="2469"/>
                <a:ext cx="1724" cy="288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BACCC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gray">
              <a:xfrm>
                <a:off x="1048" y="2492"/>
                <a:ext cx="1269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b="1" kern="0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ea typeface="黑体" pitchFamily="2" charset="-122"/>
                  </a:rPr>
                  <a:t>宣传资料</a:t>
                </a:r>
              </a:p>
            </p:txBody>
          </p:sp>
        </p:grpSp>
        <p:sp>
          <p:nvSpPr>
            <p:cNvPr id="7179" name="Oval 39"/>
            <p:cNvSpPr>
              <a:spLocks noChangeArrowheads="1"/>
            </p:cNvSpPr>
            <p:nvPr/>
          </p:nvSpPr>
          <p:spPr bwMode="auto">
            <a:xfrm>
              <a:off x="786" y="2495"/>
              <a:ext cx="233" cy="227"/>
            </a:xfrm>
            <a:prstGeom prst="ellipse">
              <a:avLst/>
            </a:prstGeom>
            <a:solidFill>
              <a:srgbClr val="C68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</a:rPr>
                <a:t>III</a:t>
              </a:r>
              <a:endParaRPr lang="zh-CN" altLang="zh-CN"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96463" y="1004066"/>
            <a:ext cx="3223767" cy="584751"/>
          </a:xfrm>
          <a:prstGeom prst="rect">
            <a:avLst/>
          </a:prstGeom>
        </p:spPr>
        <p:txBody>
          <a:bodyPr wrap="square" lIns="91411" tIns="45708" rIns="91411" bIns="45708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Arial" pitchFamily="34" charset="0"/>
              </a:rPr>
              <a:t>对目的地的了解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044178" y="1908101"/>
            <a:ext cx="6940116" cy="1200396"/>
            <a:chOff x="878" y="1487"/>
            <a:chExt cx="4125" cy="333"/>
          </a:xfrm>
        </p:grpSpPr>
        <p:sp>
          <p:nvSpPr>
            <p:cNvPr id="65" name="AutoShape 42"/>
            <p:cNvSpPr>
              <a:spLocks noChangeArrowheads="1"/>
            </p:cNvSpPr>
            <p:nvPr/>
          </p:nvSpPr>
          <p:spPr bwMode="gray">
            <a:xfrm>
              <a:off x="878" y="1513"/>
              <a:ext cx="4125" cy="299"/>
            </a:xfrm>
            <a:prstGeom prst="roundRect">
              <a:avLst>
                <a:gd name="adj" fmla="val 9106"/>
              </a:avLst>
            </a:prstGeom>
            <a:gradFill flip="none" rotWithShape="1">
              <a:gsLst>
                <a:gs pos="0">
                  <a:srgbClr val="7B9995">
                    <a:tint val="66000"/>
                    <a:satMod val="160000"/>
                  </a:srgbClr>
                </a:gs>
                <a:gs pos="50000">
                  <a:srgbClr val="7B9995">
                    <a:tint val="44500"/>
                    <a:satMod val="160000"/>
                  </a:srgbClr>
                </a:gs>
                <a:gs pos="100000">
                  <a:srgbClr val="7B999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grpSp>
          <p:nvGrpSpPr>
            <p:cNvPr id="9248" name="Group 43"/>
            <p:cNvGrpSpPr>
              <a:grpSpLocks/>
            </p:cNvGrpSpPr>
            <p:nvPr/>
          </p:nvGrpSpPr>
          <p:grpSpPr bwMode="auto">
            <a:xfrm>
              <a:off x="962" y="1555"/>
              <a:ext cx="165" cy="158"/>
              <a:chOff x="5088" y="239"/>
              <a:chExt cx="384" cy="385"/>
            </a:xfrm>
          </p:grpSpPr>
          <p:sp>
            <p:nvSpPr>
              <p:cNvPr id="68" name="Oval 44"/>
              <p:cNvSpPr>
                <a:spLocks noChangeArrowheads="1"/>
              </p:cNvSpPr>
              <p:nvPr/>
            </p:nvSpPr>
            <p:spPr bwMode="gray">
              <a:xfrm>
                <a:off x="5090" y="23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69" name="Oval 45"/>
              <p:cNvSpPr>
                <a:spLocks noChangeArrowheads="1"/>
              </p:cNvSpPr>
              <p:nvPr/>
            </p:nvSpPr>
            <p:spPr bwMode="gray">
              <a:xfrm>
                <a:off x="5227" y="23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0" name="Oval 46"/>
              <p:cNvSpPr>
                <a:spLocks noChangeArrowheads="1"/>
              </p:cNvSpPr>
              <p:nvPr/>
            </p:nvSpPr>
            <p:spPr bwMode="gray">
              <a:xfrm>
                <a:off x="5372" y="23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1" name="Oval 47"/>
              <p:cNvSpPr>
                <a:spLocks noChangeArrowheads="1"/>
              </p:cNvSpPr>
              <p:nvPr/>
            </p:nvSpPr>
            <p:spPr bwMode="gray">
              <a:xfrm>
                <a:off x="5088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2" name="Oval 48"/>
              <p:cNvSpPr>
                <a:spLocks noChangeArrowheads="1"/>
              </p:cNvSpPr>
              <p:nvPr/>
            </p:nvSpPr>
            <p:spPr bwMode="gray">
              <a:xfrm>
                <a:off x="5228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3" name="Oval 49"/>
              <p:cNvSpPr>
                <a:spLocks noChangeArrowheads="1"/>
              </p:cNvSpPr>
              <p:nvPr/>
            </p:nvSpPr>
            <p:spPr bwMode="gray">
              <a:xfrm>
                <a:off x="5377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4" name="Oval 50"/>
              <p:cNvSpPr>
                <a:spLocks noChangeArrowheads="1"/>
              </p:cNvSpPr>
              <p:nvPr/>
            </p:nvSpPr>
            <p:spPr bwMode="gray">
              <a:xfrm>
                <a:off x="5088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5" name="Oval 51"/>
              <p:cNvSpPr>
                <a:spLocks noChangeArrowheads="1"/>
              </p:cNvSpPr>
              <p:nvPr/>
            </p:nvSpPr>
            <p:spPr bwMode="gray">
              <a:xfrm>
                <a:off x="5232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6" name="Oval 52"/>
              <p:cNvSpPr>
                <a:spLocks noChangeArrowheads="1"/>
              </p:cNvSpPr>
              <p:nvPr/>
            </p:nvSpPr>
            <p:spPr bwMode="gray">
              <a:xfrm>
                <a:off x="5368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67" name="Text Box 54"/>
            <p:cNvSpPr txBox="1">
              <a:spLocks noChangeArrowheads="1"/>
            </p:cNvSpPr>
            <p:nvPr/>
          </p:nvSpPr>
          <p:spPr bwMode="gray">
            <a:xfrm>
              <a:off x="1181" y="1487"/>
              <a:ext cx="3512" cy="3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24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）庆祝活动：比如很常见的赶大集，另外由于小丰村种植梨树较多，在梨成熟之季，可能会有特别的活动；</a:t>
              </a:r>
            </a:p>
          </p:txBody>
        </p:sp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1044179" y="3292375"/>
            <a:ext cx="6940714" cy="1029647"/>
            <a:chOff x="878" y="2300"/>
            <a:chExt cx="4125" cy="303"/>
          </a:xfrm>
        </p:grpSpPr>
        <p:sp>
          <p:nvSpPr>
            <p:cNvPr id="78" name="AutoShape 67"/>
            <p:cNvSpPr>
              <a:spLocks noChangeArrowheads="1"/>
            </p:cNvSpPr>
            <p:nvPr/>
          </p:nvSpPr>
          <p:spPr bwMode="gray">
            <a:xfrm>
              <a:off x="878" y="2304"/>
              <a:ext cx="4125" cy="299"/>
            </a:xfrm>
            <a:prstGeom prst="roundRect">
              <a:avLst>
                <a:gd name="adj" fmla="val 9106"/>
              </a:avLst>
            </a:prstGeom>
            <a:gradFill flip="none" rotWithShape="1">
              <a:gsLst>
                <a:gs pos="0">
                  <a:srgbClr val="7B9995">
                    <a:tint val="66000"/>
                    <a:satMod val="160000"/>
                  </a:srgbClr>
                </a:gs>
                <a:gs pos="50000">
                  <a:srgbClr val="7B9995">
                    <a:tint val="44500"/>
                    <a:satMod val="160000"/>
                  </a:srgbClr>
                </a:gs>
                <a:gs pos="100000">
                  <a:srgbClr val="7B999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grpSp>
          <p:nvGrpSpPr>
            <p:cNvPr id="9236" name="Group 68"/>
            <p:cNvGrpSpPr>
              <a:grpSpLocks/>
            </p:cNvGrpSpPr>
            <p:nvPr/>
          </p:nvGrpSpPr>
          <p:grpSpPr bwMode="auto">
            <a:xfrm>
              <a:off x="966" y="2375"/>
              <a:ext cx="165" cy="157"/>
              <a:chOff x="5088" y="240"/>
              <a:chExt cx="384" cy="384"/>
            </a:xfrm>
          </p:grpSpPr>
          <p:sp>
            <p:nvSpPr>
              <p:cNvPr id="81" name="Oval 69"/>
              <p:cNvSpPr>
                <a:spLocks noChangeArrowheads="1"/>
              </p:cNvSpPr>
              <p:nvPr/>
            </p:nvSpPr>
            <p:spPr bwMode="gray">
              <a:xfrm>
                <a:off x="5088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2" name="Oval 70"/>
              <p:cNvSpPr>
                <a:spLocks noChangeArrowheads="1"/>
              </p:cNvSpPr>
              <p:nvPr/>
            </p:nvSpPr>
            <p:spPr bwMode="gray">
              <a:xfrm>
                <a:off x="5232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3" name="Oval 71"/>
              <p:cNvSpPr>
                <a:spLocks noChangeArrowheads="1"/>
              </p:cNvSpPr>
              <p:nvPr/>
            </p:nvSpPr>
            <p:spPr bwMode="gray">
              <a:xfrm>
                <a:off x="5377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4" name="Oval 72"/>
              <p:cNvSpPr>
                <a:spLocks noChangeArrowheads="1"/>
              </p:cNvSpPr>
              <p:nvPr/>
            </p:nvSpPr>
            <p:spPr bwMode="gray">
              <a:xfrm>
                <a:off x="5088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5" name="Oval 73"/>
              <p:cNvSpPr>
                <a:spLocks noChangeArrowheads="1"/>
              </p:cNvSpPr>
              <p:nvPr/>
            </p:nvSpPr>
            <p:spPr bwMode="gray">
              <a:xfrm>
                <a:off x="5232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6" name="Oval 74"/>
              <p:cNvSpPr>
                <a:spLocks noChangeArrowheads="1"/>
              </p:cNvSpPr>
              <p:nvPr/>
            </p:nvSpPr>
            <p:spPr bwMode="gray">
              <a:xfrm>
                <a:off x="5377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7" name="Oval 75"/>
              <p:cNvSpPr>
                <a:spLocks noChangeArrowheads="1"/>
              </p:cNvSpPr>
              <p:nvPr/>
            </p:nvSpPr>
            <p:spPr bwMode="gray">
              <a:xfrm>
                <a:off x="5088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8" name="Oval 76"/>
              <p:cNvSpPr>
                <a:spLocks noChangeArrowheads="1"/>
              </p:cNvSpPr>
              <p:nvPr/>
            </p:nvSpPr>
            <p:spPr bwMode="gray">
              <a:xfrm>
                <a:off x="5232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9" name="Oval 77"/>
              <p:cNvSpPr>
                <a:spLocks noChangeArrowheads="1"/>
              </p:cNvSpPr>
              <p:nvPr/>
            </p:nvSpPr>
            <p:spPr bwMode="gray">
              <a:xfrm>
                <a:off x="5377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80" name="Text Box 78"/>
            <p:cNvSpPr txBox="1">
              <a:spLocks noChangeArrowheads="1"/>
            </p:cNvSpPr>
            <p:nvPr/>
          </p:nvSpPr>
          <p:spPr bwMode="gray">
            <a:xfrm>
              <a:off x="1205" y="2300"/>
              <a:ext cx="3764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20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）禁忌事项：每个地方都有各自的比较忌讳议论的问题，在去小丰村之前，我们有意识地了解了这些问题，这涉及到实践活动能否顺利进行；</a:t>
              </a:r>
              <a:endParaRPr lang="en-US" altLang="zh-CN" sz="20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1045201" y="4563290"/>
            <a:ext cx="6926914" cy="1199599"/>
            <a:chOff x="875" y="3110"/>
            <a:chExt cx="4152" cy="340"/>
          </a:xfrm>
        </p:grpSpPr>
        <p:sp>
          <p:nvSpPr>
            <p:cNvPr id="91" name="AutoShape 91"/>
            <p:cNvSpPr>
              <a:spLocks noChangeArrowheads="1"/>
            </p:cNvSpPr>
            <p:nvPr/>
          </p:nvSpPr>
          <p:spPr bwMode="gray">
            <a:xfrm>
              <a:off x="875" y="3114"/>
              <a:ext cx="4152" cy="336"/>
            </a:xfrm>
            <a:prstGeom prst="roundRect">
              <a:avLst>
                <a:gd name="adj" fmla="val 9106"/>
              </a:avLst>
            </a:prstGeom>
            <a:gradFill flip="none" rotWithShape="1">
              <a:gsLst>
                <a:gs pos="0">
                  <a:srgbClr val="7B9995">
                    <a:tint val="66000"/>
                    <a:satMod val="160000"/>
                  </a:srgbClr>
                </a:gs>
                <a:gs pos="50000">
                  <a:srgbClr val="7B9995">
                    <a:tint val="44500"/>
                    <a:satMod val="160000"/>
                  </a:srgbClr>
                </a:gs>
                <a:gs pos="100000">
                  <a:srgbClr val="7B999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grpSp>
          <p:nvGrpSpPr>
            <p:cNvPr id="9224" name="Group 92"/>
            <p:cNvGrpSpPr>
              <a:grpSpLocks/>
            </p:cNvGrpSpPr>
            <p:nvPr/>
          </p:nvGrpSpPr>
          <p:grpSpPr bwMode="auto">
            <a:xfrm>
              <a:off x="968" y="3181"/>
              <a:ext cx="165" cy="157"/>
              <a:chOff x="5088" y="240"/>
              <a:chExt cx="384" cy="384"/>
            </a:xfrm>
          </p:grpSpPr>
          <p:sp>
            <p:nvSpPr>
              <p:cNvPr id="94" name="Oval 93"/>
              <p:cNvSpPr>
                <a:spLocks noChangeArrowheads="1"/>
              </p:cNvSpPr>
              <p:nvPr/>
            </p:nvSpPr>
            <p:spPr bwMode="gray">
              <a:xfrm>
                <a:off x="5088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5" name="Oval 94"/>
              <p:cNvSpPr>
                <a:spLocks noChangeArrowheads="1"/>
              </p:cNvSpPr>
              <p:nvPr/>
            </p:nvSpPr>
            <p:spPr bwMode="gray">
              <a:xfrm>
                <a:off x="5232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6" name="Oval 95"/>
              <p:cNvSpPr>
                <a:spLocks noChangeArrowheads="1"/>
              </p:cNvSpPr>
              <p:nvPr/>
            </p:nvSpPr>
            <p:spPr bwMode="gray">
              <a:xfrm>
                <a:off x="5377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7" name="Oval 96"/>
              <p:cNvSpPr>
                <a:spLocks noChangeArrowheads="1"/>
              </p:cNvSpPr>
              <p:nvPr/>
            </p:nvSpPr>
            <p:spPr bwMode="gray">
              <a:xfrm>
                <a:off x="5088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8" name="Oval 97"/>
              <p:cNvSpPr>
                <a:spLocks noChangeArrowheads="1"/>
              </p:cNvSpPr>
              <p:nvPr/>
            </p:nvSpPr>
            <p:spPr bwMode="gray">
              <a:xfrm>
                <a:off x="5232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9" name="Oval 98"/>
              <p:cNvSpPr>
                <a:spLocks noChangeArrowheads="1"/>
              </p:cNvSpPr>
              <p:nvPr/>
            </p:nvSpPr>
            <p:spPr bwMode="gray">
              <a:xfrm>
                <a:off x="5377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0" name="Oval 99"/>
              <p:cNvSpPr>
                <a:spLocks noChangeArrowheads="1"/>
              </p:cNvSpPr>
              <p:nvPr/>
            </p:nvSpPr>
            <p:spPr bwMode="gray">
              <a:xfrm>
                <a:off x="5088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1" name="Oval 100"/>
              <p:cNvSpPr>
                <a:spLocks noChangeArrowheads="1"/>
              </p:cNvSpPr>
              <p:nvPr/>
            </p:nvSpPr>
            <p:spPr bwMode="gray">
              <a:xfrm>
                <a:off x="5232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2" name="Oval 101"/>
              <p:cNvSpPr>
                <a:spLocks noChangeArrowheads="1"/>
              </p:cNvSpPr>
              <p:nvPr/>
            </p:nvSpPr>
            <p:spPr bwMode="gray">
              <a:xfrm>
                <a:off x="5377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93" name="Text Box 102"/>
            <p:cNvSpPr txBox="1">
              <a:spLocks noChangeArrowheads="1"/>
            </p:cNvSpPr>
            <p:nvPr/>
          </p:nvSpPr>
          <p:spPr bwMode="gray">
            <a:xfrm>
              <a:off x="1252" y="3110"/>
              <a:ext cx="3764" cy="3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16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）年龄和健康情况：由于许多年轻人外出打工，小丰村里居民现多为中老年和未成年儿童，健康问题主要集中在“三高”、心脏病、暑期中暑等。我们宣传的内容大致为对于各种疾病的预防和急救工作，还有日常饮食起居的注意事项，以及生活小窍门；</a:t>
              </a:r>
              <a:endParaRPr lang="zh-CN" altLang="en-US" sz="1600" b="1" kern="0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62209" y="897962"/>
            <a:ext cx="2880320" cy="584751"/>
          </a:xfrm>
          <a:prstGeom prst="rect">
            <a:avLst/>
          </a:prstGeom>
        </p:spPr>
        <p:txBody>
          <a:bodyPr wrap="square" lIns="91411" tIns="45708" rIns="91411" bIns="45708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rgbClr val="B05E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Arial" pitchFamily="34" charset="0"/>
              </a:rPr>
              <a:t>宣传资料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116186" y="1764085"/>
            <a:ext cx="7200798" cy="1010734"/>
            <a:chOff x="878" y="1513"/>
            <a:chExt cx="4125" cy="299"/>
          </a:xfrm>
        </p:grpSpPr>
        <p:sp>
          <p:nvSpPr>
            <p:cNvPr id="65" name="AutoShape 42"/>
            <p:cNvSpPr>
              <a:spLocks noChangeArrowheads="1"/>
            </p:cNvSpPr>
            <p:nvPr/>
          </p:nvSpPr>
          <p:spPr bwMode="gray">
            <a:xfrm>
              <a:off x="878" y="1513"/>
              <a:ext cx="4125" cy="299"/>
            </a:xfrm>
            <a:prstGeom prst="roundRect">
              <a:avLst>
                <a:gd name="adj" fmla="val 9106"/>
              </a:avLst>
            </a:prstGeom>
            <a:gradFill flip="none" rotWithShape="1">
              <a:gsLst>
                <a:gs pos="0">
                  <a:srgbClr val="7B9995">
                    <a:tint val="66000"/>
                    <a:satMod val="160000"/>
                  </a:srgbClr>
                </a:gs>
                <a:gs pos="50000">
                  <a:srgbClr val="7B9995">
                    <a:tint val="44500"/>
                    <a:satMod val="160000"/>
                  </a:srgbClr>
                </a:gs>
                <a:gs pos="100000">
                  <a:srgbClr val="7B999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grpSp>
          <p:nvGrpSpPr>
            <p:cNvPr id="9248" name="Group 43"/>
            <p:cNvGrpSpPr>
              <a:grpSpLocks/>
            </p:cNvGrpSpPr>
            <p:nvPr/>
          </p:nvGrpSpPr>
          <p:grpSpPr bwMode="auto">
            <a:xfrm>
              <a:off x="962" y="1555"/>
              <a:ext cx="165" cy="158"/>
              <a:chOff x="5088" y="239"/>
              <a:chExt cx="384" cy="385"/>
            </a:xfrm>
          </p:grpSpPr>
          <p:sp>
            <p:nvSpPr>
              <p:cNvPr id="68" name="Oval 44"/>
              <p:cNvSpPr>
                <a:spLocks noChangeArrowheads="1"/>
              </p:cNvSpPr>
              <p:nvPr/>
            </p:nvSpPr>
            <p:spPr bwMode="gray">
              <a:xfrm>
                <a:off x="5090" y="23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69" name="Oval 45"/>
              <p:cNvSpPr>
                <a:spLocks noChangeArrowheads="1"/>
              </p:cNvSpPr>
              <p:nvPr/>
            </p:nvSpPr>
            <p:spPr bwMode="gray">
              <a:xfrm>
                <a:off x="5227" y="23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0" name="Oval 46"/>
              <p:cNvSpPr>
                <a:spLocks noChangeArrowheads="1"/>
              </p:cNvSpPr>
              <p:nvPr/>
            </p:nvSpPr>
            <p:spPr bwMode="gray">
              <a:xfrm>
                <a:off x="5372" y="23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1" name="Oval 47"/>
              <p:cNvSpPr>
                <a:spLocks noChangeArrowheads="1"/>
              </p:cNvSpPr>
              <p:nvPr/>
            </p:nvSpPr>
            <p:spPr bwMode="gray">
              <a:xfrm>
                <a:off x="5088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2" name="Oval 48"/>
              <p:cNvSpPr>
                <a:spLocks noChangeArrowheads="1"/>
              </p:cNvSpPr>
              <p:nvPr/>
            </p:nvSpPr>
            <p:spPr bwMode="gray">
              <a:xfrm>
                <a:off x="5228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3" name="Oval 49"/>
              <p:cNvSpPr>
                <a:spLocks noChangeArrowheads="1"/>
              </p:cNvSpPr>
              <p:nvPr/>
            </p:nvSpPr>
            <p:spPr bwMode="gray">
              <a:xfrm>
                <a:off x="5377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4" name="Oval 50"/>
              <p:cNvSpPr>
                <a:spLocks noChangeArrowheads="1"/>
              </p:cNvSpPr>
              <p:nvPr/>
            </p:nvSpPr>
            <p:spPr bwMode="gray">
              <a:xfrm>
                <a:off x="5088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5" name="Oval 51"/>
              <p:cNvSpPr>
                <a:spLocks noChangeArrowheads="1"/>
              </p:cNvSpPr>
              <p:nvPr/>
            </p:nvSpPr>
            <p:spPr bwMode="gray">
              <a:xfrm>
                <a:off x="5232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76" name="Oval 52"/>
              <p:cNvSpPr>
                <a:spLocks noChangeArrowheads="1"/>
              </p:cNvSpPr>
              <p:nvPr/>
            </p:nvSpPr>
            <p:spPr bwMode="gray">
              <a:xfrm>
                <a:off x="5368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67" name="Text Box 54"/>
            <p:cNvSpPr txBox="1">
              <a:spLocks noChangeArrowheads="1"/>
            </p:cNvSpPr>
            <p:nvPr/>
          </p:nvSpPr>
          <p:spPr bwMode="gray">
            <a:xfrm>
              <a:off x="1234" y="1530"/>
              <a:ext cx="35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24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）宣传海报：可以使人更加清晰明白地对宣传主题和内容有初步了解；</a:t>
              </a:r>
            </a:p>
          </p:txBody>
        </p:sp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1101970" y="2988743"/>
            <a:ext cx="7200799" cy="1026253"/>
            <a:chOff x="878" y="2300"/>
            <a:chExt cx="4125" cy="303"/>
          </a:xfrm>
        </p:grpSpPr>
        <p:sp>
          <p:nvSpPr>
            <p:cNvPr id="78" name="AutoShape 67"/>
            <p:cNvSpPr>
              <a:spLocks noChangeArrowheads="1"/>
            </p:cNvSpPr>
            <p:nvPr/>
          </p:nvSpPr>
          <p:spPr bwMode="gray">
            <a:xfrm>
              <a:off x="878" y="2304"/>
              <a:ext cx="4125" cy="299"/>
            </a:xfrm>
            <a:prstGeom prst="roundRect">
              <a:avLst>
                <a:gd name="adj" fmla="val 9106"/>
              </a:avLst>
            </a:prstGeom>
            <a:gradFill flip="none" rotWithShape="1">
              <a:gsLst>
                <a:gs pos="0">
                  <a:srgbClr val="7B9995">
                    <a:tint val="66000"/>
                    <a:satMod val="160000"/>
                  </a:srgbClr>
                </a:gs>
                <a:gs pos="50000">
                  <a:srgbClr val="7B9995">
                    <a:tint val="44500"/>
                    <a:satMod val="160000"/>
                  </a:srgbClr>
                </a:gs>
                <a:gs pos="100000">
                  <a:srgbClr val="7B999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grpSp>
          <p:nvGrpSpPr>
            <p:cNvPr id="9236" name="Group 68"/>
            <p:cNvGrpSpPr>
              <a:grpSpLocks/>
            </p:cNvGrpSpPr>
            <p:nvPr/>
          </p:nvGrpSpPr>
          <p:grpSpPr bwMode="auto">
            <a:xfrm>
              <a:off x="966" y="2375"/>
              <a:ext cx="165" cy="157"/>
              <a:chOff x="5088" y="240"/>
              <a:chExt cx="384" cy="384"/>
            </a:xfrm>
          </p:grpSpPr>
          <p:sp>
            <p:nvSpPr>
              <p:cNvPr id="81" name="Oval 69"/>
              <p:cNvSpPr>
                <a:spLocks noChangeArrowheads="1"/>
              </p:cNvSpPr>
              <p:nvPr/>
            </p:nvSpPr>
            <p:spPr bwMode="gray">
              <a:xfrm>
                <a:off x="5088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2" name="Oval 70"/>
              <p:cNvSpPr>
                <a:spLocks noChangeArrowheads="1"/>
              </p:cNvSpPr>
              <p:nvPr/>
            </p:nvSpPr>
            <p:spPr bwMode="gray">
              <a:xfrm>
                <a:off x="5232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3" name="Oval 71"/>
              <p:cNvSpPr>
                <a:spLocks noChangeArrowheads="1"/>
              </p:cNvSpPr>
              <p:nvPr/>
            </p:nvSpPr>
            <p:spPr bwMode="gray">
              <a:xfrm>
                <a:off x="5377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4" name="Oval 72"/>
              <p:cNvSpPr>
                <a:spLocks noChangeArrowheads="1"/>
              </p:cNvSpPr>
              <p:nvPr/>
            </p:nvSpPr>
            <p:spPr bwMode="gray">
              <a:xfrm>
                <a:off x="5088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5" name="Oval 73"/>
              <p:cNvSpPr>
                <a:spLocks noChangeArrowheads="1"/>
              </p:cNvSpPr>
              <p:nvPr/>
            </p:nvSpPr>
            <p:spPr bwMode="gray">
              <a:xfrm>
                <a:off x="5232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6" name="Oval 74"/>
              <p:cNvSpPr>
                <a:spLocks noChangeArrowheads="1"/>
              </p:cNvSpPr>
              <p:nvPr/>
            </p:nvSpPr>
            <p:spPr bwMode="gray">
              <a:xfrm>
                <a:off x="5377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7" name="Oval 75"/>
              <p:cNvSpPr>
                <a:spLocks noChangeArrowheads="1"/>
              </p:cNvSpPr>
              <p:nvPr/>
            </p:nvSpPr>
            <p:spPr bwMode="gray">
              <a:xfrm>
                <a:off x="5088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8" name="Oval 76"/>
              <p:cNvSpPr>
                <a:spLocks noChangeArrowheads="1"/>
              </p:cNvSpPr>
              <p:nvPr/>
            </p:nvSpPr>
            <p:spPr bwMode="gray">
              <a:xfrm>
                <a:off x="5232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89" name="Oval 77"/>
              <p:cNvSpPr>
                <a:spLocks noChangeArrowheads="1"/>
              </p:cNvSpPr>
              <p:nvPr/>
            </p:nvSpPr>
            <p:spPr bwMode="gray">
              <a:xfrm>
                <a:off x="5377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80" name="Text Box 78"/>
            <p:cNvSpPr txBox="1">
              <a:spLocks noChangeArrowheads="1"/>
            </p:cNvSpPr>
            <p:nvPr/>
          </p:nvSpPr>
          <p:spPr bwMode="gray">
            <a:xfrm>
              <a:off x="1205" y="2300"/>
              <a:ext cx="3764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20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）宣传手册：包括此次宣传健康的全部内容，我们采用彩色印刷，更能吸引人的注意力，让人们在趣味中了解更多健康知识；</a:t>
              </a:r>
              <a:endParaRPr lang="en-US" altLang="zh-CN" sz="20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1123968" y="4177655"/>
            <a:ext cx="7193016" cy="927184"/>
            <a:chOff x="877" y="3141"/>
            <a:chExt cx="4152" cy="341"/>
          </a:xfrm>
        </p:grpSpPr>
        <p:sp>
          <p:nvSpPr>
            <p:cNvPr id="91" name="AutoShape 91"/>
            <p:cNvSpPr>
              <a:spLocks noChangeArrowheads="1"/>
            </p:cNvSpPr>
            <p:nvPr/>
          </p:nvSpPr>
          <p:spPr bwMode="gray">
            <a:xfrm>
              <a:off x="877" y="3146"/>
              <a:ext cx="4152" cy="336"/>
            </a:xfrm>
            <a:prstGeom prst="roundRect">
              <a:avLst>
                <a:gd name="adj" fmla="val 9106"/>
              </a:avLst>
            </a:prstGeom>
            <a:gradFill flip="none" rotWithShape="1">
              <a:gsLst>
                <a:gs pos="0">
                  <a:srgbClr val="7B9995">
                    <a:tint val="66000"/>
                    <a:satMod val="160000"/>
                  </a:srgbClr>
                </a:gs>
                <a:gs pos="50000">
                  <a:srgbClr val="7B9995">
                    <a:tint val="44500"/>
                    <a:satMod val="160000"/>
                  </a:srgbClr>
                </a:gs>
                <a:gs pos="100000">
                  <a:srgbClr val="7B999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grpSp>
          <p:nvGrpSpPr>
            <p:cNvPr id="9224" name="Group 92"/>
            <p:cNvGrpSpPr>
              <a:grpSpLocks/>
            </p:cNvGrpSpPr>
            <p:nvPr/>
          </p:nvGrpSpPr>
          <p:grpSpPr bwMode="auto">
            <a:xfrm>
              <a:off x="968" y="3181"/>
              <a:ext cx="165" cy="157"/>
              <a:chOff x="5088" y="240"/>
              <a:chExt cx="384" cy="384"/>
            </a:xfrm>
          </p:grpSpPr>
          <p:sp>
            <p:nvSpPr>
              <p:cNvPr id="94" name="Oval 93"/>
              <p:cNvSpPr>
                <a:spLocks noChangeArrowheads="1"/>
              </p:cNvSpPr>
              <p:nvPr/>
            </p:nvSpPr>
            <p:spPr bwMode="gray">
              <a:xfrm>
                <a:off x="5088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5" name="Oval 94"/>
              <p:cNvSpPr>
                <a:spLocks noChangeArrowheads="1"/>
              </p:cNvSpPr>
              <p:nvPr/>
            </p:nvSpPr>
            <p:spPr bwMode="gray">
              <a:xfrm>
                <a:off x="5232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6" name="Oval 95"/>
              <p:cNvSpPr>
                <a:spLocks noChangeArrowheads="1"/>
              </p:cNvSpPr>
              <p:nvPr/>
            </p:nvSpPr>
            <p:spPr bwMode="gray">
              <a:xfrm>
                <a:off x="5377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7" name="Oval 96"/>
              <p:cNvSpPr>
                <a:spLocks noChangeArrowheads="1"/>
              </p:cNvSpPr>
              <p:nvPr/>
            </p:nvSpPr>
            <p:spPr bwMode="gray">
              <a:xfrm>
                <a:off x="5088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8" name="Oval 97"/>
              <p:cNvSpPr>
                <a:spLocks noChangeArrowheads="1"/>
              </p:cNvSpPr>
              <p:nvPr/>
            </p:nvSpPr>
            <p:spPr bwMode="gray">
              <a:xfrm>
                <a:off x="5232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99" name="Oval 98"/>
              <p:cNvSpPr>
                <a:spLocks noChangeArrowheads="1"/>
              </p:cNvSpPr>
              <p:nvPr/>
            </p:nvSpPr>
            <p:spPr bwMode="gray">
              <a:xfrm>
                <a:off x="5377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0" name="Oval 99"/>
              <p:cNvSpPr>
                <a:spLocks noChangeArrowheads="1"/>
              </p:cNvSpPr>
              <p:nvPr/>
            </p:nvSpPr>
            <p:spPr bwMode="gray">
              <a:xfrm>
                <a:off x="5088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1" name="Oval 100"/>
              <p:cNvSpPr>
                <a:spLocks noChangeArrowheads="1"/>
              </p:cNvSpPr>
              <p:nvPr/>
            </p:nvSpPr>
            <p:spPr bwMode="gray">
              <a:xfrm>
                <a:off x="5232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2" name="Oval 101"/>
              <p:cNvSpPr>
                <a:spLocks noChangeArrowheads="1"/>
              </p:cNvSpPr>
              <p:nvPr/>
            </p:nvSpPr>
            <p:spPr bwMode="gray">
              <a:xfrm>
                <a:off x="5377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93" name="Text Box 102"/>
            <p:cNvSpPr txBox="1">
              <a:spLocks noChangeArrowheads="1"/>
            </p:cNvSpPr>
            <p:nvPr/>
          </p:nvSpPr>
          <p:spPr bwMode="gray">
            <a:xfrm>
              <a:off x="1233" y="3141"/>
              <a:ext cx="3764" cy="2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24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）调查问卷：通过调查问卷，我们可以大概了解到村民现在对于健康和疾病的态度：</a:t>
              </a:r>
              <a:endParaRPr lang="zh-CN" altLang="en-US" sz="2400" b="1" kern="0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15" name="Group 108"/>
          <p:cNvGrpSpPr>
            <a:grpSpLocks/>
          </p:cNvGrpSpPr>
          <p:nvPr/>
        </p:nvGrpSpPr>
        <p:grpSpPr bwMode="auto">
          <a:xfrm>
            <a:off x="1101970" y="5275572"/>
            <a:ext cx="7215014" cy="960201"/>
            <a:chOff x="875" y="3114"/>
            <a:chExt cx="4152" cy="336"/>
          </a:xfrm>
        </p:grpSpPr>
        <p:sp>
          <p:nvSpPr>
            <p:cNvPr id="116" name="AutoShape 91"/>
            <p:cNvSpPr>
              <a:spLocks noChangeArrowheads="1"/>
            </p:cNvSpPr>
            <p:nvPr/>
          </p:nvSpPr>
          <p:spPr bwMode="gray">
            <a:xfrm>
              <a:off x="875" y="3114"/>
              <a:ext cx="4152" cy="336"/>
            </a:xfrm>
            <a:prstGeom prst="roundRect">
              <a:avLst>
                <a:gd name="adj" fmla="val 9106"/>
              </a:avLst>
            </a:prstGeom>
            <a:gradFill flip="none" rotWithShape="1">
              <a:gsLst>
                <a:gs pos="0">
                  <a:srgbClr val="7B9995">
                    <a:tint val="66000"/>
                    <a:satMod val="160000"/>
                  </a:srgbClr>
                </a:gs>
                <a:gs pos="50000">
                  <a:srgbClr val="7B9995">
                    <a:tint val="44500"/>
                    <a:satMod val="160000"/>
                  </a:srgbClr>
                </a:gs>
                <a:gs pos="100000">
                  <a:srgbClr val="7B999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grpSp>
          <p:nvGrpSpPr>
            <p:cNvPr id="117" name="Group 92"/>
            <p:cNvGrpSpPr>
              <a:grpSpLocks/>
            </p:cNvGrpSpPr>
            <p:nvPr/>
          </p:nvGrpSpPr>
          <p:grpSpPr bwMode="auto">
            <a:xfrm>
              <a:off x="968" y="3181"/>
              <a:ext cx="165" cy="157"/>
              <a:chOff x="5088" y="240"/>
              <a:chExt cx="384" cy="384"/>
            </a:xfrm>
          </p:grpSpPr>
          <p:sp>
            <p:nvSpPr>
              <p:cNvPr id="119" name="Oval 93"/>
              <p:cNvSpPr>
                <a:spLocks noChangeArrowheads="1"/>
              </p:cNvSpPr>
              <p:nvPr/>
            </p:nvSpPr>
            <p:spPr bwMode="gray">
              <a:xfrm>
                <a:off x="5088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0" name="Oval 94"/>
              <p:cNvSpPr>
                <a:spLocks noChangeArrowheads="1"/>
              </p:cNvSpPr>
              <p:nvPr/>
            </p:nvSpPr>
            <p:spPr bwMode="gray">
              <a:xfrm>
                <a:off x="5232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1" name="Oval 95"/>
              <p:cNvSpPr>
                <a:spLocks noChangeArrowheads="1"/>
              </p:cNvSpPr>
              <p:nvPr/>
            </p:nvSpPr>
            <p:spPr bwMode="gray">
              <a:xfrm>
                <a:off x="5377" y="240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2" name="Oval 96"/>
              <p:cNvSpPr>
                <a:spLocks noChangeArrowheads="1"/>
              </p:cNvSpPr>
              <p:nvPr/>
            </p:nvSpPr>
            <p:spPr bwMode="gray">
              <a:xfrm>
                <a:off x="5088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3" name="Oval 97"/>
              <p:cNvSpPr>
                <a:spLocks noChangeArrowheads="1"/>
              </p:cNvSpPr>
              <p:nvPr/>
            </p:nvSpPr>
            <p:spPr bwMode="gray">
              <a:xfrm>
                <a:off x="5232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4" name="Oval 98"/>
              <p:cNvSpPr>
                <a:spLocks noChangeArrowheads="1"/>
              </p:cNvSpPr>
              <p:nvPr/>
            </p:nvSpPr>
            <p:spPr bwMode="gray">
              <a:xfrm>
                <a:off x="5377" y="384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5" name="Oval 99"/>
              <p:cNvSpPr>
                <a:spLocks noChangeArrowheads="1"/>
              </p:cNvSpPr>
              <p:nvPr/>
            </p:nvSpPr>
            <p:spPr bwMode="gray">
              <a:xfrm>
                <a:off x="5088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6" name="Oval 100"/>
              <p:cNvSpPr>
                <a:spLocks noChangeArrowheads="1"/>
              </p:cNvSpPr>
              <p:nvPr/>
            </p:nvSpPr>
            <p:spPr bwMode="gray">
              <a:xfrm>
                <a:off x="5232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7" name="Oval 101"/>
              <p:cNvSpPr>
                <a:spLocks noChangeArrowheads="1"/>
              </p:cNvSpPr>
              <p:nvPr/>
            </p:nvSpPr>
            <p:spPr bwMode="gray">
              <a:xfrm>
                <a:off x="5377" y="529"/>
                <a:ext cx="95" cy="95"/>
              </a:xfrm>
              <a:prstGeom prst="ellipse">
                <a:avLst/>
              </a:prstGeom>
              <a:solidFill>
                <a:srgbClr val="075387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8" name="Text Box 102"/>
            <p:cNvSpPr txBox="1">
              <a:spLocks noChangeArrowheads="1"/>
            </p:cNvSpPr>
            <p:nvPr/>
          </p:nvSpPr>
          <p:spPr bwMode="gray">
            <a:xfrm>
              <a:off x="1233" y="3141"/>
              <a:ext cx="3764" cy="2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4</a:t>
              </a:r>
              <a:r>
                <a:rPr lang="zh-CN" altLang="en-US" sz="2400" b="1" kern="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2" charset="-122"/>
                  <a:ea typeface="黑体" pitchFamily="2" charset="-122"/>
                </a:rPr>
                <a:t>）横幅：横幅是大家了解我们活动目的的直接有效途径；</a:t>
              </a:r>
              <a:endParaRPr lang="zh-CN" altLang="en-US" sz="2400" b="1" kern="0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51913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49" y="899989"/>
            <a:ext cx="8101013" cy="113982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制作的海报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1827610"/>
            <a:ext cx="8101013" cy="4050506"/>
          </a:xfrm>
        </p:spPr>
      </p:pic>
    </p:spTree>
    <p:extLst>
      <p:ext uri="{BB962C8B-B14F-4D97-AF65-F5344CB8AC3E}">
        <p14:creationId xmlns:p14="http://schemas.microsoft.com/office/powerpoint/2010/main" val="4256885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507" y="683965"/>
            <a:ext cx="8101013" cy="113982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制作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的问卷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704" y="1255972"/>
            <a:ext cx="7917552" cy="5797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1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市民健康意识调查问卷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性别：</a:t>
            </a:r>
            <a:r>
              <a:rPr lang="en-US" altLang="zh-CN" sz="1800" u="sng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   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年龄：</a:t>
            </a:r>
            <a:r>
              <a:rPr lang="en-US" altLang="zh-CN" sz="1800" u="sng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  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文化程度：</a:t>
            </a:r>
            <a:r>
              <a:rPr lang="en-US" altLang="zh-CN" sz="1800" u="sng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   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  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zh-CN" altLang="zh-CN" sz="1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请您直接勾选自己的选项，我们的调查不涉及任何隐私问题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5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、总体上，您的身体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                 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5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A 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非常好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B 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很好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  C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一般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 D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差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、一日三餐的合理热量分配比例是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5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A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早餐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，午餐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35%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，晚餐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35%   B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早餐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，午餐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，晚餐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40%     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76200">
              <a:lnSpc>
                <a:spcPct val="155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早餐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，午餐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，晚餐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30%      D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不知道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5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、您认为预防一些传染病（如：麻疹、乙肝等）最有效、最经济的措施是：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5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A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加强营养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 B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锻炼身体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接种疫苗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注意个人卫生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 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5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、感冒时的治疗方法不当的是：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5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A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一定要使用抗生素 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适当休息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补充水分和维生素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D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不知道</a:t>
            </a:r>
            <a:endParaRPr lang="zh-CN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771326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-395982" y="1178524"/>
            <a:ext cx="9148917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35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5.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、有人急性腹痛，您会：                  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anose="02010600030101010101" pitchFamily="2" charset="-122"/>
              </a:rPr>
              <a:t>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服用去痛片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anose="02010600030101010101" pitchFamily="2" charset="-122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立即去医院诊治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anose="02010600030101010101" pitchFamily="2" charset="-122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忍着就好了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anose="02010600030101010101" pitchFamily="2" charset="-122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anose="02010600030101010101" pitchFamily="2" charset="-122"/>
              </a:rPr>
              <a:t>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不采取措施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6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、假如有人在家中如不小心扭伤关节后，您最先会怎样处理   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马上搓揉按摩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马上冷敷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马上贴活血止痛药膏 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马上热敷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7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、买回熟食需要切时，您将：                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使用专门的熟食砧板  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把生食砧板用开水烫一下   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就用生食砧板    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无所谓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8.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、碘盐中的碘容易挥发，烧菜时您是何时加盐以减少碘的损失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烧菜前 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菜将出锅时 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随便什么时候  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 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在油里爆一下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9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、为了预防高血压，一般成年人每天吃盐不能超过多少克？ 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 6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克  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 9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克   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 12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克 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不知道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anose="02010600030101010101" pitchFamily="2" charset="-122"/>
              </a:rPr>
              <a:t>10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宋体" panose="02010600030101010101" pitchFamily="2" charset="-122"/>
              </a:rPr>
              <a:t>、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您是否能做到每年进行一次健康体检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能      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不能 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您对本次的科普宣传活动的看法和建议：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12350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感谢您的参与，祝您身体健康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0" name="Group 5"/>
          <p:cNvGrpSpPr>
            <a:grpSpLocks noChangeAspect="1"/>
          </p:cNvGrpSpPr>
          <p:nvPr/>
        </p:nvGrpSpPr>
        <p:grpSpPr bwMode="auto">
          <a:xfrm>
            <a:off x="0" y="457200"/>
            <a:ext cx="342900" cy="296863"/>
            <a:chOff x="4215" y="11370"/>
            <a:chExt cx="469" cy="408"/>
          </a:xfrm>
        </p:grpSpPr>
        <p:sp>
          <p:nvSpPr>
            <p:cNvPr id="11" name="AutoShape 6"/>
            <p:cNvSpPr>
              <a:spLocks noChangeAspect="1" noChangeArrowheads="1" noTextEdit="1"/>
            </p:cNvSpPr>
            <p:nvPr/>
          </p:nvSpPr>
          <p:spPr bwMode="auto">
            <a:xfrm>
              <a:off x="4215" y="11370"/>
              <a:ext cx="469" cy="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754063"/>
            <a:ext cx="90011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69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FFPOINTPLAYERTAG" val="{577f8ca8-7131-11d4-8460-525400eb897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FFPOINTPLAYERTAG" val="{577f8ca8-7131-11d4-8460-525400eb897b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04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04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04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04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04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04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652</Words>
  <Application>Microsoft Office PowerPoint</Application>
  <PresentationFormat>自定义</PresentationFormat>
  <Paragraphs>116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Verdana</vt:lpstr>
      <vt:lpstr>默认设计模板</vt:lpstr>
      <vt:lpstr>1_默认设计模板</vt:lpstr>
      <vt:lpstr>1_自定义设计方案</vt:lpstr>
      <vt:lpstr>自定义设计方案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制作的海报</vt:lpstr>
      <vt:lpstr>制作的问卷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stone</dc:creator>
  <cp:lastModifiedBy>WangBoyang</cp:lastModifiedBy>
  <cp:revision>96</cp:revision>
  <dcterms:created xsi:type="dcterms:W3CDTF">2006-10-09T06:52:30Z</dcterms:created>
  <dcterms:modified xsi:type="dcterms:W3CDTF">2014-06-04T08:40:53Z</dcterms:modified>
</cp:coreProperties>
</file>