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67" r:id="rId14"/>
    <p:sldId id="261" r:id="rId15"/>
    <p:sldId id="270" r:id="rId16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C238408C-6839-46EE-8131-EDA75C487F2E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87D77045-401A-4D5E-BFE3-54C21A8A6634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fr-FR" sz="38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fr-FR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fr-F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fr-FR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0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fr-FR" sz="40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fr-FR" sz="4000" cap="none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fr-FR" sz="36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fr-FR" sz="21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fr-FR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fr-FR" sz="1200"/>
            </a:lvl2pPr>
            <a:lvl3pPr eaLnBrk="1" latinLnBrk="0" hangingPunct="1">
              <a:defRPr kumimoji="0" lang="fr-FR" sz="1000"/>
            </a:lvl3pPr>
            <a:lvl4pPr eaLnBrk="1" latinLnBrk="0" hangingPunct="1">
              <a:defRPr kumimoji="0" lang="fr-FR" sz="900"/>
            </a:lvl4pPr>
            <a:lvl5pPr eaLnBrk="1" latinLnBrk="0" hangingPunct="1"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24/05/2010</a:t>
            </a:r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24/05/2010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 smtClean="0">
                <a:solidFill>
                  <a:schemeClr val="tx2"/>
                </a:solidFill>
              </a:rPr>
              <a:t>24/05/2010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kumimoji="0" lang="fr-FR" sz="1100" smtClean="0">
                <a:solidFill>
                  <a:schemeClr val="tx2"/>
                </a:solidFill>
              </a:rPr>
              <a:t>24/05/2010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fr-FR" sz="120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fr-F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fr-F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fr-F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err="1" smtClean="0"/>
              <a:t>PrOJET</a:t>
            </a:r>
            <a:r>
              <a:rPr lang="fr-FR" dirty="0" smtClean="0"/>
              <a:t> C : LAGER</a:t>
            </a:r>
            <a:br>
              <a:rPr lang="fr-FR" dirty="0" smtClean="0"/>
            </a:br>
            <a:r>
              <a:rPr lang="fr-FR" dirty="0" smtClean="0">
                <a:solidFill>
                  <a:schemeClr val="accent1"/>
                </a:solidFill>
              </a:rPr>
              <a:t>IG3 2009-2010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309710"/>
          </a:xfrm>
        </p:spPr>
        <p:txBody>
          <a:bodyPr>
            <a:normAutofit/>
          </a:bodyPr>
          <a:lstStyle>
            <a:extLst/>
          </a:lstStyle>
          <a:p>
            <a:pPr algn="r"/>
            <a:r>
              <a:rPr lang="fr-FR" dirty="0" smtClean="0"/>
              <a:t>DREYER Quentin</a:t>
            </a:r>
            <a:br>
              <a:rPr lang="fr-FR" dirty="0" smtClean="0"/>
            </a:br>
            <a:r>
              <a:rPr lang="fr-FR" dirty="0" smtClean="0"/>
              <a:t>JAMBET Pierre</a:t>
            </a:r>
            <a:br>
              <a:rPr lang="fr-FR" dirty="0" smtClean="0"/>
            </a:br>
            <a:r>
              <a:rPr lang="fr-FR" dirty="0" smtClean="0"/>
              <a:t>NGYUEN Michael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</a:t>
            </a:fld>
            <a:endParaRPr kumimoji="0"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179622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/>
              <a:t> </a:t>
            </a:r>
            <a:r>
              <a:rPr lang="fr-FR" dirty="0" smtClean="0"/>
              <a:t>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searchSCC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Appel a </a:t>
            </a:r>
            <a:r>
              <a:rPr lang="fr-FR" dirty="0" err="1" smtClean="0"/>
              <a:t>initSCC</a:t>
            </a:r>
            <a:r>
              <a:rPr lang="fr-FR" dirty="0" smtClean="0"/>
              <a:t>() // Remplit le tableau t des temps d et f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: d = t[0].d, f = t[0].f;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Pour tous les sommets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d est inférieur à t[i].d ET f est supérieur à t[i].f</a:t>
            </a:r>
          </a:p>
          <a:p>
            <a:pPr marL="1453896" lvl="2" indent="-457200">
              <a:buNone/>
            </a:pPr>
            <a:r>
              <a:rPr lang="fr-FR" sz="1400" dirty="0" smtClean="0"/>
              <a:t>	</a:t>
            </a:r>
            <a:r>
              <a:rPr lang="fr-FR" sz="1800" dirty="0" smtClean="0"/>
              <a:t>alors 0 et i sont dans la même CFC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Sinon d = t[i].b, f = t[i].f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10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536812" cy="5186386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vector</a:t>
            </a:r>
            <a:r>
              <a:rPr lang="fr-FR" dirty="0" smtClean="0">
                <a:solidFill>
                  <a:srgbClr val="0070C0"/>
                </a:solidFill>
              </a:rPr>
              <a:t> &lt;</a:t>
            </a:r>
            <a:r>
              <a:rPr lang="fr-FR" dirty="0" err="1" smtClean="0">
                <a:solidFill>
                  <a:srgbClr val="0070C0"/>
                </a:solidFill>
              </a:rPr>
              <a:t>s_summit</a:t>
            </a:r>
            <a:r>
              <a:rPr lang="fr-FR" dirty="0" smtClean="0">
                <a:solidFill>
                  <a:srgbClr val="0070C0"/>
                </a:solidFill>
              </a:rPr>
              <a:t>&gt;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initDist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x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de </a:t>
            </a:r>
            <a:r>
              <a:rPr lang="fr-FR" dirty="0" err="1" smtClean="0"/>
              <a:t>Dijkstra</a:t>
            </a:r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des temps d’accès à INT_MAX (Equivalant ∞)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du tableau des parents à -1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du temps d’accès de x à 0</a:t>
            </a: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Tant qu’il reste des sommets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Extraire le sommet ayant le plus petit temps d’accès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Mettre </a:t>
            </a:r>
            <a:r>
              <a:rPr lang="fr-FR" sz="1800" dirty="0" smtClean="0"/>
              <a:t>à jour les temps d’accès de ses </a:t>
            </a:r>
            <a:r>
              <a:rPr lang="fr-FR" sz="1800" dirty="0" smtClean="0"/>
              <a:t>successeurs :</a:t>
            </a:r>
            <a:endParaRPr lang="fr-FR" sz="1800" dirty="0" smtClean="0"/>
          </a:p>
          <a:p>
            <a:pPr marL="1197864" lvl="1" indent="-457200">
              <a:buNone/>
            </a:pPr>
            <a:r>
              <a:rPr lang="fr-FR" sz="1800" dirty="0" smtClean="0"/>
              <a:t>	   d(j) = min( d(j),  d(i) + </a:t>
            </a:r>
            <a:r>
              <a:rPr lang="fr-FR" sz="1800" dirty="0" err="1" smtClean="0"/>
              <a:t>j.freq</a:t>
            </a:r>
            <a:r>
              <a:rPr lang="fr-FR" sz="1800" dirty="0" smtClean="0"/>
              <a:t>);	// </a:t>
            </a:r>
            <a:r>
              <a:rPr lang="fr-FR" sz="1800" dirty="0" smtClean="0"/>
              <a:t>i sommet actuel, j un successeur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Mettre à jour le tableau des parents :</a:t>
            </a:r>
          </a:p>
          <a:p>
            <a:pPr marL="1197864" lvl="1" indent="-457200">
              <a:buNone/>
            </a:pPr>
            <a:r>
              <a:rPr lang="fr-FR" sz="1800" dirty="0" smtClean="0"/>
              <a:t>	 </a:t>
            </a:r>
            <a:r>
              <a:rPr lang="fr-FR" sz="1800" dirty="0" smtClean="0"/>
              <a:t>  </a:t>
            </a:r>
            <a:r>
              <a:rPr lang="el-GR" sz="1800" dirty="0" smtClean="0"/>
              <a:t>π</a:t>
            </a:r>
            <a:r>
              <a:rPr lang="fr-FR" sz="1800" dirty="0" smtClean="0"/>
              <a:t>(j) = i;</a:t>
            </a:r>
            <a:endParaRPr lang="fr-FR" sz="1800" dirty="0" smtClean="0"/>
          </a:p>
          <a:p>
            <a:pPr marL="457200" indent="-457200">
              <a:buFontTx/>
              <a:buChar char="-"/>
            </a:pPr>
            <a:r>
              <a:rPr lang="fr-FR" dirty="0" err="1" smtClean="0"/>
              <a:t>Renvoit</a:t>
            </a:r>
            <a:r>
              <a:rPr lang="fr-FR" dirty="0" smtClean="0"/>
              <a:t> du </a:t>
            </a:r>
            <a:r>
              <a:rPr lang="fr-FR" dirty="0" err="1" smtClean="0"/>
              <a:t>vector</a:t>
            </a:r>
            <a:endParaRPr lang="fr-FR" dirty="0" smtClean="0"/>
          </a:p>
          <a:p>
            <a:pPr marL="1453896" lvl="2" indent="-457200">
              <a:buFontTx/>
              <a:buChar char="-"/>
            </a:pPr>
            <a:endParaRPr lang="fr-FR" sz="1400" dirty="0" smtClean="0"/>
          </a:p>
          <a:p>
            <a:pPr marL="1453896" lvl="2" indent="-457200">
              <a:buFontTx/>
              <a:buChar char="-"/>
            </a:pPr>
            <a:endParaRPr lang="fr-FR" sz="1000" dirty="0" smtClean="0"/>
          </a:p>
          <a:p>
            <a:pPr marL="1197864" lvl="1" indent="-457200">
              <a:buFontTx/>
              <a:buChar char="-"/>
            </a:pP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11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searchDistances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Pour chaque question x -&gt; y faire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Appel à </a:t>
            </a:r>
            <a:r>
              <a:rPr lang="fr-FR" sz="1800" dirty="0" err="1" smtClean="0"/>
              <a:t>initDist</a:t>
            </a:r>
            <a:r>
              <a:rPr lang="fr-FR" sz="1800" dirty="0" smtClean="0"/>
              <a:t>(x) // Remplit les tableaux d et </a:t>
            </a:r>
            <a:r>
              <a:rPr lang="el-GR" sz="1800" dirty="0" smtClean="0"/>
              <a:t>π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err="1" smtClean="0"/>
              <a:t>t</a:t>
            </a:r>
            <a:r>
              <a:rPr lang="fr-FR" sz="1800" dirty="0" err="1" smtClean="0"/>
              <a:t>_min</a:t>
            </a:r>
            <a:r>
              <a:rPr lang="fr-FR" sz="1800" dirty="0" smtClean="0"/>
              <a:t> = d(y)</a:t>
            </a:r>
          </a:p>
          <a:p>
            <a:pPr marL="1197864" lvl="1" indent="-457200">
              <a:buNone/>
            </a:pPr>
            <a:r>
              <a:rPr lang="fr-FR" sz="1800" dirty="0" smtClean="0"/>
              <a:t>// </a:t>
            </a:r>
            <a:r>
              <a:rPr lang="fr-FR" sz="1800" dirty="0" smtClean="0"/>
              <a:t>Affichage du chemin </a:t>
            </a:r>
            <a:r>
              <a:rPr lang="fr-FR" sz="1800" dirty="0" smtClean="0"/>
              <a:t>:</a:t>
            </a:r>
          </a:p>
          <a:p>
            <a:pPr marL="1197864" lvl="1" indent="-457200">
              <a:buNone/>
            </a:pPr>
            <a:r>
              <a:rPr lang="fr-FR" sz="1800" dirty="0" smtClean="0"/>
              <a:t>-	Afficher y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Tant que </a:t>
            </a:r>
            <a:r>
              <a:rPr lang="el-GR" sz="1800" dirty="0" smtClean="0"/>
              <a:t>π</a:t>
            </a:r>
            <a:r>
              <a:rPr lang="fr-FR" sz="1800" dirty="0" smtClean="0"/>
              <a:t>(y) != -1 faire</a:t>
            </a:r>
          </a:p>
          <a:p>
            <a:pPr marL="1453896" lvl="2" indent="-457200">
              <a:buFontTx/>
              <a:buChar char="-"/>
            </a:pPr>
            <a:r>
              <a:rPr lang="fr-FR" sz="1600" dirty="0" smtClean="0"/>
              <a:t>y</a:t>
            </a:r>
            <a:r>
              <a:rPr lang="fr-FR" sz="1600" dirty="0" smtClean="0"/>
              <a:t> = </a:t>
            </a:r>
            <a:r>
              <a:rPr lang="el-GR" sz="1600" dirty="0" smtClean="0"/>
              <a:t>π</a:t>
            </a:r>
            <a:r>
              <a:rPr lang="fr-FR" sz="1600" dirty="0" smtClean="0"/>
              <a:t>(y)</a:t>
            </a:r>
            <a:endParaRPr lang="fr-FR" sz="1600" dirty="0" smtClean="0"/>
          </a:p>
          <a:p>
            <a:pPr marL="1453896" lvl="2" indent="-457200">
              <a:buFontTx/>
              <a:buChar char="-"/>
            </a:pPr>
            <a:r>
              <a:rPr lang="fr-FR" sz="1600" dirty="0" smtClean="0"/>
              <a:t>Afficher  y</a:t>
            </a:r>
            <a:endParaRPr lang="fr-FR" sz="1600" dirty="0" smtClean="0"/>
          </a:p>
          <a:p>
            <a:pPr marL="1453896" lvl="2" indent="-457200">
              <a:buNone/>
            </a:pPr>
            <a:endParaRPr lang="fr-FR" sz="14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12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536812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bool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isImportant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x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de NGUYEN</a:t>
            </a:r>
          </a:p>
          <a:p>
            <a:pPr marL="457200" indent="-457200">
              <a:buFontTx/>
              <a:buChar char="-"/>
            </a:pPr>
            <a:endParaRPr lang="fr-FR" sz="14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cas simples : Source / </a:t>
            </a:r>
            <a:r>
              <a:rPr lang="fr-FR" dirty="0" err="1" smtClean="0"/>
              <a:t>Puit</a:t>
            </a:r>
            <a:r>
              <a:rPr lang="fr-FR" dirty="0" smtClean="0"/>
              <a:t> / Point isolé</a:t>
            </a:r>
          </a:p>
          <a:p>
            <a:pPr marL="457200" indent="-457200"/>
            <a:r>
              <a:rPr lang="fr-FR" dirty="0" smtClean="0"/>
              <a:t>	</a:t>
            </a:r>
            <a:r>
              <a:rPr lang="fr-FR" dirty="0" smtClean="0"/>
              <a:t>	=&gt; Non important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fils de x :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un des fils de x n’a pas d’autres père de la même CFC</a:t>
            </a:r>
            <a:endParaRPr lang="fr-FR" sz="1400" dirty="0" smtClean="0"/>
          </a:p>
          <a:p>
            <a:pPr marL="1197864" lvl="1" indent="-457200"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=&gt; X est important</a:t>
            </a:r>
            <a:endParaRPr lang="fr-FR" sz="1800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Traitement des pères de x :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Si un des pères de x de la même CFC n’a pas d’autres fils dans la même CFC</a:t>
            </a:r>
          </a:p>
          <a:p>
            <a:pPr marL="1453896" lvl="2" indent="-457200"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=&gt; X est important</a:t>
            </a:r>
          </a:p>
          <a:p>
            <a:pPr marL="457200" indent="-457200"/>
            <a:endParaRPr lang="fr-FR" sz="1400" dirty="0" smtClean="0"/>
          </a:p>
          <a:p>
            <a:pPr marL="457200" indent="-457200"/>
            <a:endParaRPr lang="fr-FR" sz="14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13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4"/>
            </a:pPr>
            <a:r>
              <a:rPr lang="fr-FR" b="1" u="sng" dirty="0" smtClean="0"/>
              <a:t>Conclusion</a:t>
            </a:r>
          </a:p>
          <a:p>
            <a:pPr marL="457200" indent="-457200"/>
            <a:endParaRPr lang="fr-FR" b="1" u="sng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Projet bénéfique 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Travail en groupe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Application de notions vu en Théorie des graphes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Découverte des Unit Test, des </a:t>
            </a:r>
            <a:r>
              <a:rPr lang="fr-FR" sz="1800" dirty="0" err="1" smtClean="0"/>
              <a:t>maps</a:t>
            </a:r>
            <a:r>
              <a:rPr lang="fr-FR" sz="1800" dirty="0" smtClean="0"/>
              <a:t>, …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Utilisation d’une librairie externe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De nombreux problèmes rencontrés, mais surmontés !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14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5"/>
            </a:pPr>
            <a:r>
              <a:rPr lang="fr-FR" b="1" u="sng" dirty="0" smtClean="0"/>
              <a:t>Remerciements</a:t>
            </a:r>
            <a:endParaRPr lang="fr-FR" dirty="0" smtClean="0"/>
          </a:p>
          <a:p>
            <a:pPr marL="457200" indent="-457200">
              <a:buFontTx/>
              <a:buChar char="-"/>
            </a:pPr>
            <a:endParaRPr lang="fr-FR" sz="1800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Nos professeurs, sans qui ce projet n’aurait pu exister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Google, pour toutes ses applications qui nous ont été fortes utiles :</a:t>
            </a:r>
          </a:p>
          <a:p>
            <a:pPr marL="457200" lvl="1" indent="-457200">
              <a:spcBef>
                <a:spcPts val="700"/>
              </a:spcBef>
              <a:buClrTx/>
              <a:buSzPct val="95000"/>
              <a:buNone/>
            </a:pPr>
            <a:r>
              <a:rPr lang="fr-FR" sz="1800" dirty="0" smtClean="0"/>
              <a:t>	(Google </a:t>
            </a:r>
            <a:r>
              <a:rPr lang="fr-FR" sz="1800" dirty="0" err="1" smtClean="0"/>
              <a:t>Search</a:t>
            </a:r>
            <a:r>
              <a:rPr lang="fr-FR" sz="1800" dirty="0" smtClean="0"/>
              <a:t> </a:t>
            </a:r>
            <a:r>
              <a:rPr lang="fr-FR" sz="1800" dirty="0" err="1" smtClean="0"/>
              <a:t>Engine</a:t>
            </a:r>
            <a:r>
              <a:rPr lang="fr-FR" sz="1800" dirty="0" smtClean="0"/>
              <a:t>, Google Code, Google Test, Google Docs, </a:t>
            </a:r>
            <a:r>
              <a:rPr lang="fr-FR" sz="1800" dirty="0" smtClean="0"/>
              <a:t>…)</a:t>
            </a:r>
            <a:endParaRPr lang="fr-FR" dirty="0" smtClean="0"/>
          </a:p>
          <a:p>
            <a:pPr marL="1197864" lvl="1" indent="-457200">
              <a:buNone/>
            </a:pPr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/>
            <a:endParaRPr lang="fr-FR" sz="1800" dirty="0" smtClean="0"/>
          </a:p>
          <a:p>
            <a:pPr marL="457200" indent="-457200" algn="ctr"/>
            <a:r>
              <a:rPr lang="fr-FR" sz="1800" u="sng" dirty="0" smtClean="0"/>
              <a:t>Merci de </a:t>
            </a:r>
            <a:r>
              <a:rPr lang="fr-FR" sz="1800" u="sng" smtClean="0"/>
              <a:t>votre attention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15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465242" cy="4525963"/>
          </a:xfrm>
        </p:spPr>
        <p:txBody>
          <a:bodyPr/>
          <a:lstStyle>
            <a:extLst/>
          </a:lstStyle>
          <a:p>
            <a:r>
              <a:rPr lang="fr-FR" b="1" dirty="0" smtClean="0"/>
              <a:t>Sommaire</a:t>
            </a:r>
          </a:p>
          <a:p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Structures utilisées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Algorithmes principaux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2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465242" cy="4900634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/>
            </a:pPr>
            <a:r>
              <a:rPr lang="fr-FR" b="1" u="sng" dirty="0" smtClean="0"/>
              <a:t>Présentation générale</a:t>
            </a:r>
            <a:br>
              <a:rPr lang="fr-FR" b="1" u="sng" dirty="0" smtClean="0"/>
            </a:b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Langage : C++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Nomination : Anglais (Commentaires : Français)</a:t>
            </a: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Outils annexes : </a:t>
            </a:r>
          </a:p>
          <a:p>
            <a:pPr marL="1197864" lvl="1" indent="-457200">
              <a:buFontTx/>
              <a:buChar char="-"/>
            </a:pPr>
            <a:r>
              <a:rPr lang="fr-FR" sz="1800" dirty="0" err="1" smtClean="0"/>
              <a:t>SubVersion</a:t>
            </a:r>
            <a:r>
              <a:rPr lang="fr-FR" sz="1800" dirty="0" smtClean="0"/>
              <a:t> (SVN)</a:t>
            </a:r>
          </a:p>
          <a:p>
            <a:pPr marL="1197864" lvl="1" indent="-457200">
              <a:buFontTx/>
              <a:buChar char="-"/>
            </a:pPr>
            <a:r>
              <a:rPr lang="fr-FR" sz="1800" dirty="0" err="1" smtClean="0"/>
              <a:t>Valgrind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Google Test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Respect de la charte de programmation / </a:t>
            </a:r>
            <a:r>
              <a:rPr lang="fr-FR" dirty="0" err="1" smtClean="0"/>
              <a:t>norma</a:t>
            </a:r>
            <a:r>
              <a:rPr lang="fr-FR" dirty="0" smtClean="0"/>
              <a:t> ANSI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Application semi-portable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Makefile</a:t>
            </a:r>
            <a:r>
              <a:rPr lang="fr-FR" dirty="0" smtClean="0"/>
              <a:t> complet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Acronyme récursif !</a:t>
            </a:r>
          </a:p>
          <a:p>
            <a:pPr marL="457200" indent="-457200">
              <a:buFontTx/>
              <a:buChar char="-"/>
            </a:pP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3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2"/>
            </a:pPr>
            <a:r>
              <a:rPr lang="fr-FR" b="1" u="sng" dirty="0" smtClean="0"/>
              <a:t>Structures </a:t>
            </a:r>
            <a:r>
              <a:rPr lang="fr-FR" b="1" u="sng" dirty="0" smtClean="0"/>
              <a:t>utilisées</a:t>
            </a:r>
          </a:p>
          <a:p>
            <a:pPr marL="457200" indent="-457200"/>
            <a:endParaRPr lang="fr-FR" b="1" u="sng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Utilisation de 5 classes : </a:t>
            </a:r>
            <a:br>
              <a:rPr lang="fr-FR" dirty="0" smtClean="0"/>
            </a:b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maîtresse : Graph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Double représentation : Matrices d’adjacences / Liste d’adjacence</a:t>
            </a:r>
          </a:p>
          <a:p>
            <a:pPr marL="457200" indent="-457200"/>
            <a:r>
              <a:rPr lang="fr-FR" sz="1800" dirty="0" smtClean="0"/>
              <a:t>	</a:t>
            </a:r>
            <a:r>
              <a:rPr lang="fr-FR" sz="1800" dirty="0" smtClean="0"/>
              <a:t>		=&gt;  </a:t>
            </a:r>
            <a:r>
              <a:rPr lang="fr-FR" sz="1800" dirty="0" smtClean="0"/>
              <a:t>Comparaison </a:t>
            </a:r>
            <a:r>
              <a:rPr lang="fr-FR" sz="1800" dirty="0" smtClean="0"/>
              <a:t>Vitesse </a:t>
            </a:r>
            <a:r>
              <a:rPr lang="fr-FR" sz="1800" dirty="0" smtClean="0"/>
              <a:t>/ Espace </a:t>
            </a:r>
            <a:r>
              <a:rPr lang="fr-FR" sz="1800" dirty="0" smtClean="0"/>
              <a:t>mémoire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1 classe par représentation : </a:t>
            </a:r>
            <a:r>
              <a:rPr lang="fr-FR" sz="1800" dirty="0" err="1" smtClean="0"/>
              <a:t>AdjMat</a:t>
            </a:r>
            <a:r>
              <a:rPr lang="fr-FR" sz="1800" dirty="0" smtClean="0"/>
              <a:t> / </a:t>
            </a:r>
            <a:r>
              <a:rPr lang="fr-FR" sz="1800" dirty="0" err="1" smtClean="0"/>
              <a:t>AdjList</a:t>
            </a:r>
            <a:endParaRPr lang="fr-FR" sz="1800" dirty="0" smtClean="0"/>
          </a:p>
          <a:p>
            <a:pPr marL="457200" indent="-457200"/>
            <a:r>
              <a:rPr lang="fr-FR" sz="1800" dirty="0" smtClean="0"/>
              <a:t>	</a:t>
            </a:r>
            <a:r>
              <a:rPr lang="fr-FR" sz="1800" dirty="0" smtClean="0"/>
              <a:t>		=&gt;  </a:t>
            </a:r>
            <a:r>
              <a:rPr lang="fr-FR" sz="1800" dirty="0" smtClean="0"/>
              <a:t>Clarté 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auxiliaire : </a:t>
            </a:r>
            <a:r>
              <a:rPr lang="fr-FR" sz="1800" dirty="0" err="1" smtClean="0"/>
              <a:t>Summit</a:t>
            </a: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Classe de génération : </a:t>
            </a:r>
            <a:r>
              <a:rPr lang="fr-FR" sz="1800" dirty="0" err="1" smtClean="0"/>
              <a:t>Generator</a:t>
            </a:r>
            <a:endParaRPr lang="fr-FR" sz="1800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4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>
              <a:buFontTx/>
              <a:buChar char="-"/>
            </a:pPr>
            <a:r>
              <a:rPr lang="fr-FR" dirty="0" smtClean="0"/>
              <a:t>Fonctionnement de LAGER :</a:t>
            </a:r>
            <a:br>
              <a:rPr lang="fr-FR" dirty="0" smtClean="0"/>
            </a:br>
            <a:endParaRPr lang="fr-FR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Récupération de données </a:t>
            </a:r>
            <a:r>
              <a:rPr lang="fr-FR" sz="1800" dirty="0" err="1" smtClean="0"/>
              <a:t>Facebook</a:t>
            </a:r>
            <a:endParaRPr lang="fr-FR" sz="1800" dirty="0" smtClean="0"/>
          </a:p>
          <a:p>
            <a:pPr marL="1197864" lvl="1" indent="-457200">
              <a:buNone/>
            </a:pPr>
            <a:r>
              <a:rPr lang="fr-FR" sz="1800" dirty="0" smtClean="0"/>
              <a:t>		   OU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Génération aléatoire</a:t>
            </a:r>
            <a:br>
              <a:rPr lang="fr-FR" sz="1800" dirty="0" smtClean="0"/>
            </a:br>
            <a:endParaRPr lang="fr-FR" sz="1800" dirty="0" smtClean="0"/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Chargement du fichier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Analyse du fichier</a:t>
            </a:r>
          </a:p>
          <a:p>
            <a:pPr marL="1197864" lvl="1" indent="-457200">
              <a:buFontTx/>
              <a:buChar char="-"/>
            </a:pPr>
            <a:r>
              <a:rPr lang="fr-FR" sz="1800" dirty="0" smtClean="0"/>
              <a:t>(Optionnel) Affichage des résultat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5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65308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/>
              <a:t> </a:t>
            </a:r>
            <a:r>
              <a:rPr lang="fr-FR" dirty="0" smtClean="0"/>
              <a:t>Graph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initGraph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smtClean="0"/>
              <a:t>string</a:t>
            </a:r>
            <a:r>
              <a:rPr lang="fr-FR" dirty="0" smtClean="0">
                <a:solidFill>
                  <a:srgbClr val="FF0000"/>
                </a:solidFill>
              </a:rPr>
              <a:t>&amp;</a:t>
            </a:r>
            <a:r>
              <a:rPr lang="fr-FR" dirty="0" smtClean="0"/>
              <a:t> </a:t>
            </a:r>
            <a:r>
              <a:rPr lang="fr-FR" dirty="0" err="1" smtClean="0"/>
              <a:t>fileNameIn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Ouverture du fichier (</a:t>
            </a:r>
            <a:r>
              <a:rPr lang="fr-FR" dirty="0" err="1" smtClean="0"/>
              <a:t>fopen</a:t>
            </a:r>
            <a:r>
              <a:rPr lang="fr-FR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Parsing</a:t>
            </a:r>
            <a:r>
              <a:rPr lang="fr-FR" dirty="0" smtClean="0"/>
              <a:t> des données (</a:t>
            </a:r>
            <a:r>
              <a:rPr lang="fr-FR" dirty="0" err="1" smtClean="0"/>
              <a:t>fscanf</a:t>
            </a:r>
            <a:r>
              <a:rPr lang="fr-FR" dirty="0" smtClean="0"/>
              <a:t>) =&gt; Personnes / Relations / Questions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Fermeture du fichier (</a:t>
            </a:r>
            <a:r>
              <a:rPr lang="fr-FR" dirty="0" err="1" smtClean="0"/>
              <a:t>fclose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6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vector</a:t>
            </a:r>
            <a:r>
              <a:rPr lang="fr-FR" dirty="0" smtClean="0">
                <a:solidFill>
                  <a:srgbClr val="0070C0"/>
                </a:solidFill>
              </a:rPr>
              <a:t> &lt;</a:t>
            </a:r>
            <a:r>
              <a:rPr lang="fr-FR" dirty="0" err="1" smtClean="0">
                <a:solidFill>
                  <a:srgbClr val="0070C0"/>
                </a:solidFill>
              </a:rPr>
              <a:t>s_summit</a:t>
            </a:r>
            <a:r>
              <a:rPr lang="fr-FR" dirty="0" smtClean="0">
                <a:solidFill>
                  <a:srgbClr val="0070C0"/>
                </a:solidFill>
              </a:rPr>
              <a:t>&gt;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initSCC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Premier parcours en profondeur (DFS)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Tri des sommets dans l’ordre décroissant de leur temps de fin respectifs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Deuxième parcours en profondeur du graphe dual (DFSD)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Tri des sommets dans l’ordre croissant de leur temps de début respectifs</a:t>
            </a:r>
          </a:p>
          <a:p>
            <a:pPr marL="457200" indent="-457200">
              <a:buFontTx/>
              <a:buChar char="-"/>
            </a:pPr>
            <a:r>
              <a:rPr lang="fr-FR" dirty="0" err="1" smtClean="0"/>
              <a:t>Renvoit</a:t>
            </a:r>
            <a:r>
              <a:rPr lang="fr-FR" dirty="0" smtClean="0"/>
              <a:t> du </a:t>
            </a:r>
            <a:r>
              <a:rPr lang="fr-FR" dirty="0" err="1" smtClean="0"/>
              <a:t>vector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7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smtClean="0"/>
              <a:t>DFS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Initialisation de la variable 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/>
              <a:t> temps à 0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Appel sur </a:t>
            </a:r>
            <a:r>
              <a:rPr lang="fr-FR" dirty="0" err="1" smtClean="0"/>
              <a:t>DFSHidden</a:t>
            </a:r>
            <a:r>
              <a:rPr lang="fr-FR" dirty="0" smtClean="0"/>
              <a:t>(i, temps) pour chaque sommet non déjà parcouru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8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z="3400" dirty="0" smtClean="0"/>
              <a:t>LAGER : </a:t>
            </a:r>
            <a:r>
              <a:rPr lang="fr-FR" sz="3400" dirty="0" smtClean="0">
                <a:solidFill>
                  <a:schemeClr val="accent1"/>
                </a:solidFill>
              </a:rPr>
              <a:t>LAGER </a:t>
            </a:r>
            <a:r>
              <a:rPr lang="fr-FR" sz="3400" dirty="0" err="1" smtClean="0">
                <a:solidFill>
                  <a:schemeClr val="accent1"/>
                </a:solidFill>
              </a:rPr>
              <a:t>Ain’t</a:t>
            </a:r>
            <a:r>
              <a:rPr lang="fr-FR" sz="3400" dirty="0" smtClean="0">
                <a:solidFill>
                  <a:schemeClr val="accent1"/>
                </a:solidFill>
              </a:rPr>
              <a:t> a Graph Explorer for </a:t>
            </a:r>
            <a:r>
              <a:rPr lang="fr-FR" sz="3400" dirty="0" err="1" smtClean="0">
                <a:solidFill>
                  <a:schemeClr val="accent1"/>
                </a:solidFill>
              </a:rPr>
              <a:t>Rookies</a:t>
            </a:r>
            <a:endParaRPr lang="fr-FR" sz="3400" dirty="0">
              <a:solidFill>
                <a:schemeClr val="accent1"/>
              </a:solidFill>
            </a:endParaRPr>
          </a:p>
        </p:txBody>
      </p:sp>
      <p:pic>
        <p:nvPicPr>
          <p:cNvPr id="13" name="Espace réservé du contenu 12" descr="blank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1571612"/>
            <a:ext cx="142876" cy="4643470"/>
          </a:xfrm>
        </p:spPr>
      </p:pic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8251060" cy="4525963"/>
          </a:xfrm>
        </p:spPr>
        <p:txBody>
          <a:bodyPr>
            <a:normAutofit/>
          </a:bodyPr>
          <a:lstStyle>
            <a:extLst/>
          </a:lstStyle>
          <a:p>
            <a:pPr marL="457200" indent="-457200">
              <a:buFont typeface="+mj-lt"/>
              <a:buAutoNum type="arabicPeriod" startAt="3"/>
            </a:pPr>
            <a:r>
              <a:rPr lang="fr-FR" b="1" u="sng" dirty="0" smtClean="0"/>
              <a:t>Algorithmes principaux</a:t>
            </a:r>
            <a:endParaRPr lang="fr-FR" b="1" u="sng" dirty="0" smtClean="0"/>
          </a:p>
          <a:p>
            <a:pPr marL="457200" indent="-457200">
              <a:buFontTx/>
              <a:buChar char="-"/>
            </a:pPr>
            <a:endParaRPr lang="fr-FR" dirty="0" smtClean="0"/>
          </a:p>
          <a:p>
            <a:pPr marL="457200" indent="-457200"/>
            <a:r>
              <a:rPr lang="fr-FR" dirty="0" err="1" smtClean="0">
                <a:solidFill>
                  <a:srgbClr val="0070C0"/>
                </a:solidFill>
              </a:rPr>
              <a:t>void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AdjMat</a:t>
            </a:r>
            <a:r>
              <a:rPr lang="fr-FR" dirty="0" smtClean="0">
                <a:solidFill>
                  <a:srgbClr val="FF0000"/>
                </a:solidFill>
              </a:rPr>
              <a:t>::</a:t>
            </a:r>
            <a:r>
              <a:rPr lang="fr-FR" dirty="0" err="1" smtClean="0"/>
              <a:t>DFSHidden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i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&amp; </a:t>
            </a:r>
            <a:r>
              <a:rPr lang="fr-FR" dirty="0" smtClean="0"/>
              <a:t>t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 smtClean="0"/>
              <a:t>: Algorithme récursif</a:t>
            </a:r>
            <a:endParaRPr lang="fr-FR" dirty="0" smtClean="0">
              <a:solidFill>
                <a:srgbClr val="FF0000"/>
              </a:solidFill>
            </a:endParaRPr>
          </a:p>
          <a:p>
            <a:pPr marL="457200" indent="-457200"/>
            <a:endParaRPr lang="fr-FR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dirty="0" smtClean="0"/>
              <a:t>Changement du statut du sommet (Atteint)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Augmentation de 1 du temps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Enregistrement du temps de début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Appel sur </a:t>
            </a:r>
            <a:r>
              <a:rPr lang="fr-FR" dirty="0" err="1" smtClean="0"/>
              <a:t>DFSHidden</a:t>
            </a:r>
            <a:r>
              <a:rPr lang="fr-FR" dirty="0" smtClean="0"/>
              <a:t>(j, t) si j représente un successeur non atteint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Augmentation de 1 du temps</a:t>
            </a:r>
          </a:p>
          <a:p>
            <a:pPr marL="457200" indent="-457200">
              <a:buFontTx/>
              <a:buChar char="-"/>
            </a:pPr>
            <a:r>
              <a:rPr lang="fr-FR" dirty="0" smtClean="0"/>
              <a:t>Enregistrement du temps de fin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9</a:t>
            </a:fld>
            <a:endParaRPr kumimoji="0"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fr-FR" dirty="0" smtClean="0"/>
              <a:t>24/05/2010</a:t>
            </a:r>
            <a:endParaRPr kumimoji="0"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618</Words>
  <Application>Microsoft Office PowerPoint</Application>
  <PresentationFormat>Affichage à l'écran (4:3)</PresentationFormat>
  <Paragraphs>196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IntroducingPowerPoint2007</vt:lpstr>
      <vt:lpstr>PrOJET C : LAGER IG3 2009-2010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  <vt:lpstr>LAGER : LAGER Ain’t a Graph Explorer for Rookies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2010-05-24T19:49:11Z</dcterms:created>
  <dcterms:modified xsi:type="dcterms:W3CDTF">2010-05-24T22:40:30Z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