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ppt/activeX/activeX30.xml" ContentType="application/vnd.ms-office.activeX+xml"/>
  <Override PartName="/ppt/activeX/activeX31.xml" ContentType="application/vnd.ms-office.activeX+xml"/>
  <Override PartName="/ppt/activeX/activeX32.xml" ContentType="application/vnd.ms-office.activeX+xml"/>
  <Override PartName="/ppt/activeX/activeX33.xml" ContentType="application/vnd.ms-office.activeX+xml"/>
  <Override PartName="/ppt/activeX/activeX34.xml" ContentType="application/vnd.ms-office.activeX+xml"/>
  <Override PartName="/ppt/activeX/activeX35.xml" ContentType="application/vnd.ms-office.activeX+xml"/>
  <Override PartName="/ppt/activeX/activeX36.xml" ContentType="application/vnd.ms-office.activeX+xml"/>
  <Override PartName="/ppt/activeX/activeX37.xml" ContentType="application/vnd.ms-office.activeX+xml"/>
  <Override PartName="/ppt/activeX/activeX38.xml" ContentType="application/vnd.ms-office.activeX+xml"/>
  <Override PartName="/ppt/activeX/activeX39.xml" ContentType="application/vnd.ms-office.activeX+xml"/>
  <Override PartName="/ppt/activeX/activeX40.xml" ContentType="application/vnd.ms-office.activeX+xml"/>
  <Override PartName="/ppt/activeX/activeX41.xml" ContentType="application/vnd.ms-office.activeX+xml"/>
  <Override PartName="/ppt/activeX/activeX42.xml" ContentType="application/vnd.ms-office.activeX+xml"/>
  <Override PartName="/ppt/activeX/activeX43.xml" ContentType="application/vnd.ms-office.activeX+xml"/>
  <Override PartName="/ppt/activeX/activeX44.xml" ContentType="application/vnd.ms-office.activeX+xml"/>
  <Override PartName="/ppt/activeX/activeX45.xml" ContentType="application/vnd.ms-office.activeX+xml"/>
  <Override PartName="/ppt/activeX/activeX46.xml" ContentType="application/vnd.ms-office.activeX+xml"/>
  <Override PartName="/ppt/activeX/activeX47.xml" ContentType="application/vnd.ms-office.activeX+xml"/>
  <Override PartName="/ppt/activeX/activeX48.xml" ContentType="application/vnd.ms-office.activeX+xml"/>
  <Override PartName="/ppt/activeX/activeX49.xml" ContentType="application/vnd.ms-office.activeX+xml"/>
  <Override PartName="/ppt/activeX/activeX50.xml" ContentType="application/vnd.ms-office.activeX+xml"/>
  <Override PartName="/ppt/activeX/activeX51.xml" ContentType="application/vnd.ms-office.activeX+xml"/>
  <Override PartName="/ppt/activeX/activeX52.xml" ContentType="application/vnd.ms-office.activeX+xml"/>
  <Override PartName="/ppt/activeX/activeX53.xml" ContentType="application/vnd.ms-office.activeX+xml"/>
  <Override PartName="/ppt/activeX/activeX54.xml" ContentType="application/vnd.ms-office.activeX+xml"/>
  <Override PartName="/ppt/activeX/activeX55.xml" ContentType="application/vnd.ms-office.activeX+xml"/>
  <Override PartName="/ppt/activeX/activeX56.xml" ContentType="application/vnd.ms-office.activeX+xml"/>
  <Override PartName="/ppt/activeX/activeX57.xml" ContentType="application/vnd.ms-office.activeX+xml"/>
  <Override PartName="/ppt/activeX/activeX58.xml" ContentType="application/vnd.ms-office.activeX+xml"/>
  <Override PartName="/ppt/activeX/activeX59.xml" ContentType="application/vnd.ms-office.activeX+xml"/>
  <Override PartName="/ppt/activeX/activeX60.xml" ContentType="application/vnd.ms-office.activeX+xml"/>
  <Override PartName="/ppt/activeX/activeX61.xml" ContentType="application/vnd.ms-office.activeX+xml"/>
  <Override PartName="/ppt/activeX/activeX62.xml" ContentType="application/vnd.ms-office.activeX+xml"/>
  <Override PartName="/ppt/activeX/activeX63.xml" ContentType="application/vnd.ms-office.activeX+xml"/>
  <Override PartName="/ppt/activeX/activeX64.xml" ContentType="application/vnd.ms-office.activeX+xml"/>
  <Override PartName="/ppt/activeX/activeX65.xml" ContentType="application/vnd.ms-office.activeX+xml"/>
  <Override PartName="/ppt/activeX/activeX66.xml" ContentType="application/vnd.ms-office.activeX+xml"/>
  <Override PartName="/ppt/activeX/activeX67.xml" ContentType="application/vnd.ms-office.activeX+xml"/>
  <Override PartName="/ppt/activeX/activeX68.xml" ContentType="application/vnd.ms-office.activeX+xml"/>
  <Override PartName="/ppt/activeX/activeX69.xml" ContentType="application/vnd.ms-office.activeX+xml"/>
  <Override PartName="/ppt/activeX/activeX70.xml" ContentType="application/vnd.ms-office.activeX+xml"/>
  <Override PartName="/ppt/activeX/activeX71.xml" ContentType="application/vnd.ms-office.activeX+xml"/>
  <Override PartName="/ppt/activeX/activeX72.xml" ContentType="application/vnd.ms-office.activeX+xml"/>
  <Override PartName="/ppt/activeX/activeX73.xml" ContentType="application/vnd.ms-office.activeX+xml"/>
  <Override PartName="/ppt/activeX/activeX74.xml" ContentType="application/vnd.ms-office.activeX+xml"/>
  <Override PartName="/ppt/activeX/activeX75.xml" ContentType="application/vnd.ms-office.activeX+xml"/>
  <Override PartName="/ppt/activeX/activeX76.xml" ContentType="application/vnd.ms-office.activeX+xml"/>
  <Override PartName="/ppt/activeX/activeX77.xml" ContentType="application/vnd.ms-office.activeX+xml"/>
  <Override PartName="/ppt/activeX/activeX78.xml" ContentType="application/vnd.ms-office.activeX+xml"/>
  <Override PartName="/ppt/activeX/activeX79.xml" ContentType="application/vnd.ms-office.activeX+xml"/>
  <Override PartName="/ppt/activeX/activeX80.xml" ContentType="application/vnd.ms-office.activeX+xml"/>
  <Override PartName="/ppt/activeX/activeX81.xml" ContentType="application/vnd.ms-office.activeX+xml"/>
  <Override PartName="/ppt/activeX/activeX82.xml" ContentType="application/vnd.ms-office.activeX+xml"/>
  <Override PartName="/ppt/activeX/activeX83.xml" ContentType="application/vnd.ms-office.activeX+xml"/>
  <Override PartName="/ppt/activeX/activeX84.xml" ContentType="application/vnd.ms-office.activeX+xml"/>
  <Override PartName="/ppt/activeX/activeX85.xml" ContentType="application/vnd.ms-office.activeX+xml"/>
  <Override PartName="/ppt/activeX/activeX86.xml" ContentType="application/vnd.ms-office.activeX+xml"/>
  <Override PartName="/ppt/activeX/activeX87.xml" ContentType="application/vnd.ms-office.activeX+xml"/>
  <Override PartName="/ppt/activeX/activeX88.xml" ContentType="application/vnd.ms-office.activeX+xml"/>
  <Override PartName="/ppt/activeX/activeX89.xml" ContentType="application/vnd.ms-office.activeX+xml"/>
  <Override PartName="/ppt/activeX/activeX90.xml" ContentType="application/vnd.ms-office.activeX+xml"/>
  <Override PartName="/ppt/activeX/activeX91.xml" ContentType="application/vnd.ms-office.activeX+xml"/>
  <Override PartName="/ppt/activeX/activeX92.xml" ContentType="application/vnd.ms-office.activeX+xml"/>
  <Override PartName="/ppt/activeX/activeX93.xml" ContentType="application/vnd.ms-office.activeX+xml"/>
  <Override PartName="/ppt/activeX/activeX94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58" r:id="rId5"/>
    <p:sldId id="259" r:id="rId6"/>
    <p:sldId id="260" r:id="rId7"/>
    <p:sldId id="264" r:id="rId8"/>
    <p:sldId id="265" r:id="rId9"/>
    <p:sldId id="261" r:id="rId10"/>
    <p:sldId id="262" r:id="rId11"/>
    <p:sldId id="266" r:id="rId12"/>
    <p:sldId id="273" r:id="rId13"/>
    <p:sldId id="274" r:id="rId14"/>
    <p:sldId id="267" r:id="rId15"/>
    <p:sldId id="272" r:id="rId16"/>
    <p:sldId id="276" r:id="rId17"/>
    <p:sldId id="268" r:id="rId18"/>
    <p:sldId id="277" r:id="rId19"/>
    <p:sldId id="278" r:id="rId20"/>
    <p:sldId id="282" r:id="rId21"/>
    <p:sldId id="281" r:id="rId22"/>
    <p:sldId id="269" r:id="rId23"/>
    <p:sldId id="270" r:id="rId24"/>
    <p:sldId id="271" r:id="rId25"/>
    <p:sldId id="275" r:id="rId26"/>
    <p:sldId id="284" r:id="rId27"/>
    <p:sldId id="285" r:id="rId28"/>
    <p:sldId id="286" r:id="rId29"/>
    <p:sldId id="287" r:id="rId30"/>
    <p:sldId id="291" r:id="rId31"/>
    <p:sldId id="289" r:id="rId32"/>
    <p:sldId id="299" r:id="rId33"/>
    <p:sldId id="300" r:id="rId34"/>
    <p:sldId id="303" r:id="rId35"/>
    <p:sldId id="290" r:id="rId36"/>
    <p:sldId id="288" r:id="rId37"/>
    <p:sldId id="292" r:id="rId38"/>
    <p:sldId id="293" r:id="rId39"/>
    <p:sldId id="297" r:id="rId40"/>
    <p:sldId id="301" r:id="rId41"/>
    <p:sldId id="302" r:id="rId42"/>
    <p:sldId id="294" r:id="rId43"/>
    <p:sldId id="295" r:id="rId44"/>
    <p:sldId id="296" r:id="rId45"/>
    <p:sldId id="298" r:id="rId46"/>
    <p:sldId id="304" r:id="rId47"/>
    <p:sldId id="364" r:id="rId48"/>
    <p:sldId id="308" r:id="rId49"/>
    <p:sldId id="310" r:id="rId50"/>
    <p:sldId id="311" r:id="rId51"/>
    <p:sldId id="312" r:id="rId52"/>
    <p:sldId id="313" r:id="rId53"/>
    <p:sldId id="305" r:id="rId54"/>
    <p:sldId id="354" r:id="rId55"/>
    <p:sldId id="314" r:id="rId56"/>
    <p:sldId id="316" r:id="rId57"/>
    <p:sldId id="320" r:id="rId58"/>
    <p:sldId id="323" r:id="rId59"/>
    <p:sldId id="355" r:id="rId60"/>
    <p:sldId id="318" r:id="rId61"/>
    <p:sldId id="322" r:id="rId62"/>
    <p:sldId id="353" r:id="rId63"/>
    <p:sldId id="319" r:id="rId64"/>
    <p:sldId id="352" r:id="rId65"/>
    <p:sldId id="365" r:id="rId66"/>
    <p:sldId id="356" r:id="rId67"/>
    <p:sldId id="357" r:id="rId68"/>
    <p:sldId id="317" r:id="rId69"/>
    <p:sldId id="358" r:id="rId70"/>
    <p:sldId id="325" r:id="rId71"/>
    <p:sldId id="326" r:id="rId72"/>
    <p:sldId id="321" r:id="rId73"/>
    <p:sldId id="328" r:id="rId74"/>
    <p:sldId id="306" r:id="rId75"/>
    <p:sldId id="366" r:id="rId76"/>
    <p:sldId id="367" r:id="rId77"/>
    <p:sldId id="315" r:id="rId78"/>
    <p:sldId id="329" r:id="rId79"/>
    <p:sldId id="330" r:id="rId80"/>
    <p:sldId id="331" r:id="rId81"/>
    <p:sldId id="332" r:id="rId82"/>
    <p:sldId id="333" r:id="rId83"/>
    <p:sldId id="334" r:id="rId84"/>
    <p:sldId id="336" r:id="rId85"/>
    <p:sldId id="335" r:id="rId86"/>
    <p:sldId id="337" r:id="rId87"/>
    <p:sldId id="339" r:id="rId88"/>
    <p:sldId id="340" r:id="rId89"/>
    <p:sldId id="341" r:id="rId90"/>
    <p:sldId id="307" r:id="rId91"/>
    <p:sldId id="360" r:id="rId92"/>
    <p:sldId id="363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09" r:id="rId10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88" autoAdjust="0"/>
    <p:restoredTop sz="94280" autoAdjust="0"/>
  </p:normalViewPr>
  <p:slideViewPr>
    <p:cSldViewPr>
      <p:cViewPr varScale="1">
        <p:scale>
          <a:sx n="68" d="100"/>
          <a:sy n="68" d="100"/>
        </p:scale>
        <p:origin x="7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681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32.xml.rels><?xml version="1.0" encoding="UTF-8" standalone="yes"?>
<Relationships xmlns="http://schemas.openxmlformats.org/package/2006/relationships"><Relationship Id="rId1" Type="http://schemas.microsoft.com/office/2006/relationships/activeXControlBinary" Target="activeX32.bin"/></Relationships>
</file>

<file path=ppt/activeX/_rels/activeX33.xml.rels><?xml version="1.0" encoding="UTF-8" standalone="yes"?>
<Relationships xmlns="http://schemas.openxmlformats.org/package/2006/relationships"><Relationship Id="rId1" Type="http://schemas.microsoft.com/office/2006/relationships/activeXControlBinary" Target="activeX33.bin"/></Relationships>
</file>

<file path=ppt/activeX/_rels/activeX34.xml.rels><?xml version="1.0" encoding="UTF-8" standalone="yes"?>
<Relationships xmlns="http://schemas.openxmlformats.org/package/2006/relationships"><Relationship Id="rId1" Type="http://schemas.microsoft.com/office/2006/relationships/activeXControlBinary" Target="activeX34.bin"/></Relationships>
</file>

<file path=ppt/activeX/_rels/activeX35.xml.rels><?xml version="1.0" encoding="UTF-8" standalone="yes"?>
<Relationships xmlns="http://schemas.openxmlformats.org/package/2006/relationships"><Relationship Id="rId1" Type="http://schemas.microsoft.com/office/2006/relationships/activeXControlBinary" Target="activeX35.bin"/></Relationships>
</file>

<file path=ppt/activeX/_rels/activeX36.xml.rels><?xml version="1.0" encoding="UTF-8" standalone="yes"?>
<Relationships xmlns="http://schemas.openxmlformats.org/package/2006/relationships"><Relationship Id="rId1" Type="http://schemas.microsoft.com/office/2006/relationships/activeXControlBinary" Target="activeX36.bin"/></Relationships>
</file>

<file path=ppt/activeX/_rels/activeX37.xml.rels><?xml version="1.0" encoding="UTF-8" standalone="yes"?>
<Relationships xmlns="http://schemas.openxmlformats.org/package/2006/relationships"><Relationship Id="rId1" Type="http://schemas.microsoft.com/office/2006/relationships/activeXControlBinary" Target="activeX37.bin"/></Relationships>
</file>

<file path=ppt/activeX/_rels/activeX38.xml.rels><?xml version="1.0" encoding="UTF-8" standalone="yes"?>
<Relationships xmlns="http://schemas.openxmlformats.org/package/2006/relationships"><Relationship Id="rId1" Type="http://schemas.microsoft.com/office/2006/relationships/activeXControlBinary" Target="activeX38.bin"/></Relationships>
</file>

<file path=ppt/activeX/_rels/activeX39.xml.rels><?xml version="1.0" encoding="UTF-8" standalone="yes"?>
<Relationships xmlns="http://schemas.openxmlformats.org/package/2006/relationships"><Relationship Id="rId1" Type="http://schemas.microsoft.com/office/2006/relationships/activeXControlBinary" Target="activeX39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40.xml.rels><?xml version="1.0" encoding="UTF-8" standalone="yes"?>
<Relationships xmlns="http://schemas.openxmlformats.org/package/2006/relationships"><Relationship Id="rId1" Type="http://schemas.microsoft.com/office/2006/relationships/activeXControlBinary" Target="activeX40.bin"/></Relationships>
</file>

<file path=ppt/activeX/_rels/activeX41.xml.rels><?xml version="1.0" encoding="UTF-8" standalone="yes"?>
<Relationships xmlns="http://schemas.openxmlformats.org/package/2006/relationships"><Relationship Id="rId1" Type="http://schemas.microsoft.com/office/2006/relationships/activeXControlBinary" Target="activeX41.bin"/></Relationships>
</file>

<file path=ppt/activeX/_rels/activeX42.xml.rels><?xml version="1.0" encoding="UTF-8" standalone="yes"?>
<Relationships xmlns="http://schemas.openxmlformats.org/package/2006/relationships"><Relationship Id="rId1" Type="http://schemas.microsoft.com/office/2006/relationships/activeXControlBinary" Target="activeX42.bin"/></Relationships>
</file>

<file path=ppt/activeX/_rels/activeX43.xml.rels><?xml version="1.0" encoding="UTF-8" standalone="yes"?>
<Relationships xmlns="http://schemas.openxmlformats.org/package/2006/relationships"><Relationship Id="rId1" Type="http://schemas.microsoft.com/office/2006/relationships/activeXControlBinary" Target="activeX43.bin"/></Relationships>
</file>

<file path=ppt/activeX/_rels/activeX44.xml.rels><?xml version="1.0" encoding="UTF-8" standalone="yes"?>
<Relationships xmlns="http://schemas.openxmlformats.org/package/2006/relationships"><Relationship Id="rId1" Type="http://schemas.microsoft.com/office/2006/relationships/activeXControlBinary" Target="activeX44.bin"/></Relationships>
</file>

<file path=ppt/activeX/_rels/activeX45.xml.rels><?xml version="1.0" encoding="UTF-8" standalone="yes"?>
<Relationships xmlns="http://schemas.openxmlformats.org/package/2006/relationships"><Relationship Id="rId1" Type="http://schemas.microsoft.com/office/2006/relationships/activeXControlBinary" Target="activeX45.bin"/></Relationships>
</file>

<file path=ppt/activeX/_rels/activeX46.xml.rels><?xml version="1.0" encoding="UTF-8" standalone="yes"?>
<Relationships xmlns="http://schemas.openxmlformats.org/package/2006/relationships"><Relationship Id="rId1" Type="http://schemas.microsoft.com/office/2006/relationships/activeXControlBinary" Target="activeX46.bin"/></Relationships>
</file>

<file path=ppt/activeX/_rels/activeX47.xml.rels><?xml version="1.0" encoding="UTF-8" standalone="yes"?>
<Relationships xmlns="http://schemas.openxmlformats.org/package/2006/relationships"><Relationship Id="rId1" Type="http://schemas.microsoft.com/office/2006/relationships/activeXControlBinary" Target="activeX47.bin"/></Relationships>
</file>

<file path=ppt/activeX/_rels/activeX48.xml.rels><?xml version="1.0" encoding="UTF-8" standalone="yes"?>
<Relationships xmlns="http://schemas.openxmlformats.org/package/2006/relationships"><Relationship Id="rId1" Type="http://schemas.microsoft.com/office/2006/relationships/activeXControlBinary" Target="activeX48.bin"/></Relationships>
</file>

<file path=ppt/activeX/_rels/activeX49.xml.rels><?xml version="1.0" encoding="UTF-8" standalone="yes"?>
<Relationships xmlns="http://schemas.openxmlformats.org/package/2006/relationships"><Relationship Id="rId1" Type="http://schemas.microsoft.com/office/2006/relationships/activeXControlBinary" Target="activeX49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50.xml.rels><?xml version="1.0" encoding="UTF-8" standalone="yes"?>
<Relationships xmlns="http://schemas.openxmlformats.org/package/2006/relationships"><Relationship Id="rId1" Type="http://schemas.microsoft.com/office/2006/relationships/activeXControlBinary" Target="activeX50.bin"/></Relationships>
</file>

<file path=ppt/activeX/_rels/activeX51.xml.rels><?xml version="1.0" encoding="UTF-8" standalone="yes"?>
<Relationships xmlns="http://schemas.openxmlformats.org/package/2006/relationships"><Relationship Id="rId1" Type="http://schemas.microsoft.com/office/2006/relationships/activeXControlBinary" Target="activeX51.bin"/></Relationships>
</file>

<file path=ppt/activeX/_rels/activeX52.xml.rels><?xml version="1.0" encoding="UTF-8" standalone="yes"?>
<Relationships xmlns="http://schemas.openxmlformats.org/package/2006/relationships"><Relationship Id="rId1" Type="http://schemas.microsoft.com/office/2006/relationships/activeXControlBinary" Target="activeX52.bin"/></Relationships>
</file>

<file path=ppt/activeX/_rels/activeX53.xml.rels><?xml version="1.0" encoding="UTF-8" standalone="yes"?>
<Relationships xmlns="http://schemas.openxmlformats.org/package/2006/relationships"><Relationship Id="rId1" Type="http://schemas.microsoft.com/office/2006/relationships/activeXControlBinary" Target="activeX53.bin"/></Relationships>
</file>

<file path=ppt/activeX/_rels/activeX54.xml.rels><?xml version="1.0" encoding="UTF-8" standalone="yes"?>
<Relationships xmlns="http://schemas.openxmlformats.org/package/2006/relationships"><Relationship Id="rId1" Type="http://schemas.microsoft.com/office/2006/relationships/activeXControlBinary" Target="activeX54.bin"/></Relationships>
</file>

<file path=ppt/activeX/_rels/activeX55.xml.rels><?xml version="1.0" encoding="UTF-8" standalone="yes"?>
<Relationships xmlns="http://schemas.openxmlformats.org/package/2006/relationships"><Relationship Id="rId1" Type="http://schemas.microsoft.com/office/2006/relationships/activeXControlBinary" Target="activeX55.bin"/></Relationships>
</file>

<file path=ppt/activeX/_rels/activeX56.xml.rels><?xml version="1.0" encoding="UTF-8" standalone="yes"?>
<Relationships xmlns="http://schemas.openxmlformats.org/package/2006/relationships"><Relationship Id="rId1" Type="http://schemas.microsoft.com/office/2006/relationships/activeXControlBinary" Target="activeX56.bin"/></Relationships>
</file>

<file path=ppt/activeX/_rels/activeX57.xml.rels><?xml version="1.0" encoding="UTF-8" standalone="yes"?>
<Relationships xmlns="http://schemas.openxmlformats.org/package/2006/relationships"><Relationship Id="rId1" Type="http://schemas.microsoft.com/office/2006/relationships/activeXControlBinary" Target="activeX57.bin"/></Relationships>
</file>

<file path=ppt/activeX/_rels/activeX58.xml.rels><?xml version="1.0" encoding="UTF-8" standalone="yes"?>
<Relationships xmlns="http://schemas.openxmlformats.org/package/2006/relationships"><Relationship Id="rId1" Type="http://schemas.microsoft.com/office/2006/relationships/activeXControlBinary" Target="activeX58.bin"/></Relationships>
</file>

<file path=ppt/activeX/_rels/activeX59.xml.rels><?xml version="1.0" encoding="UTF-8" standalone="yes"?>
<Relationships xmlns="http://schemas.openxmlformats.org/package/2006/relationships"><Relationship Id="rId1" Type="http://schemas.microsoft.com/office/2006/relationships/activeXControlBinary" Target="activeX59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60.xml.rels><?xml version="1.0" encoding="UTF-8" standalone="yes"?>
<Relationships xmlns="http://schemas.openxmlformats.org/package/2006/relationships"><Relationship Id="rId1" Type="http://schemas.microsoft.com/office/2006/relationships/activeXControlBinary" Target="activeX60.bin"/></Relationships>
</file>

<file path=ppt/activeX/_rels/activeX61.xml.rels><?xml version="1.0" encoding="UTF-8" standalone="yes"?>
<Relationships xmlns="http://schemas.openxmlformats.org/package/2006/relationships"><Relationship Id="rId1" Type="http://schemas.microsoft.com/office/2006/relationships/activeXControlBinary" Target="activeX61.bin"/></Relationships>
</file>

<file path=ppt/activeX/_rels/activeX62.xml.rels><?xml version="1.0" encoding="UTF-8" standalone="yes"?>
<Relationships xmlns="http://schemas.openxmlformats.org/package/2006/relationships"><Relationship Id="rId1" Type="http://schemas.microsoft.com/office/2006/relationships/activeXControlBinary" Target="activeX62.bin"/></Relationships>
</file>

<file path=ppt/activeX/_rels/activeX63.xml.rels><?xml version="1.0" encoding="UTF-8" standalone="yes"?>
<Relationships xmlns="http://schemas.openxmlformats.org/package/2006/relationships"><Relationship Id="rId1" Type="http://schemas.microsoft.com/office/2006/relationships/activeXControlBinary" Target="activeX63.bin"/></Relationships>
</file>

<file path=ppt/activeX/_rels/activeX64.xml.rels><?xml version="1.0" encoding="UTF-8" standalone="yes"?>
<Relationships xmlns="http://schemas.openxmlformats.org/package/2006/relationships"><Relationship Id="rId1" Type="http://schemas.microsoft.com/office/2006/relationships/activeXControlBinary" Target="activeX64.bin"/></Relationships>
</file>

<file path=ppt/activeX/_rels/activeX65.xml.rels><?xml version="1.0" encoding="UTF-8" standalone="yes"?>
<Relationships xmlns="http://schemas.openxmlformats.org/package/2006/relationships"><Relationship Id="rId1" Type="http://schemas.microsoft.com/office/2006/relationships/activeXControlBinary" Target="activeX65.bin"/></Relationships>
</file>

<file path=ppt/activeX/_rels/activeX66.xml.rels><?xml version="1.0" encoding="UTF-8" standalone="yes"?>
<Relationships xmlns="http://schemas.openxmlformats.org/package/2006/relationships"><Relationship Id="rId1" Type="http://schemas.microsoft.com/office/2006/relationships/activeXControlBinary" Target="activeX66.bin"/></Relationships>
</file>

<file path=ppt/activeX/_rels/activeX67.xml.rels><?xml version="1.0" encoding="UTF-8" standalone="yes"?>
<Relationships xmlns="http://schemas.openxmlformats.org/package/2006/relationships"><Relationship Id="rId1" Type="http://schemas.microsoft.com/office/2006/relationships/activeXControlBinary" Target="activeX67.bin"/></Relationships>
</file>

<file path=ppt/activeX/_rels/activeX68.xml.rels><?xml version="1.0" encoding="UTF-8" standalone="yes"?>
<Relationships xmlns="http://schemas.openxmlformats.org/package/2006/relationships"><Relationship Id="rId1" Type="http://schemas.microsoft.com/office/2006/relationships/activeXControlBinary" Target="activeX68.bin"/></Relationships>
</file>

<file path=ppt/activeX/_rels/activeX69.xml.rels><?xml version="1.0" encoding="UTF-8" standalone="yes"?>
<Relationships xmlns="http://schemas.openxmlformats.org/package/2006/relationships"><Relationship Id="rId1" Type="http://schemas.microsoft.com/office/2006/relationships/activeXControlBinary" Target="activeX69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70.xml.rels><?xml version="1.0" encoding="UTF-8" standalone="yes"?>
<Relationships xmlns="http://schemas.openxmlformats.org/package/2006/relationships"><Relationship Id="rId1" Type="http://schemas.microsoft.com/office/2006/relationships/activeXControlBinary" Target="activeX70.bin"/></Relationships>
</file>

<file path=ppt/activeX/_rels/activeX71.xml.rels><?xml version="1.0" encoding="UTF-8" standalone="yes"?>
<Relationships xmlns="http://schemas.openxmlformats.org/package/2006/relationships"><Relationship Id="rId1" Type="http://schemas.microsoft.com/office/2006/relationships/activeXControlBinary" Target="activeX71.bin"/></Relationships>
</file>

<file path=ppt/activeX/_rels/activeX72.xml.rels><?xml version="1.0" encoding="UTF-8" standalone="yes"?>
<Relationships xmlns="http://schemas.openxmlformats.org/package/2006/relationships"><Relationship Id="rId1" Type="http://schemas.microsoft.com/office/2006/relationships/activeXControlBinary" Target="activeX72.bin"/></Relationships>
</file>

<file path=ppt/activeX/_rels/activeX73.xml.rels><?xml version="1.0" encoding="UTF-8" standalone="yes"?>
<Relationships xmlns="http://schemas.openxmlformats.org/package/2006/relationships"><Relationship Id="rId1" Type="http://schemas.microsoft.com/office/2006/relationships/activeXControlBinary" Target="activeX73.bin"/></Relationships>
</file>

<file path=ppt/activeX/_rels/activeX74.xml.rels><?xml version="1.0" encoding="UTF-8" standalone="yes"?>
<Relationships xmlns="http://schemas.openxmlformats.org/package/2006/relationships"><Relationship Id="rId1" Type="http://schemas.microsoft.com/office/2006/relationships/activeXControlBinary" Target="activeX74.bin"/></Relationships>
</file>

<file path=ppt/activeX/_rels/activeX75.xml.rels><?xml version="1.0" encoding="UTF-8" standalone="yes"?>
<Relationships xmlns="http://schemas.openxmlformats.org/package/2006/relationships"><Relationship Id="rId1" Type="http://schemas.microsoft.com/office/2006/relationships/activeXControlBinary" Target="activeX75.bin"/></Relationships>
</file>

<file path=ppt/activeX/_rels/activeX76.xml.rels><?xml version="1.0" encoding="UTF-8" standalone="yes"?>
<Relationships xmlns="http://schemas.openxmlformats.org/package/2006/relationships"><Relationship Id="rId1" Type="http://schemas.microsoft.com/office/2006/relationships/activeXControlBinary" Target="activeX76.bin"/></Relationships>
</file>

<file path=ppt/activeX/_rels/activeX77.xml.rels><?xml version="1.0" encoding="UTF-8" standalone="yes"?>
<Relationships xmlns="http://schemas.openxmlformats.org/package/2006/relationships"><Relationship Id="rId1" Type="http://schemas.microsoft.com/office/2006/relationships/activeXControlBinary" Target="activeX77.bin"/></Relationships>
</file>

<file path=ppt/activeX/_rels/activeX78.xml.rels><?xml version="1.0" encoding="UTF-8" standalone="yes"?>
<Relationships xmlns="http://schemas.openxmlformats.org/package/2006/relationships"><Relationship Id="rId1" Type="http://schemas.microsoft.com/office/2006/relationships/activeXControlBinary" Target="activeX78.bin"/></Relationships>
</file>

<file path=ppt/activeX/_rels/activeX79.xml.rels><?xml version="1.0" encoding="UTF-8" standalone="yes"?>
<Relationships xmlns="http://schemas.openxmlformats.org/package/2006/relationships"><Relationship Id="rId1" Type="http://schemas.microsoft.com/office/2006/relationships/activeXControlBinary" Target="activeX79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80.xml.rels><?xml version="1.0" encoding="UTF-8" standalone="yes"?>
<Relationships xmlns="http://schemas.openxmlformats.org/package/2006/relationships"><Relationship Id="rId1" Type="http://schemas.microsoft.com/office/2006/relationships/activeXControlBinary" Target="activeX80.bin"/></Relationships>
</file>

<file path=ppt/activeX/_rels/activeX81.xml.rels><?xml version="1.0" encoding="UTF-8" standalone="yes"?>
<Relationships xmlns="http://schemas.openxmlformats.org/package/2006/relationships"><Relationship Id="rId1" Type="http://schemas.microsoft.com/office/2006/relationships/activeXControlBinary" Target="activeX81.bin"/></Relationships>
</file>

<file path=ppt/activeX/_rels/activeX82.xml.rels><?xml version="1.0" encoding="UTF-8" standalone="yes"?>
<Relationships xmlns="http://schemas.openxmlformats.org/package/2006/relationships"><Relationship Id="rId1" Type="http://schemas.microsoft.com/office/2006/relationships/activeXControlBinary" Target="activeX82.bin"/></Relationships>
</file>

<file path=ppt/activeX/_rels/activeX83.xml.rels><?xml version="1.0" encoding="UTF-8" standalone="yes"?>
<Relationships xmlns="http://schemas.openxmlformats.org/package/2006/relationships"><Relationship Id="rId1" Type="http://schemas.microsoft.com/office/2006/relationships/activeXControlBinary" Target="activeX83.bin"/></Relationships>
</file>

<file path=ppt/activeX/_rels/activeX84.xml.rels><?xml version="1.0" encoding="UTF-8" standalone="yes"?>
<Relationships xmlns="http://schemas.openxmlformats.org/package/2006/relationships"><Relationship Id="rId1" Type="http://schemas.microsoft.com/office/2006/relationships/activeXControlBinary" Target="activeX84.bin"/></Relationships>
</file>

<file path=ppt/activeX/_rels/activeX85.xml.rels><?xml version="1.0" encoding="UTF-8" standalone="yes"?>
<Relationships xmlns="http://schemas.openxmlformats.org/package/2006/relationships"><Relationship Id="rId1" Type="http://schemas.microsoft.com/office/2006/relationships/activeXControlBinary" Target="activeX85.bin"/></Relationships>
</file>

<file path=ppt/activeX/_rels/activeX86.xml.rels><?xml version="1.0" encoding="UTF-8" standalone="yes"?>
<Relationships xmlns="http://schemas.openxmlformats.org/package/2006/relationships"><Relationship Id="rId1" Type="http://schemas.microsoft.com/office/2006/relationships/activeXControlBinary" Target="activeX86.bin"/></Relationships>
</file>

<file path=ppt/activeX/_rels/activeX87.xml.rels><?xml version="1.0" encoding="UTF-8" standalone="yes"?>
<Relationships xmlns="http://schemas.openxmlformats.org/package/2006/relationships"><Relationship Id="rId1" Type="http://schemas.microsoft.com/office/2006/relationships/activeXControlBinary" Target="activeX87.bin"/></Relationships>
</file>

<file path=ppt/activeX/_rels/activeX88.xml.rels><?xml version="1.0" encoding="UTF-8" standalone="yes"?>
<Relationships xmlns="http://schemas.openxmlformats.org/package/2006/relationships"><Relationship Id="rId1" Type="http://schemas.microsoft.com/office/2006/relationships/activeXControlBinary" Target="activeX88.bin"/></Relationships>
</file>

<file path=ppt/activeX/_rels/activeX89.xml.rels><?xml version="1.0" encoding="UTF-8" standalone="yes"?>
<Relationships xmlns="http://schemas.openxmlformats.org/package/2006/relationships"><Relationship Id="rId1" Type="http://schemas.microsoft.com/office/2006/relationships/activeXControlBinary" Target="activeX89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_rels/activeX90.xml.rels><?xml version="1.0" encoding="UTF-8" standalone="yes"?>
<Relationships xmlns="http://schemas.openxmlformats.org/package/2006/relationships"><Relationship Id="rId1" Type="http://schemas.microsoft.com/office/2006/relationships/activeXControlBinary" Target="activeX90.bin"/></Relationships>
</file>

<file path=ppt/activeX/_rels/activeX91.xml.rels><?xml version="1.0" encoding="UTF-8" standalone="yes"?>
<Relationships xmlns="http://schemas.openxmlformats.org/package/2006/relationships"><Relationship Id="rId1" Type="http://schemas.microsoft.com/office/2006/relationships/activeXControlBinary" Target="activeX91.bin"/></Relationships>
</file>

<file path=ppt/activeX/_rels/activeX92.xml.rels><?xml version="1.0" encoding="UTF-8" standalone="yes"?>
<Relationships xmlns="http://schemas.openxmlformats.org/package/2006/relationships"><Relationship Id="rId1" Type="http://schemas.microsoft.com/office/2006/relationships/activeXControlBinary" Target="activeX92.bin"/></Relationships>
</file>

<file path=ppt/activeX/_rels/activeX93.xml.rels><?xml version="1.0" encoding="UTF-8" standalone="yes"?>
<Relationships xmlns="http://schemas.openxmlformats.org/package/2006/relationships"><Relationship Id="rId1" Type="http://schemas.microsoft.com/office/2006/relationships/activeXControlBinary" Target="activeX93.bin"/></Relationships>
</file>

<file path=ppt/activeX/_rels/activeX94.xml.rels><?xml version="1.0" encoding="UTF-8" standalone="yes"?>
<Relationships xmlns="http://schemas.openxmlformats.org/package/2006/relationships"><Relationship Id="rId1" Type="http://schemas.microsoft.com/office/2006/relationships/activeXControlBinary" Target="activeX94.bin"/></Relationships>
</file>

<file path=ppt/activeX/activeX1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10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11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12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13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14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15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16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17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18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19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2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20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21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22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23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24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25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26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27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28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29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3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30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31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32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33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34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35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36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37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38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39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4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40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41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42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43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44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45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46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47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48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49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5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50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51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52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53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54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55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56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57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58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59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6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60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61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62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63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64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65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66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67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68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69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7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70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71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72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73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74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75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76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77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78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79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8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80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81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82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83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84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85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86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87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88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89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9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90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91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92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93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94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00C-01BA-4C23-8C55-AE2BF7340BA1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5438-1CE3-4A03-8ED9-82C207FE9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17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00C-01BA-4C23-8C55-AE2BF7340BA1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5438-1CE3-4A03-8ED9-82C207FE9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04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00C-01BA-4C23-8C55-AE2BF7340BA1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5438-1CE3-4A03-8ED9-82C207FE9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89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00C-01BA-4C23-8C55-AE2BF7340BA1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5438-1CE3-4A03-8ED9-82C207FE9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11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00C-01BA-4C23-8C55-AE2BF7340BA1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5438-1CE3-4A03-8ED9-82C207FE9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45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00C-01BA-4C23-8C55-AE2BF7340BA1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5438-1CE3-4A03-8ED9-82C207FE9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77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00C-01BA-4C23-8C55-AE2BF7340BA1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5438-1CE3-4A03-8ED9-82C207FE9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20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00C-01BA-4C23-8C55-AE2BF7340BA1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5438-1CE3-4A03-8ED9-82C207FE9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97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00C-01BA-4C23-8C55-AE2BF7340BA1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5438-1CE3-4A03-8ED9-82C207FE9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87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00C-01BA-4C23-8C55-AE2BF7340BA1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5438-1CE3-4A03-8ED9-82C207FE9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89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00C-01BA-4C23-8C55-AE2BF7340BA1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5438-1CE3-4A03-8ED9-82C207FE9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94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6F00C-01BA-4C23-8C55-AE2BF7340BA1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B5438-1CE3-4A03-8ED9-82C207FE9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08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87.xml"/><Relationship Id="rId2" Type="http://schemas.openxmlformats.org/officeDocument/2006/relationships/control" Target="../activeX/activeX86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88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90.xml"/><Relationship Id="rId2" Type="http://schemas.openxmlformats.org/officeDocument/2006/relationships/control" Target="../activeX/activeX89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9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93.xml"/><Relationship Id="rId2" Type="http://schemas.openxmlformats.org/officeDocument/2006/relationships/control" Target="../activeX/activeX9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94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://morgan.dartmouth.edu/Docs/60476/m2/m2_44.htm" TargetMode="External"/><Relationship Id="rId2" Type="http://schemas.openxmlformats.org/officeDocument/2006/relationships/hyperlink" Target="http://morgan.dartmouth.edu/Docs/60476/m16/m16_33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organ.dartmouth.edu/Docs/60476/m22/m22_46.htm" TargetMode="External"/><Relationship Id="rId5" Type="http://schemas.openxmlformats.org/officeDocument/2006/relationships/hyperlink" Target="http://morgan.dartmouth.edu/Docs/60476/m12/m12_47.htm" TargetMode="External"/><Relationship Id="rId4" Type="http://schemas.openxmlformats.org/officeDocument/2006/relationships/hyperlink" Target="http://morgan.dartmouth.edu/Docs/60476/m4/m4_54.ht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8.xml"/><Relationship Id="rId2" Type="http://schemas.openxmlformats.org/officeDocument/2006/relationships/control" Target="../activeX/activeX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1.xml"/><Relationship Id="rId2" Type="http://schemas.openxmlformats.org/officeDocument/2006/relationships/control" Target="../activeX/activeX10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4.xml"/><Relationship Id="rId2" Type="http://schemas.openxmlformats.org/officeDocument/2006/relationships/control" Target="../activeX/activeX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0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8.xml"/><Relationship Id="rId2" Type="http://schemas.openxmlformats.org/officeDocument/2006/relationships/control" Target="../activeX/activeX1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0.wmf"/><Relationship Id="rId4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0.xml"/><Relationship Id="rId2" Type="http://schemas.openxmlformats.org/officeDocument/2006/relationships/control" Target="../activeX/activeX1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2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3.xml"/><Relationship Id="rId2" Type="http://schemas.openxmlformats.org/officeDocument/2006/relationships/control" Target="../activeX/activeX2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2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6.xml"/><Relationship Id="rId2" Type="http://schemas.openxmlformats.org/officeDocument/2006/relationships/control" Target="../activeX/activeX2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2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9.xml"/><Relationship Id="rId2" Type="http://schemas.openxmlformats.org/officeDocument/2006/relationships/control" Target="../activeX/activeX2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3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32.xml"/><Relationship Id="rId2" Type="http://schemas.openxmlformats.org/officeDocument/2006/relationships/control" Target="../activeX/activeX3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3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35.xml"/><Relationship Id="rId2" Type="http://schemas.openxmlformats.org/officeDocument/2006/relationships/control" Target="../activeX/activeX3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3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38.xml"/><Relationship Id="rId2" Type="http://schemas.openxmlformats.org/officeDocument/2006/relationships/control" Target="../activeX/activeX3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3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1.xml"/><Relationship Id="rId2" Type="http://schemas.openxmlformats.org/officeDocument/2006/relationships/control" Target="../activeX/activeX40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4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4.xml"/><Relationship Id="rId2" Type="http://schemas.openxmlformats.org/officeDocument/2006/relationships/control" Target="../activeX/activeX4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4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7.xml"/><Relationship Id="rId2" Type="http://schemas.openxmlformats.org/officeDocument/2006/relationships/control" Target="../activeX/activeX4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4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9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0.w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1.xml"/><Relationship Id="rId2" Type="http://schemas.openxmlformats.org/officeDocument/2006/relationships/control" Target="../activeX/activeX50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0.wmf"/><Relationship Id="rId4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0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4.xml"/><Relationship Id="rId2" Type="http://schemas.openxmlformats.org/officeDocument/2006/relationships/control" Target="../activeX/activeX53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0.wmf"/><Relationship Id="rId4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6.xml"/><Relationship Id="rId2" Type="http://schemas.openxmlformats.org/officeDocument/2006/relationships/control" Target="../activeX/activeX55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0.wmf"/><Relationship Id="rId4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8.xml"/><Relationship Id="rId2" Type="http://schemas.openxmlformats.org/officeDocument/2006/relationships/control" Target="../activeX/activeX5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59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60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0.w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61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0.w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63.xml"/><Relationship Id="rId2" Type="http://schemas.openxmlformats.org/officeDocument/2006/relationships/control" Target="../activeX/activeX6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6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66.xml"/><Relationship Id="rId2" Type="http://schemas.openxmlformats.org/officeDocument/2006/relationships/control" Target="../activeX/activeX65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6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69.xml"/><Relationship Id="rId2" Type="http://schemas.openxmlformats.org/officeDocument/2006/relationships/control" Target="../activeX/activeX68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70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72.xml"/><Relationship Id="rId2" Type="http://schemas.openxmlformats.org/officeDocument/2006/relationships/control" Target="../activeX/activeX71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7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75.xml"/><Relationship Id="rId2" Type="http://schemas.openxmlformats.org/officeDocument/2006/relationships/control" Target="../activeX/activeX74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7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78.xml"/><Relationship Id="rId2" Type="http://schemas.openxmlformats.org/officeDocument/2006/relationships/control" Target="../activeX/activeX7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79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81.xml"/><Relationship Id="rId2" Type="http://schemas.openxmlformats.org/officeDocument/2006/relationships/control" Target="../activeX/activeX80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8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84.xml"/><Relationship Id="rId2" Type="http://schemas.openxmlformats.org/officeDocument/2006/relationships/control" Target="../activeX/activeX83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SAS BASE 1~6</a:t>
            </a:r>
            <a:r>
              <a:rPr lang="ko-KR" altLang="en-US" dirty="0"/>
              <a:t>장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6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9. How many statements does the following SAS program contain?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08920"/>
            <a:ext cx="6480720" cy="1951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592" y="4797152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altLang="ko-KR" sz="3200" dirty="0"/>
              <a:t>Three	b. Four	c. Five 	d. six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4819688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 If SAS cannot interpret syntax errors, then.</a:t>
            </a:r>
          </a:p>
          <a:p>
            <a:endParaRPr lang="en-US" altLang="ko-KR" dirty="0"/>
          </a:p>
          <a:p>
            <a:pPr fontAlgn="t"/>
            <a:r>
              <a:rPr lang="en-US" altLang="ko-KR" sz="2400" i="1" dirty="0"/>
              <a:t>a.</a:t>
            </a:r>
            <a:r>
              <a:rPr lang="en-US" altLang="ko-KR" sz="2400" dirty="0"/>
              <a:t>  data set variables will contain missing values.</a:t>
            </a:r>
            <a:endParaRPr lang="ko-KR" altLang="ko-KR" sz="2400" dirty="0"/>
          </a:p>
          <a:p>
            <a:pPr fontAlgn="t"/>
            <a:r>
              <a:rPr lang="en-US" altLang="ko-KR" sz="2400" i="1" dirty="0"/>
              <a:t>b.</a:t>
            </a:r>
            <a:r>
              <a:rPr lang="en-US" altLang="ko-KR" sz="2400" dirty="0"/>
              <a:t> the DATA step does not compile.</a:t>
            </a:r>
            <a:endParaRPr lang="ko-KR" altLang="ko-KR" sz="2400" dirty="0"/>
          </a:p>
          <a:p>
            <a:pPr fontAlgn="t"/>
            <a:r>
              <a:rPr lang="en-US" altLang="ko-KR" sz="2400" i="1" dirty="0"/>
              <a:t>c.</a:t>
            </a:r>
            <a:r>
              <a:rPr lang="en-US" altLang="ko-KR" sz="2400" dirty="0"/>
              <a:t> the DATA step still compiles, but it does not execute.</a:t>
            </a:r>
            <a:endParaRPr lang="ko-KR" altLang="ko-KR" sz="2400" dirty="0"/>
          </a:p>
          <a:p>
            <a:pPr fontAlgn="t"/>
            <a:r>
              <a:rPr lang="en-US" altLang="ko-KR" sz="2400" i="1" dirty="0"/>
              <a:t>d.</a:t>
            </a:r>
            <a:r>
              <a:rPr lang="en-US" altLang="ko-KR" sz="2400" dirty="0"/>
              <a:t> the DATA step still compiles and executes.</a:t>
            </a:r>
            <a:endParaRPr lang="ko-KR" altLang="ko-KR" sz="24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4555" name="DefaultOcx" r:id="rId2" imgW="257040" imgH="276120"/>
        </mc:Choice>
        <mc:Fallback>
          <p:control name="DefaultOcx" r:id="rId2" imgW="257040" imgH="276120">
            <p:pic>
              <p:nvPicPr>
                <p:cNvPr id="4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556" name="HTMLOption1" r:id="rId3" imgW="257040" imgH="276120"/>
        </mc:Choice>
        <mc:Fallback>
          <p:control name="HTMLOption1" r:id="rId3" imgW="257040" imgH="27612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557" name="HTMLOption2" r:id="rId4" imgW="257040" imgH="276120"/>
        </mc:Choice>
        <mc:Fallback>
          <p:control name="HTMLOption2" r:id="rId4" imgW="257040" imgH="276120">
            <p:pic>
              <p:nvPicPr>
                <p:cNvPr id="6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0980325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9. What is wrong with this program?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600" dirty="0"/>
              <a:t>data </a:t>
            </a:r>
            <a:r>
              <a:rPr lang="en-US" altLang="ko-KR" sz="2600" dirty="0" err="1"/>
              <a:t>perm.update</a:t>
            </a:r>
            <a:r>
              <a:rPr lang="en-US" altLang="ko-KR" sz="2600" dirty="0"/>
              <a:t>; </a:t>
            </a:r>
          </a:p>
          <a:p>
            <a:pPr marL="0" indent="0">
              <a:buNone/>
            </a:pPr>
            <a:r>
              <a:rPr lang="en-US" altLang="ko-KR" sz="2600" dirty="0" err="1"/>
              <a:t>infile</a:t>
            </a:r>
            <a:r>
              <a:rPr lang="en-US" altLang="ko-KR" sz="2600" dirty="0"/>
              <a:t> invent input Item $ 1-13 </a:t>
            </a:r>
            <a:r>
              <a:rPr lang="en-US" altLang="ko-KR" sz="2600" dirty="0" err="1"/>
              <a:t>IDnum</a:t>
            </a:r>
            <a:r>
              <a:rPr lang="en-US" altLang="ko-KR" sz="2600" dirty="0"/>
              <a:t> $ 15-19 </a:t>
            </a:r>
          </a:p>
          <a:p>
            <a:pPr marL="0" indent="0">
              <a:buNone/>
            </a:pPr>
            <a:r>
              <a:rPr lang="en-US" altLang="ko-KR" sz="2600" dirty="0" err="1"/>
              <a:t>Instock</a:t>
            </a:r>
            <a:r>
              <a:rPr lang="en-US" altLang="ko-KR" sz="2600" dirty="0"/>
              <a:t> 21-22 </a:t>
            </a:r>
            <a:r>
              <a:rPr lang="en-US" altLang="ko-KR" sz="2600" dirty="0" err="1"/>
              <a:t>BackOrd</a:t>
            </a:r>
            <a:r>
              <a:rPr lang="en-US" altLang="ko-KR" sz="2600" dirty="0"/>
              <a:t> 24-25;</a:t>
            </a:r>
          </a:p>
          <a:p>
            <a:pPr marL="0" indent="0">
              <a:buNone/>
            </a:pPr>
            <a:r>
              <a:rPr lang="en-US" altLang="ko-KR" sz="2600" dirty="0"/>
              <a:t>total=</a:t>
            </a:r>
            <a:r>
              <a:rPr lang="en-US" altLang="ko-KR" sz="2600" dirty="0" err="1"/>
              <a:t>instock+backord</a:t>
            </a:r>
            <a:r>
              <a:rPr lang="en-US" altLang="ko-KR" sz="2600" dirty="0"/>
              <a:t>; run;</a:t>
            </a:r>
          </a:p>
          <a:p>
            <a:pPr marL="0" indent="0">
              <a:buNone/>
            </a:pPr>
            <a:endParaRPr lang="en-US" altLang="ko-KR" dirty="0"/>
          </a:p>
          <a:p>
            <a:pPr fontAlgn="t"/>
            <a:r>
              <a:rPr lang="en-US" altLang="ko-KR" sz="1900" dirty="0"/>
              <a:t>a. missing semicolon on second line</a:t>
            </a:r>
            <a:endParaRPr lang="ko-KR" altLang="ko-KR" sz="1900" dirty="0"/>
          </a:p>
          <a:p>
            <a:pPr fontAlgn="t"/>
            <a:r>
              <a:rPr lang="en-US" altLang="ko-KR" sz="1900" dirty="0"/>
              <a:t>b. missing semicolon on third line</a:t>
            </a:r>
            <a:endParaRPr lang="ko-KR" altLang="ko-KR" sz="1900" dirty="0"/>
          </a:p>
          <a:p>
            <a:pPr fontAlgn="t"/>
            <a:r>
              <a:rPr lang="en-US" altLang="ko-KR" sz="1900" dirty="0"/>
              <a:t>c. incorrect order of variables</a:t>
            </a:r>
            <a:endParaRPr lang="ko-KR" altLang="ko-KR" sz="1900" dirty="0"/>
          </a:p>
          <a:p>
            <a:pPr fontAlgn="t"/>
            <a:r>
              <a:rPr lang="en-US" altLang="ko-KR" sz="1900" dirty="0"/>
              <a:t>d. incorrect variable type</a:t>
            </a:r>
            <a:endParaRPr lang="ko-KR" altLang="ko-KR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5579" name="DefaultOcx" r:id="rId2" imgW="257040" imgH="276120"/>
        </mc:Choice>
        <mc:Fallback>
          <p:control name="DefaultOcx" r:id="rId2" imgW="257040" imgH="276120">
            <p:pic>
              <p:nvPicPr>
                <p:cNvPr id="4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580" name="HTMLOption1" r:id="rId3" imgW="257040" imgH="276120"/>
        </mc:Choice>
        <mc:Fallback>
          <p:control name="HTMLOption1" r:id="rId3" imgW="257040" imgH="27612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581" name="HTMLOption2" r:id="rId4" imgW="257040" imgH="276120"/>
        </mc:Choice>
        <mc:Fallback>
          <p:control name="HTMLOption2" r:id="rId4" imgW="257040" imgH="276120">
            <p:pic>
              <p:nvPicPr>
                <p:cNvPr id="6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0748726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10. Look carefully at this section of a SAS session log. Based on the note, what was the most likely problem with the DATA step?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fontAlgn="t"/>
            <a:r>
              <a:rPr lang="en-US" altLang="ko-KR" sz="1800" i="1" dirty="0"/>
              <a:t>a.</a:t>
            </a:r>
            <a:r>
              <a:rPr lang="en-US" altLang="ko-KR" sz="1800" dirty="0"/>
              <a:t>  A keyword was misspelled in the DATA step.</a:t>
            </a:r>
            <a:endParaRPr lang="ko-KR" altLang="ko-KR" sz="1800" dirty="0"/>
          </a:p>
          <a:p>
            <a:pPr fontAlgn="t"/>
            <a:r>
              <a:rPr lang="en-US" altLang="ko-KR" sz="1800" i="1" dirty="0"/>
              <a:t>b.</a:t>
            </a:r>
            <a:r>
              <a:rPr lang="en-US" altLang="ko-KR" sz="1800" dirty="0"/>
              <a:t>  A semicolon was missing from the INFILE statement.</a:t>
            </a:r>
            <a:endParaRPr lang="ko-KR" altLang="ko-KR" sz="1800" dirty="0"/>
          </a:p>
          <a:p>
            <a:pPr fontAlgn="t"/>
            <a:r>
              <a:rPr lang="en-US" altLang="ko-KR" sz="1800" i="1" dirty="0"/>
              <a:t>c.</a:t>
            </a:r>
            <a:r>
              <a:rPr lang="en-US" altLang="ko-KR" sz="1800" dirty="0"/>
              <a:t>  A variable was misspelled in the INPUT statement.</a:t>
            </a:r>
            <a:endParaRPr lang="ko-KR" altLang="ko-KR" sz="1800" dirty="0"/>
          </a:p>
          <a:p>
            <a:pPr fontAlgn="t"/>
            <a:r>
              <a:rPr lang="en-US" altLang="ko-KR" sz="1800" i="1" dirty="0"/>
              <a:t>d.</a:t>
            </a:r>
            <a:r>
              <a:rPr lang="en-US" altLang="ko-KR" sz="1800" dirty="0"/>
              <a:t>  A dollar sign was missing in the INPUT statement.</a:t>
            </a:r>
            <a:endParaRPr lang="ko-KR" altLang="ko-KR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699940"/>
              </p:ext>
            </p:extLst>
          </p:nvPr>
        </p:nvGraphicFramePr>
        <p:xfrm>
          <a:off x="457200" y="3212976"/>
          <a:ext cx="8229600" cy="14020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NOTE: Invalid data for </a:t>
                      </a:r>
                      <a:r>
                        <a:rPr lang="en-US" dirty="0" err="1">
                          <a:effectLst/>
                        </a:rPr>
                        <a:t>IDnum</a:t>
                      </a:r>
                      <a:r>
                        <a:rPr lang="en-US" dirty="0">
                          <a:effectLst/>
                        </a:rPr>
                        <a:t> in line 7 15-19.</a:t>
                      </a:r>
                    </a:p>
                    <a:p>
                      <a:pPr algn="l"/>
                      <a:r>
                        <a:rPr lang="en-US" dirty="0">
                          <a:effectLst/>
                        </a:rPr>
                        <a:t> RULE: ----+----1----+----2----+----3----+----4 </a:t>
                      </a:r>
                    </a:p>
                    <a:p>
                      <a:pPr algn="l"/>
                      <a:r>
                        <a:rPr lang="en-US" sz="1600" dirty="0">
                          <a:effectLst/>
                        </a:rPr>
                        <a:t>7            Bird   Feeder   LG088  3  20</a:t>
                      </a:r>
                    </a:p>
                    <a:p>
                      <a:pPr algn="l"/>
                      <a:r>
                        <a:rPr lang="en-US" sz="1600" dirty="0">
                          <a:effectLst/>
                        </a:rPr>
                        <a:t>Item=Bird Feeder </a:t>
                      </a:r>
                      <a:r>
                        <a:rPr lang="en-US" sz="1600" dirty="0" err="1">
                          <a:effectLst/>
                        </a:rPr>
                        <a:t>IDnum</a:t>
                      </a:r>
                      <a:r>
                        <a:rPr lang="en-US" sz="1600" dirty="0">
                          <a:effectLst/>
                        </a:rPr>
                        <a:t>=. </a:t>
                      </a:r>
                      <a:r>
                        <a:rPr lang="en-US" sz="1600" dirty="0" err="1">
                          <a:effectLst/>
                        </a:rPr>
                        <a:t>InStock</a:t>
                      </a:r>
                      <a:r>
                        <a:rPr lang="en-US" sz="1600" dirty="0">
                          <a:effectLst/>
                        </a:rPr>
                        <a:t>=3 </a:t>
                      </a:r>
                      <a:r>
                        <a:rPr lang="en-US" sz="1600" dirty="0" err="1">
                          <a:effectLst/>
                        </a:rPr>
                        <a:t>BackOrd</a:t>
                      </a:r>
                      <a:r>
                        <a:rPr lang="en-US" sz="1600" dirty="0">
                          <a:effectLst/>
                        </a:rPr>
                        <a:t>=20</a:t>
                      </a:r>
                    </a:p>
                    <a:p>
                      <a:pPr algn="l"/>
                      <a:r>
                        <a:rPr lang="en-US" dirty="0">
                          <a:effectLst/>
                        </a:rPr>
                        <a:t>Total=23 _ERROR_=1 _N_=1</a:t>
                      </a:r>
                      <a:endParaRPr lang="en-US" dirty="0">
                        <a:effectLst/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66607" name="DefaultOcx" r:id="rId2" imgW="257040" imgH="276120"/>
        </mc:Choice>
        <mc:Fallback>
          <p:control name="DefaultOcx" r:id="rId2" imgW="257040" imgH="276120">
            <p:pic>
              <p:nvPicPr>
                <p:cNvPr id="5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6608" name="HTMLOption1" r:id="rId3" imgW="257040" imgH="276120"/>
        </mc:Choice>
        <mc:Fallback>
          <p:control name="HTMLOption1" r:id="rId3" imgW="257040" imgH="276120">
            <p:pic>
              <p:nvPicPr>
                <p:cNvPr id="6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6609" name="HTMLOption2" r:id="rId4" imgW="257040" imgH="276120"/>
        </mc:Choice>
        <mc:Fallback>
          <p:control name="HTMLOption2" r:id="rId4" imgW="257040" imgH="276120">
            <p:pic>
              <p:nvPicPr>
                <p:cNvPr id="7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217317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>
                <a:hlinkClick r:id="rId2"/>
              </a:rPr>
              <a:t>http://morgan.dartmouth.edu/Docs/60476/m1/m1_34.htm</a:t>
            </a:r>
          </a:p>
          <a:p>
            <a:r>
              <a:rPr lang="en-US" altLang="ko-KR" dirty="0">
                <a:hlinkClick r:id="rId2"/>
              </a:rPr>
              <a:t>http://morgan.dartmouth.edu/Docs/60476/m16/m16_33.htm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http://morgan.dartmouth.edu/Docs/60476/m2/m2_44.htm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http://morgan.dartmouth.edu/Docs/60476/m4/m4_54.htm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http://morgan.dartmouth.edu/Docs/60476/m12/m12_47.htm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http://morgan.dartmouth.edu/Docs/60476/m22/m22_46.htm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110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SAS</a:t>
            </a:r>
            <a:r>
              <a:rPr lang="ko-KR" altLang="en-US" dirty="0"/>
              <a:t>파일들의 저장소 역할</a:t>
            </a:r>
            <a:endParaRPr lang="en-US" altLang="ko-KR" dirty="0"/>
          </a:p>
          <a:p>
            <a:r>
              <a:rPr lang="ko-KR" altLang="en-US" sz="2800" dirty="0"/>
              <a:t>임시적</a:t>
            </a:r>
            <a:r>
              <a:rPr lang="en-US" altLang="ko-KR" sz="2800" dirty="0"/>
              <a:t>(Temporary), </a:t>
            </a:r>
            <a:r>
              <a:rPr lang="ko-KR" altLang="en-US" sz="2800" dirty="0"/>
              <a:t>영구적</a:t>
            </a:r>
            <a:r>
              <a:rPr lang="en-US" altLang="ko-KR" sz="2800" dirty="0"/>
              <a:t>(Permanent)</a:t>
            </a:r>
            <a:r>
              <a:rPr lang="ko-KR" altLang="en-US" sz="2800" dirty="0"/>
              <a:t> 저장</a:t>
            </a:r>
            <a:endParaRPr lang="en-US" altLang="ko-KR" sz="2800" dirty="0"/>
          </a:p>
          <a:p>
            <a:r>
              <a:rPr lang="ko-KR" altLang="en-US" sz="2800" dirty="0"/>
              <a:t>파일 참조</a:t>
            </a:r>
            <a:endParaRPr lang="en-US" altLang="ko-KR" sz="2800" dirty="0"/>
          </a:p>
          <a:p>
            <a:pPr lvl="1"/>
            <a:r>
              <a:rPr lang="ko-KR" altLang="en-US" sz="2400" dirty="0"/>
              <a:t>두 단위 이름 참조</a:t>
            </a:r>
            <a:endParaRPr lang="en-US" altLang="ko-KR" sz="2400" dirty="0"/>
          </a:p>
          <a:p>
            <a:pPr lvl="1"/>
            <a:r>
              <a:rPr lang="ko-KR" altLang="en-US" sz="2400" dirty="0"/>
              <a:t>임시적 참조</a:t>
            </a:r>
            <a:r>
              <a:rPr lang="en-US" altLang="ko-KR" sz="2400" dirty="0"/>
              <a:t>(</a:t>
            </a:r>
            <a:r>
              <a:rPr lang="ko-KR" altLang="en-US" sz="2400" dirty="0"/>
              <a:t>한 단위 이름 참조</a:t>
            </a:r>
            <a:r>
              <a:rPr lang="en-US" altLang="ko-KR" sz="2400" dirty="0"/>
              <a:t>)</a:t>
            </a:r>
          </a:p>
          <a:p>
            <a:pPr lvl="1"/>
            <a:r>
              <a:rPr lang="ko-KR" altLang="en-US" sz="2400" dirty="0"/>
              <a:t>영구적 참조</a:t>
            </a:r>
            <a:r>
              <a:rPr lang="en-US" altLang="ko-KR" sz="2400" dirty="0"/>
              <a:t>(</a:t>
            </a:r>
            <a:r>
              <a:rPr lang="ko-KR" altLang="en-US" sz="2400" dirty="0"/>
              <a:t>두 단위 이름 참조</a:t>
            </a:r>
            <a:r>
              <a:rPr lang="en-US" altLang="ko-KR" sz="2400" dirty="0"/>
              <a:t>)</a:t>
            </a:r>
          </a:p>
          <a:p>
            <a:pPr lvl="1"/>
            <a:endParaRPr lang="en-US" altLang="ko-KR" sz="2400" dirty="0"/>
          </a:p>
          <a:p>
            <a:pPr marL="457200" lvl="1" indent="0">
              <a:buNone/>
            </a:pPr>
            <a:r>
              <a:rPr lang="en-US" altLang="ko-KR" sz="2400" dirty="0" err="1"/>
              <a:t>WORK.Filename</a:t>
            </a:r>
            <a:endParaRPr lang="en-US" altLang="ko-KR" sz="2400" dirty="0"/>
          </a:p>
          <a:p>
            <a:pPr marL="457200" lvl="1" indent="0">
              <a:buNone/>
            </a:pPr>
            <a:r>
              <a:rPr lang="en-US" altLang="ko-KR" sz="2400" dirty="0"/>
              <a:t>Filename</a:t>
            </a:r>
          </a:p>
          <a:p>
            <a:pPr marL="457200" lvl="1" indent="0">
              <a:buNone/>
            </a:pPr>
            <a:r>
              <a:rPr lang="en-US" altLang="ko-KR" sz="2400" dirty="0" err="1"/>
              <a:t>LIBREF.Filename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5048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6. Which of the following file is a permanent SAS file?</a:t>
            </a:r>
          </a:p>
          <a:p>
            <a:endParaRPr lang="en-US" altLang="ko-KR" dirty="0"/>
          </a:p>
          <a:p>
            <a:pPr lvl="2"/>
            <a:r>
              <a:rPr lang="en-US" altLang="ko-KR" dirty="0"/>
              <a:t>A. </a:t>
            </a:r>
            <a:r>
              <a:rPr lang="en-US" altLang="ko-KR" dirty="0" err="1"/>
              <a:t>Sashelp.Prdsale</a:t>
            </a:r>
            <a:endParaRPr lang="en-US" altLang="ko-KR" dirty="0"/>
          </a:p>
          <a:p>
            <a:pPr lvl="2"/>
            <a:r>
              <a:rPr lang="en-US" altLang="ko-KR" dirty="0"/>
              <a:t>B. </a:t>
            </a:r>
            <a:r>
              <a:rPr lang="en-US" altLang="ko-KR" dirty="0" err="1"/>
              <a:t>Sasuser.Mysales</a:t>
            </a:r>
            <a:endParaRPr lang="en-US" altLang="ko-KR" dirty="0"/>
          </a:p>
          <a:p>
            <a:pPr lvl="2"/>
            <a:r>
              <a:rPr lang="en-US" altLang="ko-KR" dirty="0"/>
              <a:t>C. Profits.Quarter1</a:t>
            </a:r>
          </a:p>
          <a:p>
            <a:pPr lvl="2"/>
            <a:r>
              <a:rPr lang="en-US" altLang="ko-KR" dirty="0"/>
              <a:t>D. all of the above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4568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7. In a DATA step, how can you reference a temporary SAS data set named Forecast?</a:t>
            </a:r>
          </a:p>
          <a:p>
            <a:endParaRPr lang="en-US" altLang="ko-KR" dirty="0"/>
          </a:p>
          <a:p>
            <a:pPr lvl="2"/>
            <a:r>
              <a:rPr lang="en-US" altLang="ko-KR" dirty="0"/>
              <a:t>A. Forecast</a:t>
            </a:r>
          </a:p>
          <a:p>
            <a:pPr lvl="2"/>
            <a:r>
              <a:rPr lang="en-US" altLang="ko-KR" dirty="0"/>
              <a:t>B. </a:t>
            </a:r>
            <a:r>
              <a:rPr lang="en-US" altLang="ko-KR" dirty="0" err="1"/>
              <a:t>Work.Forecast</a:t>
            </a:r>
            <a:endParaRPr lang="en-US" altLang="ko-KR" dirty="0"/>
          </a:p>
          <a:p>
            <a:pPr lvl="2"/>
            <a:r>
              <a:rPr lang="en-US" altLang="ko-KR" dirty="0"/>
              <a:t>C. </a:t>
            </a:r>
            <a:r>
              <a:rPr lang="en-US" altLang="ko-KR" dirty="0" err="1"/>
              <a:t>Sales.Forecast</a:t>
            </a:r>
            <a:r>
              <a:rPr lang="en-US" altLang="ko-KR" dirty="0"/>
              <a:t>(after assigning the </a:t>
            </a:r>
            <a:r>
              <a:rPr lang="en-US" altLang="ko-KR" dirty="0" err="1"/>
              <a:t>libref</a:t>
            </a:r>
            <a:r>
              <a:rPr lang="en-US" altLang="ko-KR" dirty="0"/>
              <a:t> Sales)</a:t>
            </a:r>
          </a:p>
          <a:p>
            <a:pPr lvl="2"/>
            <a:r>
              <a:rPr lang="en-US" altLang="ko-KR" dirty="0"/>
              <a:t>D. only a and b above</a:t>
            </a:r>
          </a:p>
        </p:txBody>
      </p:sp>
    </p:spTree>
    <p:extLst>
      <p:ext uri="{BB962C8B-B14F-4D97-AF65-F5344CB8AC3E}">
        <p14:creationId xmlns:p14="http://schemas.microsoft.com/office/powerpoint/2010/main" val="1374567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set </a:t>
            </a:r>
            <a:r>
              <a:rPr lang="ko-KR" altLang="en-US" dirty="0"/>
              <a:t>명명 규칙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2400" dirty="0"/>
              <a:t>최소 </a:t>
            </a:r>
            <a:r>
              <a:rPr lang="en-US" altLang="ko-KR" sz="2400" dirty="0"/>
              <a:t>1</a:t>
            </a:r>
            <a:r>
              <a:rPr lang="ko-KR" altLang="en-US" sz="2400" dirty="0"/>
              <a:t>개의 문자에서 최대 </a:t>
            </a:r>
            <a:r>
              <a:rPr lang="en-US" altLang="ko-KR" sz="2400" dirty="0"/>
              <a:t>32</a:t>
            </a:r>
            <a:r>
              <a:rPr lang="ko-KR" altLang="en-US" sz="2400" dirty="0"/>
              <a:t>개 문자 할당 가능</a:t>
            </a:r>
            <a:endParaRPr lang="en-US" altLang="ko-KR" sz="2400" dirty="0"/>
          </a:p>
          <a:p>
            <a:pPr lvl="1"/>
            <a:r>
              <a:rPr lang="ko-KR" altLang="en-US" sz="2400" dirty="0"/>
              <a:t>첫 이름은 문자 또는 </a:t>
            </a:r>
            <a:r>
              <a:rPr lang="ko-KR" altLang="en-US" sz="2400" dirty="0" err="1"/>
              <a:t>언더스코어</a:t>
            </a:r>
            <a:r>
              <a:rPr lang="en-US" altLang="ko-KR" sz="2400" dirty="0"/>
              <a:t>(_)</a:t>
            </a:r>
            <a:r>
              <a:rPr lang="ko-KR" altLang="en-US" sz="2400" dirty="0"/>
              <a:t>로만 시작가능</a:t>
            </a:r>
            <a:endParaRPr lang="en-US" altLang="ko-KR" sz="2400" dirty="0"/>
          </a:p>
          <a:p>
            <a:pPr lvl="1"/>
            <a:r>
              <a:rPr lang="ko-KR" altLang="en-US" sz="2400" dirty="0" err="1"/>
              <a:t>두번째</a:t>
            </a:r>
            <a:r>
              <a:rPr lang="ko-KR" altLang="en-US" sz="2400" dirty="0"/>
              <a:t> 이후의 이름은 숫자</a:t>
            </a:r>
            <a:r>
              <a:rPr lang="en-US" altLang="ko-KR" sz="2400" dirty="0"/>
              <a:t>,</a:t>
            </a:r>
            <a:r>
              <a:rPr lang="ko-KR" altLang="en-US" sz="2400" dirty="0"/>
              <a:t>문자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언더스코어의</a:t>
            </a:r>
            <a:r>
              <a:rPr lang="ko-KR" altLang="en-US" sz="2400" dirty="0"/>
              <a:t> 조합으로 구성 가능</a:t>
            </a:r>
            <a:endParaRPr lang="en-US" altLang="ko-KR" sz="2400" dirty="0"/>
          </a:p>
          <a:p>
            <a:pPr marL="457200" lvl="1" indent="0">
              <a:buNone/>
            </a:pPr>
            <a:r>
              <a:rPr lang="ko-KR" altLang="en-US" sz="2000" dirty="0"/>
              <a:t>유효한 데이터 셋 이름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Payroll, _data, a123 </a:t>
            </a:r>
            <a:r>
              <a:rPr lang="ko-KR" altLang="en-US" sz="2000" dirty="0"/>
              <a:t>등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ko-KR" altLang="en-US" sz="2000" dirty="0"/>
              <a:t>유효하지 않은 데이터 셋 이름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1data, 32</a:t>
            </a:r>
            <a:r>
              <a:rPr lang="ko-KR" altLang="en-US" sz="2000" dirty="0"/>
              <a:t>개</a:t>
            </a:r>
            <a:r>
              <a:rPr lang="en-US" altLang="ko-KR" sz="2000" dirty="0"/>
              <a:t> </a:t>
            </a:r>
            <a:r>
              <a:rPr lang="ko-KR" altLang="en-US" sz="2000" dirty="0"/>
              <a:t>이상의</a:t>
            </a:r>
            <a:r>
              <a:rPr lang="en-US" altLang="ko-KR" sz="2000" dirty="0"/>
              <a:t> </a:t>
            </a:r>
            <a:r>
              <a:rPr lang="ko-KR" altLang="en-US" sz="2000" dirty="0"/>
              <a:t>문자할당 시 오류 발생</a:t>
            </a:r>
            <a:endParaRPr lang="en-US" altLang="ko-KR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97152"/>
            <a:ext cx="70104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0512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5. Which of the following variable names is valid?</a:t>
            </a:r>
          </a:p>
          <a:p>
            <a:endParaRPr lang="en-US" altLang="ko-KR" dirty="0"/>
          </a:p>
          <a:p>
            <a:pPr lvl="2"/>
            <a:r>
              <a:rPr lang="en-US" altLang="ko-KR" dirty="0"/>
              <a:t>A. 4BirthDate</a:t>
            </a:r>
          </a:p>
          <a:p>
            <a:pPr lvl="2"/>
            <a:r>
              <a:rPr lang="en-US" altLang="ko-KR" dirty="0"/>
              <a:t>B. $Cost</a:t>
            </a:r>
          </a:p>
          <a:p>
            <a:pPr lvl="2"/>
            <a:r>
              <a:rPr lang="en-US" altLang="ko-KR" dirty="0"/>
              <a:t>C. _Items_</a:t>
            </a:r>
          </a:p>
          <a:p>
            <a:pPr lvl="2"/>
            <a:r>
              <a:rPr lang="en-US" altLang="ko-KR" dirty="0"/>
              <a:t>D. Tax-Rate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124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10. What is a SAS data library?</a:t>
            </a:r>
          </a:p>
          <a:p>
            <a:endParaRPr lang="en-US" altLang="ko-KR" dirty="0"/>
          </a:p>
          <a:p>
            <a:pPr lvl="2"/>
            <a:r>
              <a:rPr lang="en-US" altLang="ko-KR" dirty="0"/>
              <a:t>A. a collection of SAS files, such as SAS data sets and catalogs </a:t>
            </a:r>
          </a:p>
          <a:p>
            <a:pPr lvl="2"/>
            <a:r>
              <a:rPr lang="en-US" altLang="ko-KR" dirty="0"/>
              <a:t>B. in some operating environments ,a physical collection of SAS files</a:t>
            </a:r>
          </a:p>
          <a:p>
            <a:pPr lvl="2"/>
            <a:r>
              <a:rPr lang="en-US" altLang="ko-KR" dirty="0"/>
              <a:t>C. in some </a:t>
            </a:r>
            <a:r>
              <a:rPr lang="en-US" altLang="ko-KR" dirty="0" err="1"/>
              <a:t>operationg</a:t>
            </a:r>
            <a:r>
              <a:rPr lang="en-US" altLang="ko-KR" dirty="0"/>
              <a:t> environments, a logically related collection of SAS files</a:t>
            </a:r>
          </a:p>
          <a:p>
            <a:pPr lvl="2"/>
            <a:r>
              <a:rPr lang="en-US" altLang="ko-KR" dirty="0"/>
              <a:t>D. all of the above</a:t>
            </a:r>
          </a:p>
        </p:txBody>
      </p:sp>
    </p:spTree>
    <p:extLst>
      <p:ext uri="{BB962C8B-B14F-4D97-AF65-F5344CB8AC3E}">
        <p14:creationId xmlns:p14="http://schemas.microsoft.com/office/powerpoint/2010/main" val="1843708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SAS data 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서술자</a:t>
            </a:r>
            <a:r>
              <a:rPr lang="en-US" altLang="ko-KR" sz="2800" dirty="0"/>
              <a:t>(descriptor)</a:t>
            </a:r>
            <a:r>
              <a:rPr lang="ko-KR" altLang="en-US" sz="2800" dirty="0"/>
              <a:t> 부분과 데이터부분으로 구성</a:t>
            </a:r>
            <a:endParaRPr lang="en-US" altLang="ko-KR" sz="2800" dirty="0"/>
          </a:p>
          <a:p>
            <a:pPr lvl="1"/>
            <a:r>
              <a:rPr lang="ko-KR" altLang="en-US" sz="2400" dirty="0"/>
              <a:t>서술자 부분</a:t>
            </a:r>
            <a:endParaRPr lang="en-US" altLang="ko-KR" sz="2400" dirty="0"/>
          </a:p>
          <a:p>
            <a:pPr lvl="2"/>
            <a:r>
              <a:rPr lang="ko-KR" altLang="en-US" sz="2000" dirty="0"/>
              <a:t>데이터 세트의 이름</a:t>
            </a:r>
            <a:endParaRPr lang="en-US" altLang="ko-KR" sz="2000" dirty="0"/>
          </a:p>
          <a:p>
            <a:pPr lvl="2"/>
            <a:r>
              <a:rPr lang="ko-KR" altLang="en-US" sz="2000" dirty="0"/>
              <a:t>생성된 날짜</a:t>
            </a:r>
            <a:r>
              <a:rPr lang="en-US" altLang="ko-KR" sz="2000" dirty="0"/>
              <a:t> </a:t>
            </a:r>
            <a:r>
              <a:rPr lang="ko-KR" altLang="en-US" sz="2000" dirty="0"/>
              <a:t>및 시간</a:t>
            </a:r>
            <a:endParaRPr lang="en-US" altLang="ko-KR" sz="2000" dirty="0"/>
          </a:p>
          <a:p>
            <a:pPr lvl="2"/>
            <a:r>
              <a:rPr lang="ko-KR" altLang="en-US" sz="2000" dirty="0"/>
              <a:t>관측치의 수</a:t>
            </a:r>
            <a:endParaRPr lang="en-US" altLang="ko-KR" sz="2000" dirty="0"/>
          </a:p>
          <a:p>
            <a:pPr lvl="2"/>
            <a:r>
              <a:rPr lang="ko-KR" altLang="en-US" sz="2000" dirty="0"/>
              <a:t>변수의 총 개수</a:t>
            </a:r>
            <a:endParaRPr lang="en-US" altLang="ko-KR" sz="2000" dirty="0"/>
          </a:p>
          <a:p>
            <a:pPr lvl="2"/>
            <a:r>
              <a:rPr lang="en-US" altLang="ko-KR" sz="2000" dirty="0"/>
              <a:t>Proc contents </a:t>
            </a:r>
            <a:r>
              <a:rPr lang="ko-KR" altLang="en-US" sz="2000" dirty="0"/>
              <a:t>문을 이용해 확인 가능</a:t>
            </a:r>
            <a:endParaRPr lang="en-US" altLang="ko-KR" sz="2000" dirty="0"/>
          </a:p>
          <a:p>
            <a:pPr lvl="1"/>
            <a:r>
              <a:rPr lang="ko-KR" altLang="en-US" sz="2400" dirty="0"/>
              <a:t>데이터 부분</a:t>
            </a:r>
            <a:endParaRPr lang="en-US" altLang="ko-KR" sz="2400" dirty="0"/>
          </a:p>
          <a:p>
            <a:pPr lvl="2"/>
            <a:endParaRPr lang="en-US" altLang="ko-KR" sz="2000" dirty="0"/>
          </a:p>
          <a:p>
            <a:pPr lvl="1"/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580648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데이터부분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4639"/>
            <a:ext cx="2394888" cy="1773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774641"/>
            <a:ext cx="2356874" cy="171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774640"/>
            <a:ext cx="2356874" cy="1773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097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속성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이름</a:t>
            </a:r>
            <a:r>
              <a:rPr lang="en-US" altLang="ko-KR" dirty="0"/>
              <a:t>(</a:t>
            </a:r>
            <a:r>
              <a:rPr lang="ko-KR" altLang="en-US" dirty="0"/>
              <a:t>생략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유형</a:t>
            </a:r>
            <a:endParaRPr lang="en-US" altLang="ko-KR" dirty="0"/>
          </a:p>
          <a:p>
            <a:pPr lvl="1"/>
            <a:r>
              <a:rPr lang="ko-KR" altLang="en-US" dirty="0"/>
              <a:t>문자형</a:t>
            </a:r>
            <a:r>
              <a:rPr lang="en-US" altLang="ko-KR" dirty="0"/>
              <a:t>, </a:t>
            </a:r>
            <a:r>
              <a:rPr lang="ko-KR" altLang="en-US" dirty="0" err="1"/>
              <a:t>숫자형으로</a:t>
            </a:r>
            <a:r>
              <a:rPr lang="ko-KR" altLang="en-US" dirty="0"/>
              <a:t> 구분</a:t>
            </a:r>
            <a:endParaRPr lang="en-US" altLang="ko-KR" dirty="0"/>
          </a:p>
          <a:p>
            <a:r>
              <a:rPr lang="ko-KR" altLang="en-US" dirty="0"/>
              <a:t>길이</a:t>
            </a:r>
            <a:endParaRPr lang="en-US" altLang="ko-KR" dirty="0"/>
          </a:p>
          <a:p>
            <a:pPr lvl="1"/>
            <a:r>
              <a:rPr lang="ko-KR" altLang="en-US" dirty="0"/>
              <a:t>문자형의 경우 </a:t>
            </a:r>
            <a:r>
              <a:rPr lang="en-US" altLang="ko-KR" dirty="0"/>
              <a:t>32,767</a:t>
            </a:r>
            <a:r>
              <a:rPr lang="ko-KR" altLang="en-US" dirty="0"/>
              <a:t>자리</a:t>
            </a:r>
            <a:endParaRPr lang="en-US" altLang="ko-KR" dirty="0"/>
          </a:p>
          <a:p>
            <a:pPr lvl="1"/>
            <a:r>
              <a:rPr lang="ko-KR" altLang="en-US" dirty="0" err="1"/>
              <a:t>숫자형</a:t>
            </a:r>
            <a:r>
              <a:rPr lang="ko-KR" altLang="en-US" dirty="0"/>
              <a:t> 변수들의 경우 기본적으로 </a:t>
            </a:r>
            <a:r>
              <a:rPr lang="en-US" altLang="ko-KR" dirty="0"/>
              <a:t>8</a:t>
            </a:r>
            <a:r>
              <a:rPr lang="ko-KR" altLang="en-US" dirty="0"/>
              <a:t>이 할당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52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기초개념</a:t>
            </a:r>
            <a:endParaRPr lang="en-US" altLang="ko-KR" dirty="0"/>
          </a:p>
          <a:p>
            <a:r>
              <a:rPr lang="ko-KR" altLang="en-US" dirty="0"/>
              <a:t>파일의 참조와 옵션 설정</a:t>
            </a:r>
            <a:endParaRPr lang="en-US" altLang="ko-KR" dirty="0"/>
          </a:p>
          <a:p>
            <a:r>
              <a:rPr lang="en-US" altLang="ko-KR" dirty="0"/>
              <a:t>SAS </a:t>
            </a:r>
            <a:r>
              <a:rPr lang="ko-KR" altLang="en-US" dirty="0"/>
              <a:t>프로그램 편집과 디버깅</a:t>
            </a:r>
            <a:endParaRPr lang="en-US" altLang="ko-KR" dirty="0"/>
          </a:p>
          <a:p>
            <a:r>
              <a:rPr lang="ko-KR" altLang="en-US" dirty="0"/>
              <a:t>보고서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  <a:endParaRPr lang="en-US" altLang="ko-KR" dirty="0"/>
          </a:p>
          <a:p>
            <a:r>
              <a:rPr lang="en-US" altLang="ko-KR" dirty="0"/>
              <a:t>Raw data</a:t>
            </a:r>
            <a:r>
              <a:rPr lang="ko-KR" altLang="en-US" dirty="0"/>
              <a:t>로 부터 </a:t>
            </a:r>
            <a:r>
              <a:rPr lang="en-US" altLang="ko-KR" dirty="0"/>
              <a:t>SAS </a:t>
            </a:r>
            <a:r>
              <a:rPr lang="ko-KR" altLang="en-US" dirty="0"/>
              <a:t>데이터 생성</a:t>
            </a:r>
            <a:endParaRPr lang="en-US" altLang="ko-KR" dirty="0"/>
          </a:p>
          <a:p>
            <a:r>
              <a:rPr lang="en-US" altLang="ko-KR" dirty="0"/>
              <a:t>DATA </a:t>
            </a:r>
            <a:r>
              <a:rPr lang="ko-KR" altLang="en-US" dirty="0"/>
              <a:t>단계의 이해</a:t>
            </a:r>
          </a:p>
        </p:txBody>
      </p:sp>
    </p:spTree>
    <p:extLst>
      <p:ext uri="{BB962C8B-B14F-4D97-AF65-F5344CB8AC3E}">
        <p14:creationId xmlns:p14="http://schemas.microsoft.com/office/powerpoint/2010/main" val="992854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 /</a:t>
            </a:r>
            <a:r>
              <a:rPr lang="en-US" altLang="ko-KR" dirty="0" err="1"/>
              <a:t>informat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338376"/>
              </p:ext>
            </p:extLst>
          </p:nvPr>
        </p:nvGraphicFramePr>
        <p:xfrm>
          <a:off x="457200" y="1600200"/>
          <a:ext cx="8229600" cy="3668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82452">
                <a:tc>
                  <a:txBody>
                    <a:bodyPr/>
                    <a:lstStyle/>
                    <a:p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특정한 형식으로 값을 출력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문자형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숫자형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날짜형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포맷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을 제공하며 사용자 정의 포맷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생성 가능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5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특정 형식으로 외부파일을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SAS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에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읽어 오는 것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45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76042"/>
            <a:ext cx="18288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343" y="3356992"/>
            <a:ext cx="20764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20888"/>
            <a:ext cx="17335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178" y="4133093"/>
            <a:ext cx="14192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656" y="5589240"/>
            <a:ext cx="10953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031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레이블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최대 </a:t>
            </a:r>
            <a:r>
              <a:rPr lang="en-US" altLang="ko-KR" dirty="0"/>
              <a:t>256</a:t>
            </a:r>
            <a:r>
              <a:rPr lang="ko-KR" altLang="en-US" dirty="0"/>
              <a:t>개의 문자를 가진 레이블을 할당 가능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67025"/>
            <a:ext cx="22574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733674"/>
            <a:ext cx="14668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2709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How</a:t>
            </a:r>
            <a:r>
              <a:rPr lang="ko-KR" altLang="en-US" dirty="0"/>
              <a:t> </a:t>
            </a:r>
            <a:r>
              <a:rPr lang="en-US" altLang="ko-KR" dirty="0"/>
              <a:t>many observations and variables does the data set below contain?</a:t>
            </a:r>
          </a:p>
          <a:p>
            <a:pPr lvl="5"/>
            <a:r>
              <a:rPr lang="en-US" altLang="ko-KR" dirty="0"/>
              <a:t>A. 3 observations, 4 variables</a:t>
            </a:r>
          </a:p>
          <a:p>
            <a:pPr lvl="5"/>
            <a:r>
              <a:rPr lang="en-US" altLang="ko-KR" dirty="0"/>
              <a:t>B. 3 observations, 3 variables</a:t>
            </a:r>
          </a:p>
          <a:p>
            <a:pPr lvl="5"/>
            <a:r>
              <a:rPr lang="en-US" altLang="ko-KR" dirty="0"/>
              <a:t>C. 4 observations, 3 variables</a:t>
            </a:r>
          </a:p>
          <a:p>
            <a:pPr lvl="5"/>
            <a:r>
              <a:rPr lang="en-US" altLang="ko-KR" dirty="0"/>
              <a:t>D. can’t tell because some values are missing</a:t>
            </a:r>
          </a:p>
          <a:p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76822"/>
            <a:ext cx="2531436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506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 What type of variable is the variable </a:t>
            </a:r>
            <a:r>
              <a:rPr lang="en-US" altLang="ko-KR" dirty="0" err="1"/>
              <a:t>AccNum</a:t>
            </a:r>
            <a:r>
              <a:rPr lang="en-US" altLang="ko-KR" dirty="0"/>
              <a:t> in the data set below?</a:t>
            </a:r>
          </a:p>
          <a:p>
            <a:pPr lvl="6"/>
            <a:r>
              <a:rPr lang="en-US" altLang="ko-KR" dirty="0"/>
              <a:t>A. numeric</a:t>
            </a:r>
          </a:p>
          <a:p>
            <a:pPr lvl="6"/>
            <a:r>
              <a:rPr lang="en-US" altLang="ko-KR" dirty="0"/>
              <a:t>B. character</a:t>
            </a:r>
          </a:p>
          <a:p>
            <a:pPr lvl="6"/>
            <a:r>
              <a:rPr lang="en-US" altLang="ko-KR" dirty="0"/>
              <a:t>C. can be either character or numeric</a:t>
            </a:r>
          </a:p>
          <a:p>
            <a:pPr lvl="6"/>
            <a:r>
              <a:rPr lang="en-US" altLang="ko-KR" dirty="0"/>
              <a:t>D. can’t tell from the data shown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94325"/>
            <a:ext cx="244775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713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4. What type of variable is the variable is the variable Wear in the data set below?</a:t>
            </a:r>
          </a:p>
          <a:p>
            <a:pPr lvl="6"/>
            <a:r>
              <a:rPr lang="en-US" altLang="ko-KR" dirty="0"/>
              <a:t>A. numeric</a:t>
            </a:r>
          </a:p>
          <a:p>
            <a:pPr lvl="6"/>
            <a:r>
              <a:rPr lang="en-US" altLang="ko-KR" dirty="0"/>
              <a:t>B. character</a:t>
            </a:r>
          </a:p>
          <a:p>
            <a:pPr lvl="6"/>
            <a:r>
              <a:rPr lang="en-US" altLang="ko-KR" dirty="0"/>
              <a:t>C. can be either character or numeric</a:t>
            </a:r>
          </a:p>
          <a:p>
            <a:pPr lvl="6"/>
            <a:r>
              <a:rPr lang="en-US" altLang="ko-KR" dirty="0"/>
              <a:t>D. can’t tell from the data shown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636912"/>
            <a:ext cx="2524663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876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8. What is the default length for the numeric variable Balance?</a:t>
            </a:r>
          </a:p>
          <a:p>
            <a:pPr lvl="6"/>
            <a:r>
              <a:rPr lang="en-US" altLang="ko-KR" dirty="0"/>
              <a:t>A. 5</a:t>
            </a:r>
          </a:p>
          <a:p>
            <a:pPr lvl="6"/>
            <a:r>
              <a:rPr lang="en-US" altLang="ko-KR" dirty="0"/>
              <a:t>B. 6</a:t>
            </a:r>
          </a:p>
          <a:p>
            <a:pPr lvl="6"/>
            <a:r>
              <a:rPr lang="en-US" altLang="ko-KR" dirty="0"/>
              <a:t>C. 7</a:t>
            </a:r>
          </a:p>
          <a:p>
            <a:pPr lvl="6"/>
            <a:r>
              <a:rPr lang="en-US" altLang="ko-KR" dirty="0"/>
              <a:t>D. 8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6912"/>
            <a:ext cx="2739879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749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파일의 참조와 옵션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라이브러리</a:t>
            </a:r>
            <a:endParaRPr lang="en-US" altLang="ko-KR" dirty="0"/>
          </a:p>
          <a:p>
            <a:r>
              <a:rPr lang="en-US" altLang="ko-KR" dirty="0"/>
              <a:t>SAS </a:t>
            </a:r>
            <a:r>
              <a:rPr lang="ko-KR" altLang="en-US" dirty="0"/>
              <a:t>시스템 옵션 설정</a:t>
            </a:r>
            <a:endParaRPr lang="en-US" altLang="ko-KR" dirty="0"/>
          </a:p>
          <a:p>
            <a:pPr lvl="1"/>
            <a:r>
              <a:rPr lang="ko-KR" altLang="en-US" dirty="0" err="1"/>
              <a:t>연도값</a:t>
            </a:r>
            <a:r>
              <a:rPr lang="ko-KR" altLang="en-US" dirty="0"/>
              <a:t> 다루기</a:t>
            </a:r>
            <a:endParaRPr lang="en-US" altLang="ko-KR" dirty="0"/>
          </a:p>
          <a:p>
            <a:pPr lvl="1"/>
            <a:r>
              <a:rPr lang="ko-KR" altLang="en-US" dirty="0"/>
              <a:t>관측치 지정</a:t>
            </a:r>
          </a:p>
        </p:txBody>
      </p:sp>
    </p:spTree>
    <p:extLst>
      <p:ext uri="{BB962C8B-B14F-4D97-AF65-F5344CB8AC3E}">
        <p14:creationId xmlns:p14="http://schemas.microsoft.com/office/powerpoint/2010/main" val="2063041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SAS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기본 라이브러리 </a:t>
            </a:r>
            <a:endParaRPr lang="en-US" altLang="ko-KR" dirty="0"/>
          </a:p>
          <a:p>
            <a:pPr lvl="1"/>
            <a:r>
              <a:rPr lang="en-US" altLang="ko-KR" dirty="0" err="1"/>
              <a:t>Sashelp</a:t>
            </a:r>
            <a:r>
              <a:rPr lang="en-US" altLang="ko-KR" dirty="0"/>
              <a:t> : </a:t>
            </a:r>
            <a:r>
              <a:rPr lang="ko-KR" altLang="en-US" dirty="0"/>
              <a:t>읽기만 가능</a:t>
            </a:r>
            <a:endParaRPr lang="en-US" altLang="ko-KR" dirty="0"/>
          </a:p>
          <a:p>
            <a:pPr lvl="1"/>
            <a:r>
              <a:rPr lang="en-US" altLang="ko-KR" dirty="0" err="1"/>
              <a:t>Sasuser</a:t>
            </a:r>
            <a:endParaRPr lang="en-US" altLang="ko-KR" dirty="0"/>
          </a:p>
          <a:p>
            <a:pPr lvl="1"/>
            <a:r>
              <a:rPr lang="en-US" altLang="ko-KR" dirty="0"/>
              <a:t>Work : </a:t>
            </a:r>
            <a:r>
              <a:rPr lang="ko-KR" altLang="en-US" dirty="0"/>
              <a:t>임시 라이브러리</a:t>
            </a:r>
            <a:endParaRPr lang="en-US" altLang="ko-KR" dirty="0"/>
          </a:p>
          <a:p>
            <a:r>
              <a:rPr lang="en-US" altLang="ko-KR" dirty="0" err="1"/>
              <a:t>Libname</a:t>
            </a:r>
            <a:r>
              <a:rPr lang="en-US" altLang="ko-KR" dirty="0"/>
              <a:t> </a:t>
            </a:r>
            <a:r>
              <a:rPr lang="en-US" altLang="ko-KR" dirty="0" err="1"/>
              <a:t>libref</a:t>
            </a:r>
            <a:r>
              <a:rPr lang="en-US" altLang="ko-KR" dirty="0"/>
              <a:t> ‘SAS-data-library’;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sz="2400" dirty="0" err="1"/>
              <a:t>라이브러리명은</a:t>
            </a:r>
            <a:r>
              <a:rPr lang="ko-KR" altLang="en-US" sz="2400" dirty="0"/>
              <a:t> 최대 </a:t>
            </a:r>
            <a:r>
              <a:rPr lang="en-US" altLang="ko-KR" sz="2400" dirty="0"/>
              <a:t>8</a:t>
            </a:r>
            <a:r>
              <a:rPr lang="ko-KR" altLang="en-US" sz="2400" dirty="0"/>
              <a:t>자의 문자</a:t>
            </a:r>
            <a:r>
              <a:rPr lang="en-US" altLang="ko-KR" sz="2400" dirty="0"/>
              <a:t>(</a:t>
            </a:r>
            <a:r>
              <a:rPr lang="ko-KR" altLang="en-US" sz="2400" dirty="0"/>
              <a:t>넘으면 오류</a:t>
            </a:r>
            <a:r>
              <a:rPr lang="en-US" altLang="ko-KR" sz="2400" dirty="0"/>
              <a:t>)</a:t>
            </a:r>
          </a:p>
          <a:p>
            <a:pPr lvl="1"/>
            <a:r>
              <a:rPr lang="ko-KR" altLang="en-US" sz="2400" dirty="0"/>
              <a:t>문자나 밑줄로 시작하며 문자 숫자 밑줄을 포함할 수 있다</a:t>
            </a:r>
            <a:r>
              <a:rPr lang="en-US" altLang="ko-KR" sz="2400" dirty="0"/>
              <a:t>.</a:t>
            </a:r>
          </a:p>
          <a:p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437112"/>
            <a:ext cx="7128792" cy="46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809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다른형식파일과</a:t>
            </a:r>
            <a:r>
              <a:rPr lang="ko-KR" altLang="en-US" dirty="0"/>
              <a:t> 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SAS </a:t>
            </a:r>
            <a:r>
              <a:rPr lang="ko-KR" altLang="en-US" dirty="0"/>
              <a:t>파일의 형태가 아닌 경우 이 파일을 </a:t>
            </a:r>
            <a:r>
              <a:rPr lang="en-US" altLang="ko-KR" dirty="0"/>
              <a:t>SAS</a:t>
            </a:r>
            <a:r>
              <a:rPr lang="ko-KR" altLang="en-US" dirty="0"/>
              <a:t>에서 사용할 수 있게 엔진을 이용해 파일을 읽거나 쓸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68960"/>
            <a:ext cx="7434902" cy="790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715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라이브러리의 내용보기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10588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4904"/>
            <a:ext cx="6484233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156176" y="1556792"/>
            <a:ext cx="1584176" cy="46805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77280" y="2636912"/>
            <a:ext cx="1031024" cy="46805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755576" y="3717032"/>
            <a:ext cx="1008112" cy="4320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67136" y="3748390"/>
            <a:ext cx="526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_ALL_</a:t>
            </a:r>
            <a:r>
              <a:rPr lang="ko-KR" altLang="en-US" dirty="0"/>
              <a:t>를 지정하였을 때만 </a:t>
            </a:r>
            <a:r>
              <a:rPr lang="en-US" altLang="ko-KR" dirty="0"/>
              <a:t>nods</a:t>
            </a:r>
            <a:r>
              <a:rPr lang="ko-KR" altLang="en-US" dirty="0"/>
              <a:t>를 지정할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541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기초개념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SAS </a:t>
            </a:r>
            <a:r>
              <a:rPr lang="ko-KR" altLang="en-US" dirty="0"/>
              <a:t>프로그램의 단계와 구문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라이브러리의 개념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SAS data set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769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3.When you specify an engine for a library, you are always specifying</a:t>
            </a:r>
          </a:p>
          <a:p>
            <a:endParaRPr lang="en-US" altLang="ko-KR" sz="3000" dirty="0"/>
          </a:p>
          <a:p>
            <a:r>
              <a:rPr lang="en-US" altLang="ko-KR" sz="2400" dirty="0"/>
              <a:t>A. the file format for files that are stored in the library.</a:t>
            </a:r>
          </a:p>
          <a:p>
            <a:r>
              <a:rPr lang="en-US" altLang="ko-KR" sz="2400" dirty="0"/>
              <a:t>B. the version of SAS that you are using.</a:t>
            </a:r>
          </a:p>
          <a:p>
            <a:r>
              <a:rPr lang="en-US" altLang="ko-KR" sz="2400" dirty="0"/>
              <a:t>C. access to other soft ware vendors files.</a:t>
            </a:r>
          </a:p>
          <a:p>
            <a:r>
              <a:rPr lang="en-US" altLang="ko-KR" sz="2400" dirty="0"/>
              <a:t>D. instructions for creating temporary SAS files.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라이브러리에 대한 엔진을 지정할 때 항상 라이브러리에 저장된 파일의 형식을 지정합니다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94433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4. Which statement prints a summary of all the files stored in the library named Area 51?</a:t>
            </a:r>
          </a:p>
          <a:p>
            <a:endParaRPr lang="en-US" altLang="ko-KR" sz="2800" dirty="0"/>
          </a:p>
          <a:p>
            <a:pPr lvl="2"/>
            <a:r>
              <a:rPr lang="en-US" altLang="ko-KR" sz="2000" dirty="0"/>
              <a:t>A. proc contents data=area51._all_nods;</a:t>
            </a:r>
          </a:p>
          <a:p>
            <a:pPr lvl="2"/>
            <a:r>
              <a:rPr lang="en-US" altLang="ko-KR" sz="2000" dirty="0"/>
              <a:t>B. proc contents data=area51 _</a:t>
            </a:r>
            <a:r>
              <a:rPr lang="en-US" altLang="ko-KR" sz="2000" dirty="0" err="1"/>
              <a:t>all_nods</a:t>
            </a:r>
            <a:r>
              <a:rPr lang="en-US" altLang="ko-KR" sz="2000" dirty="0"/>
              <a:t>;</a:t>
            </a:r>
          </a:p>
          <a:p>
            <a:pPr lvl="2"/>
            <a:r>
              <a:rPr lang="en-US" altLang="ko-KR" sz="2000" dirty="0"/>
              <a:t>C. proc contents data=area51 _</a:t>
            </a:r>
            <a:r>
              <a:rPr lang="en-US" altLang="ko-KR" sz="2000" dirty="0" err="1"/>
              <a:t>all_noobs</a:t>
            </a:r>
            <a:r>
              <a:rPr lang="en-US" altLang="ko-KR" sz="2000" dirty="0"/>
              <a:t>;</a:t>
            </a:r>
          </a:p>
          <a:p>
            <a:pPr lvl="2"/>
            <a:r>
              <a:rPr lang="en-US" altLang="ko-KR" sz="2000" dirty="0"/>
              <a:t>D. proc contents data=area51 _all_ .nods;</a:t>
            </a:r>
          </a:p>
          <a:p>
            <a:pPr lvl="2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96317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3000" dirty="0"/>
              <a:t>6. Which of the following programs correctly references a SAS data set names </a:t>
            </a:r>
            <a:r>
              <a:rPr lang="en-US" altLang="ko-KR" sz="3000" dirty="0" err="1"/>
              <a:t>SalesAnalysis</a:t>
            </a:r>
            <a:r>
              <a:rPr lang="en-US" altLang="ko-KR" sz="3000" dirty="0"/>
              <a:t> that is stored in a permanent SAS library?</a:t>
            </a:r>
          </a:p>
          <a:p>
            <a:endParaRPr lang="en-US" altLang="ko-KR" sz="2800" dirty="0"/>
          </a:p>
          <a:p>
            <a:r>
              <a:rPr lang="en-US" altLang="ko-KR" sz="2600" b="1" dirty="0"/>
              <a:t>A. data </a:t>
            </a:r>
            <a:r>
              <a:rPr lang="en-US" altLang="ko-KR" sz="2600" b="1" dirty="0" err="1"/>
              <a:t>saleslibrary.salesanalysis</a:t>
            </a:r>
            <a:r>
              <a:rPr lang="en-US" altLang="ko-KR" sz="2600" b="1" dirty="0"/>
              <a:t>;</a:t>
            </a:r>
          </a:p>
          <a:p>
            <a:pPr marL="0" indent="0">
              <a:buNone/>
            </a:pPr>
            <a:r>
              <a:rPr lang="en-US" altLang="ko-KR" sz="2600" b="1" dirty="0"/>
              <a:t>Set </a:t>
            </a:r>
            <a:r>
              <a:rPr lang="en-US" altLang="ko-KR" sz="2600" b="1" dirty="0" err="1"/>
              <a:t>mydata.quarterlsales</a:t>
            </a:r>
            <a:r>
              <a:rPr lang="en-US" altLang="ko-KR" sz="2600" b="1" dirty="0"/>
              <a:t>;</a:t>
            </a:r>
          </a:p>
          <a:p>
            <a:pPr marL="0" indent="0">
              <a:buNone/>
            </a:pPr>
            <a:r>
              <a:rPr lang="en-US" altLang="ko-KR" sz="2600" b="1" dirty="0"/>
              <a:t>If sales&gt;1000000;</a:t>
            </a:r>
          </a:p>
          <a:p>
            <a:pPr marL="0" indent="0">
              <a:buNone/>
            </a:pPr>
            <a:r>
              <a:rPr lang="en-US" altLang="ko-KR" sz="2600" b="1" dirty="0"/>
              <a:t>Run;</a:t>
            </a:r>
          </a:p>
          <a:p>
            <a:r>
              <a:rPr lang="en-US" altLang="ko-KR" sz="2600" b="1" dirty="0"/>
              <a:t>B.  Data </a:t>
            </a:r>
            <a:r>
              <a:rPr lang="en-US" altLang="ko-KR" sz="2600" b="1" dirty="0" err="1"/>
              <a:t>mysales.totals</a:t>
            </a:r>
            <a:r>
              <a:rPr lang="en-US" altLang="ko-KR" sz="2600" b="1" dirty="0"/>
              <a:t>;</a:t>
            </a:r>
          </a:p>
          <a:p>
            <a:pPr marL="0" indent="0">
              <a:buNone/>
            </a:pPr>
            <a:r>
              <a:rPr lang="en-US" altLang="ko-KR" sz="2600" b="1" dirty="0"/>
              <a:t>Set sales_99.salesanalysis;</a:t>
            </a:r>
          </a:p>
          <a:p>
            <a:pPr marL="0" indent="0">
              <a:buNone/>
            </a:pPr>
            <a:r>
              <a:rPr lang="en-US" altLang="ko-KR" sz="2600" b="1" dirty="0"/>
              <a:t>If </a:t>
            </a:r>
            <a:r>
              <a:rPr lang="en-US" altLang="ko-KR" sz="2600" b="1" dirty="0" err="1"/>
              <a:t>totalsales</a:t>
            </a:r>
            <a:r>
              <a:rPr lang="en-US" altLang="ko-KR" sz="2600" b="1" dirty="0"/>
              <a:t>&gt;50000;</a:t>
            </a:r>
          </a:p>
          <a:p>
            <a:pPr marL="0" indent="0">
              <a:buNone/>
            </a:pPr>
            <a:r>
              <a:rPr lang="en-US" altLang="ko-KR" sz="2600" b="1" dirty="0"/>
              <a:t>run;</a:t>
            </a:r>
          </a:p>
        </p:txBody>
      </p:sp>
    </p:spTree>
    <p:extLst>
      <p:ext uri="{BB962C8B-B14F-4D97-AF65-F5344CB8AC3E}">
        <p14:creationId xmlns:p14="http://schemas.microsoft.com/office/powerpoint/2010/main" val="2447840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6. Which of the following programs correctly references a SAS data set names </a:t>
            </a:r>
            <a:r>
              <a:rPr lang="en-US" altLang="ko-KR" sz="2800" dirty="0" err="1"/>
              <a:t>SalesAnalysis</a:t>
            </a:r>
            <a:r>
              <a:rPr lang="en-US" altLang="ko-KR" sz="2800" dirty="0"/>
              <a:t> that is stored in a permanent SAS library?</a:t>
            </a:r>
          </a:p>
          <a:p>
            <a:endParaRPr lang="en-US" altLang="ko-KR" sz="2800" dirty="0"/>
          </a:p>
          <a:p>
            <a:r>
              <a:rPr lang="en-US" altLang="ko-KR" sz="2400" b="1" dirty="0"/>
              <a:t>C. proc print data=salesanalysis.quarter1;</a:t>
            </a:r>
          </a:p>
          <a:p>
            <a:pPr marL="0" indent="0">
              <a:buNone/>
            </a:pPr>
            <a:r>
              <a:rPr lang="en-US" altLang="ko-KR" sz="2400" b="1" dirty="0" err="1"/>
              <a:t>Var</a:t>
            </a:r>
            <a:r>
              <a:rPr lang="en-US" altLang="ko-KR" sz="2400" b="1" dirty="0"/>
              <a:t> sales </a:t>
            </a:r>
            <a:r>
              <a:rPr lang="en-US" altLang="ko-KR" sz="2400" b="1" dirty="0" err="1"/>
              <a:t>salesrep</a:t>
            </a:r>
            <a:r>
              <a:rPr lang="en-US" altLang="ko-KR" sz="2400" b="1" dirty="0"/>
              <a:t> month;</a:t>
            </a:r>
          </a:p>
          <a:p>
            <a:pPr marL="0" indent="0">
              <a:buNone/>
            </a:pPr>
            <a:r>
              <a:rPr lang="en-US" altLang="ko-KR" sz="2400" b="1" dirty="0"/>
              <a:t>run;</a:t>
            </a:r>
          </a:p>
          <a:p>
            <a:r>
              <a:rPr lang="en-US" altLang="ko-KR" sz="2400" b="1" dirty="0"/>
              <a:t>D. proc </a:t>
            </a:r>
            <a:r>
              <a:rPr lang="en-US" altLang="ko-KR" sz="2400" b="1" dirty="0" err="1"/>
              <a:t>freq</a:t>
            </a:r>
            <a:r>
              <a:rPr lang="en-US" altLang="ko-KR" sz="2400" b="1" dirty="0"/>
              <a:t> data=1999data.salesanalysis;</a:t>
            </a:r>
          </a:p>
          <a:p>
            <a:pPr marL="0" indent="0">
              <a:buNone/>
            </a:pPr>
            <a:r>
              <a:rPr lang="en-US" altLang="ko-KR" sz="2400" b="1" dirty="0"/>
              <a:t>Table quarter*sales;</a:t>
            </a:r>
          </a:p>
          <a:p>
            <a:pPr marL="0" indent="0">
              <a:buNone/>
            </a:pPr>
            <a:r>
              <a:rPr lang="en-US" altLang="ko-KR" sz="2400" b="1" dirty="0"/>
              <a:t>run;</a:t>
            </a:r>
          </a:p>
        </p:txBody>
      </p:sp>
    </p:spTree>
    <p:extLst>
      <p:ext uri="{BB962C8B-B14F-4D97-AF65-F5344CB8AC3E}">
        <p14:creationId xmlns:p14="http://schemas.microsoft.com/office/powerpoint/2010/main" val="440974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Assuming you are using SAS code and not special SAS windows, which one of the following statements is false?</a:t>
            </a:r>
          </a:p>
          <a:p>
            <a:endParaRPr lang="en-US" altLang="ko-KR" dirty="0"/>
          </a:p>
          <a:p>
            <a:pPr fontAlgn="t"/>
            <a:r>
              <a:rPr lang="en-US" altLang="ko-KR" sz="2300" i="1" dirty="0"/>
              <a:t>a. </a:t>
            </a:r>
            <a:r>
              <a:rPr lang="en-US" altLang="ko-KR" sz="2300" dirty="0"/>
              <a:t>LIBNAME statements can be stored with a SAS program to reference the SAS library automatically when you submit the program.</a:t>
            </a:r>
            <a:endParaRPr lang="ko-KR" altLang="ko-KR" sz="2300" dirty="0"/>
          </a:p>
          <a:p>
            <a:pPr fontAlgn="t"/>
            <a:r>
              <a:rPr lang="en-US" altLang="ko-KR" sz="2300" i="1" dirty="0"/>
              <a:t>b. </a:t>
            </a:r>
            <a:r>
              <a:rPr lang="en-US" altLang="ko-KR" sz="2300" dirty="0"/>
              <a:t>When you delete a </a:t>
            </a:r>
            <a:r>
              <a:rPr lang="en-US" altLang="ko-KR" sz="2300" dirty="0" err="1"/>
              <a:t>libref</a:t>
            </a:r>
            <a:r>
              <a:rPr lang="en-US" altLang="ko-KR" sz="2300" dirty="0"/>
              <a:t>, SAS no longer has access to the files in the library. However, the contents of the library still exist on your operating system.</a:t>
            </a:r>
            <a:endParaRPr lang="ko-KR" altLang="ko-KR" sz="2300" dirty="0"/>
          </a:p>
          <a:p>
            <a:pPr fontAlgn="t"/>
            <a:r>
              <a:rPr lang="en-US" altLang="ko-KR" sz="2300" i="1" dirty="0"/>
              <a:t>c. </a:t>
            </a:r>
            <a:r>
              <a:rPr lang="en-US" altLang="ko-KR" sz="2300" dirty="0" err="1"/>
              <a:t>Librefs</a:t>
            </a:r>
            <a:r>
              <a:rPr lang="en-US" altLang="ko-KR" sz="2300" dirty="0"/>
              <a:t> can last from one SAS session to another.</a:t>
            </a:r>
            <a:endParaRPr lang="ko-KR" altLang="ko-KR" sz="2300" dirty="0"/>
          </a:p>
          <a:p>
            <a:pPr fontAlgn="t"/>
            <a:r>
              <a:rPr lang="en-US" altLang="ko-KR" sz="2300" i="1" dirty="0"/>
              <a:t>d. </a:t>
            </a:r>
            <a:r>
              <a:rPr lang="en-US" altLang="ko-KR" sz="2300" dirty="0"/>
              <a:t>You can access files that were created with other vendors' software by submitting a LIBNAME statement.</a:t>
            </a:r>
            <a:endParaRPr lang="ko-KR" altLang="ko-KR" sz="2300" dirty="0"/>
          </a:p>
        </p:txBody>
      </p:sp>
    </p:spTree>
    <p:extLst>
      <p:ext uri="{BB962C8B-B14F-4D97-AF65-F5344CB8AC3E}">
        <p14:creationId xmlns:p14="http://schemas.microsoft.com/office/powerpoint/2010/main" val="36296538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9. What does the following statement do?</a:t>
            </a:r>
          </a:p>
          <a:p>
            <a:r>
              <a:rPr lang="en-US" altLang="ko-KR" dirty="0" err="1"/>
              <a:t>Libname</a:t>
            </a:r>
            <a:r>
              <a:rPr lang="en-US" altLang="ko-KR" dirty="0"/>
              <a:t> </a:t>
            </a:r>
            <a:r>
              <a:rPr lang="en-US" altLang="ko-KR" dirty="0" err="1"/>
              <a:t>osiris</a:t>
            </a:r>
            <a:r>
              <a:rPr lang="en-US" altLang="ko-KR" dirty="0"/>
              <a:t> </a:t>
            </a:r>
            <a:r>
              <a:rPr lang="en-US" altLang="ko-KR" dirty="0" err="1"/>
              <a:t>spss</a:t>
            </a:r>
            <a:r>
              <a:rPr lang="en-US" altLang="ko-KR" dirty="0"/>
              <a:t> ‘c:\</a:t>
            </a:r>
            <a:r>
              <a:rPr lang="en-US" altLang="ko-KR" dirty="0" err="1"/>
              <a:t>myfiles</a:t>
            </a:r>
            <a:r>
              <a:rPr lang="en-US" altLang="ko-KR" dirty="0"/>
              <a:t>\</a:t>
            </a:r>
            <a:r>
              <a:rPr lang="en-US" altLang="ko-KR" dirty="0" err="1"/>
              <a:t>sasdata</a:t>
            </a:r>
            <a:r>
              <a:rPr lang="en-US" altLang="ko-KR" dirty="0"/>
              <a:t>\data’;</a:t>
            </a:r>
          </a:p>
          <a:p>
            <a:endParaRPr lang="en-US" altLang="ko-KR" dirty="0"/>
          </a:p>
          <a:p>
            <a:r>
              <a:rPr lang="en-US" altLang="ko-KR" dirty="0"/>
              <a:t>A. defines a library called </a:t>
            </a:r>
            <a:r>
              <a:rPr lang="en-US" altLang="ko-KR" dirty="0" err="1"/>
              <a:t>Spss</a:t>
            </a:r>
            <a:r>
              <a:rPr lang="en-US" altLang="ko-KR" dirty="0"/>
              <a:t> using the OSIRIS engine.</a:t>
            </a:r>
          </a:p>
          <a:p>
            <a:r>
              <a:rPr lang="en-US" altLang="ko-KR" dirty="0"/>
              <a:t>B. defines a library called Osiris using the SPSS engine</a:t>
            </a:r>
          </a:p>
          <a:p>
            <a:r>
              <a:rPr lang="en-US" altLang="ko-KR" dirty="0"/>
              <a:t>C. defines two libraries called Osiris and </a:t>
            </a:r>
            <a:r>
              <a:rPr lang="en-US" altLang="ko-KR" dirty="0" err="1"/>
              <a:t>Spss</a:t>
            </a:r>
            <a:r>
              <a:rPr lang="en-US" altLang="ko-KR" dirty="0"/>
              <a:t> using the default engine.</a:t>
            </a:r>
          </a:p>
          <a:p>
            <a:r>
              <a:rPr lang="en-US" altLang="ko-KR" dirty="0"/>
              <a:t>D. defines the default library using the OSIRIS and SPSS engines.</a:t>
            </a:r>
          </a:p>
        </p:txBody>
      </p:sp>
    </p:spTree>
    <p:extLst>
      <p:ext uri="{BB962C8B-B14F-4D97-AF65-F5344CB8AC3E}">
        <p14:creationId xmlns:p14="http://schemas.microsoft.com/office/powerpoint/2010/main" val="877757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SAS </a:t>
            </a:r>
            <a:r>
              <a:rPr lang="ko-KR" altLang="en-US" dirty="0"/>
              <a:t>시스템 옵션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어디서나 실행 가능</a:t>
            </a:r>
            <a:endParaRPr lang="en-US" altLang="ko-KR" dirty="0"/>
          </a:p>
          <a:p>
            <a:r>
              <a:rPr lang="ko-KR" altLang="en-US" dirty="0"/>
              <a:t>실행하면 </a:t>
            </a:r>
            <a:r>
              <a:rPr lang="en-US" altLang="ko-KR" dirty="0"/>
              <a:t>SAS </a:t>
            </a:r>
            <a:r>
              <a:rPr lang="ko-KR" altLang="en-US" dirty="0"/>
              <a:t>끄기 전까지 계속 적용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3000" dirty="0"/>
              <a:t>NUMBER | NONUMBER </a:t>
            </a:r>
          </a:p>
          <a:p>
            <a:r>
              <a:rPr lang="en-US" altLang="ko-KR" sz="3000" dirty="0"/>
              <a:t>DATE|NODATE</a:t>
            </a:r>
          </a:p>
          <a:p>
            <a:r>
              <a:rPr lang="en-US" altLang="ko-KR" sz="3000" dirty="0"/>
              <a:t>PAGENO : </a:t>
            </a:r>
            <a:r>
              <a:rPr lang="ko-KR" altLang="en-US" sz="3000" dirty="0"/>
              <a:t>출력물의 시작페이지 설정</a:t>
            </a:r>
            <a:endParaRPr lang="en-US" altLang="ko-KR" sz="3000" dirty="0"/>
          </a:p>
          <a:p>
            <a:r>
              <a:rPr lang="en-US" altLang="ko-KR" sz="3000" dirty="0"/>
              <a:t>PAGESIZE : </a:t>
            </a:r>
            <a:r>
              <a:rPr lang="ko-KR" altLang="en-US" sz="3000" dirty="0"/>
              <a:t>출력물의 행수 설정</a:t>
            </a:r>
            <a:r>
              <a:rPr lang="en-US" altLang="ko-KR" sz="3000" dirty="0"/>
              <a:t>(row </a:t>
            </a:r>
            <a:r>
              <a:rPr lang="ko-KR" altLang="en-US" sz="3000" dirty="0"/>
              <a:t>설정</a:t>
            </a:r>
            <a:r>
              <a:rPr lang="en-US" altLang="ko-KR" sz="3000" dirty="0"/>
              <a:t>)</a:t>
            </a:r>
          </a:p>
          <a:p>
            <a:r>
              <a:rPr lang="en-US" altLang="ko-KR" sz="3000" dirty="0"/>
              <a:t>LINESIZE : </a:t>
            </a:r>
            <a:r>
              <a:rPr lang="ko-KR" altLang="en-US" sz="3000" dirty="0"/>
              <a:t>출력물의 폭을 지정</a:t>
            </a:r>
            <a:endParaRPr lang="en-US" altLang="ko-KR" sz="30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35" y="2636912"/>
            <a:ext cx="36004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732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0"/>
            <a:ext cx="37623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54959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858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5. The following PROC PRINT output was created immediately after PROC TABULATE output. Which SAS system options were specified when the report was created?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1600" dirty="0"/>
              <a:t>A. OBS=, DATE, and NONUMBER</a:t>
            </a:r>
          </a:p>
          <a:p>
            <a:r>
              <a:rPr lang="en-US" altLang="ko-KR" sz="1600" dirty="0"/>
              <a:t>B. PAGENO=1 and DATE.</a:t>
            </a:r>
          </a:p>
          <a:p>
            <a:r>
              <a:rPr lang="en-US" altLang="ko-KR" sz="1600" dirty="0"/>
              <a:t>C. NUMBER and DATE only</a:t>
            </a:r>
          </a:p>
          <a:p>
            <a:r>
              <a:rPr lang="en-US" altLang="ko-KR" sz="1600" dirty="0"/>
              <a:t>D. none if the above</a:t>
            </a:r>
            <a:endParaRPr lang="en-US" altLang="ko-KR" sz="2400" dirty="0"/>
          </a:p>
        </p:txBody>
      </p:sp>
      <p:grpSp>
        <p:nvGrpSpPr>
          <p:cNvPr id="4" name="그룹 3"/>
          <p:cNvGrpSpPr/>
          <p:nvPr/>
        </p:nvGrpSpPr>
        <p:grpSpPr>
          <a:xfrm>
            <a:off x="2195736" y="2852936"/>
            <a:ext cx="6552728" cy="1944216"/>
            <a:chOff x="0" y="2719388"/>
            <a:chExt cx="5846774" cy="1419225"/>
          </a:xfrm>
        </p:grpSpPr>
        <p:pic>
          <p:nvPicPr>
            <p:cNvPr id="1843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631"/>
            <a:stretch/>
          </p:blipFill>
          <p:spPr bwMode="auto">
            <a:xfrm>
              <a:off x="0" y="2719388"/>
              <a:ext cx="5227608" cy="1419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081" b="85473"/>
            <a:stretch/>
          </p:blipFill>
          <p:spPr bwMode="auto">
            <a:xfrm>
              <a:off x="3059832" y="2719388"/>
              <a:ext cx="2786942" cy="206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30443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10. what does the following OPTIONS statement do?</a:t>
            </a:r>
          </a:p>
          <a:p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	options </a:t>
            </a:r>
            <a:r>
              <a:rPr lang="en-US" altLang="ko-KR" sz="1800" dirty="0" err="1"/>
              <a:t>pagesize</a:t>
            </a:r>
            <a:r>
              <a:rPr lang="en-US" altLang="ko-KR" sz="1800" dirty="0"/>
              <a:t>=15 </a:t>
            </a:r>
            <a:r>
              <a:rPr lang="en-US" altLang="ko-KR" sz="1800" dirty="0" err="1"/>
              <a:t>nodate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endParaRPr lang="en-US" altLang="ko-KR" sz="1800" dirty="0"/>
          </a:p>
          <a:p>
            <a:r>
              <a:rPr lang="en-US" altLang="ko-KR" sz="2200" dirty="0"/>
              <a:t>A. suppresses the date and limits the page size of the log.</a:t>
            </a:r>
          </a:p>
          <a:p>
            <a:r>
              <a:rPr lang="en-US" altLang="ko-KR" sz="2200" dirty="0"/>
              <a:t>B. suppresses the date and limits the vertical page size for text output</a:t>
            </a:r>
          </a:p>
          <a:p>
            <a:r>
              <a:rPr lang="en-US" altLang="ko-KR" sz="2200" dirty="0"/>
              <a:t>C. suppresses the date and limits the vertical page size for text and HTML output</a:t>
            </a:r>
          </a:p>
          <a:p>
            <a:r>
              <a:rPr lang="en-US" altLang="ko-KR" sz="2200" dirty="0"/>
              <a:t>D. suppresses the date and limits the horizontal page size for text output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11163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SAS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b="1" dirty="0"/>
              <a:t>data</a:t>
            </a:r>
            <a:r>
              <a:rPr lang="en-US" altLang="ko-KR" dirty="0"/>
              <a:t> clinic.admit2;</a:t>
            </a:r>
          </a:p>
          <a:p>
            <a:pPr fontAlgn="base"/>
            <a:r>
              <a:rPr lang="en-US" altLang="ko-KR" dirty="0"/>
              <a:t>	set </a:t>
            </a:r>
            <a:r>
              <a:rPr lang="en-US" altLang="ko-KR" dirty="0" err="1"/>
              <a:t>clinic.admit</a:t>
            </a:r>
            <a:r>
              <a:rPr lang="en-US" altLang="ko-KR" dirty="0"/>
              <a:t>;</a:t>
            </a:r>
          </a:p>
          <a:p>
            <a:pPr fontAlgn="base"/>
            <a:r>
              <a:rPr lang="en-US" altLang="ko-KR" dirty="0"/>
              <a:t>run;</a:t>
            </a:r>
          </a:p>
          <a:p>
            <a:pPr fontAlgn="base"/>
            <a:r>
              <a:rPr lang="en-US" altLang="ko-KR" b="1" dirty="0"/>
              <a:t>proc</a:t>
            </a:r>
            <a:r>
              <a:rPr lang="en-US" altLang="ko-KR" dirty="0"/>
              <a:t> </a:t>
            </a:r>
            <a:r>
              <a:rPr lang="en-US" altLang="ko-KR" b="1" dirty="0"/>
              <a:t>print</a:t>
            </a:r>
            <a:r>
              <a:rPr lang="en-US" altLang="ko-KR" dirty="0"/>
              <a:t> data=clinic.admit2;</a:t>
            </a:r>
          </a:p>
          <a:p>
            <a:pPr fontAlgn="base"/>
            <a:r>
              <a:rPr lang="en-US" altLang="ko-KR" b="1" dirty="0"/>
              <a:t>run</a:t>
            </a:r>
            <a:r>
              <a:rPr lang="en-US" altLang="ko-KR" dirty="0"/>
              <a:t>;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Statement, Step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519301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3264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1. If you submit the following program, how does the output look?</a:t>
            </a:r>
          </a:p>
          <a:p>
            <a:endParaRPr lang="en-US" altLang="ko-KR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options pagesize=55 nonumber;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proc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Arial"/>
                <a:ea typeface="굴림" pitchFamily="50" charset="-127"/>
                <a:cs typeface="Courier New" pitchFamily="49" charset="0"/>
              </a:rPr>
              <a:t> 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tabulate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Arial"/>
                <a:ea typeface="굴림" pitchFamily="50" charset="-127"/>
                <a:cs typeface="Courier New" pitchFamily="49" charset="0"/>
              </a:rPr>
              <a:t> 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data=</a:t>
            </a:r>
            <a:r>
              <a:rPr kumimoji="1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clinic.admit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;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rgbClr val="003399"/>
              </a:solidFill>
              <a:effectLst/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class </a:t>
            </a:r>
            <a:r>
              <a:rPr kumimoji="1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actlevel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;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rgbClr val="003399"/>
              </a:solidFill>
              <a:effectLst/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var age height </a:t>
            </a:r>
            <a:r>
              <a:rPr kumimoji="1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weight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;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rgbClr val="003399"/>
              </a:solidFill>
              <a:effectLst/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table actlevel,(age height weight)*</a:t>
            </a:r>
            <a:r>
              <a:rPr kumimoji="1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mean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;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run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;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rgbClr val="003399"/>
              </a:solidFill>
              <a:effectLst/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options linesize=80;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proc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means data=clinic.heart min max maxdec=1;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rgbClr val="003399"/>
              </a:solidFill>
              <a:effectLst/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var arterial heart cardiac </a:t>
            </a:r>
            <a:r>
              <a:rPr kumimoji="1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urinary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;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rgbClr val="003399"/>
              </a:solidFill>
              <a:effectLst/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class survive sex;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run;</a:t>
            </a:r>
            <a:endParaRPr kumimoji="1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fontAlgn="t"/>
            <a:endParaRPr lang="en-US" altLang="ko-KR" sz="1700" i="1" dirty="0"/>
          </a:p>
          <a:p>
            <a:pPr fontAlgn="t"/>
            <a:r>
              <a:rPr lang="en-US" altLang="ko-KR" sz="1700" dirty="0"/>
              <a:t>a. The PROC MEANS output has a print line width of 80 characters, but the PROC TABULATE output has no print line width.</a:t>
            </a:r>
            <a:endParaRPr lang="ko-KR" altLang="ko-KR" sz="1700" dirty="0"/>
          </a:p>
          <a:p>
            <a:pPr fontAlgn="t"/>
            <a:r>
              <a:rPr lang="en-US" altLang="ko-KR" sz="1700" dirty="0"/>
              <a:t>b. The PROC TABULATE output has no page numbers, but the PROC MEANS output has page numbers.</a:t>
            </a:r>
            <a:endParaRPr lang="ko-KR" altLang="ko-KR" sz="1700" dirty="0"/>
          </a:p>
        </p:txBody>
      </p:sp>
    </p:spTree>
    <p:extLst>
      <p:ext uri="{BB962C8B-B14F-4D97-AF65-F5344CB8AC3E}">
        <p14:creationId xmlns:p14="http://schemas.microsoft.com/office/powerpoint/2010/main" val="35905482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048672"/>
          </a:xfrm>
        </p:spPr>
        <p:txBody>
          <a:bodyPr>
            <a:normAutofit/>
          </a:bodyPr>
          <a:lstStyle/>
          <a:p>
            <a:r>
              <a:rPr lang="en-US" altLang="ko-KR" dirty="0"/>
              <a:t>1. If you submit the following program, how does the output look?</a:t>
            </a:r>
          </a:p>
          <a:p>
            <a:endParaRPr lang="en-US" altLang="ko-KR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2000" dirty="0" err="1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options</a:t>
            </a:r>
            <a:r>
              <a:rPr kumimoji="1" lang="ko-KR" altLang="ko-KR" sz="2000" dirty="0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dirty="0" err="1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pagesize</a:t>
            </a:r>
            <a:r>
              <a:rPr kumimoji="1" lang="ko-KR" altLang="ko-KR" sz="2000" dirty="0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=55 </a:t>
            </a:r>
            <a:r>
              <a:rPr kumimoji="1" lang="ko-KR" altLang="ko-KR" sz="2000" dirty="0" err="1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nonumber</a:t>
            </a:r>
            <a:r>
              <a:rPr kumimoji="1" lang="ko-KR" altLang="ko-KR" sz="2000" dirty="0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;</a:t>
            </a:r>
            <a:r>
              <a:rPr kumimoji="1" lang="ko-KR" altLang="ko-KR" sz="20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dirty="0" err="1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proc</a:t>
            </a:r>
            <a:r>
              <a:rPr kumimoji="1" lang="ko-KR" altLang="ko-KR" sz="2000" dirty="0">
                <a:solidFill>
                  <a:srgbClr val="003399"/>
                </a:solidFill>
                <a:latin typeface="Arial"/>
                <a:ea typeface="굴림" pitchFamily="50" charset="-127"/>
                <a:cs typeface="Courier New" pitchFamily="49" charset="0"/>
              </a:rPr>
              <a:t> </a:t>
            </a:r>
            <a:r>
              <a:rPr kumimoji="1" lang="ko-KR" altLang="ko-KR" sz="2000" dirty="0" err="1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tabulate</a:t>
            </a:r>
            <a:r>
              <a:rPr kumimoji="1" lang="ko-KR" altLang="ko-KR" sz="2000" dirty="0">
                <a:solidFill>
                  <a:srgbClr val="003399"/>
                </a:solidFill>
                <a:latin typeface="Arial"/>
                <a:ea typeface="굴림" pitchFamily="50" charset="-127"/>
                <a:cs typeface="Courier New" pitchFamily="49" charset="0"/>
              </a:rPr>
              <a:t> </a:t>
            </a:r>
            <a:r>
              <a:rPr kumimoji="1" lang="ko-KR" altLang="ko-KR" sz="2000" dirty="0" err="1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data</a:t>
            </a:r>
            <a:r>
              <a:rPr kumimoji="1" lang="ko-KR" altLang="ko-KR" sz="2000" dirty="0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=</a:t>
            </a:r>
            <a:r>
              <a:rPr kumimoji="1" lang="ko-KR" altLang="ko-KR" sz="2000" dirty="0" err="1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clinic.admit</a:t>
            </a:r>
            <a:r>
              <a:rPr kumimoji="1" lang="ko-KR" altLang="ko-KR" sz="2000" dirty="0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;</a:t>
            </a:r>
            <a:endParaRPr kumimoji="1" lang="en-US" altLang="ko-KR" sz="2000" dirty="0">
              <a:solidFill>
                <a:srgbClr val="003399"/>
              </a:solidFill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ko-KR" sz="20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dirty="0" err="1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class</a:t>
            </a:r>
            <a:r>
              <a:rPr kumimoji="1" lang="ko-KR" altLang="ko-KR" sz="2000" dirty="0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dirty="0" err="1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actlevel</a:t>
            </a:r>
            <a:r>
              <a:rPr kumimoji="1" lang="ko-KR" altLang="ko-KR" sz="2000" dirty="0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;</a:t>
            </a:r>
            <a:endParaRPr kumimoji="1" lang="en-US" altLang="ko-KR" sz="2000" dirty="0">
              <a:solidFill>
                <a:srgbClr val="003399"/>
              </a:solidFill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ko-KR" sz="20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dirty="0" err="1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var</a:t>
            </a:r>
            <a:r>
              <a:rPr kumimoji="1" lang="ko-KR" altLang="ko-KR" sz="2000" dirty="0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dirty="0" err="1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age</a:t>
            </a:r>
            <a:r>
              <a:rPr kumimoji="1" lang="ko-KR" altLang="ko-KR" sz="2000" dirty="0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dirty="0" err="1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height</a:t>
            </a:r>
            <a:r>
              <a:rPr kumimoji="1" lang="ko-KR" altLang="ko-KR" sz="2000" dirty="0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dirty="0" err="1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weight</a:t>
            </a:r>
            <a:r>
              <a:rPr kumimoji="1" lang="ko-KR" altLang="ko-KR" sz="2000" dirty="0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;</a:t>
            </a:r>
            <a:endParaRPr kumimoji="1" lang="en-US" altLang="ko-KR" sz="2000" dirty="0">
              <a:solidFill>
                <a:srgbClr val="003399"/>
              </a:solidFill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ko-KR" sz="20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dirty="0" err="1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table</a:t>
            </a:r>
            <a:r>
              <a:rPr kumimoji="1" lang="ko-KR" altLang="ko-KR" sz="2000" dirty="0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dirty="0" err="1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actlevel</a:t>
            </a:r>
            <a:r>
              <a:rPr kumimoji="1" lang="ko-KR" altLang="ko-KR" sz="2000" dirty="0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,(</a:t>
            </a:r>
            <a:r>
              <a:rPr kumimoji="1" lang="ko-KR" altLang="ko-KR" sz="2000" dirty="0" err="1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age</a:t>
            </a:r>
            <a:r>
              <a:rPr kumimoji="1" lang="ko-KR" altLang="ko-KR" sz="2000" dirty="0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dirty="0" err="1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height</a:t>
            </a:r>
            <a:r>
              <a:rPr kumimoji="1" lang="ko-KR" altLang="ko-KR" sz="2000" dirty="0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dirty="0" err="1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weight</a:t>
            </a:r>
            <a:r>
              <a:rPr kumimoji="1" lang="ko-KR" altLang="ko-KR" sz="2000" dirty="0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)*</a:t>
            </a:r>
            <a:r>
              <a:rPr kumimoji="1" lang="ko-KR" altLang="ko-KR" sz="2000" dirty="0" err="1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mean</a:t>
            </a:r>
            <a:r>
              <a:rPr kumimoji="1" lang="ko-KR" altLang="ko-KR" sz="2000" dirty="0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;</a:t>
            </a:r>
            <a:r>
              <a:rPr kumimoji="1" lang="en-US" altLang="ko-KR" sz="2000" dirty="0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dirty="0" err="1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run</a:t>
            </a:r>
            <a:r>
              <a:rPr kumimoji="1" lang="ko-KR" altLang="ko-KR" sz="2000" dirty="0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;</a:t>
            </a:r>
            <a:endParaRPr kumimoji="1" lang="en-US" altLang="ko-KR" sz="2000" dirty="0">
              <a:solidFill>
                <a:srgbClr val="003399"/>
              </a:solidFill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ko-KR" sz="20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dirty="0" err="1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options</a:t>
            </a:r>
            <a:r>
              <a:rPr kumimoji="1" lang="ko-KR" altLang="ko-KR" sz="2000" dirty="0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dirty="0" err="1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linesize</a:t>
            </a:r>
            <a:r>
              <a:rPr kumimoji="1" lang="ko-KR" altLang="ko-KR" sz="2000" dirty="0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=80;</a:t>
            </a:r>
            <a:r>
              <a:rPr kumimoji="1" lang="ko-KR" altLang="ko-KR" sz="20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endParaRPr kumimoji="1" lang="en-US" altLang="ko-KR" sz="2000" dirty="0">
              <a:solidFill>
                <a:srgbClr val="000000"/>
              </a:solidFill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ko-KR" sz="2000" dirty="0" err="1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proc</a:t>
            </a:r>
            <a:r>
              <a:rPr kumimoji="1" lang="ko-KR" altLang="ko-KR" sz="2000" dirty="0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dirty="0" err="1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means</a:t>
            </a:r>
            <a:r>
              <a:rPr kumimoji="1" lang="ko-KR" altLang="ko-KR" sz="2000" dirty="0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dirty="0" err="1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data</a:t>
            </a:r>
            <a:r>
              <a:rPr kumimoji="1" lang="ko-KR" altLang="ko-KR" sz="2000" dirty="0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=</a:t>
            </a:r>
            <a:r>
              <a:rPr kumimoji="1" lang="ko-KR" altLang="ko-KR" sz="2000" dirty="0" err="1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clinic.heart</a:t>
            </a:r>
            <a:r>
              <a:rPr kumimoji="1" lang="ko-KR" altLang="ko-KR" sz="2000" dirty="0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dirty="0" err="1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min</a:t>
            </a:r>
            <a:r>
              <a:rPr kumimoji="1" lang="ko-KR" altLang="ko-KR" sz="2000" dirty="0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dirty="0" err="1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max</a:t>
            </a:r>
            <a:r>
              <a:rPr kumimoji="1" lang="ko-KR" altLang="ko-KR" sz="2000" dirty="0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dirty="0" err="1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maxdec</a:t>
            </a:r>
            <a:r>
              <a:rPr kumimoji="1" lang="ko-KR" altLang="ko-KR" sz="2000" dirty="0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=1;</a:t>
            </a:r>
            <a:endParaRPr kumimoji="1" lang="en-US" altLang="ko-KR" sz="2000" dirty="0">
              <a:solidFill>
                <a:srgbClr val="003399"/>
              </a:solidFill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ko-KR" sz="20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dirty="0" err="1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var</a:t>
            </a:r>
            <a:r>
              <a:rPr kumimoji="1" lang="ko-KR" altLang="ko-KR" sz="2000" dirty="0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dirty="0" err="1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arterial</a:t>
            </a:r>
            <a:r>
              <a:rPr kumimoji="1" lang="ko-KR" altLang="ko-KR" sz="2000" dirty="0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dirty="0" err="1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heart</a:t>
            </a:r>
            <a:r>
              <a:rPr kumimoji="1" lang="ko-KR" altLang="ko-KR" sz="2000" dirty="0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dirty="0" err="1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cardiac</a:t>
            </a:r>
            <a:r>
              <a:rPr kumimoji="1" lang="ko-KR" altLang="ko-KR" sz="2000" dirty="0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dirty="0" err="1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urinary</a:t>
            </a:r>
            <a:r>
              <a:rPr kumimoji="1" lang="ko-KR" altLang="ko-KR" sz="2000" dirty="0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;</a:t>
            </a:r>
            <a:endParaRPr kumimoji="1" lang="en-US" altLang="ko-KR" sz="2000" dirty="0">
              <a:solidFill>
                <a:srgbClr val="003399"/>
              </a:solidFill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ko-KR" sz="20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dirty="0" err="1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class</a:t>
            </a:r>
            <a:r>
              <a:rPr kumimoji="1" lang="ko-KR" altLang="ko-KR" sz="2000" dirty="0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dirty="0" err="1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survive</a:t>
            </a:r>
            <a:r>
              <a:rPr kumimoji="1" lang="ko-KR" altLang="ko-KR" sz="2000" dirty="0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dirty="0" err="1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sex</a:t>
            </a:r>
            <a:r>
              <a:rPr kumimoji="1" lang="ko-KR" altLang="ko-KR" sz="2000" dirty="0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;</a:t>
            </a:r>
            <a:r>
              <a:rPr kumimoji="1" lang="ko-KR" altLang="ko-KR" sz="20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dirty="0" err="1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run</a:t>
            </a:r>
            <a:r>
              <a:rPr kumimoji="1" lang="ko-KR" altLang="ko-KR" sz="2000" dirty="0">
                <a:solidFill>
                  <a:srgbClr val="003399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;</a:t>
            </a:r>
            <a:endParaRPr kumimoji="1" lang="ko-KR" altLang="ko-KR" sz="7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fontAlgn="t"/>
            <a:endParaRPr lang="en-US" altLang="ko-KR" sz="1700" i="1" dirty="0"/>
          </a:p>
          <a:p>
            <a:pPr fontAlgn="t"/>
            <a:r>
              <a:rPr lang="en-US" altLang="ko-KR" sz="1800" dirty="0"/>
              <a:t>c. Each page of output from both PROC steps is 55 lines long and has no page numbers, and the PROC MEANS output has a print line width of 80 characters.</a:t>
            </a:r>
            <a:endParaRPr lang="ko-KR" altLang="ko-KR" sz="1800" dirty="0"/>
          </a:p>
          <a:p>
            <a:pPr fontAlgn="t"/>
            <a:r>
              <a:rPr lang="en-US" altLang="ko-KR" sz="1800" dirty="0"/>
              <a:t>d. The date does not appear on output from either PROC step.</a:t>
            </a:r>
            <a:endParaRPr lang="ko-KR" altLang="ko-KR" sz="1700" dirty="0"/>
          </a:p>
        </p:txBody>
      </p:sp>
    </p:spTree>
    <p:extLst>
      <p:ext uri="{BB962C8B-B14F-4D97-AF65-F5344CB8AC3E}">
        <p14:creationId xmlns:p14="http://schemas.microsoft.com/office/powerpoint/2010/main" val="2820702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연도값</a:t>
            </a:r>
            <a:r>
              <a:rPr lang="ko-KR" altLang="en-US" dirty="0"/>
              <a:t>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SAS</a:t>
            </a:r>
            <a:r>
              <a:rPr lang="ko-KR" altLang="en-US" dirty="0"/>
              <a:t>의 경우 </a:t>
            </a:r>
            <a:r>
              <a:rPr lang="ko-KR" altLang="en-US" dirty="0" err="1"/>
              <a:t>두자리</a:t>
            </a:r>
            <a:r>
              <a:rPr lang="ko-KR" altLang="en-US" dirty="0"/>
              <a:t> </a:t>
            </a:r>
            <a:r>
              <a:rPr lang="ko-KR" altLang="en-US" dirty="0" err="1"/>
              <a:t>연도값을</a:t>
            </a:r>
            <a:r>
              <a:rPr lang="ko-KR" altLang="en-US" dirty="0"/>
              <a:t> 읽을 때 지정된 값으로부터 </a:t>
            </a:r>
            <a:r>
              <a:rPr lang="en-US" altLang="ko-KR" dirty="0"/>
              <a:t>100</a:t>
            </a:r>
            <a:r>
              <a:rPr lang="ko-KR" altLang="en-US" dirty="0"/>
              <a:t>년을 연도로 해석</a:t>
            </a:r>
            <a:endParaRPr lang="en-US" altLang="ko-KR" dirty="0"/>
          </a:p>
          <a:p>
            <a:r>
              <a:rPr lang="ko-KR" altLang="en-US" dirty="0"/>
              <a:t>기본값은 </a:t>
            </a:r>
            <a:r>
              <a:rPr lang="en-US" altLang="ko-KR" dirty="0"/>
              <a:t>1920</a:t>
            </a:r>
            <a:r>
              <a:rPr lang="ko-KR" altLang="en-US" dirty="0"/>
              <a:t>년</a:t>
            </a:r>
            <a:r>
              <a:rPr lang="en-US" altLang="ko-KR" dirty="0"/>
              <a:t>(1920~2019)</a:t>
            </a:r>
          </a:p>
          <a:p>
            <a:pPr lvl="8"/>
            <a:r>
              <a:rPr lang="en-US" altLang="ko-KR" dirty="0"/>
              <a:t>Options </a:t>
            </a:r>
            <a:r>
              <a:rPr lang="en-US" altLang="ko-KR" dirty="0" err="1"/>
              <a:t>yearcutoff</a:t>
            </a:r>
            <a:r>
              <a:rPr lang="en-US" altLang="ko-KR" dirty="0"/>
              <a:t>=1920;</a:t>
            </a:r>
          </a:p>
          <a:p>
            <a:pPr lvl="8"/>
            <a:endParaRPr lang="en-US" altLang="ko-KR" dirty="0"/>
          </a:p>
          <a:p>
            <a:pPr lvl="8"/>
            <a:r>
              <a:rPr lang="en-US" altLang="ko-KR" dirty="0"/>
              <a:t>4</a:t>
            </a:r>
            <a:r>
              <a:rPr lang="ko-KR" altLang="en-US" dirty="0"/>
              <a:t>자리수의 경우 </a:t>
            </a:r>
            <a:r>
              <a:rPr lang="en-US" altLang="ko-KR" dirty="0" err="1"/>
              <a:t>yearcutoff</a:t>
            </a:r>
            <a:r>
              <a:rPr lang="en-US" altLang="ko-KR" dirty="0"/>
              <a:t> </a:t>
            </a:r>
            <a:r>
              <a:rPr lang="ko-KR" altLang="en-US" dirty="0"/>
              <a:t>영향 </a:t>
            </a:r>
            <a:r>
              <a:rPr lang="en-US" altLang="ko-KR" dirty="0"/>
              <a:t>X</a:t>
            </a:r>
          </a:p>
          <a:p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621141"/>
              </p:ext>
            </p:extLst>
          </p:nvPr>
        </p:nvGraphicFramePr>
        <p:xfrm>
          <a:off x="467544" y="3429000"/>
          <a:ext cx="37917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5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SAS </a:t>
                      </a:r>
                      <a:r>
                        <a:rPr lang="ko-KR" altLang="en-US" dirty="0"/>
                        <a:t>기준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12/07/41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12/07/1941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18Dec15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18Dec2015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04/15/30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04/15/1930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15Apr95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15Apr1995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8401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2. In order for the date values 05May1995 and 04Mar 2046 to be read correctly, what value must the YEARCUTOFF=option have?</a:t>
            </a:r>
          </a:p>
          <a:p>
            <a:endParaRPr lang="en-US" altLang="ko-KR" sz="2800" dirty="0"/>
          </a:p>
          <a:p>
            <a:r>
              <a:rPr lang="en-US" altLang="ko-KR" sz="2400" dirty="0"/>
              <a:t>A. a value between 1947 and 1994, inclusive</a:t>
            </a:r>
          </a:p>
          <a:p>
            <a:r>
              <a:rPr lang="en-US" altLang="ko-KR" sz="2400" dirty="0"/>
              <a:t>B. 1995 or higher</a:t>
            </a:r>
          </a:p>
          <a:p>
            <a:r>
              <a:rPr lang="en-US" altLang="ko-KR" sz="2400" dirty="0"/>
              <a:t>C. 1946 or higher</a:t>
            </a:r>
          </a:p>
          <a:p>
            <a:r>
              <a:rPr lang="en-US" altLang="ko-KR" sz="2400" dirty="0"/>
              <a:t>D. any value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298478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7. Which time span is used to interpret two-digit year values if the YEARCUTOFF= option is set to 1950?</a:t>
            </a:r>
          </a:p>
          <a:p>
            <a:endParaRPr lang="en-US" altLang="ko-KR" dirty="0"/>
          </a:p>
          <a:p>
            <a:pPr lvl="2"/>
            <a:r>
              <a:rPr lang="en-US" altLang="ko-KR" dirty="0"/>
              <a:t>A. 1950~2049</a:t>
            </a:r>
          </a:p>
          <a:p>
            <a:pPr lvl="2"/>
            <a:r>
              <a:rPr lang="en-US" altLang="ko-KR" dirty="0"/>
              <a:t>B. 1950~2050</a:t>
            </a:r>
          </a:p>
          <a:p>
            <a:pPr lvl="2"/>
            <a:r>
              <a:rPr lang="en-US" altLang="ko-KR" dirty="0"/>
              <a:t>C. 1949~2050</a:t>
            </a:r>
          </a:p>
          <a:p>
            <a:pPr lvl="2"/>
            <a:r>
              <a:rPr lang="en-US" altLang="ko-KR" dirty="0"/>
              <a:t>D. 1950~2000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584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관측치 지정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Firstobs</a:t>
            </a:r>
            <a:r>
              <a:rPr lang="en-US" altLang="ko-KR" dirty="0"/>
              <a:t>=n </a:t>
            </a:r>
            <a:r>
              <a:rPr lang="ko-KR" altLang="en-US" dirty="0"/>
              <a:t>옵션은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처음시작 할 관측치 위치 지정</a:t>
            </a:r>
            <a:endParaRPr lang="en-US" altLang="ko-KR" dirty="0"/>
          </a:p>
          <a:p>
            <a:r>
              <a:rPr lang="en-US" altLang="ko-KR" dirty="0" err="1"/>
              <a:t>Obs</a:t>
            </a:r>
            <a:r>
              <a:rPr lang="en-US" altLang="ko-KR" dirty="0"/>
              <a:t>=n </a:t>
            </a:r>
            <a:r>
              <a:rPr lang="ko-KR" altLang="en-US" dirty="0"/>
              <a:t>옵션은 마지막 관측치 위치 지정</a:t>
            </a:r>
            <a:endParaRPr lang="en-US" altLang="ko-KR" dirty="0"/>
          </a:p>
          <a:p>
            <a:pPr lvl="8"/>
            <a:r>
              <a:rPr lang="ko-KR" altLang="en-US" dirty="0"/>
              <a:t>총 </a:t>
            </a:r>
            <a:r>
              <a:rPr lang="en-US" altLang="ko-KR" dirty="0"/>
              <a:t>6</a:t>
            </a:r>
            <a:r>
              <a:rPr lang="ko-KR" altLang="en-US" dirty="0"/>
              <a:t>개</a:t>
            </a:r>
            <a:endParaRPr lang="en-US" altLang="ko-KR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63" y="4365104"/>
            <a:ext cx="585803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01008"/>
            <a:ext cx="344309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539552" y="5157192"/>
            <a:ext cx="5808543" cy="864096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7300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SAS</a:t>
            </a:r>
            <a:r>
              <a:rPr lang="ko-KR" altLang="en-US" dirty="0"/>
              <a:t>프로그램 편집과 디버깅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구문오류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데이터오류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2204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B24BE-59AD-443D-A19B-136B51A4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구문오류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6CC768-6052-46DE-8565-63391687F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세미콜론 누락</a:t>
            </a:r>
            <a:endParaRPr lang="en-US" altLang="ko-KR" dirty="0"/>
          </a:p>
          <a:p>
            <a:r>
              <a:rPr lang="ko-KR" altLang="en-US" dirty="0"/>
              <a:t>따옴표 불균형</a:t>
            </a:r>
            <a:endParaRPr lang="en-US" altLang="ko-KR" dirty="0"/>
          </a:p>
          <a:p>
            <a:r>
              <a:rPr lang="ko-KR" altLang="en-US" dirty="0"/>
              <a:t>유효하지 않은 옵션</a:t>
            </a:r>
          </a:p>
        </p:txBody>
      </p:sp>
    </p:spTree>
    <p:extLst>
      <p:ext uri="{BB962C8B-B14F-4D97-AF65-F5344CB8AC3E}">
        <p14:creationId xmlns:p14="http://schemas.microsoft.com/office/powerpoint/2010/main" val="8942468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굴림" pitchFamily="50" charset="-127"/>
                <a:cs typeface="Arial" pitchFamily="34" charset="0"/>
              </a:rPr>
              <a:t>1. </a:t>
            </a:r>
            <a:r>
              <a:rPr kumimoji="1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굴림" pitchFamily="50" charset="-127"/>
                <a:cs typeface="Arial" pitchFamily="34" charset="0"/>
              </a:rPr>
              <a:t>As you write and edit SAS programs it's a good idea to</a:t>
            </a:r>
            <a:endParaRPr kumimoji="1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굴림" pitchFamily="50" charset="-127"/>
              <a:cs typeface="Arial" pitchFamily="34" charset="0"/>
            </a:endParaRPr>
          </a:p>
          <a:p>
            <a:pPr marL="0" lvl="0" indent="0">
              <a:buNone/>
            </a:pPr>
            <a:endParaRPr kumimoji="1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굴림" pitchFamily="50" charset="-127"/>
              <a:cs typeface="Arial" pitchFamily="34" charset="0"/>
            </a:endParaRPr>
          </a:p>
          <a:p>
            <a:pPr fontAlgn="t"/>
            <a:r>
              <a:rPr lang="en-US" altLang="ko-KR" sz="2400" dirty="0"/>
              <a:t> a.  begin DATA and PROC steps in column one.</a:t>
            </a:r>
            <a:endParaRPr lang="ko-KR" altLang="ko-KR" sz="2400" dirty="0"/>
          </a:p>
          <a:p>
            <a:pPr fontAlgn="t"/>
            <a:r>
              <a:rPr lang="en-US" altLang="ko-KR" sz="2400" dirty="0"/>
              <a:t> b.  indent statements within a step.</a:t>
            </a:r>
            <a:endParaRPr lang="ko-KR" altLang="ko-KR" sz="2400" dirty="0"/>
          </a:p>
          <a:p>
            <a:pPr fontAlgn="t"/>
            <a:r>
              <a:rPr lang="en-US" altLang="ko-KR" sz="2400" dirty="0"/>
              <a:t> c.  begin RUN statements in column one.</a:t>
            </a:r>
            <a:endParaRPr lang="ko-KR" altLang="ko-KR" sz="2400" dirty="0"/>
          </a:p>
          <a:p>
            <a:pPr fontAlgn="t"/>
            <a:r>
              <a:rPr lang="en-US" altLang="ko-KR" sz="2400" dirty="0"/>
              <a:t> d.  do all of the above.</a:t>
            </a:r>
            <a:endParaRPr lang="ko-KR" altLang="ko-KR" sz="24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5656" name="DefaultOcx" r:id="rId2" imgW="257040" imgH="276120"/>
        </mc:Choice>
        <mc:Fallback>
          <p:control name="DefaultOcx" r:id="rId2" imgW="257040" imgH="276120">
            <p:pic>
              <p:nvPicPr>
                <p:cNvPr id="4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5657" name="HTMLOption1" r:id="rId3" imgW="257040" imgH="276120"/>
        </mc:Choice>
        <mc:Fallback>
          <p:control name="HTMLOption1" r:id="rId3" imgW="257040" imgH="27612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5658" name="HTMLOption2" r:id="rId4" imgW="257040" imgH="276120"/>
        </mc:Choice>
        <mc:Fallback>
          <p:control name="HTMLOption2" r:id="rId4" imgW="257040" imgH="276120">
            <p:pic>
              <p:nvPicPr>
                <p:cNvPr id="6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5629338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sz="3500" dirty="0">
                <a:ea typeface="굴림" panose="020B0600000101010101" pitchFamily="50" charset="-127"/>
              </a:rPr>
              <a:t>2. What usually happens when a syntax error is detected?</a:t>
            </a:r>
          </a:p>
          <a:p>
            <a:endParaRPr lang="en-US" altLang="ko-KR" sz="2400" dirty="0"/>
          </a:p>
          <a:p>
            <a:pPr fontAlgn="t"/>
            <a:r>
              <a:rPr lang="en-US" altLang="ko-KR" sz="2400" dirty="0"/>
              <a:t>a. SAS continues processing the step.</a:t>
            </a:r>
            <a:endParaRPr lang="ko-KR" altLang="ko-KR" sz="2400" dirty="0"/>
          </a:p>
          <a:p>
            <a:pPr fontAlgn="t"/>
            <a:r>
              <a:rPr lang="en-US" altLang="ko-KR" sz="2400" dirty="0"/>
              <a:t>b. SAS continues to process the step, and the Log displays messages about the error.</a:t>
            </a:r>
            <a:endParaRPr lang="ko-KR" altLang="ko-KR" sz="2400" dirty="0"/>
          </a:p>
          <a:p>
            <a:pPr fontAlgn="t"/>
            <a:r>
              <a:rPr lang="en-US" altLang="ko-KR" sz="2400" dirty="0"/>
              <a:t>c. SAS stops processing the step in which the error occurred, and the Log displays messages about the error.</a:t>
            </a:r>
            <a:endParaRPr lang="ko-KR" altLang="ko-KR" sz="2400" dirty="0"/>
          </a:p>
          <a:p>
            <a:pPr fontAlgn="t"/>
            <a:r>
              <a:rPr lang="en-US" altLang="ko-KR" sz="2400" dirty="0"/>
              <a:t>d. SAS stops processing the step in which the error occurred, and the Output window displays messages about the error</a:t>
            </a:r>
            <a:endParaRPr lang="ko-KR" altLang="ko-KR" sz="2400" dirty="0"/>
          </a:p>
          <a:p>
            <a:endParaRPr lang="ko-KR" altLang="en-US" sz="28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6670" name="DefaultOcx" r:id="rId2" imgW="257040" imgH="276120"/>
        </mc:Choice>
        <mc:Fallback>
          <p:control name="DefaultOcx" r:id="rId2" imgW="257040" imgH="276120">
            <p:pic>
              <p:nvPicPr>
                <p:cNvPr id="4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671" name="HTMLOption1" r:id="rId3" imgW="257040" imgH="276120"/>
        </mc:Choice>
        <mc:Fallback>
          <p:control name="HTMLOption1" r:id="rId3" imgW="257040" imgH="27612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672" name="HTMLOption2" r:id="rId4" imgW="257040" imgH="276120"/>
        </mc:Choice>
        <mc:Fallback>
          <p:control name="HTMLOption2" r:id="rId4" imgW="257040" imgH="276120">
            <p:pic>
              <p:nvPicPr>
                <p:cNvPr id="6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9576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DATA </a:t>
            </a:r>
            <a:r>
              <a:rPr lang="ko-KR" altLang="en-US" dirty="0"/>
              <a:t>단계와 </a:t>
            </a:r>
            <a:r>
              <a:rPr lang="en-US" altLang="ko-KR" dirty="0"/>
              <a:t>PROC</a:t>
            </a:r>
            <a:r>
              <a:rPr lang="ko-KR" altLang="en-US" dirty="0"/>
              <a:t>단계로 구성</a:t>
            </a:r>
            <a:endParaRPr lang="en-US" altLang="ko-KR" dirty="0"/>
          </a:p>
          <a:p>
            <a:endParaRPr lang="en-US" altLang="ko-KR" b="1" dirty="0"/>
          </a:p>
          <a:p>
            <a:r>
              <a:rPr lang="en-US" altLang="ko-KR" b="1" dirty="0"/>
              <a:t>DATA</a:t>
            </a:r>
            <a:r>
              <a:rPr lang="ko-KR" altLang="en-US" b="1" dirty="0"/>
              <a:t> </a:t>
            </a:r>
            <a:r>
              <a:rPr lang="en-US" altLang="ko-KR" b="1" dirty="0"/>
              <a:t>step</a:t>
            </a:r>
            <a:r>
              <a:rPr lang="ko-KR" altLang="en-US" b="1" dirty="0"/>
              <a:t>의 경우</a:t>
            </a:r>
            <a:r>
              <a:rPr lang="en-US" altLang="ko-KR" dirty="0"/>
              <a:t> </a:t>
            </a:r>
            <a:r>
              <a:rPr lang="ko-KR" altLang="en-US" dirty="0"/>
              <a:t>분할</a:t>
            </a:r>
            <a:r>
              <a:rPr lang="en-US" altLang="ko-KR" dirty="0"/>
              <a:t>, </a:t>
            </a:r>
            <a:r>
              <a:rPr lang="ko-KR" altLang="en-US" dirty="0"/>
              <a:t>병합</a:t>
            </a:r>
            <a:r>
              <a:rPr lang="en-US" altLang="ko-KR" dirty="0"/>
              <a:t>, </a:t>
            </a:r>
            <a:r>
              <a:rPr lang="ko-KR" altLang="en-US" dirty="0"/>
              <a:t>수정 및 값 계산 등을 통해 </a:t>
            </a:r>
            <a:r>
              <a:rPr lang="ko-KR" altLang="en-US" b="1" dirty="0"/>
              <a:t>새로운 </a:t>
            </a:r>
            <a:r>
              <a:rPr lang="en-US" altLang="ko-KR" b="1" dirty="0"/>
              <a:t>SAS</a:t>
            </a:r>
            <a:r>
              <a:rPr lang="ko-KR" altLang="en-US" b="1" dirty="0"/>
              <a:t>데이터를 만드는 단계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PROC step</a:t>
            </a:r>
            <a:r>
              <a:rPr lang="ko-KR" altLang="en-US" b="1" dirty="0"/>
              <a:t>의 경우</a:t>
            </a:r>
            <a:r>
              <a:rPr lang="ko-KR" altLang="en-US" dirty="0"/>
              <a:t> 사전에 정의된 코드를 실행하여 </a:t>
            </a:r>
            <a:r>
              <a:rPr lang="ko-KR" altLang="en-US" b="1" dirty="0"/>
              <a:t>분석결과나 보고서 산출하는 단계</a:t>
            </a:r>
          </a:p>
        </p:txBody>
      </p:sp>
    </p:spTree>
    <p:extLst>
      <p:ext uri="{BB962C8B-B14F-4D97-AF65-F5344CB8AC3E}">
        <p14:creationId xmlns:p14="http://schemas.microsoft.com/office/powerpoint/2010/main" val="22462288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3500" dirty="0"/>
              <a:t>3. A syntax error occurs when</a:t>
            </a:r>
          </a:p>
          <a:p>
            <a:endParaRPr lang="en-US" altLang="ko-KR" sz="2800" dirty="0"/>
          </a:p>
          <a:p>
            <a:pPr fontAlgn="t"/>
            <a:r>
              <a:rPr lang="en-US" altLang="ko-KR" sz="2600" dirty="0"/>
              <a:t>a. some data values are not appropriate for the SAS statements that are specified in a program.</a:t>
            </a:r>
            <a:endParaRPr lang="ko-KR" altLang="ko-KR" sz="2600" dirty="0"/>
          </a:p>
          <a:p>
            <a:pPr fontAlgn="t"/>
            <a:r>
              <a:rPr lang="en-US" altLang="ko-KR" sz="2600" dirty="0"/>
              <a:t>b. the form of the elements in a SAS statement is correct, but the elements are not valid for that usage.</a:t>
            </a:r>
            <a:endParaRPr lang="ko-KR" altLang="ko-KR" sz="2600" dirty="0"/>
          </a:p>
          <a:p>
            <a:pPr fontAlgn="t"/>
            <a:r>
              <a:rPr lang="en-US" altLang="ko-KR" sz="2600" dirty="0"/>
              <a:t>c. program statements do not conform to the rules of the SAS language. </a:t>
            </a:r>
            <a:endParaRPr lang="ko-KR" altLang="ko-KR" sz="2600" dirty="0"/>
          </a:p>
          <a:p>
            <a:pPr fontAlgn="t"/>
            <a:r>
              <a:rPr lang="en-US" altLang="ko-KR" sz="2600" dirty="0"/>
              <a:t>d. none of the above</a:t>
            </a:r>
            <a:endParaRPr lang="ko-KR" altLang="ko-KR" sz="3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7694" name="DefaultOcx" r:id="rId2" imgW="257040" imgH="276120"/>
        </mc:Choice>
        <mc:Fallback>
          <p:control name="DefaultOcx" r:id="rId2" imgW="257040" imgH="276120">
            <p:pic>
              <p:nvPicPr>
                <p:cNvPr id="4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695" name="HTMLOption1" r:id="rId3" imgW="257040" imgH="276120"/>
        </mc:Choice>
        <mc:Fallback>
          <p:control name="HTMLOption1" r:id="rId3" imgW="257040" imgH="27612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696" name="HTMLOption2" r:id="rId4" imgW="257040" imgH="276120"/>
        </mc:Choice>
        <mc:Fallback>
          <p:control name="HTMLOption2" r:id="rId4" imgW="257040" imgH="276120">
            <p:pic>
              <p:nvPicPr>
                <p:cNvPr id="6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32666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4. How can you tell whether you have specified an invalid option in a SAS program?</a:t>
            </a:r>
          </a:p>
          <a:p>
            <a:endParaRPr lang="en-US" altLang="ko-KR" sz="2400" dirty="0"/>
          </a:p>
          <a:p>
            <a:pPr fontAlgn="t"/>
            <a:r>
              <a:rPr lang="en-US" altLang="ko-KR" sz="2400" dirty="0"/>
              <a:t>a. A log message indicates an error in a statement that seems to be valid.</a:t>
            </a:r>
            <a:endParaRPr lang="ko-KR" altLang="ko-KR" sz="2400" dirty="0"/>
          </a:p>
          <a:p>
            <a:pPr fontAlgn="t"/>
            <a:r>
              <a:rPr lang="en-US" altLang="ko-KR" sz="2400" dirty="0"/>
              <a:t>b. A log message indicates that an option is not valid or not recognized.</a:t>
            </a:r>
            <a:endParaRPr lang="ko-KR" altLang="ko-KR" sz="2400" dirty="0"/>
          </a:p>
          <a:p>
            <a:pPr fontAlgn="t"/>
            <a:r>
              <a:rPr lang="en-US" altLang="ko-KR" sz="2400" dirty="0"/>
              <a:t>c. The message "PROC running" or "DATA step running" appears at the top of the active window.</a:t>
            </a:r>
            <a:endParaRPr lang="ko-KR" altLang="ko-KR" sz="2400" dirty="0"/>
          </a:p>
          <a:p>
            <a:pPr fontAlgn="t"/>
            <a:r>
              <a:rPr lang="en-US" altLang="ko-KR" sz="2400" dirty="0"/>
              <a:t>d. You can't tell until you view the output from the program.</a:t>
            </a:r>
            <a:endParaRPr lang="ko-KR" altLang="ko-KR" sz="24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8718" name="DefaultOcx" r:id="rId2" imgW="257040" imgH="276120"/>
        </mc:Choice>
        <mc:Fallback>
          <p:control name="DefaultOcx" r:id="rId2" imgW="257040" imgH="276120">
            <p:pic>
              <p:nvPicPr>
                <p:cNvPr id="4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719" name="HTMLOption1" r:id="rId3" imgW="257040" imgH="276120"/>
        </mc:Choice>
        <mc:Fallback>
          <p:control name="HTMLOption1" r:id="rId3" imgW="257040" imgH="27612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720" name="HTMLOption2" r:id="rId4" imgW="257040" imgH="276120"/>
        </mc:Choice>
        <mc:Fallback>
          <p:control name="HTMLOption2" r:id="rId4" imgW="257040" imgH="276120">
            <p:pic>
              <p:nvPicPr>
                <p:cNvPr id="6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550891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5. Which of the following programs contains a syntax error?</a:t>
            </a:r>
          </a:p>
          <a:p>
            <a:endParaRPr lang="en-US" altLang="ko-KR" sz="2400" dirty="0"/>
          </a:p>
          <a:p>
            <a:pPr fontAlgn="t"/>
            <a:r>
              <a:rPr lang="en-US" altLang="ko-KR" sz="2400" dirty="0"/>
              <a:t>a. proc sort data=</a:t>
            </a:r>
            <a:r>
              <a:rPr lang="en-US" altLang="ko-KR" sz="2400" dirty="0" err="1"/>
              <a:t>sasuser.mysales</a:t>
            </a:r>
            <a:r>
              <a:rPr lang="en-US" altLang="ko-KR" sz="2400" dirty="0"/>
              <a:t>;</a:t>
            </a:r>
            <a:br>
              <a:rPr lang="en-US" altLang="ko-KR" sz="2400" dirty="0"/>
            </a:br>
            <a:r>
              <a:rPr lang="en-US" altLang="ko-KR" sz="2400" dirty="0"/>
              <a:t>   by region; run;</a:t>
            </a:r>
            <a:endParaRPr lang="ko-KR" altLang="ko-KR" sz="2400" dirty="0"/>
          </a:p>
          <a:p>
            <a:pPr fontAlgn="t"/>
            <a:r>
              <a:rPr lang="en-US" altLang="ko-KR" sz="2400" dirty="0"/>
              <a:t>b. </a:t>
            </a:r>
            <a:r>
              <a:rPr lang="en-US" altLang="ko-KR" sz="2400" dirty="0" err="1"/>
              <a:t>dat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sasuser.mysales</a:t>
            </a:r>
            <a:r>
              <a:rPr lang="en-US" altLang="ko-KR" sz="2400" dirty="0"/>
              <a:t>;</a:t>
            </a:r>
            <a:br>
              <a:rPr lang="en-US" altLang="ko-KR" sz="2400" dirty="0"/>
            </a:br>
            <a:r>
              <a:rPr lang="en-US" altLang="ko-KR" sz="2400" dirty="0"/>
              <a:t>   set mydata.sales99; run;</a:t>
            </a:r>
            <a:endParaRPr lang="ko-KR" altLang="ko-KR" sz="2400" dirty="0"/>
          </a:p>
          <a:p>
            <a:pPr fontAlgn="t"/>
            <a:r>
              <a:rPr lang="en-US" altLang="ko-KR" sz="2400" dirty="0"/>
              <a:t>c. proc print data=</a:t>
            </a:r>
            <a:r>
              <a:rPr lang="en-US" altLang="ko-KR" sz="2400" dirty="0" err="1"/>
              <a:t>sasuser.mysales</a:t>
            </a:r>
            <a:r>
              <a:rPr lang="en-US" altLang="ko-KR" sz="2400" dirty="0"/>
              <a:t> label;</a:t>
            </a:r>
            <a:br>
              <a:rPr lang="en-US" altLang="ko-KR" sz="2400" dirty="0"/>
            </a:br>
            <a:r>
              <a:rPr lang="en-US" altLang="ko-KR" sz="2400" dirty="0"/>
              <a:t>   label region='Sales Region'; run;</a:t>
            </a:r>
            <a:endParaRPr lang="ko-KR" altLang="ko-KR" sz="2400" dirty="0"/>
          </a:p>
          <a:p>
            <a:pPr fontAlgn="t"/>
            <a:r>
              <a:rPr lang="en-US" altLang="ko-KR" sz="2400" dirty="0"/>
              <a:t>d. none of the above</a:t>
            </a:r>
            <a:endParaRPr lang="ko-KR" altLang="ko-KR" sz="24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9742" name="DefaultOcx" r:id="rId2" imgW="257040" imgH="276120"/>
        </mc:Choice>
        <mc:Fallback>
          <p:control name="DefaultOcx" r:id="rId2" imgW="257040" imgH="276120">
            <p:pic>
              <p:nvPicPr>
                <p:cNvPr id="4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9743" name="HTMLOption1" r:id="rId3" imgW="257040" imgH="276120"/>
        </mc:Choice>
        <mc:Fallback>
          <p:control name="HTMLOption1" r:id="rId3" imgW="257040" imgH="27612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9744" name="HTMLOption2" r:id="rId4" imgW="257040" imgH="276120"/>
        </mc:Choice>
        <mc:Fallback>
          <p:control name="HTMLOption2" r:id="rId4" imgW="257040" imgH="276120">
            <p:pic>
              <p:nvPicPr>
                <p:cNvPr id="6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998166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보고서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Proc</a:t>
            </a:r>
            <a:r>
              <a:rPr lang="ko-KR" altLang="en-US" dirty="0"/>
              <a:t> </a:t>
            </a:r>
            <a:r>
              <a:rPr lang="en-US" altLang="ko-KR" dirty="0"/>
              <a:t>print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합계 및 소계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제목 및 각주 미주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포맷</a:t>
            </a:r>
          </a:p>
        </p:txBody>
      </p:sp>
    </p:spTree>
    <p:extLst>
      <p:ext uri="{BB962C8B-B14F-4D97-AF65-F5344CB8AC3E}">
        <p14:creationId xmlns:p14="http://schemas.microsoft.com/office/powerpoint/2010/main" val="12008393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D3AD3-C3F3-4599-8F13-08B807D65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 print </a:t>
            </a:r>
            <a:r>
              <a:rPr lang="ko-KR" altLang="en-US" dirty="0"/>
              <a:t>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32DB6E-0A66-4A19-998B-CFC45CE02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Where  </a:t>
            </a:r>
            <a:r>
              <a:rPr lang="ko-KR" altLang="en-US" dirty="0"/>
              <a:t>출력되는 관측치에 </a:t>
            </a:r>
            <a:r>
              <a:rPr lang="ko-KR" altLang="en-US" dirty="0" err="1"/>
              <a:t>조건문</a:t>
            </a:r>
            <a:r>
              <a:rPr lang="ko-KR" altLang="en-US" dirty="0"/>
              <a:t> 적용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Var  </a:t>
            </a:r>
            <a:r>
              <a:rPr lang="ko-KR" altLang="en-US" dirty="0"/>
              <a:t>변수 선택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Noobs (29page nods </a:t>
            </a:r>
            <a:r>
              <a:rPr lang="ko-KR" altLang="en-US" dirty="0"/>
              <a:t>와 </a:t>
            </a:r>
            <a:r>
              <a:rPr lang="ko-KR" altLang="en-US" dirty="0" err="1"/>
              <a:t>헛깔리지말기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Double </a:t>
            </a:r>
            <a:r>
              <a:rPr lang="ko-KR" altLang="en-US" dirty="0"/>
              <a:t>행과 행사이 띄어쓰기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			(HTML</a:t>
            </a:r>
            <a:r>
              <a:rPr lang="ko-KR" altLang="en-US" sz="1800" dirty="0"/>
              <a:t>에 적용되지 않음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474348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15205"/>
            <a:ext cx="8229600" cy="5894115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sz="5100" dirty="0"/>
              <a:t>1. Which PROC PRINT step below creates the following output?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fontAlgn="t"/>
            <a:r>
              <a:rPr lang="en-US" altLang="ko-KR" dirty="0"/>
              <a:t>a. proc print data=</a:t>
            </a:r>
            <a:r>
              <a:rPr lang="en-US" altLang="ko-KR" dirty="0" err="1"/>
              <a:t>flights.laguardia</a:t>
            </a:r>
            <a:r>
              <a:rPr lang="en-US" altLang="ko-KR" dirty="0"/>
              <a:t> noobs;</a:t>
            </a:r>
          </a:p>
          <a:p>
            <a:pPr marL="0" indent="0" fontAlgn="t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 on changed flight; where on&gt;=160; run;</a:t>
            </a:r>
          </a:p>
          <a:p>
            <a:pPr marL="0" indent="0" fontAlgn="t">
              <a:buNone/>
            </a:pPr>
            <a:endParaRPr lang="ko-KR" altLang="ko-KR" dirty="0"/>
          </a:p>
          <a:p>
            <a:pPr fontAlgn="t"/>
            <a:r>
              <a:rPr lang="en-US" altLang="ko-KR" dirty="0"/>
              <a:t>b. proc print data=</a:t>
            </a:r>
            <a:r>
              <a:rPr lang="en-US" altLang="ko-KR" dirty="0" err="1"/>
              <a:t>flights.laguardia</a:t>
            </a:r>
            <a:r>
              <a:rPr lang="en-US" altLang="ko-KR" dirty="0"/>
              <a:t>; </a:t>
            </a:r>
          </a:p>
          <a:p>
            <a:pPr marL="0" indent="0" fontAlgn="t">
              <a:buNone/>
            </a:pPr>
            <a:r>
              <a:rPr lang="en-US" altLang="ko-KR" dirty="0" err="1"/>
              <a:t>var</a:t>
            </a:r>
            <a:r>
              <a:rPr lang="en-US" altLang="ko-KR" dirty="0"/>
              <a:t> date on changed flight; where changed&gt;3; run;</a:t>
            </a:r>
            <a:endParaRPr lang="ko-KR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827584" y="1412776"/>
          <a:ext cx="4402832" cy="2438400"/>
        </p:xfrm>
        <a:graphic>
          <a:graphicData uri="http://schemas.openxmlformats.org/drawingml/2006/table">
            <a:tbl>
              <a:tblPr/>
              <a:tblGrid>
                <a:gridCol w="1100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0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9069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effectLst/>
                          <a:latin typeface="Arial, Helvetica, Helv"/>
                        </a:rPr>
                        <a:t>Date</a:t>
                      </a:r>
                      <a:endParaRPr lang="en-US" sz="1400" dirty="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Arial, Helvetica, Helv"/>
                        </a:rPr>
                        <a:t>On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Arial, Helvetica, Helv"/>
                        </a:rPr>
                        <a:t>Changed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Arial, Helvetica, Helv"/>
                        </a:rPr>
                        <a:t>Flight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417">
                <a:tc>
                  <a:txBody>
                    <a:bodyPr/>
                    <a:lstStyle/>
                    <a:p>
                      <a:pPr algn="r"/>
                      <a:r>
                        <a:rPr lang="en-US" sz="1400" b="1">
                          <a:effectLst/>
                          <a:latin typeface="Arial, Helvetica, Helv"/>
                        </a:rPr>
                        <a:t>04MAR99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>
                          <a:effectLst/>
                          <a:latin typeface="Arial, Helvetica, Helv"/>
                        </a:rPr>
                        <a:t>232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>
                          <a:effectLst/>
                          <a:latin typeface="Arial, Helvetica, Helv"/>
                        </a:rPr>
                        <a:t>18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>
                          <a:effectLst/>
                          <a:latin typeface="Arial, Helvetica, Helv"/>
                        </a:rPr>
                        <a:t>219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417">
                <a:tc>
                  <a:txBody>
                    <a:bodyPr/>
                    <a:lstStyle/>
                    <a:p>
                      <a:pPr algn="r"/>
                      <a:r>
                        <a:rPr lang="en-US" sz="1400" b="1">
                          <a:effectLst/>
                          <a:latin typeface="Arial, Helvetica, Helv"/>
                        </a:rPr>
                        <a:t>05MAR99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>
                          <a:effectLst/>
                          <a:latin typeface="Arial, Helvetica, Helv"/>
                        </a:rPr>
                        <a:t>160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>
                          <a:effectLst/>
                          <a:latin typeface="Arial, Helvetica, Helv"/>
                        </a:rPr>
                        <a:t>4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>
                          <a:effectLst/>
                          <a:latin typeface="Arial, Helvetica, Helv"/>
                        </a:rPr>
                        <a:t>219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417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effectLst/>
                          <a:latin typeface="Arial, Helvetica, Helv"/>
                        </a:rPr>
                        <a:t>06MAR99</a:t>
                      </a:r>
                      <a:endParaRPr lang="en-US" sz="1400" dirty="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 dirty="0">
                          <a:effectLst/>
                          <a:latin typeface="Arial, Helvetica, Helv"/>
                        </a:rPr>
                        <a:t>163</a:t>
                      </a:r>
                      <a:endParaRPr lang="ko-KR" altLang="en-US" sz="1400" dirty="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>
                          <a:effectLst/>
                          <a:latin typeface="Arial, Helvetica, Helv"/>
                        </a:rPr>
                        <a:t>14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>
                          <a:effectLst/>
                          <a:latin typeface="Arial, Helvetica, Helv"/>
                        </a:rPr>
                        <a:t>219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417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effectLst/>
                          <a:latin typeface="Arial, Helvetica, Helv"/>
                        </a:rPr>
                        <a:t>07MAR99</a:t>
                      </a:r>
                      <a:endParaRPr lang="en-US" sz="1400" dirty="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>
                          <a:effectLst/>
                          <a:latin typeface="Arial, Helvetica, Helv"/>
                        </a:rPr>
                        <a:t>241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>
                          <a:effectLst/>
                          <a:latin typeface="Arial, Helvetica, Helv"/>
                        </a:rPr>
                        <a:t>9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>
                          <a:effectLst/>
                          <a:latin typeface="Arial, Helvetica, Helv"/>
                        </a:rPr>
                        <a:t>219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417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effectLst/>
                          <a:latin typeface="Arial, Helvetica, Helv"/>
                        </a:rPr>
                        <a:t>08MAR99</a:t>
                      </a:r>
                      <a:endParaRPr lang="en-US" sz="1400" dirty="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 dirty="0">
                          <a:effectLst/>
                          <a:latin typeface="Arial, Helvetica, Helv"/>
                        </a:rPr>
                        <a:t>183</a:t>
                      </a:r>
                      <a:endParaRPr lang="ko-KR" altLang="en-US" sz="1400" dirty="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>
                          <a:effectLst/>
                          <a:latin typeface="Arial, Helvetica, Helv"/>
                        </a:rPr>
                        <a:t>11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>
                          <a:effectLst/>
                          <a:latin typeface="Arial, Helvetica, Helv"/>
                        </a:rPr>
                        <a:t>219</a:t>
                      </a:r>
                      <a:endParaRPr lang="ko-KR" altLang="en-US" sz="1400" dirty="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417">
                <a:tc>
                  <a:txBody>
                    <a:bodyPr/>
                    <a:lstStyle/>
                    <a:p>
                      <a:pPr algn="r"/>
                      <a:r>
                        <a:rPr lang="en-US" sz="1400" b="1">
                          <a:effectLst/>
                          <a:latin typeface="Arial, Helvetica, Helv"/>
                        </a:rPr>
                        <a:t>09MAR99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>
                          <a:effectLst/>
                          <a:latin typeface="Arial, Helvetica, Helv"/>
                        </a:rPr>
                        <a:t>211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>
                          <a:effectLst/>
                          <a:latin typeface="Arial, Helvetica, Helv"/>
                        </a:rPr>
                        <a:t>18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>
                          <a:effectLst/>
                          <a:latin typeface="Arial, Helvetica, Helv"/>
                        </a:rPr>
                        <a:t>219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417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effectLst/>
                          <a:latin typeface="Arial, Helvetica, Helv"/>
                        </a:rPr>
                        <a:t>10MAR99</a:t>
                      </a:r>
                      <a:endParaRPr lang="en-US" sz="1400" dirty="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 dirty="0">
                          <a:effectLst/>
                          <a:latin typeface="Arial, Helvetica, Helv"/>
                        </a:rPr>
                        <a:t>167</a:t>
                      </a:r>
                      <a:endParaRPr lang="ko-KR" altLang="en-US" sz="1400" dirty="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 dirty="0">
                          <a:effectLst/>
                          <a:latin typeface="Arial, Helvetica, Helv"/>
                        </a:rPr>
                        <a:t>7</a:t>
                      </a:r>
                      <a:endParaRPr lang="ko-KR" altLang="en-US" sz="1400" dirty="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>
                          <a:effectLst/>
                          <a:latin typeface="Arial, Helvetica, Helv"/>
                        </a:rPr>
                        <a:t>219</a:t>
                      </a:r>
                      <a:endParaRPr lang="ko-KR" altLang="en-US" sz="1400" dirty="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68617" name="DefaultOcx" r:id="rId2" imgW="257040" imgH="276120"/>
        </mc:Choice>
        <mc:Fallback>
          <p:control name="DefaultOcx" r:id="rId2" imgW="257040" imgH="276120">
            <p:pic>
              <p:nvPicPr>
                <p:cNvPr id="2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4162113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672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sz="5100" dirty="0"/>
              <a:t>1. Which PROC PRINT step below creates the following output?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fontAlgn="t"/>
            <a:endParaRPr lang="en-US" altLang="ko-KR" dirty="0"/>
          </a:p>
          <a:p>
            <a:pPr fontAlgn="t"/>
            <a:endParaRPr lang="en-US" altLang="ko-KR" dirty="0"/>
          </a:p>
          <a:p>
            <a:pPr fontAlgn="t"/>
            <a:r>
              <a:rPr lang="en-US" altLang="ko-KR" dirty="0"/>
              <a:t>c. proc print data=</a:t>
            </a:r>
            <a:r>
              <a:rPr lang="en-US" altLang="ko-KR" dirty="0" err="1"/>
              <a:t>flights.laguardia</a:t>
            </a:r>
            <a:r>
              <a:rPr lang="en-US" altLang="ko-KR" dirty="0"/>
              <a:t> label; id date;</a:t>
            </a:r>
          </a:p>
          <a:p>
            <a:pPr marL="0" indent="0" fontAlgn="t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 boarded transferred flight;</a:t>
            </a:r>
          </a:p>
          <a:p>
            <a:pPr marL="0" indent="0" fontAlgn="t">
              <a:buNone/>
            </a:pPr>
            <a:r>
              <a:rPr lang="en-US" altLang="ko-KR" dirty="0"/>
              <a:t> label boarded='On' transferred='Changed'; </a:t>
            </a:r>
          </a:p>
          <a:p>
            <a:pPr marL="0" indent="0" fontAlgn="t">
              <a:buNone/>
            </a:pPr>
            <a:r>
              <a:rPr lang="en-US" altLang="ko-KR" dirty="0"/>
              <a:t>where flight='219'; run;</a:t>
            </a:r>
          </a:p>
          <a:p>
            <a:pPr marL="0" indent="0" fontAlgn="t">
              <a:buNone/>
            </a:pPr>
            <a:endParaRPr lang="ko-KR" altLang="ko-KR" dirty="0"/>
          </a:p>
          <a:p>
            <a:pPr fontAlgn="t"/>
            <a:r>
              <a:rPr lang="en-US" altLang="ko-KR" dirty="0"/>
              <a:t>d. proc print </a:t>
            </a:r>
            <a:r>
              <a:rPr lang="en-US" altLang="ko-KR" dirty="0" err="1"/>
              <a:t>flights.laguardia</a:t>
            </a:r>
            <a:r>
              <a:rPr lang="en-US" altLang="ko-KR" dirty="0"/>
              <a:t> noobs; id date;</a:t>
            </a:r>
          </a:p>
          <a:p>
            <a:pPr marL="0" indent="0" fontAlgn="t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 date on changed flight;</a:t>
            </a:r>
          </a:p>
          <a:p>
            <a:pPr marL="0" indent="0" fontAlgn="t">
              <a:buNone/>
            </a:pPr>
            <a:r>
              <a:rPr lang="en-US" altLang="ko-KR" dirty="0"/>
              <a:t> where flight='219'; run;</a:t>
            </a:r>
            <a:endParaRPr lang="ko-KR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827584" y="1124744"/>
          <a:ext cx="4402832" cy="2438400"/>
        </p:xfrm>
        <a:graphic>
          <a:graphicData uri="http://schemas.openxmlformats.org/drawingml/2006/table">
            <a:tbl>
              <a:tblPr/>
              <a:tblGrid>
                <a:gridCol w="1100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0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9069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effectLst/>
                          <a:latin typeface="Arial, Helvetica, Helv"/>
                        </a:rPr>
                        <a:t>Date</a:t>
                      </a:r>
                      <a:endParaRPr lang="en-US" sz="1400" dirty="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Arial, Helvetica, Helv"/>
                        </a:rPr>
                        <a:t>On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Arial, Helvetica, Helv"/>
                        </a:rPr>
                        <a:t>Changed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Arial, Helvetica, Helv"/>
                        </a:rPr>
                        <a:t>Flight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417">
                <a:tc>
                  <a:txBody>
                    <a:bodyPr/>
                    <a:lstStyle/>
                    <a:p>
                      <a:pPr algn="r"/>
                      <a:r>
                        <a:rPr lang="en-US" sz="1400" b="1">
                          <a:effectLst/>
                          <a:latin typeface="Arial, Helvetica, Helv"/>
                        </a:rPr>
                        <a:t>04MAR99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 dirty="0">
                          <a:effectLst/>
                          <a:latin typeface="Arial, Helvetica, Helv"/>
                        </a:rPr>
                        <a:t>232</a:t>
                      </a:r>
                      <a:endParaRPr lang="ko-KR" altLang="en-US" sz="1400" dirty="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>
                          <a:effectLst/>
                          <a:latin typeface="Arial, Helvetica, Helv"/>
                        </a:rPr>
                        <a:t>18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>
                          <a:effectLst/>
                          <a:latin typeface="Arial, Helvetica, Helv"/>
                        </a:rPr>
                        <a:t>219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417">
                <a:tc>
                  <a:txBody>
                    <a:bodyPr/>
                    <a:lstStyle/>
                    <a:p>
                      <a:pPr algn="r"/>
                      <a:r>
                        <a:rPr lang="en-US" sz="1400" b="1">
                          <a:effectLst/>
                          <a:latin typeface="Arial, Helvetica, Helv"/>
                        </a:rPr>
                        <a:t>05MAR99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>
                          <a:effectLst/>
                          <a:latin typeface="Arial, Helvetica, Helv"/>
                        </a:rPr>
                        <a:t>160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>
                          <a:effectLst/>
                          <a:latin typeface="Arial, Helvetica, Helv"/>
                        </a:rPr>
                        <a:t>4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>
                          <a:effectLst/>
                          <a:latin typeface="Arial, Helvetica, Helv"/>
                        </a:rPr>
                        <a:t>219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417">
                <a:tc>
                  <a:txBody>
                    <a:bodyPr/>
                    <a:lstStyle/>
                    <a:p>
                      <a:pPr algn="r"/>
                      <a:r>
                        <a:rPr lang="en-US" sz="1400" b="1">
                          <a:effectLst/>
                          <a:latin typeface="Arial, Helvetica, Helv"/>
                        </a:rPr>
                        <a:t>06MAR99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 dirty="0">
                          <a:effectLst/>
                          <a:latin typeface="Arial, Helvetica, Helv"/>
                        </a:rPr>
                        <a:t>163</a:t>
                      </a:r>
                      <a:endParaRPr lang="ko-KR" altLang="en-US" sz="1400" dirty="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 dirty="0">
                          <a:effectLst/>
                          <a:latin typeface="Arial, Helvetica, Helv"/>
                        </a:rPr>
                        <a:t>14</a:t>
                      </a:r>
                      <a:endParaRPr lang="ko-KR" altLang="en-US" sz="1400" dirty="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>
                          <a:effectLst/>
                          <a:latin typeface="Arial, Helvetica, Helv"/>
                        </a:rPr>
                        <a:t>219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417">
                <a:tc>
                  <a:txBody>
                    <a:bodyPr/>
                    <a:lstStyle/>
                    <a:p>
                      <a:pPr algn="r"/>
                      <a:r>
                        <a:rPr lang="en-US" sz="1400" b="1">
                          <a:effectLst/>
                          <a:latin typeface="Arial, Helvetica, Helv"/>
                        </a:rPr>
                        <a:t>07MAR99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>
                          <a:effectLst/>
                          <a:latin typeface="Arial, Helvetica, Helv"/>
                        </a:rPr>
                        <a:t>241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 dirty="0">
                          <a:effectLst/>
                          <a:latin typeface="Arial, Helvetica, Helv"/>
                        </a:rPr>
                        <a:t>9</a:t>
                      </a:r>
                      <a:endParaRPr lang="ko-KR" altLang="en-US" sz="1400" dirty="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>
                          <a:effectLst/>
                          <a:latin typeface="Arial, Helvetica, Helv"/>
                        </a:rPr>
                        <a:t>219</a:t>
                      </a:r>
                      <a:endParaRPr lang="ko-KR" altLang="en-US" sz="1400" dirty="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417">
                <a:tc>
                  <a:txBody>
                    <a:bodyPr/>
                    <a:lstStyle/>
                    <a:p>
                      <a:pPr algn="r"/>
                      <a:r>
                        <a:rPr lang="en-US" sz="1400" b="1">
                          <a:effectLst/>
                          <a:latin typeface="Arial, Helvetica, Helv"/>
                        </a:rPr>
                        <a:t>08MAR99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 dirty="0">
                          <a:effectLst/>
                          <a:latin typeface="Arial, Helvetica, Helv"/>
                        </a:rPr>
                        <a:t>183</a:t>
                      </a:r>
                      <a:endParaRPr lang="ko-KR" altLang="en-US" sz="1400" dirty="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>
                          <a:effectLst/>
                          <a:latin typeface="Arial, Helvetica, Helv"/>
                        </a:rPr>
                        <a:t>11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>
                          <a:effectLst/>
                          <a:latin typeface="Arial, Helvetica, Helv"/>
                        </a:rPr>
                        <a:t>219</a:t>
                      </a:r>
                      <a:endParaRPr lang="ko-KR" altLang="en-US" sz="1400" dirty="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417">
                <a:tc>
                  <a:txBody>
                    <a:bodyPr/>
                    <a:lstStyle/>
                    <a:p>
                      <a:pPr algn="r"/>
                      <a:r>
                        <a:rPr lang="en-US" sz="1400" b="1">
                          <a:effectLst/>
                          <a:latin typeface="Arial, Helvetica, Helv"/>
                        </a:rPr>
                        <a:t>09MAR99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>
                          <a:effectLst/>
                          <a:latin typeface="Arial, Helvetica, Helv"/>
                        </a:rPr>
                        <a:t>211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>
                          <a:effectLst/>
                          <a:latin typeface="Arial, Helvetica, Helv"/>
                        </a:rPr>
                        <a:t>18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>
                          <a:effectLst/>
                          <a:latin typeface="Arial, Helvetica, Helv"/>
                        </a:rPr>
                        <a:t>219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417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effectLst/>
                          <a:latin typeface="Arial, Helvetica, Helv"/>
                        </a:rPr>
                        <a:t>10MAR99</a:t>
                      </a:r>
                      <a:endParaRPr lang="en-US" sz="1400" dirty="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 dirty="0">
                          <a:effectLst/>
                          <a:latin typeface="Arial, Helvetica, Helv"/>
                        </a:rPr>
                        <a:t>167</a:t>
                      </a:r>
                      <a:endParaRPr lang="ko-KR" altLang="en-US" sz="1400" dirty="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 dirty="0">
                          <a:effectLst/>
                          <a:latin typeface="Arial, Helvetica, Helv"/>
                        </a:rPr>
                        <a:t>7</a:t>
                      </a:r>
                      <a:endParaRPr lang="ko-KR" altLang="en-US" sz="1400" dirty="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>
                          <a:effectLst/>
                          <a:latin typeface="Arial, Helvetica, Helv"/>
                        </a:rPr>
                        <a:t>219</a:t>
                      </a:r>
                      <a:endParaRPr lang="ko-KR" altLang="en-US" sz="1400" dirty="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69648" name="DefaultOcx" r:id="rId2" imgW="257040" imgH="276120"/>
        </mc:Choice>
        <mc:Fallback>
          <p:control name="DefaultOcx" r:id="rId2" imgW="257040" imgH="276120">
            <p:pic>
              <p:nvPicPr>
                <p:cNvPr id="2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9649" name="HTMLOption1" r:id="rId3" imgW="257040" imgH="276120"/>
        </mc:Choice>
        <mc:Fallback>
          <p:control name="HTMLOption1" r:id="rId3" imgW="257040" imgH="27612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968643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48672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4100" dirty="0"/>
              <a:t>5. Which options are used to create the following PROC PRINT output?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fontAlgn="t"/>
            <a:r>
              <a:rPr lang="en-US" altLang="ko-KR" sz="2600" i="1" dirty="0"/>
              <a:t>a.</a:t>
            </a:r>
            <a:r>
              <a:rPr lang="en-US" altLang="ko-KR" sz="2600" dirty="0"/>
              <a:t> the DATE system option and the LABEL option in PROC PRINT</a:t>
            </a:r>
            <a:endParaRPr lang="ko-KR" altLang="ko-KR" sz="2600" dirty="0"/>
          </a:p>
          <a:p>
            <a:pPr fontAlgn="t"/>
            <a:r>
              <a:rPr lang="en-US" altLang="ko-KR" sz="2600" i="1" dirty="0"/>
              <a:t>b.</a:t>
            </a:r>
            <a:r>
              <a:rPr lang="en-US" altLang="ko-KR" sz="2600" dirty="0"/>
              <a:t> the DATE and NONUMBER system options and the DOUBLE and NOOBS options in PROC PRINT</a:t>
            </a:r>
            <a:endParaRPr lang="ko-KR" altLang="ko-KR" sz="2600" dirty="0"/>
          </a:p>
          <a:p>
            <a:pPr fontAlgn="t"/>
            <a:r>
              <a:rPr lang="en-US" altLang="ko-KR" sz="2600" i="1" dirty="0"/>
              <a:t>c.</a:t>
            </a:r>
            <a:r>
              <a:rPr lang="en-US" altLang="ko-KR" sz="2600" dirty="0"/>
              <a:t> the DATE and NONUMBER system options and the DOUBLE option in PROC PRINT</a:t>
            </a:r>
            <a:endParaRPr lang="ko-KR" altLang="ko-KR" sz="2600" dirty="0"/>
          </a:p>
          <a:p>
            <a:pPr fontAlgn="t"/>
            <a:r>
              <a:rPr lang="en-US" altLang="ko-KR" sz="2600" i="1" dirty="0"/>
              <a:t>d.</a:t>
            </a:r>
            <a:r>
              <a:rPr lang="en-US" altLang="ko-KR" sz="2600" dirty="0"/>
              <a:t> the DATE and NONUMBER system options and the NOOBS option in PROC PRINT</a:t>
            </a:r>
            <a:endParaRPr lang="ko-KR" altLang="ko-KR" sz="2600" dirty="0"/>
          </a:p>
          <a:p>
            <a:pPr marL="0" indent="0">
              <a:buNone/>
            </a:pPr>
            <a:endParaRPr lang="ko-KR" altLang="en-US" sz="31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467544" y="1196752"/>
          <a:ext cx="7488830" cy="1920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97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598">
                <a:tc gridSpan="5">
                  <a:txBody>
                    <a:bodyPr/>
                    <a:lstStyle/>
                    <a:p>
                      <a:pPr algn="r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13:27 Monday, March 22, 1999</a:t>
                      </a:r>
                      <a:endParaRPr lang="en-US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Patient  </a:t>
                      </a:r>
                      <a:endParaRPr lang="en-US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  Arterial  </a:t>
                      </a:r>
                      <a:endParaRPr lang="en-US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  Heart  </a:t>
                      </a:r>
                      <a:endParaRPr lang="en-US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  Cardiac  </a:t>
                      </a:r>
                      <a:endParaRPr lang="en-US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  Urinary  </a:t>
                      </a:r>
                      <a:endParaRPr lang="en-US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9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203</a:t>
                      </a:r>
                      <a:endParaRPr lang="ko-KR" altLang="en-US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88</a:t>
                      </a:r>
                      <a:endParaRPr lang="ko-KR" altLang="en-US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95</a:t>
                      </a:r>
                      <a:endParaRPr lang="ko-KR" altLang="en-US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66</a:t>
                      </a:r>
                      <a:endParaRPr lang="ko-KR" altLang="en-US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110</a:t>
                      </a:r>
                      <a:endParaRPr lang="ko-KR" altLang="en-US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98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 </a:t>
                      </a:r>
                      <a:r>
                        <a:rPr lang="en-US" altLang="ko-KR" dirty="0">
                          <a:effectLst/>
                        </a:rPr>
                        <a:t>54</a:t>
                      </a:r>
                      <a:endParaRPr lang="ko-KR" altLang="en-US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83</a:t>
                      </a:r>
                      <a:endParaRPr lang="ko-KR" altLang="en-US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183</a:t>
                      </a:r>
                      <a:endParaRPr lang="ko-KR" altLang="en-US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95</a:t>
                      </a:r>
                      <a:endParaRPr lang="ko-KR" altLang="en-US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  </a:t>
                      </a:r>
                      <a:r>
                        <a:rPr lang="en-US" altLang="ko-KR">
                          <a:effectLst/>
                        </a:rPr>
                        <a:t>0</a:t>
                      </a:r>
                      <a:endParaRPr lang="ko-KR" altLang="en-US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9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664</a:t>
                      </a:r>
                      <a:endParaRPr lang="ko-KR" altLang="en-US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72</a:t>
                      </a:r>
                      <a:endParaRPr lang="ko-KR" altLang="en-US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111</a:t>
                      </a:r>
                      <a:endParaRPr lang="ko-KR" altLang="en-US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332</a:t>
                      </a:r>
                      <a:endParaRPr lang="ko-KR" altLang="en-US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 </a:t>
                      </a:r>
                      <a:r>
                        <a:rPr lang="en-US" altLang="ko-KR">
                          <a:effectLst/>
                        </a:rPr>
                        <a:t>12</a:t>
                      </a:r>
                      <a:endParaRPr lang="ko-KR" altLang="en-US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9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210</a:t>
                      </a:r>
                      <a:endParaRPr lang="ko-KR" altLang="en-US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74</a:t>
                      </a:r>
                      <a:endParaRPr lang="ko-KR" altLang="en-US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97</a:t>
                      </a:r>
                      <a:endParaRPr lang="ko-KR" altLang="en-US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369</a:t>
                      </a:r>
                      <a:endParaRPr lang="ko-KR" altLang="en-US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  </a:t>
                      </a:r>
                      <a:r>
                        <a:rPr lang="en-US" altLang="ko-KR">
                          <a:effectLst/>
                        </a:rPr>
                        <a:t>0</a:t>
                      </a:r>
                      <a:endParaRPr lang="ko-KR" altLang="en-US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59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101</a:t>
                      </a:r>
                      <a:endParaRPr lang="ko-KR" altLang="en-US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80</a:t>
                      </a:r>
                      <a:endParaRPr lang="ko-KR" altLang="en-US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130</a:t>
                      </a:r>
                      <a:endParaRPr lang="ko-KR" altLang="en-US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291</a:t>
                      </a:r>
                      <a:endParaRPr lang="ko-KR" altLang="en-US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  </a:t>
                      </a:r>
                      <a:r>
                        <a:rPr lang="en-US" altLang="ko-KR" dirty="0">
                          <a:effectLst/>
                        </a:rPr>
                        <a:t>0</a:t>
                      </a:r>
                      <a:endParaRPr lang="ko-KR" altLang="en-US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70679" name="DefaultOcx" r:id="rId2" imgW="257040" imgH="276120"/>
        </mc:Choice>
        <mc:Fallback>
          <p:control name="DefaultOcx" r:id="rId2" imgW="257040" imgH="276120">
            <p:pic>
              <p:nvPicPr>
                <p:cNvPr id="2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680" name="HTMLOption1" r:id="rId3" imgW="257040" imgH="276120"/>
        </mc:Choice>
        <mc:Fallback>
          <p:control name="HTMLOption1" r:id="rId3" imgW="257040" imgH="276120">
            <p:pic>
              <p:nvPicPr>
                <p:cNvPr id="4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681" name="HTMLOption2" r:id="rId4" imgW="257040" imgH="276120"/>
        </mc:Choice>
        <mc:Fallback>
          <p:control name="HTMLOption2" r:id="rId4" imgW="257040" imgH="276120">
            <p:pic>
              <p:nvPicPr>
                <p:cNvPr id="5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268370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sz="5100" dirty="0"/>
              <a:t>10. What does PROC PRINT display by default?</a:t>
            </a:r>
            <a:endParaRPr lang="en-US" altLang="ko-KR" sz="7000" dirty="0"/>
          </a:p>
          <a:p>
            <a:pPr fontAlgn="t"/>
            <a:endParaRPr lang="en-US" altLang="ko-KR" i="1" dirty="0"/>
          </a:p>
          <a:p>
            <a:pPr fontAlgn="t"/>
            <a:endParaRPr lang="en-US" altLang="ko-KR" i="1" dirty="0"/>
          </a:p>
          <a:p>
            <a:pPr fontAlgn="t"/>
            <a:r>
              <a:rPr lang="en-US" altLang="ko-KR" dirty="0"/>
              <a:t>a. PROC PRINT does not create a default report; you must specify the rows and columns to be displayed. </a:t>
            </a:r>
            <a:endParaRPr lang="ko-KR" altLang="ko-KR" dirty="0"/>
          </a:p>
          <a:p>
            <a:pPr fontAlgn="t"/>
            <a:r>
              <a:rPr lang="en-US" altLang="ko-KR" dirty="0"/>
              <a:t>b. PROC PRINT displays all observations and variables in the data set. If you want an additional column for observation numbers, you can request it.</a:t>
            </a:r>
            <a:endParaRPr lang="ko-KR" altLang="ko-KR" dirty="0"/>
          </a:p>
          <a:p>
            <a:pPr fontAlgn="t"/>
            <a:r>
              <a:rPr lang="en-US" altLang="ko-KR" dirty="0"/>
              <a:t>c. PROC PRINT displays columns in the following order: a column for observation numbers, all character variables, and all numeric variables.</a:t>
            </a:r>
            <a:endParaRPr lang="ko-KR" altLang="ko-KR" dirty="0"/>
          </a:p>
          <a:p>
            <a:pPr fontAlgn="t"/>
            <a:r>
              <a:rPr lang="en-US" altLang="ko-KR" dirty="0"/>
              <a:t>d. PROC PRINT displays all observations and variables in the data set, a column for observation numbers on the far left, and variables in the order in which they occur in the data set.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0526844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299A3-D9E3-4582-AAB7-B6A6DF91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C9F47C4-2334-4477-8970-809D8309D3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013508"/>
              </p:ext>
            </p:extLst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86361214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916104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719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=    or    eq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같음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548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^=  or    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같지 않다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92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&gt;    or</a:t>
                      </a:r>
                      <a:r>
                        <a:rPr lang="ko-KR" altLang="en-US" dirty="0"/>
                        <a:t>    </a:t>
                      </a:r>
                      <a:r>
                        <a:rPr lang="en-US" altLang="ko-KR" dirty="0" err="1"/>
                        <a:t>gt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633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&lt;    or    </a:t>
                      </a:r>
                      <a:r>
                        <a:rPr lang="en-US" altLang="ko-KR" dirty="0" err="1"/>
                        <a:t>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55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&gt;=  or</a:t>
                      </a:r>
                      <a:r>
                        <a:rPr lang="ko-KR" altLang="en-US" dirty="0"/>
                        <a:t>   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크거나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71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&lt;=  or    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작거나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576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Contains   or  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문자열을 포함한다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08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And    &amp;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그리고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520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Or     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또는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28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값</a:t>
                      </a:r>
                      <a:r>
                        <a:rPr lang="en-US" altLang="ko-KR" dirty="0"/>
                        <a:t>1, </a:t>
                      </a:r>
                      <a:r>
                        <a:rPr lang="ko-KR" altLang="en-US" dirty="0"/>
                        <a:t>값</a:t>
                      </a:r>
                      <a:r>
                        <a:rPr lang="en-US" altLang="ko-KR" dirty="0"/>
                        <a:t>2, </a:t>
                      </a:r>
                      <a:r>
                        <a:rPr lang="ko-KR" altLang="en-US" dirty="0"/>
                        <a:t>값</a:t>
                      </a:r>
                      <a:r>
                        <a:rPr lang="en-US" altLang="ko-KR" dirty="0"/>
                        <a:t>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값</a:t>
                      </a:r>
                      <a:r>
                        <a:rPr lang="en-US" altLang="ko-KR" dirty="0"/>
                        <a:t>1,2,3</a:t>
                      </a:r>
                      <a:r>
                        <a:rPr lang="ko-KR" altLang="en-US" dirty="0"/>
                        <a:t> 중 하나를 포함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43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16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SAS </a:t>
            </a:r>
            <a:r>
              <a:rPr lang="en-US" altLang="ko-KR" dirty="0" err="1"/>
              <a:t>Statment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세미콜론 </a:t>
            </a:r>
            <a:r>
              <a:rPr lang="en-US" altLang="ko-KR" dirty="0"/>
              <a:t>( ; )</a:t>
            </a:r>
            <a:r>
              <a:rPr lang="ko-KR" altLang="en-US" dirty="0"/>
              <a:t>을 이용하여 문장 종료</a:t>
            </a:r>
            <a:endParaRPr lang="en-US" altLang="ko-KR" dirty="0"/>
          </a:p>
          <a:p>
            <a:pPr fontAlgn="base"/>
            <a:endParaRPr lang="en-US" altLang="ko-KR" b="1" dirty="0"/>
          </a:p>
          <a:p>
            <a:pPr fontAlgn="base"/>
            <a:r>
              <a:rPr lang="en-US" altLang="ko-KR" b="1" dirty="0"/>
              <a:t>data</a:t>
            </a:r>
            <a:r>
              <a:rPr lang="en-US" altLang="ko-KR" dirty="0"/>
              <a:t> clinic.admit2;</a:t>
            </a:r>
          </a:p>
          <a:p>
            <a:pPr fontAlgn="base"/>
            <a:r>
              <a:rPr lang="en-US" altLang="ko-KR" dirty="0"/>
              <a:t>	set </a:t>
            </a:r>
            <a:r>
              <a:rPr lang="en-US" altLang="ko-KR" dirty="0" err="1"/>
              <a:t>clinic.admit</a:t>
            </a:r>
            <a:r>
              <a:rPr lang="en-US" altLang="ko-KR" dirty="0"/>
              <a:t>; 	run;</a:t>
            </a:r>
          </a:p>
          <a:p>
            <a:pPr fontAlgn="base"/>
            <a:r>
              <a:rPr lang="en-US" altLang="ko-KR" b="1" dirty="0"/>
              <a:t>proc</a:t>
            </a:r>
            <a:r>
              <a:rPr lang="en-US" altLang="ko-KR" dirty="0"/>
              <a:t> </a:t>
            </a:r>
            <a:r>
              <a:rPr lang="en-US" altLang="ko-KR" b="1" dirty="0"/>
              <a:t>print</a:t>
            </a:r>
            <a:r>
              <a:rPr lang="en-US" altLang="ko-KR" dirty="0"/>
              <a:t> data=clinic.admit2;</a:t>
            </a:r>
          </a:p>
          <a:p>
            <a:pPr fontAlgn="base"/>
            <a:r>
              <a:rPr lang="en-US" altLang="ko-KR" b="1" dirty="0"/>
              <a:t>run</a:t>
            </a:r>
            <a:r>
              <a:rPr lang="en-US" altLang="ko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129790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3. Which of the following statements selects from a data set only those observations for which the value of the variable Style is RANCH, SPLIT, or TWOSTORY?</a:t>
            </a:r>
          </a:p>
          <a:p>
            <a:endParaRPr lang="en-US" altLang="ko-KR" sz="2400" dirty="0"/>
          </a:p>
          <a:p>
            <a:pPr fontAlgn="t"/>
            <a:r>
              <a:rPr lang="en-US" altLang="ko-KR" sz="2400" dirty="0"/>
              <a:t>a.  where style='RANCH' or 'SPLIT' or 'TWOSTORY'; </a:t>
            </a:r>
            <a:endParaRPr lang="ko-KR" altLang="ko-KR" sz="2400" dirty="0"/>
          </a:p>
          <a:p>
            <a:pPr fontAlgn="t"/>
            <a:r>
              <a:rPr lang="en-US" altLang="ko-KR" sz="2400" dirty="0"/>
              <a:t>b.  where style in 'RANCH' or 'SPLIT' or 'TWOSTORY'; </a:t>
            </a:r>
            <a:endParaRPr lang="ko-KR" altLang="ko-KR" sz="2400" dirty="0"/>
          </a:p>
          <a:p>
            <a:pPr fontAlgn="t"/>
            <a:r>
              <a:rPr lang="en-US" altLang="ko-KR" sz="2400" dirty="0"/>
              <a:t>c.  where style in (RANCH, SPLIT, TWOSTORY); </a:t>
            </a:r>
            <a:endParaRPr lang="ko-KR" altLang="ko-KR" sz="2400" dirty="0"/>
          </a:p>
          <a:p>
            <a:pPr fontAlgn="t"/>
            <a:r>
              <a:rPr lang="en-US" altLang="ko-KR" sz="2400" dirty="0"/>
              <a:t>d.  where style in ('RANCH','SPLIT','TWOSTORY');</a:t>
            </a:r>
            <a:endParaRPr lang="ko-KR" altLang="ko-KR" dirty="0"/>
          </a:p>
          <a:p>
            <a:endParaRPr lang="ko-KR" altLang="en-US" sz="28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1703" name="DefaultOcx" r:id="rId2" imgW="257040" imgH="276120"/>
        </mc:Choice>
        <mc:Fallback>
          <p:control name="DefaultOcx" r:id="rId2" imgW="257040" imgH="276120">
            <p:pic>
              <p:nvPicPr>
                <p:cNvPr id="4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1704" name="HTMLOption1" r:id="rId3" imgW="257040" imgH="276120"/>
        </mc:Choice>
        <mc:Fallback>
          <p:control name="HTMLOption1" r:id="rId3" imgW="257040" imgH="27612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1705" name="HTMLOption2" r:id="rId4" imgW="257040" imgH="276120"/>
        </mc:Choice>
        <mc:Fallback>
          <p:control name="HTMLOption2" r:id="rId4" imgW="257040" imgH="276120">
            <p:pic>
              <p:nvPicPr>
                <p:cNvPr id="6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924758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3500" dirty="0"/>
              <a:t>9. Choose the statement below that selects rows in which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the amount is less than or equal to $5000</a:t>
            </a:r>
          </a:p>
          <a:p>
            <a:r>
              <a:rPr lang="en-US" altLang="ko-KR" sz="2400" dirty="0"/>
              <a:t>the account is 101-1092 or the rate equals 0.095.</a:t>
            </a:r>
          </a:p>
          <a:p>
            <a:pPr marL="0" indent="0" fontAlgn="t">
              <a:buNone/>
            </a:pPr>
            <a:endParaRPr lang="en-US" altLang="ko-KR" sz="2400" dirty="0"/>
          </a:p>
          <a:p>
            <a:pPr fontAlgn="t"/>
            <a:r>
              <a:rPr lang="en-US" altLang="ko-KR" sz="2400" dirty="0"/>
              <a:t>a. where amount &lt;= 5000 and </a:t>
            </a:r>
            <a:br>
              <a:rPr lang="en-US" altLang="ko-KR" sz="2400" dirty="0"/>
            </a:br>
            <a:r>
              <a:rPr lang="en-US" altLang="ko-KR" sz="2400" dirty="0"/>
              <a:t>account='101-1092' or rate = 0.095;</a:t>
            </a:r>
            <a:endParaRPr lang="ko-KR" altLang="ko-KR" sz="2400" dirty="0"/>
          </a:p>
          <a:p>
            <a:pPr fontAlgn="t"/>
            <a:r>
              <a:rPr lang="en-US" altLang="ko-KR" sz="2400" dirty="0"/>
              <a:t>b. where (amount le 5000 and account='101-1092') </a:t>
            </a:r>
            <a:br>
              <a:rPr lang="en-US" altLang="ko-KR" sz="2400" dirty="0"/>
            </a:br>
            <a:r>
              <a:rPr lang="en-US" altLang="ko-KR" sz="2400" dirty="0"/>
              <a:t>or rate = 0.095;</a:t>
            </a:r>
            <a:endParaRPr lang="ko-KR" altLang="ko-KR" sz="2400" dirty="0"/>
          </a:p>
          <a:p>
            <a:pPr fontAlgn="t"/>
            <a:r>
              <a:rPr lang="en-US" altLang="ko-KR" sz="2400" dirty="0"/>
              <a:t>c. where amount &lt;= 5000 and </a:t>
            </a:r>
            <a:br>
              <a:rPr lang="en-US" altLang="ko-KR" sz="2400" dirty="0"/>
            </a:br>
            <a:r>
              <a:rPr lang="en-US" altLang="ko-KR" sz="2400" dirty="0"/>
              <a:t>(account='101-1092' or rate </a:t>
            </a:r>
            <a:r>
              <a:rPr lang="en-US" altLang="ko-KR" sz="2400" dirty="0" err="1"/>
              <a:t>eq</a:t>
            </a:r>
            <a:r>
              <a:rPr lang="en-US" altLang="ko-KR" sz="2400" dirty="0"/>
              <a:t> 0.095);</a:t>
            </a:r>
            <a:endParaRPr lang="ko-KR" altLang="ko-KR" sz="2400" dirty="0"/>
          </a:p>
          <a:p>
            <a:pPr fontAlgn="t"/>
            <a:r>
              <a:rPr lang="en-US" altLang="ko-KR" sz="2400" dirty="0"/>
              <a:t>d. where amount &lt;= 5000 or account='101-1092' </a:t>
            </a:r>
            <a:br>
              <a:rPr lang="en-US" altLang="ko-KR" sz="2400" dirty="0"/>
            </a:br>
            <a:r>
              <a:rPr lang="en-US" altLang="ko-KR" sz="2400" dirty="0"/>
              <a:t>and rate = 0.095;</a:t>
            </a:r>
            <a:endParaRPr lang="ko-KR" altLang="ko-KR" sz="24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2727" name="DefaultOcx" r:id="rId2" imgW="257040" imgH="276120"/>
        </mc:Choice>
        <mc:Fallback>
          <p:control name="DefaultOcx" r:id="rId2" imgW="257040" imgH="276120">
            <p:pic>
              <p:nvPicPr>
                <p:cNvPr id="4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728" name="HTMLOption1" r:id="rId3" imgW="257040" imgH="276120"/>
        </mc:Choice>
        <mc:Fallback>
          <p:control name="HTMLOption1" r:id="rId3" imgW="257040" imgH="27612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729" name="HTMLOption2" r:id="rId4" imgW="257040" imgH="276120"/>
        </mc:Choice>
        <mc:Fallback>
          <p:control name="HTMLOption2" r:id="rId4" imgW="257040" imgH="276120">
            <p:pic>
              <p:nvPicPr>
                <p:cNvPr id="6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3940465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33E4F-96D9-42BD-B12A-BA2FC879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E2DB4-8BAD-472E-B1FA-6C38E8C1F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Proc sort data=</a:t>
            </a:r>
            <a:r>
              <a:rPr lang="en-US" altLang="ko-KR" dirty="0" err="1"/>
              <a:t>clinic.admit</a:t>
            </a:r>
            <a:r>
              <a:rPr lang="en-US" altLang="ko-KR" dirty="0"/>
              <a:t> out=admit;</a:t>
            </a:r>
          </a:p>
          <a:p>
            <a:pPr marL="0" indent="0">
              <a:buNone/>
            </a:pPr>
            <a:r>
              <a:rPr lang="en-US" altLang="ko-KR" dirty="0"/>
              <a:t>By </a:t>
            </a:r>
            <a:r>
              <a:rPr lang="ko-KR" altLang="en-US" dirty="0"/>
              <a:t>변수</a:t>
            </a:r>
            <a:r>
              <a:rPr lang="en-US" altLang="ko-KR" dirty="0"/>
              <a:t>1 descending </a:t>
            </a:r>
            <a:r>
              <a:rPr lang="ko-KR" altLang="en-US" dirty="0"/>
              <a:t>변수</a:t>
            </a:r>
            <a:r>
              <a:rPr lang="en-US" altLang="ko-KR" dirty="0"/>
              <a:t>2 ;</a:t>
            </a:r>
          </a:p>
          <a:p>
            <a:pPr marL="0" indent="0">
              <a:buNone/>
            </a:pPr>
            <a:r>
              <a:rPr lang="en-US" altLang="ko-KR" dirty="0"/>
              <a:t>Run;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Descending </a:t>
            </a:r>
            <a:r>
              <a:rPr lang="ko-KR" altLang="en-US" dirty="0"/>
              <a:t>내림차순 유무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오름차순 </a:t>
            </a:r>
            <a:r>
              <a:rPr lang="en-US" altLang="ko-KR" dirty="0"/>
              <a:t>: </a:t>
            </a:r>
            <a:r>
              <a:rPr lang="ko-KR" altLang="en-US" dirty="0"/>
              <a:t>위로 갈수록 작은 값</a:t>
            </a:r>
          </a:p>
        </p:txBody>
      </p:sp>
    </p:spTree>
    <p:extLst>
      <p:ext uri="{BB962C8B-B14F-4D97-AF65-F5344CB8AC3E}">
        <p14:creationId xmlns:p14="http://schemas.microsoft.com/office/powerpoint/2010/main" val="9172984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800" dirty="0"/>
              <a:t>4. If you want to sort your data and create a temporary data set named </a:t>
            </a:r>
            <a:r>
              <a:rPr lang="en-US" altLang="ko-KR" sz="2800" b="1" dirty="0" err="1"/>
              <a:t>Calc</a:t>
            </a:r>
            <a:r>
              <a:rPr lang="en-US" altLang="ko-KR" sz="2800" dirty="0"/>
              <a:t> to store the sorted data, which of the following steps should you submit?</a:t>
            </a:r>
          </a:p>
          <a:p>
            <a:endParaRPr lang="en-US" altLang="ko-KR" sz="2800" dirty="0"/>
          </a:p>
          <a:p>
            <a:pPr fontAlgn="t"/>
            <a:r>
              <a:rPr lang="en-US" altLang="ko-KR" sz="2600" i="1" dirty="0"/>
              <a:t>a.</a:t>
            </a:r>
            <a:r>
              <a:rPr lang="en-US" altLang="ko-KR" sz="2600" dirty="0"/>
              <a:t> proc sort data=</a:t>
            </a:r>
            <a:r>
              <a:rPr lang="en-US" altLang="ko-KR" sz="2600" dirty="0" err="1"/>
              <a:t>work.calc</a:t>
            </a:r>
            <a:r>
              <a:rPr lang="en-US" altLang="ko-KR" sz="2600" dirty="0"/>
              <a:t> out=</a:t>
            </a:r>
            <a:r>
              <a:rPr lang="en-US" altLang="ko-KR" sz="2600" dirty="0" err="1"/>
              <a:t>finance.dividend</a:t>
            </a:r>
            <a:r>
              <a:rPr lang="en-US" altLang="ko-KR" sz="2600" dirty="0"/>
              <a:t>; run;</a:t>
            </a:r>
            <a:endParaRPr lang="ko-KR" altLang="ko-KR" sz="2600" dirty="0"/>
          </a:p>
          <a:p>
            <a:pPr fontAlgn="t"/>
            <a:r>
              <a:rPr lang="en-US" altLang="ko-KR" sz="2600" i="1" dirty="0"/>
              <a:t>b. </a:t>
            </a:r>
            <a:r>
              <a:rPr lang="en-US" altLang="ko-KR" sz="2600" dirty="0"/>
              <a:t>proc sort dividend out=</a:t>
            </a:r>
            <a:r>
              <a:rPr lang="en-US" altLang="ko-KR" sz="2600" dirty="0" err="1"/>
              <a:t>calc</a:t>
            </a:r>
            <a:r>
              <a:rPr lang="en-US" altLang="ko-KR" sz="2600" dirty="0"/>
              <a:t>; by account; run;</a:t>
            </a:r>
            <a:endParaRPr lang="ko-KR" altLang="ko-KR" sz="2600" dirty="0"/>
          </a:p>
          <a:p>
            <a:pPr fontAlgn="t"/>
            <a:r>
              <a:rPr lang="en-US" altLang="ko-KR" sz="2600" i="1" dirty="0"/>
              <a:t>c.</a:t>
            </a:r>
            <a:r>
              <a:rPr lang="en-US" altLang="ko-KR" sz="2600" dirty="0"/>
              <a:t> proc sort data=</a:t>
            </a:r>
            <a:r>
              <a:rPr lang="en-US" altLang="ko-KR" sz="2600" dirty="0" err="1"/>
              <a:t>finance.dividend</a:t>
            </a:r>
            <a:r>
              <a:rPr lang="en-US" altLang="ko-KR" sz="2600" dirty="0"/>
              <a:t> out=</a:t>
            </a:r>
            <a:r>
              <a:rPr lang="en-US" altLang="ko-KR" sz="2600" dirty="0" err="1"/>
              <a:t>work.calc</a:t>
            </a:r>
            <a:r>
              <a:rPr lang="en-US" altLang="ko-KR" sz="2600" dirty="0"/>
              <a:t>; </a:t>
            </a:r>
          </a:p>
          <a:p>
            <a:pPr marL="0" indent="0" fontAlgn="t">
              <a:buNone/>
            </a:pPr>
            <a:r>
              <a:rPr lang="en-US" altLang="ko-KR" sz="2600" dirty="0"/>
              <a:t>   by account; run;</a:t>
            </a:r>
            <a:endParaRPr lang="ko-KR" altLang="ko-KR" sz="2600" dirty="0"/>
          </a:p>
          <a:p>
            <a:pPr fontAlgn="t"/>
            <a:r>
              <a:rPr lang="en-US" altLang="ko-KR" sz="2600" i="1" dirty="0"/>
              <a:t>d.</a:t>
            </a:r>
            <a:r>
              <a:rPr lang="en-US" altLang="ko-KR" sz="2600" dirty="0"/>
              <a:t> proc sort from </a:t>
            </a:r>
            <a:r>
              <a:rPr lang="en-US" altLang="ko-KR" sz="2600" dirty="0" err="1"/>
              <a:t>finance.dividend</a:t>
            </a:r>
            <a:r>
              <a:rPr lang="en-US" altLang="ko-KR" sz="2600" dirty="0"/>
              <a:t> to </a:t>
            </a:r>
            <a:r>
              <a:rPr lang="en-US" altLang="ko-KR" sz="2600" dirty="0" err="1"/>
              <a:t>calc</a:t>
            </a:r>
            <a:r>
              <a:rPr lang="en-US" altLang="ko-KR" sz="2600" dirty="0"/>
              <a:t>; </a:t>
            </a:r>
          </a:p>
          <a:p>
            <a:pPr marL="0" indent="0" fontAlgn="t">
              <a:buNone/>
            </a:pPr>
            <a:r>
              <a:rPr lang="en-US" altLang="ko-KR" sz="2600" dirty="0"/>
              <a:t>   by account; run;</a:t>
            </a:r>
            <a:endParaRPr lang="ko-KR" altLang="en-US" sz="26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7200" y="2171700"/>
            <a:ext cx="9144000" cy="0"/>
          </a:xfrm>
          <a:prstGeom prst="rect">
            <a:avLst/>
          </a:prstGeom>
          <a:solidFill>
            <a:srgbClr val="FFFF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3751" name="DefaultOcx" r:id="rId2" imgW="257040" imgH="276120"/>
        </mc:Choice>
        <mc:Fallback>
          <p:control name="DefaultOcx" r:id="rId2" imgW="257040" imgH="276120">
            <p:pic>
              <p:nvPicPr>
                <p:cNvPr id="4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3752" name="HTMLOption1" r:id="rId3" imgW="257040" imgH="276120"/>
        </mc:Choice>
        <mc:Fallback>
          <p:control name="HTMLOption1" r:id="rId3" imgW="257040" imgH="27612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3753" name="HTMLOption2" r:id="rId4" imgW="257040" imgH="276120"/>
        </mc:Choice>
        <mc:Fallback>
          <p:control name="HTMLOption2" r:id="rId4" imgW="257040" imgH="276120">
            <p:pic>
              <p:nvPicPr>
                <p:cNvPr id="6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4653594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6473B-7F28-4738-A871-6CD28E49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열의 총합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0FF337-3033-4675-89E9-82D3C8A0A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857929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proc print </a:t>
            </a:r>
          </a:p>
          <a:p>
            <a:pPr marL="0" indent="0">
              <a:buNone/>
            </a:pPr>
            <a:r>
              <a:rPr lang="en-US" altLang="ko-KR" sz="2800" dirty="0"/>
              <a:t>data=</a:t>
            </a:r>
            <a:r>
              <a:rPr lang="en-US" altLang="ko-KR" sz="2800" dirty="0" err="1"/>
              <a:t>clinic.admit</a:t>
            </a:r>
            <a:r>
              <a:rPr lang="en-US" altLang="ko-KR" sz="2800" dirty="0"/>
              <a:t>;</a:t>
            </a:r>
          </a:p>
          <a:p>
            <a:pPr marL="0" indent="0">
              <a:buNone/>
            </a:pPr>
            <a:r>
              <a:rPr lang="en-US" altLang="ko-KR" sz="2800" dirty="0"/>
              <a:t>Sum fee;</a:t>
            </a:r>
          </a:p>
          <a:p>
            <a:pPr marL="0" indent="0">
              <a:buNone/>
            </a:pPr>
            <a:r>
              <a:rPr lang="en-US" altLang="ko-KR" sz="2800" dirty="0"/>
              <a:t>Run;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A2D265-9B4F-456D-A0DF-E0A907582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185669"/>
            <a:ext cx="5601482" cy="22767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1CEEAC-9FB5-401A-BDE4-84CA4B79D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804" y="3645024"/>
            <a:ext cx="5677692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939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2B4D0-E58B-4C73-9DBD-6925942CC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42" y="332656"/>
            <a:ext cx="8229600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100" dirty="0"/>
              <a:t>proc sort </a:t>
            </a:r>
          </a:p>
          <a:p>
            <a:pPr marL="0" indent="0">
              <a:buNone/>
            </a:pPr>
            <a:r>
              <a:rPr lang="en-US" altLang="ko-KR" sz="2100" dirty="0"/>
              <a:t>data=</a:t>
            </a:r>
            <a:r>
              <a:rPr lang="en-US" altLang="ko-KR" sz="2100" dirty="0" err="1"/>
              <a:t>clinic.admit</a:t>
            </a:r>
            <a:r>
              <a:rPr lang="en-US" altLang="ko-KR" sz="2100" dirty="0"/>
              <a:t> out=admit;</a:t>
            </a:r>
          </a:p>
          <a:p>
            <a:pPr marL="0" indent="0">
              <a:buNone/>
            </a:pPr>
            <a:r>
              <a:rPr lang="en-US" altLang="ko-KR" sz="2100" dirty="0"/>
              <a:t>by </a:t>
            </a:r>
            <a:r>
              <a:rPr lang="en-US" altLang="ko-KR" sz="2100" dirty="0" err="1"/>
              <a:t>actlevel</a:t>
            </a:r>
            <a:r>
              <a:rPr lang="en-US" altLang="ko-KR" sz="2100" dirty="0"/>
              <a:t>;</a:t>
            </a:r>
          </a:p>
          <a:p>
            <a:pPr marL="0" indent="0">
              <a:buNone/>
            </a:pPr>
            <a:r>
              <a:rPr lang="en-US" altLang="ko-KR" sz="2100" dirty="0"/>
              <a:t>run;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proc print data=admit;</a:t>
            </a:r>
          </a:p>
          <a:p>
            <a:pPr marL="0" indent="0">
              <a:buNone/>
            </a:pPr>
            <a:r>
              <a:rPr lang="en-US" altLang="ko-KR" sz="2000" dirty="0"/>
              <a:t>Sum fee;</a:t>
            </a:r>
          </a:p>
          <a:p>
            <a:pPr marL="0" indent="0">
              <a:buNone/>
            </a:pPr>
            <a:r>
              <a:rPr lang="en-US" altLang="ko-KR" sz="2000" dirty="0"/>
              <a:t>By</a:t>
            </a:r>
            <a:r>
              <a:rPr lang="ko-KR" altLang="en-US" sz="2000" dirty="0"/>
              <a:t>  </a:t>
            </a:r>
            <a:r>
              <a:rPr lang="en-US" altLang="ko-KR" sz="2000" dirty="0" err="1"/>
              <a:t>actlevel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Run;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proc print data=admit;</a:t>
            </a:r>
          </a:p>
          <a:p>
            <a:pPr marL="0" indent="0">
              <a:buNone/>
            </a:pPr>
            <a:r>
              <a:rPr lang="en-US" altLang="ko-KR" sz="2000" dirty="0"/>
              <a:t>Sum fee;</a:t>
            </a:r>
          </a:p>
          <a:p>
            <a:pPr marL="0" indent="0">
              <a:buNone/>
            </a:pPr>
            <a:r>
              <a:rPr lang="en-US" altLang="ko-KR" sz="2000" dirty="0"/>
              <a:t>By</a:t>
            </a:r>
            <a:r>
              <a:rPr lang="ko-KR" altLang="en-US" sz="2000" dirty="0"/>
              <a:t>  </a:t>
            </a:r>
            <a:r>
              <a:rPr lang="en-US" altLang="ko-KR" sz="2000" dirty="0" err="1"/>
              <a:t>actlevel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Id </a:t>
            </a:r>
            <a:r>
              <a:rPr lang="en-US" altLang="ko-KR" sz="2000" dirty="0" err="1"/>
              <a:t>actlevel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Run;</a:t>
            </a:r>
          </a:p>
          <a:p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59131E-6425-4635-972B-C4BCB07FA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175" y="84779"/>
            <a:ext cx="5096586" cy="3400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DE6A61-AEF8-4E13-BA3A-A500849B1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017" y="3485679"/>
            <a:ext cx="4848902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934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1FDDE-36E7-4050-B752-FD92CC47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제목과 각주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90D1F-A758-4F30-AD6B-70D663663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Title, footnote </a:t>
            </a:r>
            <a:r>
              <a:rPr lang="ko-KR" altLang="en-US" sz="2800" dirty="0"/>
              <a:t>문장은 각각 </a:t>
            </a:r>
            <a:r>
              <a:rPr lang="en-US" altLang="ko-KR" sz="2800" dirty="0"/>
              <a:t>10</a:t>
            </a:r>
            <a:r>
              <a:rPr lang="ko-KR" altLang="en-US" sz="2800" dirty="0"/>
              <a:t>개까지 사용가능</a:t>
            </a:r>
            <a:endParaRPr lang="en-US" altLang="ko-KR" sz="2800" dirty="0"/>
          </a:p>
          <a:p>
            <a:r>
              <a:rPr lang="ko-KR" altLang="en-US" sz="2800" dirty="0"/>
              <a:t>전역적</a:t>
            </a:r>
            <a:endParaRPr lang="en-US" altLang="ko-KR" sz="2800" dirty="0"/>
          </a:p>
          <a:p>
            <a:r>
              <a:rPr lang="en-US" altLang="ko-KR" sz="2800" dirty="0"/>
              <a:t>Title1 title3 </a:t>
            </a:r>
            <a:r>
              <a:rPr lang="ko-KR" altLang="en-US" sz="2800" dirty="0"/>
              <a:t>처럼 한 행을 건너 뛴 경우 </a:t>
            </a:r>
            <a:r>
              <a:rPr lang="en-US" altLang="ko-KR" sz="2800" dirty="0"/>
              <a:t>title2</a:t>
            </a:r>
            <a:r>
              <a:rPr lang="ko-KR" altLang="en-US" sz="2800" dirty="0"/>
              <a:t>에 해당하는 행은 공백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Title3</a:t>
            </a:r>
            <a:r>
              <a:rPr lang="ko-KR" altLang="en-US" sz="2800" dirty="0"/>
              <a:t>가 적용 </a:t>
            </a:r>
            <a:r>
              <a:rPr lang="ko-KR" altLang="en-US" sz="2800" dirty="0" err="1"/>
              <a:t>되있는</a:t>
            </a:r>
            <a:r>
              <a:rPr lang="ko-KR" altLang="en-US" sz="2800" dirty="0"/>
              <a:t> 상태에서 </a:t>
            </a:r>
            <a:r>
              <a:rPr lang="en-US" altLang="ko-KR" sz="2800" dirty="0"/>
              <a:t>title1</a:t>
            </a:r>
            <a:r>
              <a:rPr lang="ko-KR" altLang="en-US" sz="2800" dirty="0"/>
              <a:t>을 적용하는 경우 </a:t>
            </a:r>
            <a:r>
              <a:rPr lang="en-US" altLang="ko-KR" sz="2800" dirty="0"/>
              <a:t>title3</a:t>
            </a:r>
            <a:r>
              <a:rPr lang="ko-KR" altLang="en-US" sz="2800" dirty="0"/>
              <a:t>는 사라지고 </a:t>
            </a:r>
            <a:r>
              <a:rPr lang="en-US" altLang="ko-KR" sz="2800" dirty="0"/>
              <a:t>title1</a:t>
            </a:r>
            <a:r>
              <a:rPr lang="ko-KR" altLang="en-US" sz="2800" dirty="0"/>
              <a:t>만 적용</a:t>
            </a:r>
          </a:p>
        </p:txBody>
      </p:sp>
    </p:spTree>
    <p:extLst>
      <p:ext uri="{BB962C8B-B14F-4D97-AF65-F5344CB8AC3E}">
        <p14:creationId xmlns:p14="http://schemas.microsoft.com/office/powerpoint/2010/main" val="3054092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31554-CAAB-4946-AAEC-7F208EFB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6C87E-50BF-40FD-BA97-B3CD194C6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Proc print data=data</a:t>
            </a:r>
            <a:r>
              <a:rPr lang="ko-KR" altLang="en-US" dirty="0"/>
              <a:t> </a:t>
            </a:r>
            <a:r>
              <a:rPr lang="en-US" altLang="ko-KR" b="1" dirty="0"/>
              <a:t>label;</a:t>
            </a:r>
          </a:p>
          <a:p>
            <a:pPr marL="0" indent="0">
              <a:buNone/>
            </a:pPr>
            <a:r>
              <a:rPr lang="en-US" altLang="ko-KR" dirty="0"/>
              <a:t>label  </a:t>
            </a:r>
            <a:r>
              <a:rPr lang="ko-KR" altLang="en-US" dirty="0"/>
              <a:t>변수</a:t>
            </a:r>
            <a:r>
              <a:rPr lang="en-US" altLang="ko-KR" dirty="0"/>
              <a:t>1=‘label1’ </a:t>
            </a:r>
            <a:r>
              <a:rPr lang="ko-KR" altLang="en-US" dirty="0"/>
              <a:t>변수</a:t>
            </a:r>
            <a:r>
              <a:rPr lang="en-US" altLang="ko-KR" dirty="0"/>
              <a:t>2=‘label2’;</a:t>
            </a:r>
            <a:r>
              <a:rPr lang="ko-KR" altLang="en-US" dirty="0"/>
              <a:t> </a:t>
            </a:r>
            <a:r>
              <a:rPr lang="en-US" altLang="ko-KR" dirty="0"/>
              <a:t>run;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최대 </a:t>
            </a:r>
            <a:r>
              <a:rPr lang="en-US" altLang="ko-KR" dirty="0"/>
              <a:t>256</a:t>
            </a:r>
            <a:r>
              <a:rPr lang="ko-KR" altLang="en-US" dirty="0"/>
              <a:t>문자까지 사용가능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08053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2. Which of the following PROC PRINT steps is correct if labels are not stored with the data set?</a:t>
            </a:r>
          </a:p>
          <a:p>
            <a:endParaRPr lang="ko-KR" altLang="en-US" dirty="0"/>
          </a:p>
          <a:p>
            <a:pPr fontAlgn="t"/>
            <a:r>
              <a:rPr lang="en-US" altLang="ko-KR" sz="2800" dirty="0"/>
              <a:t>a. proc print data=</a:t>
            </a:r>
            <a:r>
              <a:rPr lang="en-US" altLang="ko-KR" sz="2800" dirty="0" err="1"/>
              <a:t>allsales.totals</a:t>
            </a:r>
            <a:r>
              <a:rPr lang="en-US" altLang="ko-KR" sz="2800" dirty="0"/>
              <a:t> label; label region8='Region 8 Yearly Totals'; run;</a:t>
            </a:r>
            <a:endParaRPr lang="ko-KR" altLang="ko-KR" sz="2800" dirty="0"/>
          </a:p>
          <a:p>
            <a:pPr fontAlgn="t"/>
            <a:r>
              <a:rPr lang="en-US" altLang="ko-KR" sz="2800" dirty="0"/>
              <a:t>b. proc print data=</a:t>
            </a:r>
            <a:r>
              <a:rPr lang="en-US" altLang="ko-KR" sz="2800" dirty="0" err="1"/>
              <a:t>allsales.totals</a:t>
            </a:r>
            <a:r>
              <a:rPr lang="en-US" altLang="ko-KR" sz="2800" dirty="0"/>
              <a:t>; label region8='Region 8 Yearly Totals'; run;</a:t>
            </a:r>
            <a:endParaRPr lang="ko-KR" altLang="ko-KR" sz="2800" dirty="0"/>
          </a:p>
          <a:p>
            <a:pPr fontAlgn="t"/>
            <a:r>
              <a:rPr lang="en-US" altLang="ko-KR" sz="2800" dirty="0"/>
              <a:t>c. proc print data </a:t>
            </a:r>
            <a:r>
              <a:rPr lang="en-US" altLang="ko-KR" sz="2800" dirty="0" err="1"/>
              <a:t>allsales.totals</a:t>
            </a:r>
            <a:r>
              <a:rPr lang="en-US" altLang="ko-KR" sz="2800" dirty="0"/>
              <a:t> label noobs; run;</a:t>
            </a:r>
            <a:endParaRPr lang="ko-KR" altLang="ko-KR" sz="2800" dirty="0"/>
          </a:p>
          <a:p>
            <a:pPr fontAlgn="t"/>
            <a:r>
              <a:rPr lang="en-US" altLang="ko-KR" sz="2800" dirty="0"/>
              <a:t>d. proc print </a:t>
            </a:r>
            <a:r>
              <a:rPr lang="en-US" altLang="ko-KR" sz="2800" dirty="0" err="1"/>
              <a:t>allsales.totals</a:t>
            </a:r>
            <a:r>
              <a:rPr lang="en-US" altLang="ko-KR" sz="2800" dirty="0"/>
              <a:t> label; run;</a:t>
            </a:r>
            <a:endParaRPr lang="ko-KR" altLang="ko-KR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4775" name="DefaultOcx" r:id="rId2" imgW="257040" imgH="276120"/>
        </mc:Choice>
        <mc:Fallback>
          <p:control name="DefaultOcx" r:id="rId2" imgW="257040" imgH="276120">
            <p:pic>
              <p:nvPicPr>
                <p:cNvPr id="4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4776" name="HTMLOption1" r:id="rId3" imgW="257040" imgH="276120"/>
        </mc:Choice>
        <mc:Fallback>
          <p:control name="HTMLOption1" r:id="rId3" imgW="257040" imgH="27612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4777" name="HTMLOption2" r:id="rId4" imgW="257040" imgH="276120"/>
        </mc:Choice>
        <mc:Fallback>
          <p:control name="HTMLOption2" r:id="rId4" imgW="257040" imgH="276120">
            <p:pic>
              <p:nvPicPr>
                <p:cNvPr id="6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348887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60913-910C-423B-B2BF-EF19DD4DB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포맷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62EB2-2985-4A56-91CE-780E0C0D4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Format </a:t>
            </a:r>
            <a:r>
              <a:rPr lang="ko-KR" altLang="en-US" dirty="0"/>
              <a:t>변수 </a:t>
            </a:r>
            <a:r>
              <a:rPr lang="en-US" altLang="ko-KR" dirty="0"/>
              <a:t>dollar4.;</a:t>
            </a:r>
          </a:p>
          <a:p>
            <a:endParaRPr lang="en-US" altLang="ko-KR" dirty="0"/>
          </a:p>
          <a:p>
            <a:r>
              <a:rPr lang="en-US" altLang="ko-KR" dirty="0"/>
              <a:t>Ex)</a:t>
            </a:r>
          </a:p>
          <a:p>
            <a:r>
              <a:rPr lang="en-US" altLang="ko-KR" dirty="0"/>
              <a:t>MMDDYY8. </a:t>
            </a:r>
            <a:r>
              <a:rPr lang="en-US" altLang="ko-KR" dirty="0">
                <a:sym typeface="Wingdings" panose="05000000000000000000" pitchFamily="2" charset="2"/>
              </a:rPr>
              <a:t>  06/05/03</a:t>
            </a:r>
          </a:p>
          <a:p>
            <a:r>
              <a:rPr lang="en-US" altLang="ko-KR" dirty="0"/>
              <a:t>Comma5.0  </a:t>
            </a:r>
            <a:r>
              <a:rPr lang="en-US" altLang="ko-KR" dirty="0">
                <a:sym typeface="Wingdings" panose="05000000000000000000" pitchFamily="2" charset="2"/>
              </a:rPr>
              <a:t>  1,234</a:t>
            </a:r>
          </a:p>
          <a:p>
            <a:r>
              <a:rPr lang="en-US" altLang="ko-KR" dirty="0" err="1">
                <a:sym typeface="Wingdings" panose="05000000000000000000" pitchFamily="2" charset="2"/>
              </a:rPr>
              <a:t>W.d</a:t>
            </a:r>
            <a:r>
              <a:rPr lang="en-US" altLang="ko-KR" dirty="0">
                <a:sym typeface="Wingdings" panose="05000000000000000000" pitchFamily="2" charset="2"/>
              </a:rPr>
              <a:t>             8.2</a:t>
            </a:r>
          </a:p>
          <a:p>
            <a:r>
              <a:rPr lang="en-US" altLang="ko-KR" dirty="0" err="1">
                <a:sym typeface="Wingdings" panose="05000000000000000000" pitchFamily="2" charset="2"/>
              </a:rPr>
              <a:t>DATEw</a:t>
            </a:r>
            <a:r>
              <a:rPr lang="en-US" altLang="ko-KR" dirty="0">
                <a:sym typeface="Wingdings" panose="05000000000000000000" pitchFamily="2" charset="2"/>
              </a:rPr>
              <a:t>.         16OCT1999(DATE9.)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97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SAS</a:t>
            </a:r>
            <a:r>
              <a:rPr lang="ko-KR" altLang="en-US" dirty="0"/>
              <a:t>프로그램의 처리과정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DATA, PROC, RUN, QUIT </a:t>
            </a:r>
            <a:r>
              <a:rPr lang="ko-KR" altLang="en-US" dirty="0"/>
              <a:t>문장을 발견하면 프로그램을 읽는 것을 중단하고 </a:t>
            </a:r>
            <a:r>
              <a:rPr lang="ko-KR" altLang="en-US" b="1" u="sng" dirty="0"/>
              <a:t>이전 단계</a:t>
            </a:r>
            <a:r>
              <a:rPr lang="ko-KR" altLang="en-US" dirty="0"/>
              <a:t>를 실행</a:t>
            </a:r>
            <a:endParaRPr lang="en-US" altLang="ko-KR" dirty="0"/>
          </a:p>
          <a:p>
            <a:endParaRPr lang="en-US" altLang="ko-KR" dirty="0"/>
          </a:p>
          <a:p>
            <a:pPr fontAlgn="base"/>
            <a:r>
              <a:rPr lang="en-US" altLang="ko-KR" sz="2400" b="1" dirty="0"/>
              <a:t>data</a:t>
            </a:r>
            <a:r>
              <a:rPr lang="en-US" altLang="ko-KR" sz="2400" dirty="0"/>
              <a:t> clinic.admit2;</a:t>
            </a:r>
          </a:p>
          <a:p>
            <a:pPr fontAlgn="base"/>
            <a:r>
              <a:rPr lang="en-US" altLang="ko-KR" sz="2400" dirty="0"/>
              <a:t>	set </a:t>
            </a:r>
            <a:r>
              <a:rPr lang="en-US" altLang="ko-KR" sz="2400" dirty="0" err="1"/>
              <a:t>clinic.admit</a:t>
            </a:r>
            <a:r>
              <a:rPr lang="en-US" altLang="ko-KR" sz="2400" dirty="0"/>
              <a:t>;</a:t>
            </a:r>
          </a:p>
          <a:p>
            <a:pPr fontAlgn="base"/>
            <a:r>
              <a:rPr lang="en-US" altLang="ko-KR" sz="2400" dirty="0"/>
              <a:t>run;</a:t>
            </a:r>
          </a:p>
          <a:p>
            <a:pPr fontAlgn="base"/>
            <a:r>
              <a:rPr lang="en-US" altLang="ko-KR" sz="2400" b="1" dirty="0"/>
              <a:t>proc</a:t>
            </a:r>
            <a:r>
              <a:rPr lang="en-US" altLang="ko-KR" sz="2400" dirty="0"/>
              <a:t> </a:t>
            </a:r>
            <a:r>
              <a:rPr lang="en-US" altLang="ko-KR" sz="2400" b="1" dirty="0"/>
              <a:t>print</a:t>
            </a:r>
            <a:r>
              <a:rPr lang="en-US" altLang="ko-KR" sz="2400" dirty="0"/>
              <a:t> data=clinic.admit2;</a:t>
            </a:r>
          </a:p>
          <a:p>
            <a:pPr fontAlgn="base"/>
            <a:r>
              <a:rPr lang="en-US" altLang="ko-KR" sz="2400" b="1" dirty="0"/>
              <a:t>run</a:t>
            </a:r>
            <a:r>
              <a:rPr lang="en-US" altLang="ko-KR" sz="2400" dirty="0"/>
              <a:t>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1797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88640"/>
            <a:ext cx="8229600" cy="60486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/>
              <a:t>6. Which of the following statements can you use in a PROC PRINT step to create this output? 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fontAlgn="t"/>
            <a:r>
              <a:rPr lang="en-US" altLang="ko-KR" sz="2000" i="1" dirty="0"/>
              <a:t>a.</a:t>
            </a:r>
            <a:r>
              <a:rPr lang="en-US" altLang="ko-KR" sz="2000" dirty="0"/>
              <a:t> </a:t>
            </a:r>
            <a:r>
              <a:rPr lang="en-US" altLang="ko-KR" sz="2000" dirty="0" err="1"/>
              <a:t>var</a:t>
            </a:r>
            <a:r>
              <a:rPr lang="en-US" altLang="ko-KR" sz="2000" dirty="0"/>
              <a:t> month instructors; sum instructors </a:t>
            </a:r>
            <a:r>
              <a:rPr lang="en-US" altLang="ko-KR" sz="2000" dirty="0" err="1"/>
              <a:t>aerclass</a:t>
            </a:r>
            <a:r>
              <a:rPr lang="en-US" altLang="ko-KR" sz="2000" dirty="0"/>
              <a:t> </a:t>
            </a:r>
            <a:r>
              <a:rPr lang="en-US" altLang="ko-KR" sz="2000" dirty="0" err="1"/>
              <a:t>walkjogrun</a:t>
            </a:r>
            <a:r>
              <a:rPr lang="en-US" altLang="ko-KR" sz="2000" dirty="0"/>
              <a:t> swim;</a:t>
            </a:r>
            <a:endParaRPr lang="ko-KR" altLang="ko-KR" sz="2000" dirty="0"/>
          </a:p>
          <a:p>
            <a:pPr fontAlgn="t"/>
            <a:r>
              <a:rPr lang="en-US" altLang="ko-KR" sz="2000" dirty="0"/>
              <a:t> </a:t>
            </a:r>
            <a:r>
              <a:rPr lang="en-US" altLang="ko-KR" sz="2000" i="1" dirty="0"/>
              <a:t>b. </a:t>
            </a:r>
            <a:r>
              <a:rPr lang="en-US" altLang="ko-KR" sz="2000" dirty="0" err="1"/>
              <a:t>var</a:t>
            </a:r>
            <a:r>
              <a:rPr lang="en-US" altLang="ko-KR" sz="2000" dirty="0"/>
              <a:t> month; sum instructors </a:t>
            </a:r>
            <a:r>
              <a:rPr lang="en-US" altLang="ko-KR" sz="2000" dirty="0" err="1"/>
              <a:t>aerclass</a:t>
            </a:r>
            <a:r>
              <a:rPr lang="en-US" altLang="ko-KR" sz="2000" dirty="0"/>
              <a:t> </a:t>
            </a:r>
            <a:r>
              <a:rPr lang="en-US" altLang="ko-KR" sz="2000" dirty="0" err="1"/>
              <a:t>walkjogrun</a:t>
            </a:r>
            <a:r>
              <a:rPr lang="en-US" altLang="ko-KR" sz="2000" dirty="0"/>
              <a:t> swim;</a:t>
            </a:r>
            <a:endParaRPr lang="ko-KR" altLang="ko-KR" sz="2000" dirty="0"/>
          </a:p>
          <a:p>
            <a:pPr fontAlgn="t"/>
            <a:r>
              <a:rPr lang="en-US" altLang="ko-KR" sz="2000" dirty="0"/>
              <a:t> </a:t>
            </a:r>
            <a:r>
              <a:rPr lang="en-US" altLang="ko-KR" sz="2000" i="1" dirty="0"/>
              <a:t>c.</a:t>
            </a:r>
            <a:r>
              <a:rPr lang="en-US" altLang="ko-KR" sz="2000" dirty="0"/>
              <a:t> </a:t>
            </a:r>
            <a:r>
              <a:rPr lang="en-US" altLang="ko-KR" sz="2000" dirty="0" err="1"/>
              <a:t>var</a:t>
            </a:r>
            <a:r>
              <a:rPr lang="en-US" altLang="ko-KR" sz="2000" dirty="0"/>
              <a:t> month instructors </a:t>
            </a:r>
            <a:r>
              <a:rPr lang="en-US" altLang="ko-KR" sz="2000" dirty="0" err="1"/>
              <a:t>aerclass</a:t>
            </a:r>
            <a:r>
              <a:rPr lang="en-US" altLang="ko-KR" sz="2000" dirty="0"/>
              <a:t>; sum instructors </a:t>
            </a:r>
            <a:r>
              <a:rPr lang="en-US" altLang="ko-KR" sz="2000" dirty="0" err="1"/>
              <a:t>aerclass</a:t>
            </a:r>
            <a:r>
              <a:rPr lang="en-US" altLang="ko-KR" sz="2000" dirty="0"/>
              <a:t> </a:t>
            </a:r>
            <a:r>
              <a:rPr lang="en-US" altLang="ko-KR" sz="2000" dirty="0" err="1"/>
              <a:t>walkjogrun</a:t>
            </a:r>
            <a:r>
              <a:rPr lang="en-US" altLang="ko-KR" sz="2000" dirty="0"/>
              <a:t> swim;</a:t>
            </a:r>
            <a:endParaRPr lang="ko-KR" altLang="ko-KR" sz="2000" dirty="0"/>
          </a:p>
          <a:p>
            <a:pPr fontAlgn="t"/>
            <a:r>
              <a:rPr lang="en-US" altLang="ko-KR" sz="2000" dirty="0"/>
              <a:t> </a:t>
            </a:r>
            <a:r>
              <a:rPr lang="en-US" altLang="ko-KR" sz="2000" i="1" dirty="0"/>
              <a:t>d.</a:t>
            </a:r>
            <a:r>
              <a:rPr lang="en-US" altLang="ko-KR" sz="2000" dirty="0"/>
              <a:t> all of the above</a:t>
            </a:r>
            <a:endParaRPr lang="ko-KR" altLang="ko-KR" sz="20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070644"/>
              </p:ext>
            </p:extLst>
          </p:nvPr>
        </p:nvGraphicFramePr>
        <p:xfrm>
          <a:off x="467544" y="1628800"/>
          <a:ext cx="8229600" cy="21869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Month</a:t>
                      </a:r>
                      <a:endParaRPr lang="en-US" b="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Instructors</a:t>
                      </a:r>
                      <a:endParaRPr lang="en-US" b="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AerClass</a:t>
                      </a:r>
                      <a:endParaRPr lang="en-US" b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WalkJogRun</a:t>
                      </a:r>
                      <a:endParaRPr lang="en-US" b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Swim</a:t>
                      </a:r>
                      <a:endParaRPr lang="en-US" b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01</a:t>
                      </a:r>
                      <a:endParaRPr lang="ko-KR" altLang="en-US" b="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1</a:t>
                      </a:r>
                      <a:endParaRPr lang="en-US" altLang="ko-KR" b="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37</a:t>
                      </a:r>
                      <a:endParaRPr lang="ko-KR" altLang="en-US" b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91</a:t>
                      </a:r>
                      <a:endParaRPr lang="ko-KR" altLang="en-US" b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83</a:t>
                      </a:r>
                      <a:endParaRPr lang="ko-KR" altLang="en-US" b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02</a:t>
                      </a:r>
                      <a:endParaRPr lang="ko-KR" altLang="en-US" b="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2</a:t>
                      </a:r>
                      <a:endParaRPr lang="en-US" altLang="ko-KR" b="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41</a:t>
                      </a:r>
                      <a:endParaRPr lang="ko-KR" altLang="en-US" b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102</a:t>
                      </a:r>
                      <a:endParaRPr lang="ko-KR" altLang="en-US" b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27</a:t>
                      </a:r>
                      <a:endParaRPr lang="ko-KR" altLang="en-US" b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03</a:t>
                      </a:r>
                      <a:endParaRPr lang="ko-KR" altLang="en-US" b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1</a:t>
                      </a:r>
                      <a:endParaRPr lang="en-US" altLang="ko-KR" b="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52</a:t>
                      </a:r>
                      <a:endParaRPr lang="ko-KR" altLang="en-US" b="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98</a:t>
                      </a:r>
                      <a:endParaRPr lang="ko-KR" altLang="en-US" b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19</a:t>
                      </a:r>
                      <a:endParaRPr lang="ko-KR" altLang="en-US" b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04</a:t>
                      </a:r>
                      <a:endParaRPr lang="ko-KR" altLang="en-US" b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1</a:t>
                      </a:r>
                      <a:endParaRPr lang="en-US" altLang="ko-KR" b="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61</a:t>
                      </a:r>
                      <a:endParaRPr lang="ko-KR" altLang="en-US" b="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118</a:t>
                      </a:r>
                      <a:endParaRPr lang="ko-KR" altLang="en-US" b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22</a:t>
                      </a:r>
                      <a:endParaRPr lang="ko-KR" altLang="en-US" b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05</a:t>
                      </a:r>
                      <a:endParaRPr lang="ko-KR" altLang="en-US" b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3</a:t>
                      </a:r>
                      <a:endParaRPr lang="en-US" altLang="ko-KR" b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49</a:t>
                      </a:r>
                      <a:endParaRPr lang="ko-KR" altLang="en-US" b="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88</a:t>
                      </a:r>
                      <a:endParaRPr lang="ko-KR" altLang="en-US" b="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29</a:t>
                      </a:r>
                      <a:endParaRPr lang="ko-KR" altLang="en-US" b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 </a:t>
                      </a:r>
                      <a:endParaRPr lang="ko-KR" altLang="en-US" b="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8</a:t>
                      </a:r>
                      <a:endParaRPr lang="ko-KR" altLang="en-US" b="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240</a:t>
                      </a:r>
                      <a:endParaRPr lang="ko-KR" altLang="en-US" b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497</a:t>
                      </a:r>
                      <a:endParaRPr lang="ko-KR" altLang="en-US" b="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180</a:t>
                      </a:r>
                      <a:endParaRPr lang="ko-KR" altLang="en-US" b="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36910" name="DefaultOcx" r:id="rId2" imgW="257040" imgH="276120"/>
        </mc:Choice>
        <mc:Fallback>
          <p:control name="DefaultOcx" r:id="rId2" imgW="257040" imgH="276120">
            <p:pic>
              <p:nvPicPr>
                <p:cNvPr id="2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6911" name="HTMLOption1" r:id="rId3" imgW="257040" imgH="276120"/>
        </mc:Choice>
        <mc:Fallback>
          <p:control name="HTMLOption1" r:id="rId3" imgW="257040" imgH="276120">
            <p:pic>
              <p:nvPicPr>
                <p:cNvPr id="4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6912" name="HTMLOption2" r:id="rId4" imgW="257040" imgH="276120"/>
        </mc:Choice>
        <mc:Fallback>
          <p:control name="HTMLOption2" r:id="rId4" imgW="257040" imgH="276120">
            <p:pic>
              <p:nvPicPr>
                <p:cNvPr id="5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8535075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ko-KR" sz="8600" dirty="0"/>
              <a:t>7. What happens if you submit the following program?</a:t>
            </a:r>
          </a:p>
          <a:p>
            <a:endParaRPr lang="en-US" altLang="ko-KR" dirty="0"/>
          </a:p>
          <a:p>
            <a:pPr marL="400050" lvl="1" indent="0">
              <a:buNone/>
            </a:pPr>
            <a:r>
              <a:rPr lang="en-US" altLang="ko-KR" sz="5100" dirty="0"/>
              <a:t>proc sort data=</a:t>
            </a:r>
            <a:r>
              <a:rPr lang="en-US" altLang="ko-KR" sz="5100" dirty="0" err="1"/>
              <a:t>clinic.diabetes</a:t>
            </a:r>
            <a:r>
              <a:rPr lang="en-US" altLang="ko-KR" sz="5100" dirty="0"/>
              <a:t>;</a:t>
            </a:r>
          </a:p>
          <a:p>
            <a:pPr marL="400050" lvl="1" indent="0">
              <a:buNone/>
            </a:pPr>
            <a:r>
              <a:rPr lang="en-US" altLang="ko-KR" sz="5100" dirty="0"/>
              <a:t>run;</a:t>
            </a:r>
          </a:p>
          <a:p>
            <a:pPr marL="400050" lvl="1" indent="0">
              <a:buNone/>
            </a:pPr>
            <a:r>
              <a:rPr lang="en-US" altLang="ko-KR" sz="5100" dirty="0"/>
              <a:t>proc print data=</a:t>
            </a:r>
            <a:r>
              <a:rPr lang="en-US" altLang="ko-KR" sz="5100" dirty="0" err="1"/>
              <a:t>clinic.diabetes</a:t>
            </a:r>
            <a:r>
              <a:rPr lang="en-US" altLang="ko-KR" sz="5100" dirty="0"/>
              <a:t>;</a:t>
            </a:r>
          </a:p>
          <a:p>
            <a:pPr marL="400050" lvl="1" indent="0">
              <a:buNone/>
            </a:pPr>
            <a:r>
              <a:rPr lang="en-US" altLang="ko-KR" sz="5100" dirty="0" err="1"/>
              <a:t>var</a:t>
            </a:r>
            <a:r>
              <a:rPr lang="en-US" altLang="ko-KR" sz="5100" dirty="0"/>
              <a:t> age height weight pulse;</a:t>
            </a:r>
          </a:p>
          <a:p>
            <a:pPr marL="400050" lvl="1" indent="0">
              <a:buNone/>
            </a:pPr>
            <a:r>
              <a:rPr lang="en-US" altLang="ko-KR" sz="5100" dirty="0"/>
              <a:t>where sex='F'; run;  </a:t>
            </a:r>
          </a:p>
          <a:p>
            <a:pPr marL="0" indent="0">
              <a:buNone/>
            </a:pPr>
            <a:endParaRPr lang="en-US" altLang="ko-KR" sz="5100" dirty="0"/>
          </a:p>
          <a:p>
            <a:pPr fontAlgn="t"/>
            <a:r>
              <a:rPr lang="en-US" altLang="ko-KR" sz="5100" i="1" dirty="0"/>
              <a:t>a.</a:t>
            </a:r>
            <a:r>
              <a:rPr lang="en-US" altLang="ko-KR" sz="5100" dirty="0"/>
              <a:t> The PROC PRINT step runs successfully, printing observations in their sorted order.</a:t>
            </a:r>
            <a:endParaRPr lang="ko-KR" altLang="ko-KR" sz="5100" dirty="0"/>
          </a:p>
          <a:p>
            <a:pPr fontAlgn="t"/>
            <a:r>
              <a:rPr lang="en-US" altLang="ko-KR" sz="5100" i="1" dirty="0"/>
              <a:t>b.</a:t>
            </a:r>
            <a:r>
              <a:rPr lang="en-US" altLang="ko-KR" sz="5100" dirty="0"/>
              <a:t> The PROC SORT step permanently sorts the input data set.</a:t>
            </a:r>
            <a:endParaRPr lang="ko-KR" altLang="ko-KR" sz="5100" dirty="0"/>
          </a:p>
          <a:p>
            <a:pPr fontAlgn="t"/>
            <a:r>
              <a:rPr lang="en-US" altLang="ko-KR" sz="5100" i="1" dirty="0"/>
              <a:t>c.</a:t>
            </a:r>
            <a:r>
              <a:rPr lang="en-US" altLang="ko-KR" sz="5100" dirty="0"/>
              <a:t> The PROC SORT step generates errors and stops processing, but the PROC PRINT step runs successfully, printing observations in their original (unsorted) order.</a:t>
            </a:r>
            <a:endParaRPr lang="ko-KR" altLang="ko-KR" sz="5100" dirty="0"/>
          </a:p>
          <a:p>
            <a:pPr fontAlgn="t"/>
            <a:r>
              <a:rPr lang="en-US" altLang="ko-KR" sz="5100" i="1" dirty="0"/>
              <a:t>d.</a:t>
            </a:r>
            <a:r>
              <a:rPr lang="en-US" altLang="ko-KR" sz="5100" dirty="0"/>
              <a:t> The PROC SORT step runs successfully, but the PROC PRINT step generates errors and stops processing.</a:t>
            </a:r>
            <a:endParaRPr lang="ko-KR" altLang="ko-KR" sz="51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7934" name="DefaultOcx" r:id="rId2" imgW="257040" imgH="276120"/>
        </mc:Choice>
        <mc:Fallback>
          <p:control name="DefaultOcx" r:id="rId2" imgW="257040" imgH="276120">
            <p:pic>
              <p:nvPicPr>
                <p:cNvPr id="4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7935" name="HTMLOption1" r:id="rId3" imgW="257040" imgH="276120"/>
        </mc:Choice>
        <mc:Fallback>
          <p:control name="HTMLOption1" r:id="rId3" imgW="257040" imgH="27612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7936" name="HTMLOption2" r:id="rId4" imgW="257040" imgH="276120"/>
        </mc:Choice>
        <mc:Fallback>
          <p:control name="HTMLOption2" r:id="rId4" imgW="257040" imgH="276120">
            <p:pic>
              <p:nvPicPr>
                <p:cNvPr id="6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126575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8. If you submit the following program, which output does it create?</a:t>
            </a:r>
          </a:p>
          <a:p>
            <a:r>
              <a:rPr lang="en-US" altLang="ko-KR" sz="2000" dirty="0"/>
              <a:t>proc sort data=</a:t>
            </a:r>
            <a:r>
              <a:rPr lang="en-US" altLang="ko-KR" sz="2000" dirty="0" err="1"/>
              <a:t>finance.loans</a:t>
            </a:r>
            <a:r>
              <a:rPr lang="en-US" altLang="ko-KR" sz="2000" dirty="0"/>
              <a:t> out=</a:t>
            </a:r>
            <a:r>
              <a:rPr lang="en-US" altLang="ko-KR" sz="2000" dirty="0" err="1"/>
              <a:t>work.loans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by months amount; run; </a:t>
            </a:r>
          </a:p>
          <a:p>
            <a:r>
              <a:rPr lang="en-US" altLang="ko-KR" sz="2000" dirty="0"/>
              <a:t>proc print data=</a:t>
            </a:r>
            <a:r>
              <a:rPr lang="en-US" altLang="ko-KR" sz="2000" dirty="0" err="1"/>
              <a:t>work.loans</a:t>
            </a:r>
            <a:r>
              <a:rPr lang="en-US" altLang="ko-KR" sz="2000" dirty="0"/>
              <a:t> noobs; </a:t>
            </a:r>
          </a:p>
          <a:p>
            <a:r>
              <a:rPr lang="en-US" altLang="ko-KR" sz="2000" dirty="0" err="1"/>
              <a:t>var</a:t>
            </a:r>
            <a:r>
              <a:rPr lang="en-US" altLang="ko-KR" sz="2000" dirty="0"/>
              <a:t> months; sum amount payment; where months&lt;360; run;</a:t>
            </a:r>
            <a:endParaRPr lang="ko-KR" altLang="en-US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381057"/>
              </p:ext>
            </p:extLst>
          </p:nvPr>
        </p:nvGraphicFramePr>
        <p:xfrm>
          <a:off x="467544" y="4365104"/>
          <a:ext cx="3456384" cy="1874520"/>
        </p:xfrm>
        <a:graphic>
          <a:graphicData uri="http://schemas.openxmlformats.org/drawingml/2006/table">
            <a:tbl>
              <a:tblPr/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41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  <a:latin typeface="Arial, Helvetica, Helv"/>
                        </a:rPr>
                        <a:t>Months</a:t>
                      </a:r>
                      <a:endParaRPr lang="en-US" b="0" dirty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>
                          <a:effectLst/>
                          <a:latin typeface="Arial, Helvetica, Helv"/>
                        </a:rPr>
                        <a:t>Amount</a:t>
                      </a:r>
                      <a:endParaRPr 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>
                          <a:effectLst/>
                          <a:latin typeface="Arial, Helvetica, Helv"/>
                        </a:rPr>
                        <a:t>Payment</a:t>
                      </a:r>
                      <a:endParaRPr 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12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$3,500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$308.52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24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$8,700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$403.47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36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$10,000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effectLst/>
                          <a:latin typeface="Arial, Helvetica, Helv"/>
                        </a:rPr>
                        <a:t>$325.02</a:t>
                      </a:r>
                      <a:endParaRPr lang="ko-KR" altLang="en-US" b="0" dirty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48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$5,000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$128.02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ko-KR" altLang="en-US" b="0">
                          <a:effectLst/>
                          <a:latin typeface="Arial, Helvetica, Helv"/>
                        </a:rPr>
                        <a:t> 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effectLst/>
                          <a:latin typeface="Arial, Helvetica, Helv"/>
                        </a:rPr>
                        <a:t>$27,200</a:t>
                      </a:r>
                      <a:endParaRPr lang="ko-KR" altLang="en-US" b="0" dirty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effectLst/>
                          <a:latin typeface="Arial, Helvetica, Helv"/>
                        </a:rPr>
                        <a:t>$1,165.03</a:t>
                      </a:r>
                      <a:endParaRPr lang="ko-KR" altLang="en-US" b="0" dirty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787290"/>
              </p:ext>
            </p:extLst>
          </p:nvPr>
        </p:nvGraphicFramePr>
        <p:xfrm>
          <a:off x="4211960" y="4365104"/>
          <a:ext cx="3682752" cy="1874520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  <a:latin typeface="Arial, Helvetica, Helv"/>
                        </a:rPr>
                        <a:t>Months</a:t>
                      </a:r>
                      <a:endParaRPr lang="en-US" b="0" dirty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>
                          <a:effectLst/>
                          <a:latin typeface="Arial, Helvetica, Helv"/>
                        </a:rPr>
                        <a:t>Amount</a:t>
                      </a:r>
                      <a:endParaRPr 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>
                          <a:effectLst/>
                          <a:latin typeface="Arial, Helvetica, Helv"/>
                        </a:rPr>
                        <a:t>Payment</a:t>
                      </a:r>
                      <a:endParaRPr 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12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effectLst/>
                          <a:latin typeface="Arial, Helvetica, Helv"/>
                        </a:rPr>
                        <a:t>$3,500</a:t>
                      </a:r>
                      <a:endParaRPr lang="ko-KR" altLang="en-US" b="0" dirty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$308.52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24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effectLst/>
                          <a:latin typeface="Arial, Helvetica, Helv"/>
                        </a:rPr>
                        <a:t>$8,700</a:t>
                      </a:r>
                      <a:endParaRPr lang="ko-KR" altLang="en-US" b="0" dirty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$403.47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36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effectLst/>
                          <a:latin typeface="Arial, Helvetica, Helv"/>
                        </a:rPr>
                        <a:t>$10,000</a:t>
                      </a:r>
                      <a:endParaRPr lang="ko-KR" altLang="en-US" b="0" dirty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effectLst/>
                          <a:latin typeface="Arial, Helvetica, Helv"/>
                        </a:rPr>
                        <a:t>$325.02</a:t>
                      </a:r>
                      <a:endParaRPr lang="ko-KR" altLang="en-US" b="0" dirty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48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$5,000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effectLst/>
                          <a:latin typeface="Arial, Helvetica, Helv"/>
                        </a:rPr>
                        <a:t>$128.02</a:t>
                      </a:r>
                      <a:endParaRPr lang="ko-KR" altLang="en-US" b="0" dirty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ko-KR" altLang="en-US" b="0">
                          <a:effectLst/>
                          <a:latin typeface="Arial, Helvetica, Helv"/>
                        </a:rPr>
                        <a:t> 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b="0">
                          <a:effectLst/>
                          <a:latin typeface="Arial, Helvetica, Helv"/>
                        </a:rPr>
                        <a:t>  </a:t>
                      </a:r>
                      <a:r>
                        <a:rPr lang="en-US" altLang="ko-KR" b="0">
                          <a:effectLst/>
                          <a:latin typeface="Arial, Helvetica, Helv"/>
                        </a:rPr>
                        <a:t>27,200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b="0" dirty="0">
                          <a:effectLst/>
                          <a:latin typeface="Arial, Helvetica, Helv"/>
                        </a:rPr>
                        <a:t>  </a:t>
                      </a:r>
                      <a:r>
                        <a:rPr lang="en-US" altLang="ko-KR" b="0" dirty="0">
                          <a:effectLst/>
                          <a:latin typeface="Arial, Helvetica, Helv"/>
                        </a:rPr>
                        <a:t>1,165.03</a:t>
                      </a:r>
                      <a:endParaRPr lang="ko-KR" altLang="en-US" b="0" dirty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6204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8. If you submit the following program, which output does it create?</a:t>
            </a:r>
          </a:p>
          <a:p>
            <a:r>
              <a:rPr lang="en-US" altLang="ko-KR" sz="2000" dirty="0"/>
              <a:t>proc sort data=</a:t>
            </a:r>
            <a:r>
              <a:rPr lang="en-US" altLang="ko-KR" sz="2000" dirty="0" err="1"/>
              <a:t>finance.loans</a:t>
            </a:r>
            <a:r>
              <a:rPr lang="en-US" altLang="ko-KR" sz="2000" dirty="0"/>
              <a:t> out=</a:t>
            </a:r>
            <a:r>
              <a:rPr lang="en-US" altLang="ko-KR" sz="2000" dirty="0" err="1"/>
              <a:t>work.loans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by months amount; run; </a:t>
            </a:r>
          </a:p>
          <a:p>
            <a:r>
              <a:rPr lang="en-US" altLang="ko-KR" sz="2000" dirty="0"/>
              <a:t>proc print data=</a:t>
            </a:r>
            <a:r>
              <a:rPr lang="en-US" altLang="ko-KR" sz="2000" dirty="0" err="1"/>
              <a:t>work.loans</a:t>
            </a:r>
            <a:r>
              <a:rPr lang="en-US" altLang="ko-KR" sz="2000" dirty="0"/>
              <a:t> noobs; </a:t>
            </a:r>
          </a:p>
          <a:p>
            <a:r>
              <a:rPr lang="en-US" altLang="ko-KR" sz="2000" dirty="0" err="1"/>
              <a:t>var</a:t>
            </a:r>
            <a:r>
              <a:rPr lang="en-US" altLang="ko-KR" sz="2000" dirty="0"/>
              <a:t> months; sum amount payment; where months&lt;360; run;</a:t>
            </a:r>
            <a:endParaRPr lang="ko-KR" altLang="en-US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403007"/>
              </p:ext>
            </p:extLst>
          </p:nvPr>
        </p:nvGraphicFramePr>
        <p:xfrm>
          <a:off x="467544" y="4293096"/>
          <a:ext cx="3456384" cy="1874520"/>
        </p:xfrm>
        <a:graphic>
          <a:graphicData uri="http://schemas.openxmlformats.org/drawingml/2006/table">
            <a:tbl>
              <a:tblPr/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41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  <a:latin typeface="Arial, Helvetica, Helv"/>
                        </a:rPr>
                        <a:t>Months</a:t>
                      </a:r>
                      <a:endParaRPr lang="en-US" b="0" dirty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>
                          <a:effectLst/>
                          <a:latin typeface="Arial, Helvetica, Helv"/>
                        </a:rPr>
                        <a:t>Amount</a:t>
                      </a:r>
                      <a:endParaRPr 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>
                          <a:effectLst/>
                          <a:latin typeface="Arial, Helvetica, Helv"/>
                        </a:rPr>
                        <a:t>Payment</a:t>
                      </a:r>
                      <a:endParaRPr 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effectLst/>
                          <a:latin typeface="Arial, Helvetica, Helv"/>
                        </a:rPr>
                        <a:t>12</a:t>
                      </a:r>
                      <a:endParaRPr lang="ko-KR" altLang="en-US" b="0" dirty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$3,500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$308.52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48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effectLst/>
                          <a:latin typeface="Arial, Helvetica, Helv"/>
                        </a:rPr>
                        <a:t>$5,000</a:t>
                      </a:r>
                      <a:endParaRPr lang="ko-KR" altLang="en-US" b="0" dirty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$128.02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24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effectLst/>
                          <a:latin typeface="Arial, Helvetica, Helv"/>
                        </a:rPr>
                        <a:t>$8,700</a:t>
                      </a:r>
                      <a:endParaRPr lang="ko-KR" altLang="en-US" b="0" dirty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$403.47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36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effectLst/>
                          <a:latin typeface="Arial, Helvetica, Helv"/>
                        </a:rPr>
                        <a:t>$10,000</a:t>
                      </a:r>
                      <a:endParaRPr lang="ko-KR" altLang="en-US" b="0" dirty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$325.02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ko-KR" altLang="en-US" b="0">
                          <a:effectLst/>
                          <a:latin typeface="Arial, Helvetica, Helv"/>
                        </a:rPr>
                        <a:t> 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$27,200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effectLst/>
                          <a:latin typeface="Arial, Helvetica, Helv"/>
                        </a:rPr>
                        <a:t>$1,165.03</a:t>
                      </a:r>
                      <a:endParaRPr lang="ko-KR" altLang="en-US" b="0" dirty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80426"/>
              </p:ext>
            </p:extLst>
          </p:nvPr>
        </p:nvGraphicFramePr>
        <p:xfrm>
          <a:off x="4211960" y="4293096"/>
          <a:ext cx="3682752" cy="1874520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  <a:latin typeface="Arial, Helvetica, Helv"/>
                        </a:rPr>
                        <a:t>Months</a:t>
                      </a:r>
                      <a:endParaRPr lang="en-US" b="0" dirty="0">
                        <a:effectLst/>
                        <a:latin typeface="Arial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>
                          <a:effectLst/>
                          <a:latin typeface="Arial, Helvetica, Helv"/>
                        </a:rPr>
                        <a:t>Amount</a:t>
                      </a:r>
                      <a:endParaRPr 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>
                          <a:effectLst/>
                          <a:latin typeface="Arial, Helvetica, Helv"/>
                        </a:rPr>
                        <a:t>Payment</a:t>
                      </a:r>
                      <a:endParaRPr 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effectLst/>
                          <a:latin typeface="Arial, Helvetica, Helv"/>
                        </a:rPr>
                        <a:t>12</a:t>
                      </a:r>
                      <a:endParaRPr lang="ko-KR" altLang="en-US" b="0" dirty="0">
                        <a:effectLst/>
                        <a:latin typeface="Arial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$3,500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$308.52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24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effectLst/>
                          <a:latin typeface="Arial, Helvetica, Helv"/>
                        </a:rPr>
                        <a:t>$8,700</a:t>
                      </a:r>
                      <a:endParaRPr lang="ko-KR" altLang="en-US" b="0" dirty="0">
                        <a:effectLst/>
                        <a:latin typeface="Arial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$403.47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36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effectLst/>
                          <a:latin typeface="Arial, Helvetica, Helv"/>
                        </a:rPr>
                        <a:t>$10,000</a:t>
                      </a:r>
                      <a:endParaRPr lang="ko-KR" altLang="en-US" b="0" dirty="0">
                        <a:effectLst/>
                        <a:latin typeface="Arial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$325.02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48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effectLst/>
                          <a:latin typeface="Arial, Helvetica, Helv"/>
                        </a:rPr>
                        <a:t>$5,000</a:t>
                      </a:r>
                      <a:endParaRPr lang="ko-KR" altLang="en-US" b="0" dirty="0">
                        <a:effectLst/>
                        <a:latin typeface="Arial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effectLst/>
                          <a:latin typeface="Arial, Helvetica, Helv"/>
                        </a:rPr>
                        <a:t>$128.02</a:t>
                      </a:r>
                      <a:endParaRPr lang="ko-KR" altLang="en-US" b="0" dirty="0">
                        <a:effectLst/>
                        <a:latin typeface="Arial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ko-KR" altLang="en-US" b="0">
                          <a:effectLst/>
                          <a:latin typeface="Arial, Helvetica, Helv"/>
                        </a:rPr>
                        <a:t> 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effectLst/>
                          <a:latin typeface="Arial, Helvetica, Helv"/>
                        </a:rPr>
                        <a:t>$1,165.03</a:t>
                      </a:r>
                      <a:endParaRPr lang="ko-KR" altLang="en-US" b="0" dirty="0">
                        <a:effectLst/>
                        <a:latin typeface="Arial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3133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원시데이터로부터 </a:t>
            </a:r>
            <a:r>
              <a:rPr lang="en-US" altLang="ko-KR" dirty="0"/>
              <a:t>SAS</a:t>
            </a:r>
            <a:r>
              <a:rPr lang="ko-KR" altLang="en-US" dirty="0"/>
              <a:t>데이터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 과정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열입력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45611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CC959-AF68-4B73-8461-B351A1004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데이터로 </a:t>
            </a:r>
            <a:r>
              <a:rPr lang="en-US" altLang="ko-KR" dirty="0" err="1"/>
              <a:t>sas</a:t>
            </a:r>
            <a:r>
              <a:rPr lang="ko-KR" altLang="en-US" dirty="0"/>
              <a:t>데이터 생성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9D2F644-63E0-4FAB-B1EB-6AF3B6F7A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4602238"/>
              </p:ext>
            </p:extLst>
          </p:nvPr>
        </p:nvGraphicFramePr>
        <p:xfrm>
          <a:off x="611560" y="1772816"/>
          <a:ext cx="7632848" cy="4870899"/>
        </p:xfrm>
        <a:graphic>
          <a:graphicData uri="http://schemas.openxmlformats.org/drawingml/2006/table">
            <a:tbl>
              <a:tblPr/>
              <a:tblGrid>
                <a:gridCol w="3816424">
                  <a:extLst>
                    <a:ext uri="{9D8B030D-6E8A-4147-A177-3AD203B41FA5}">
                      <a16:colId xmlns:a16="http://schemas.microsoft.com/office/drawing/2014/main" val="2454567180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636750164"/>
                    </a:ext>
                  </a:extLst>
                </a:gridCol>
              </a:tblGrid>
              <a:tr h="4240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HY중고딕" panose="02030600000101010101" pitchFamily="18" charset="-127"/>
                        </a:rPr>
                        <a:t>작업명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중고딕" panose="02030600000101010101" pitchFamily="18" charset="-127"/>
                        </a:rPr>
                        <a:t>SAS statement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056528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중고딕" panose="02030600000101010101" pitchFamily="18" charset="-127"/>
                        </a:rPr>
                        <a:t>SAS </a:t>
                      </a:r>
                      <a:r>
                        <a:rPr lang="ko-KR" altLang="en-US" sz="2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중고딕" panose="02030600000101010101" pitchFamily="18" charset="-127"/>
                        </a:rPr>
                        <a:t>라이브러리 참조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중고딕" panose="02030600000101010101" pitchFamily="18" charset="-127"/>
                        </a:rPr>
                        <a:t>Libname 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360501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중고딕" panose="02030600000101010101" pitchFamily="18" charset="-127"/>
                        </a:rPr>
                        <a:t>외부파일 참조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중고딕" panose="02030600000101010101" pitchFamily="18" charset="-127"/>
                        </a:rPr>
                        <a:t>Filename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876372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중고딕" panose="02030600000101010101" pitchFamily="18" charset="-127"/>
                        </a:rPr>
                        <a:t>SAS </a:t>
                      </a: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중고딕" panose="02030600000101010101" pitchFamily="18" charset="-127"/>
                        </a:rPr>
                        <a:t>데이터셋 명명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중고딕" panose="02030600000101010101" pitchFamily="18" charset="-127"/>
                        </a:rPr>
                        <a:t>Data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325461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중고딕" panose="02030600000101010101" pitchFamily="18" charset="-127"/>
                        </a:rPr>
                        <a:t>외부파일 인식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중고딕" panose="02030600000101010101" pitchFamily="18" charset="-127"/>
                        </a:rPr>
                        <a:t>Infile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602433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중고딕" panose="02030600000101010101" pitchFamily="18" charset="-127"/>
                        </a:rPr>
                        <a:t>data </a:t>
                      </a: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중고딕" panose="02030600000101010101" pitchFamily="18" charset="-127"/>
                        </a:rPr>
                        <a:t>기술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중고딕" panose="02030600000101010101" pitchFamily="18" charset="-127"/>
                        </a:rPr>
                        <a:t>Input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366339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중고딕" panose="02030600000101010101" pitchFamily="18" charset="-127"/>
                        </a:rPr>
                        <a:t>Data step </a:t>
                      </a: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중고딕" panose="02030600000101010101" pitchFamily="18" charset="-127"/>
                        </a:rPr>
                        <a:t>실행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중고딕" panose="02030600000101010101" pitchFamily="18" charset="-127"/>
                        </a:rPr>
                        <a:t>Run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292131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중고딕" panose="02030600000101010101" pitchFamily="18" charset="-127"/>
                        </a:rPr>
                        <a:t>data </a:t>
                      </a: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중고딕" panose="02030600000101010101" pitchFamily="18" charset="-127"/>
                        </a:rPr>
                        <a:t>나열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중고딕" panose="02030600000101010101" pitchFamily="18" charset="-127"/>
                        </a:rPr>
                        <a:t>Proc print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117551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중고딕" panose="02030600000101010101" pitchFamily="18" charset="-127"/>
                        </a:rPr>
                        <a:t>프로시져 실행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중고딕" panose="02030600000101010101" pitchFamily="18" charset="-127"/>
                        </a:rPr>
                        <a:t>Run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980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3395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27DBB-443D-42EE-8047-D495F8D2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열입력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10EFA-0EF8-4157-A99F-24B20BD11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File name </a:t>
            </a:r>
            <a:r>
              <a:rPr lang="en-US" altLang="ko-KR" dirty="0" err="1"/>
              <a:t>exer</a:t>
            </a:r>
            <a:r>
              <a:rPr lang="en-US" altLang="ko-KR" dirty="0"/>
              <a:t> ‘c\user\exer.dat’;</a:t>
            </a:r>
          </a:p>
          <a:p>
            <a:pPr marL="0" indent="0">
              <a:buNone/>
            </a:pPr>
            <a:r>
              <a:rPr lang="en-US" altLang="ko-KR" dirty="0"/>
              <a:t>Data exercise;</a:t>
            </a:r>
          </a:p>
          <a:p>
            <a:pPr marL="0" indent="0">
              <a:buNone/>
            </a:pPr>
            <a:r>
              <a:rPr lang="en-US" altLang="ko-KR" dirty="0" err="1"/>
              <a:t>Infile</a:t>
            </a:r>
            <a:r>
              <a:rPr lang="en-US" altLang="ko-KR" dirty="0"/>
              <a:t> </a:t>
            </a:r>
            <a:r>
              <a:rPr lang="en-US" altLang="ko-KR" dirty="0" err="1"/>
              <a:t>exer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Input id $ 1-4 age 6-7 </a:t>
            </a:r>
            <a:r>
              <a:rPr lang="en-US" altLang="ko-KR" dirty="0" err="1"/>
              <a:t>actlevel</a:t>
            </a:r>
            <a:r>
              <a:rPr lang="en-US" altLang="ko-KR" dirty="0"/>
              <a:t> $ 9-12 sex $14;</a:t>
            </a:r>
            <a:r>
              <a:rPr lang="ko-KR" altLang="en-US" dirty="0"/>
              <a:t> </a:t>
            </a:r>
            <a:r>
              <a:rPr lang="en-US" altLang="ko-KR" dirty="0"/>
              <a:t>run;</a:t>
            </a:r>
          </a:p>
        </p:txBody>
      </p:sp>
    </p:spTree>
    <p:extLst>
      <p:ext uri="{BB962C8B-B14F-4D97-AF65-F5344CB8AC3E}">
        <p14:creationId xmlns:p14="http://schemas.microsoft.com/office/powerpoint/2010/main" val="4637386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Which SAS statement associates the </a:t>
            </a:r>
            <a:r>
              <a:rPr lang="en-US" altLang="ko-KR" dirty="0" err="1"/>
              <a:t>fileref</a:t>
            </a:r>
            <a:r>
              <a:rPr lang="en-US" altLang="ko-KR" dirty="0"/>
              <a:t> </a:t>
            </a:r>
            <a:r>
              <a:rPr lang="en-US" altLang="ko-KR" b="1" dirty="0"/>
              <a:t>Crime</a:t>
            </a:r>
            <a:r>
              <a:rPr lang="en-US" altLang="ko-KR" dirty="0"/>
              <a:t> with the raw data file </a:t>
            </a:r>
            <a:r>
              <a:rPr lang="en-US" altLang="ko-KR" b="1" dirty="0"/>
              <a:t>C:\States\Data\Crime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fontAlgn="t"/>
            <a:r>
              <a:rPr lang="en-US" altLang="ko-KR" i="1" dirty="0"/>
              <a:t>a.</a:t>
            </a:r>
            <a:r>
              <a:rPr lang="en-US" altLang="ko-KR" dirty="0"/>
              <a:t> filename crime 'c:\states\data\crime';</a:t>
            </a:r>
            <a:endParaRPr lang="ko-KR" altLang="ko-KR" dirty="0"/>
          </a:p>
          <a:p>
            <a:pPr fontAlgn="t"/>
            <a:r>
              <a:rPr lang="en-US" altLang="ko-KR" i="1" dirty="0"/>
              <a:t>b. </a:t>
            </a:r>
            <a:r>
              <a:rPr lang="en-US" altLang="ko-KR" dirty="0"/>
              <a:t>filename crime c:\states\data\crime; </a:t>
            </a:r>
            <a:endParaRPr lang="ko-KR" altLang="ko-KR" dirty="0"/>
          </a:p>
          <a:p>
            <a:pPr fontAlgn="t"/>
            <a:r>
              <a:rPr lang="en-US" altLang="ko-KR" i="1" dirty="0"/>
              <a:t>c.</a:t>
            </a:r>
            <a:r>
              <a:rPr lang="en-US" altLang="ko-KR" dirty="0"/>
              <a:t> </a:t>
            </a:r>
            <a:r>
              <a:rPr lang="en-US" altLang="ko-KR" dirty="0" err="1"/>
              <a:t>fileref</a:t>
            </a:r>
            <a:r>
              <a:rPr lang="en-US" altLang="ko-KR" dirty="0"/>
              <a:t> crime 'c:\states\data\crime'; </a:t>
            </a:r>
            <a:endParaRPr lang="ko-KR" altLang="ko-KR" dirty="0"/>
          </a:p>
          <a:p>
            <a:pPr fontAlgn="t"/>
            <a:r>
              <a:rPr lang="en-US" altLang="ko-KR" i="1" dirty="0"/>
              <a:t>d.</a:t>
            </a:r>
            <a:r>
              <a:rPr lang="en-US" altLang="ko-KR" dirty="0"/>
              <a:t> filename 'c:\states\data\crime' crime;</a:t>
            </a:r>
            <a:endParaRPr lang="ko-KR" altLang="ko-KR" dirty="0"/>
          </a:p>
          <a:p>
            <a:endParaRPr lang="ko-KR" alt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3051" name="DefaultOcx" r:id="rId2" imgW="257040" imgH="276120"/>
        </mc:Choice>
        <mc:Fallback>
          <p:control name="DefaultOcx" r:id="rId2" imgW="257040" imgH="276120">
            <p:pic>
              <p:nvPicPr>
                <p:cNvPr id="4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3052" name="HTMLOption1" r:id="rId3" imgW="257040" imgH="276120"/>
        </mc:Choice>
        <mc:Fallback>
          <p:control name="HTMLOption1" r:id="rId3" imgW="257040" imgH="27612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3053" name="HTMLOption2" r:id="rId4" imgW="257040" imgH="276120"/>
        </mc:Choice>
        <mc:Fallback>
          <p:control name="HTMLOption2" r:id="rId4" imgW="257040" imgH="276120">
            <p:pic>
              <p:nvPicPr>
                <p:cNvPr id="6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652672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Filerefs</a:t>
            </a:r>
            <a:r>
              <a:rPr lang="en-US" altLang="ko-KR" dirty="0"/>
              <a:t> remain in effect until .</a:t>
            </a:r>
          </a:p>
          <a:p>
            <a:endParaRPr lang="en-US" altLang="ko-KR" dirty="0"/>
          </a:p>
          <a:p>
            <a:pPr fontAlgn="t"/>
            <a:r>
              <a:rPr lang="en-US" altLang="ko-KR" i="1" dirty="0"/>
              <a:t>a.</a:t>
            </a:r>
            <a:r>
              <a:rPr lang="en-US" altLang="ko-KR" dirty="0"/>
              <a:t> you change them.</a:t>
            </a:r>
            <a:endParaRPr lang="ko-KR" altLang="ko-KR" dirty="0"/>
          </a:p>
          <a:p>
            <a:pPr fontAlgn="t"/>
            <a:r>
              <a:rPr lang="en-US" altLang="ko-KR" i="1" dirty="0"/>
              <a:t>b.</a:t>
            </a:r>
            <a:r>
              <a:rPr lang="en-US" altLang="ko-KR" dirty="0"/>
              <a:t> you cancel them.</a:t>
            </a:r>
            <a:endParaRPr lang="ko-KR" altLang="ko-KR" dirty="0"/>
          </a:p>
          <a:p>
            <a:pPr fontAlgn="t"/>
            <a:r>
              <a:rPr lang="en-US" altLang="ko-KR" i="1" dirty="0"/>
              <a:t>c.</a:t>
            </a:r>
            <a:r>
              <a:rPr lang="en-US" altLang="ko-KR" dirty="0"/>
              <a:t> you end your SAS session.</a:t>
            </a:r>
            <a:endParaRPr lang="ko-KR" altLang="ko-KR" dirty="0"/>
          </a:p>
          <a:p>
            <a:pPr fontAlgn="t"/>
            <a:r>
              <a:rPr lang="en-US" altLang="ko-KR" i="1" dirty="0"/>
              <a:t>d.</a:t>
            </a:r>
            <a:r>
              <a:rPr lang="en-US" altLang="ko-KR" dirty="0"/>
              <a:t> all of the above</a:t>
            </a:r>
            <a:endParaRPr lang="ko-KR" altLang="ko-KR" dirty="0"/>
          </a:p>
          <a:p>
            <a:endParaRPr lang="ko-KR" alt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4075" name="DefaultOcx" r:id="rId2" imgW="257040" imgH="276120"/>
        </mc:Choice>
        <mc:Fallback>
          <p:control name="DefaultOcx" r:id="rId2" imgW="257040" imgH="276120">
            <p:pic>
              <p:nvPicPr>
                <p:cNvPr id="4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076" name="HTMLOption1" r:id="rId3" imgW="257040" imgH="276120"/>
        </mc:Choice>
        <mc:Fallback>
          <p:control name="HTMLOption1" r:id="rId3" imgW="257040" imgH="27612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077" name="HTMLOption2" r:id="rId4" imgW="257040" imgH="276120"/>
        </mc:Choice>
        <mc:Fallback>
          <p:control name="HTMLOption2" r:id="rId4" imgW="257040" imgH="276120">
            <p:pic>
              <p:nvPicPr>
                <p:cNvPr id="6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893361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3. Which statement identifies the name of a raw data file to be read with the </a:t>
            </a:r>
            <a:r>
              <a:rPr lang="en-US" altLang="ko-KR" dirty="0" err="1"/>
              <a:t>fileref</a:t>
            </a:r>
            <a:r>
              <a:rPr lang="en-US" altLang="ko-KR" dirty="0"/>
              <a:t> </a:t>
            </a:r>
            <a:r>
              <a:rPr lang="en-US" altLang="ko-KR" b="1" dirty="0"/>
              <a:t>Products</a:t>
            </a:r>
            <a:r>
              <a:rPr lang="en-US" altLang="ko-KR" dirty="0"/>
              <a:t> and specifies that the DATA step read only records 1-15?</a:t>
            </a:r>
          </a:p>
          <a:p>
            <a:endParaRPr lang="en-US" altLang="ko-KR" dirty="0"/>
          </a:p>
          <a:p>
            <a:pPr fontAlgn="t"/>
            <a:r>
              <a:rPr lang="en-US" altLang="ko-KR" i="1" dirty="0"/>
              <a:t>a.</a:t>
            </a:r>
            <a:r>
              <a:rPr lang="en-US" altLang="ko-KR" dirty="0"/>
              <a:t>  </a:t>
            </a:r>
            <a:r>
              <a:rPr lang="en-US" altLang="ko-KR" dirty="0" err="1"/>
              <a:t>infile</a:t>
            </a:r>
            <a:r>
              <a:rPr lang="en-US" altLang="ko-KR" dirty="0"/>
              <a:t> products </a:t>
            </a:r>
            <a:r>
              <a:rPr lang="en-US" altLang="ko-KR" dirty="0" err="1"/>
              <a:t>obs</a:t>
            </a:r>
            <a:r>
              <a:rPr lang="en-US" altLang="ko-KR" dirty="0"/>
              <a:t> 15;</a:t>
            </a:r>
            <a:endParaRPr lang="ko-KR" altLang="ko-KR" dirty="0"/>
          </a:p>
          <a:p>
            <a:pPr fontAlgn="t"/>
            <a:r>
              <a:rPr lang="en-US" altLang="ko-KR" i="1" dirty="0"/>
              <a:t>b.</a:t>
            </a:r>
            <a:r>
              <a:rPr lang="en-US" altLang="ko-KR" dirty="0"/>
              <a:t> </a:t>
            </a:r>
            <a:r>
              <a:rPr lang="en-US" altLang="ko-KR" dirty="0" err="1"/>
              <a:t>infile</a:t>
            </a:r>
            <a:r>
              <a:rPr lang="en-US" altLang="ko-KR" dirty="0"/>
              <a:t> products </a:t>
            </a:r>
            <a:r>
              <a:rPr lang="en-US" altLang="ko-KR" dirty="0" err="1"/>
              <a:t>obs</a:t>
            </a:r>
            <a:r>
              <a:rPr lang="en-US" altLang="ko-KR" dirty="0"/>
              <a:t>=15;</a:t>
            </a:r>
            <a:endParaRPr lang="ko-KR" altLang="ko-KR" dirty="0"/>
          </a:p>
          <a:p>
            <a:pPr fontAlgn="t"/>
            <a:r>
              <a:rPr lang="en-US" altLang="ko-KR" i="1" dirty="0"/>
              <a:t>c.</a:t>
            </a:r>
            <a:r>
              <a:rPr lang="en-US" altLang="ko-KR" dirty="0"/>
              <a:t> input products </a:t>
            </a:r>
            <a:r>
              <a:rPr lang="en-US" altLang="ko-KR" dirty="0" err="1"/>
              <a:t>obs</a:t>
            </a:r>
            <a:r>
              <a:rPr lang="en-US" altLang="ko-KR" dirty="0"/>
              <a:t>=15; </a:t>
            </a:r>
            <a:endParaRPr lang="ko-KR" altLang="ko-KR" dirty="0"/>
          </a:p>
          <a:p>
            <a:pPr fontAlgn="t"/>
            <a:r>
              <a:rPr lang="en-US" altLang="ko-KR" i="1" dirty="0"/>
              <a:t>d.</a:t>
            </a:r>
            <a:r>
              <a:rPr lang="en-US" altLang="ko-KR" dirty="0"/>
              <a:t> input products 1-15;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5099" name="DefaultOcx" r:id="rId2" imgW="257040" imgH="276120"/>
        </mc:Choice>
        <mc:Fallback>
          <p:control name="DefaultOcx" r:id="rId2" imgW="257040" imgH="276120">
            <p:pic>
              <p:nvPicPr>
                <p:cNvPr id="4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5100" name="HTMLOption1" r:id="rId3" imgW="257040" imgH="276120"/>
        </mc:Choice>
        <mc:Fallback>
          <p:control name="HTMLOption1" r:id="rId3" imgW="257040" imgH="27612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5101" name="HTMLOption2" r:id="rId4" imgW="257040" imgH="276120"/>
        </mc:Choice>
        <mc:Fallback>
          <p:control name="HTMLOption2" r:id="rId4" imgW="257040" imgH="276120">
            <p:pic>
              <p:nvPicPr>
                <p:cNvPr id="6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31027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SAS</a:t>
            </a:r>
            <a:r>
              <a:rPr lang="ko-KR" altLang="en-US" dirty="0"/>
              <a:t>프로그램의 처리과정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단계가 실행될 때마다 로그 출력</a:t>
            </a:r>
            <a:endParaRPr lang="en-US" altLang="ko-KR" dirty="0"/>
          </a:p>
          <a:p>
            <a:r>
              <a:rPr lang="en-US" altLang="ko-KR" dirty="0"/>
              <a:t>SAS </a:t>
            </a:r>
            <a:r>
              <a:rPr lang="ko-KR" altLang="en-US" dirty="0"/>
              <a:t>로그는 프로그램의 처리와 오류에 대한 기록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65" y="3530064"/>
            <a:ext cx="29051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941168"/>
            <a:ext cx="46672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6792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6120680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sz="4500" dirty="0"/>
              <a:t>4. Which of the following programs correctly writes the observations from the data set below to a raw data file?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fontAlgn="t"/>
            <a:r>
              <a:rPr lang="en-US" altLang="ko-KR" dirty="0"/>
              <a:t>a. data _null_; set </a:t>
            </a:r>
            <a:r>
              <a:rPr lang="en-US" altLang="ko-KR" dirty="0" err="1"/>
              <a:t>work.patients</a:t>
            </a:r>
            <a:r>
              <a:rPr lang="en-US" altLang="ko-KR" dirty="0"/>
              <a:t>; </a:t>
            </a:r>
            <a:r>
              <a:rPr lang="en-US" altLang="ko-KR" dirty="0" err="1"/>
              <a:t>infile</a:t>
            </a:r>
            <a:r>
              <a:rPr lang="en-US" altLang="ko-KR" dirty="0"/>
              <a:t> 'c:\clinic\patients\referals.dat'; input id 1-4 sex 6 age 8-9 height 11-12 weight 14-16 pulse 18-20; run; </a:t>
            </a:r>
            <a:endParaRPr lang="ko-KR" altLang="ko-KR" dirty="0"/>
          </a:p>
          <a:p>
            <a:pPr fontAlgn="t"/>
            <a:r>
              <a:rPr lang="en-US" altLang="ko-KR" dirty="0"/>
              <a:t>b. data referals.dat; set </a:t>
            </a:r>
            <a:r>
              <a:rPr lang="en-US" altLang="ko-KR" dirty="0" err="1"/>
              <a:t>work.patients</a:t>
            </a:r>
            <a:r>
              <a:rPr lang="en-US" altLang="ko-KR" dirty="0"/>
              <a:t>; input id 1-4 sex 6 age 8-9 height 11-12 weight 14-16 pulse 18-20; run;</a:t>
            </a:r>
            <a:endParaRPr lang="ko-KR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13798"/>
              </p:ext>
            </p:extLst>
          </p:nvPr>
        </p:nvGraphicFramePr>
        <p:xfrm>
          <a:off x="1371600" y="1484784"/>
          <a:ext cx="5122914" cy="2975610"/>
        </p:xfrm>
        <a:graphic>
          <a:graphicData uri="http://schemas.openxmlformats.org/drawingml/2006/table">
            <a:tbl>
              <a:tblPr/>
              <a:tblGrid>
                <a:gridCol w="853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8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518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ID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Sex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Age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Height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Weight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Pulse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1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2304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F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16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61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102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100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1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1128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M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43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71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218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76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1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4425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F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48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66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162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80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1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1387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F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57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64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142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70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1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9012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F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39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63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157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68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1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6312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M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52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72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240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77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1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5438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F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42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62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168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83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1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3788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M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38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73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234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71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1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9125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F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56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64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159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70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1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3438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M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15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66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140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67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46095" name="DefaultOcx" r:id="rId2" imgW="257040" imgH="276120"/>
        </mc:Choice>
        <mc:Fallback>
          <p:control name="DefaultOcx" r:id="rId2" imgW="257040" imgH="276120">
            <p:pic>
              <p:nvPicPr>
                <p:cNvPr id="2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738002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6120680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sz="4500" dirty="0"/>
              <a:t>4. Which of the following programs correctly writes the observations from the data set below to a raw data file?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fontAlgn="t"/>
            <a:r>
              <a:rPr lang="en-US" altLang="ko-KR" dirty="0"/>
              <a:t>c. data _null_; set </a:t>
            </a:r>
            <a:r>
              <a:rPr lang="en-US" altLang="ko-KR" dirty="0" err="1"/>
              <a:t>work.patients</a:t>
            </a:r>
            <a:r>
              <a:rPr lang="en-US" altLang="ko-KR" dirty="0"/>
              <a:t>; file c:\clinic\patients\referals.dat; put id 1-4 sex 6 age 8-9 height 11-12 weight 14-16 pulse 18-20; run; </a:t>
            </a:r>
            <a:endParaRPr lang="ko-KR" altLang="ko-KR" dirty="0"/>
          </a:p>
          <a:p>
            <a:pPr fontAlgn="t"/>
            <a:r>
              <a:rPr lang="en-US" altLang="ko-KR" dirty="0"/>
              <a:t>d. data _null_; set </a:t>
            </a:r>
            <a:r>
              <a:rPr lang="en-US" altLang="ko-KR" dirty="0" err="1"/>
              <a:t>work.patients</a:t>
            </a:r>
            <a:r>
              <a:rPr lang="en-US" altLang="ko-KR" dirty="0"/>
              <a:t>; file 'c:\clinic\patients\referals.dat'; put id 1-4 sex 6 age 8-9 height 11-12 weight 14-16 pulse 18-20; run;</a:t>
            </a:r>
            <a:endParaRPr lang="ko-KR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374695"/>
              </p:ext>
            </p:extLst>
          </p:nvPr>
        </p:nvGraphicFramePr>
        <p:xfrm>
          <a:off x="1371600" y="1484784"/>
          <a:ext cx="5122914" cy="2975610"/>
        </p:xfrm>
        <a:graphic>
          <a:graphicData uri="http://schemas.openxmlformats.org/drawingml/2006/table">
            <a:tbl>
              <a:tblPr/>
              <a:tblGrid>
                <a:gridCol w="853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8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518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ID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Sex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Age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Height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Weight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Pulse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1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2304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F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16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61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102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100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1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1128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M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43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71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218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76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1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4425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F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48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66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162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80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1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1387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F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57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64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142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70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1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9012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F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39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63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157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68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1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6312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M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52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72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240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77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1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5438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F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42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62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168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83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1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3788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M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38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73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234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71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1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9125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F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56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64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159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70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1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3438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M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15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66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140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67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47134" name="DefaultOcx" r:id="rId2" imgW="257040" imgH="276120"/>
        </mc:Choice>
        <mc:Fallback>
          <p:control name="DefaultOcx" r:id="rId2" imgW="257040" imgH="276120">
            <p:pic>
              <p:nvPicPr>
                <p:cNvPr id="2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7135" name="HTMLOption1" r:id="rId3" imgW="257040" imgH="276120"/>
        </mc:Choice>
        <mc:Fallback>
          <p:control name="HTMLOption1" r:id="rId3" imgW="257040" imgH="27612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4765665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5. Which raw data file can be read using column input?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180284"/>
              </p:ext>
            </p:extLst>
          </p:nvPr>
        </p:nvGraphicFramePr>
        <p:xfrm>
          <a:off x="683568" y="2780928"/>
          <a:ext cx="3312368" cy="1097280"/>
        </p:xfrm>
        <a:graphic>
          <a:graphicData uri="http://schemas.openxmlformats.org/drawingml/2006/table">
            <a:tbl>
              <a:tblPr/>
              <a:tblGrid>
                <a:gridCol w="331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>
                          <a:effectLst/>
                          <a:latin typeface="+mj-ea"/>
                          <a:ea typeface="+mj-ea"/>
                        </a:rPr>
                        <a:t>1---+----10---+----20---+</a:t>
                      </a:r>
                      <a:endParaRPr lang="ko-KR" altLang="en-US" sz="16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j-ea"/>
                          <a:ea typeface="+mj-ea"/>
                        </a:rPr>
                        <a:t>Henderson CA 26 ADM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j-ea"/>
                          <a:ea typeface="+mj-ea"/>
                        </a:rPr>
                        <a:t>Josephs SC 33 SALES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j-ea"/>
                          <a:ea typeface="+mj-ea"/>
                        </a:rPr>
                        <a:t>Williams MN 40 HRD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+mj-ea"/>
                          <a:ea typeface="+mj-ea"/>
                        </a:rPr>
                        <a:t>Rogan NY RECRTN 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0410"/>
              </p:ext>
            </p:extLst>
          </p:nvPr>
        </p:nvGraphicFramePr>
        <p:xfrm>
          <a:off x="4283968" y="2780928"/>
          <a:ext cx="3456384" cy="1249680"/>
        </p:xfrm>
        <a:graphic>
          <a:graphicData uri="http://schemas.openxmlformats.org/drawingml/2006/table">
            <a:tbl>
              <a:tblPr/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  <a:latin typeface="+mj-ea"/>
                          <a:ea typeface="+mj-ea"/>
                        </a:rPr>
                        <a:t>1---+----10---+----20---+----30</a:t>
                      </a:r>
                      <a:endParaRPr lang="ko-KR" alt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+mj-ea"/>
                          <a:ea typeface="+mj-ea"/>
                        </a:rPr>
                        <a:t>2803 Deborah Campos  173.97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+mj-ea"/>
                          <a:ea typeface="+mj-ea"/>
                        </a:rPr>
                        <a:t>2912 Bill          Marin       205.14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+mj-ea"/>
                          <a:ea typeface="+mj-ea"/>
                        </a:rPr>
                        <a:t>3015 Helen     Stinson    194.08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+mj-ea"/>
                          <a:ea typeface="+mj-ea"/>
                        </a:rPr>
                        <a:t>3122 Nicole    Terry        187.65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648027"/>
              </p:ext>
            </p:extLst>
          </p:nvPr>
        </p:nvGraphicFramePr>
        <p:xfrm>
          <a:off x="683568" y="4221088"/>
          <a:ext cx="3024336" cy="1828800"/>
        </p:xfrm>
        <a:graphic>
          <a:graphicData uri="http://schemas.openxmlformats.org/drawingml/2006/table">
            <a:tbl>
              <a:tblPr/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630"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  <a:latin typeface="+mn-lt"/>
                        </a:rPr>
                        <a:t>1---+----10---+----20---+</a:t>
                      </a:r>
                      <a:endParaRPr lang="ko-KR" altLang="en-US" dirty="0"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+mn-lt"/>
                        </a:rPr>
                        <a:t>Avery John        $601.23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+mn-lt"/>
                        </a:rPr>
                        <a:t>Davison Sherrill  $723.15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+mn-lt"/>
                        </a:rPr>
                        <a:t>Holbrook Grace  $489.76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+mn-lt"/>
                        </a:rPr>
                        <a:t>Jansen Mike      $638.42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8740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71189"/>
            <a:ext cx="8229600" cy="6038131"/>
          </a:xfrm>
        </p:spPr>
        <p:txBody>
          <a:bodyPr>
            <a:normAutofit fontScale="85000" lnSpcReduction="20000"/>
          </a:bodyPr>
          <a:lstStyle/>
          <a:p>
            <a:pPr fontAlgn="t"/>
            <a:r>
              <a:rPr lang="en-US" altLang="ko-KR" sz="3800" dirty="0"/>
              <a:t>6. Which program creates the output shown below? </a:t>
            </a:r>
          </a:p>
          <a:p>
            <a:pPr fontAlgn="t"/>
            <a:endParaRPr lang="en-US" altLang="ko-KR" dirty="0"/>
          </a:p>
          <a:p>
            <a:pPr fontAlgn="t"/>
            <a:endParaRPr lang="en-US" altLang="ko-KR" dirty="0"/>
          </a:p>
          <a:p>
            <a:pPr fontAlgn="t"/>
            <a:endParaRPr lang="en-US" altLang="ko-KR" dirty="0"/>
          </a:p>
          <a:p>
            <a:pPr fontAlgn="t"/>
            <a:endParaRPr lang="en-US" altLang="ko-KR" dirty="0"/>
          </a:p>
          <a:p>
            <a:pPr fontAlgn="t"/>
            <a:endParaRPr lang="en-US" altLang="ko-KR" dirty="0"/>
          </a:p>
          <a:p>
            <a:pPr fontAlgn="t"/>
            <a:endParaRPr lang="en-US" altLang="ko-KR" sz="2800" dirty="0"/>
          </a:p>
          <a:p>
            <a:pPr fontAlgn="t"/>
            <a:r>
              <a:rPr lang="en-US" altLang="ko-KR" sz="2800" dirty="0"/>
              <a:t>a. data </a:t>
            </a:r>
            <a:r>
              <a:rPr lang="en-US" altLang="ko-KR" sz="2800" dirty="0" err="1"/>
              <a:t>work.salesrep</a:t>
            </a:r>
            <a:r>
              <a:rPr lang="en-US" altLang="ko-KR" sz="2800" dirty="0"/>
              <a:t>; </a:t>
            </a:r>
            <a:r>
              <a:rPr lang="en-US" altLang="ko-KR" sz="2800" dirty="0" err="1"/>
              <a:t>infile</a:t>
            </a:r>
            <a:r>
              <a:rPr lang="en-US" altLang="ko-KR" sz="2800" dirty="0"/>
              <a:t> </a:t>
            </a:r>
            <a:r>
              <a:rPr lang="en-US" altLang="ko-KR" sz="2800" dirty="0" err="1"/>
              <a:t>empdata</a:t>
            </a:r>
            <a:r>
              <a:rPr lang="en-US" altLang="ko-KR" sz="2800" dirty="0"/>
              <a:t>; input ID $ 1-4 </a:t>
            </a:r>
            <a:r>
              <a:rPr lang="en-US" altLang="ko-KR" sz="2800" dirty="0" err="1"/>
              <a:t>LastName</a:t>
            </a:r>
            <a:r>
              <a:rPr lang="en-US" altLang="ko-KR" sz="2800" dirty="0"/>
              <a:t> $ 6-12 </a:t>
            </a:r>
            <a:r>
              <a:rPr lang="en-US" altLang="ko-KR" sz="2800" dirty="0" err="1"/>
              <a:t>FirstName</a:t>
            </a:r>
            <a:r>
              <a:rPr lang="en-US" altLang="ko-KR" sz="2800" dirty="0"/>
              <a:t> $ 14-18 City $ 20-29; run; proc print data=</a:t>
            </a:r>
            <a:r>
              <a:rPr lang="en-US" altLang="ko-KR" sz="2800" dirty="0" err="1"/>
              <a:t>work.salesrep</a:t>
            </a:r>
            <a:r>
              <a:rPr lang="en-US" altLang="ko-KR" sz="2800" dirty="0"/>
              <a:t>; run;</a:t>
            </a:r>
          </a:p>
          <a:p>
            <a:pPr marL="0" indent="0" fontAlgn="t">
              <a:buNone/>
            </a:pPr>
            <a:endParaRPr lang="ko-KR" altLang="ko-KR" sz="2800" dirty="0"/>
          </a:p>
          <a:p>
            <a:pPr fontAlgn="t"/>
            <a:r>
              <a:rPr lang="en-US" altLang="ko-KR" sz="2800" dirty="0"/>
              <a:t>b. data </a:t>
            </a:r>
            <a:r>
              <a:rPr lang="en-US" altLang="ko-KR" sz="2800" dirty="0" err="1"/>
              <a:t>work.salesrep</a:t>
            </a:r>
            <a:r>
              <a:rPr lang="en-US" altLang="ko-KR" sz="2800" dirty="0"/>
              <a:t>; </a:t>
            </a:r>
            <a:r>
              <a:rPr lang="en-US" altLang="ko-KR" sz="2800" dirty="0" err="1"/>
              <a:t>infile</a:t>
            </a:r>
            <a:r>
              <a:rPr lang="en-US" altLang="ko-KR" sz="2800" dirty="0"/>
              <a:t> </a:t>
            </a:r>
            <a:r>
              <a:rPr lang="en-US" altLang="ko-KR" sz="2800" dirty="0" err="1"/>
              <a:t>empdata</a:t>
            </a:r>
            <a:r>
              <a:rPr lang="en-US" altLang="ko-KR" sz="2800" dirty="0"/>
              <a:t>; input ID $ 1-4 Name $ 6-12 </a:t>
            </a:r>
            <a:r>
              <a:rPr lang="en-US" altLang="ko-KR" sz="2800" dirty="0" err="1"/>
              <a:t>FirstName</a:t>
            </a:r>
            <a:r>
              <a:rPr lang="en-US" altLang="ko-KR" sz="2800" dirty="0"/>
              <a:t> $ 14-18 City $ 20-29; run; proc print data=</a:t>
            </a:r>
            <a:r>
              <a:rPr lang="en-US" altLang="ko-KR" sz="2800" dirty="0" err="1"/>
              <a:t>work.salesrep</a:t>
            </a:r>
            <a:r>
              <a:rPr lang="en-US" altLang="ko-KR" sz="2800" dirty="0"/>
              <a:t>; run; </a:t>
            </a:r>
            <a:endParaRPr lang="ko-KR" altLang="ko-KR" sz="2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684150"/>
              </p:ext>
            </p:extLst>
          </p:nvPr>
        </p:nvGraphicFramePr>
        <p:xfrm>
          <a:off x="323528" y="1752600"/>
          <a:ext cx="3744416" cy="1676400"/>
        </p:xfrm>
        <a:graphic>
          <a:graphicData uri="http://schemas.openxmlformats.org/drawingml/2006/table">
            <a:tbl>
              <a:tblPr/>
              <a:tblGrid>
                <a:gridCol w="374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>
                          <a:effectLst/>
                          <a:latin typeface="+mn-lt"/>
                        </a:rPr>
                        <a:t>1---+----10---+----20---+----30</a:t>
                      </a:r>
                      <a:endParaRPr lang="ko-KR" altLang="en-US" sz="1600" dirty="0"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+mn-lt"/>
                        </a:rPr>
                        <a:t>3427  Chen        Steve    Raleigh  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+mn-lt"/>
                        </a:rPr>
                        <a:t>1436  Davis        Lee      Atlanta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+mn-lt"/>
                        </a:rPr>
                        <a:t>2812  King         Vicky    Memphis  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+mn-lt"/>
                        </a:rPr>
                        <a:t>1653  Sanchez   Jack     Atlanta  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987458"/>
              </p:ext>
            </p:extLst>
          </p:nvPr>
        </p:nvGraphicFramePr>
        <p:xfrm>
          <a:off x="4139952" y="1824608"/>
          <a:ext cx="4680520" cy="125730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effectLst/>
                          <a:latin typeface="+mn-lt"/>
                        </a:rPr>
                        <a:t>Obs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+mn-lt"/>
                        </a:rPr>
                        <a:t>ID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  <a:latin typeface="+mn-lt"/>
                        </a:rPr>
                        <a:t>LastName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effectLst/>
                          <a:latin typeface="+mn-lt"/>
                        </a:rPr>
                        <a:t>FirstName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  <a:latin typeface="+mn-lt"/>
                        </a:rPr>
                        <a:t>    City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 b="1" dirty="0">
                          <a:effectLst/>
                          <a:latin typeface="+mn-lt"/>
                        </a:rPr>
                        <a:t>1</a:t>
                      </a:r>
                      <a:endParaRPr lang="ko-KR" altLang="en-US" sz="140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>
                          <a:effectLst/>
                          <a:latin typeface="+mn-lt"/>
                        </a:rPr>
                        <a:t>3427</a:t>
                      </a:r>
                      <a:endParaRPr lang="ko-KR" altLang="en-US" sz="140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+mn-lt"/>
                        </a:rPr>
                        <a:t>Chen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+mn-lt"/>
                        </a:rPr>
                        <a:t>Steve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+mn-lt"/>
                        </a:rPr>
                        <a:t>Raleigh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 b="1" dirty="0">
                          <a:effectLst/>
                          <a:latin typeface="+mn-lt"/>
                        </a:rPr>
                        <a:t>2</a:t>
                      </a:r>
                      <a:endParaRPr lang="ko-KR" altLang="en-US" sz="140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>
                          <a:effectLst/>
                          <a:latin typeface="+mn-lt"/>
                        </a:rPr>
                        <a:t>1436</a:t>
                      </a:r>
                      <a:endParaRPr lang="ko-KR" altLang="en-US" sz="140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Davis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+mn-lt"/>
                        </a:rPr>
                        <a:t>Lee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+mn-lt"/>
                        </a:rPr>
                        <a:t>Atlanta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 b="1">
                          <a:effectLst/>
                          <a:latin typeface="+mn-lt"/>
                        </a:rPr>
                        <a:t>3</a:t>
                      </a:r>
                      <a:endParaRPr lang="ko-KR" altLang="en-US" sz="140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>
                          <a:effectLst/>
                          <a:latin typeface="+mn-lt"/>
                        </a:rPr>
                        <a:t>2812</a:t>
                      </a:r>
                      <a:endParaRPr lang="ko-KR" altLang="en-US" sz="140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+mn-lt"/>
                        </a:rPr>
                        <a:t>King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+mn-lt"/>
                        </a:rPr>
                        <a:t>Vicky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+mn-lt"/>
                        </a:rPr>
                        <a:t>Memphis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 b="1">
                          <a:effectLst/>
                          <a:latin typeface="+mn-lt"/>
                        </a:rPr>
                        <a:t>4</a:t>
                      </a:r>
                      <a:endParaRPr lang="ko-KR" altLang="en-US" sz="140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>
                          <a:effectLst/>
                          <a:latin typeface="+mn-lt"/>
                        </a:rPr>
                        <a:t>1653</a:t>
                      </a:r>
                      <a:endParaRPr lang="ko-KR" altLang="en-US" sz="140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Sanchez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Jack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Atlanta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49167" name="DefaultOcx" r:id="rId2" imgW="257040" imgH="276120"/>
        </mc:Choice>
        <mc:Fallback>
          <p:control name="DefaultOcx" r:id="rId2" imgW="257040" imgH="276120">
            <p:pic>
              <p:nvPicPr>
                <p:cNvPr id="2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57361611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71189"/>
            <a:ext cx="8229600" cy="6038131"/>
          </a:xfrm>
        </p:spPr>
        <p:txBody>
          <a:bodyPr>
            <a:normAutofit lnSpcReduction="10000"/>
          </a:bodyPr>
          <a:lstStyle/>
          <a:p>
            <a:pPr fontAlgn="t"/>
            <a:r>
              <a:rPr lang="en-US" altLang="ko-KR" sz="3800" dirty="0"/>
              <a:t>6. Which program creates the output shown below? </a:t>
            </a:r>
          </a:p>
          <a:p>
            <a:pPr fontAlgn="t"/>
            <a:endParaRPr lang="en-US" altLang="ko-KR" dirty="0"/>
          </a:p>
          <a:p>
            <a:pPr fontAlgn="t"/>
            <a:endParaRPr lang="en-US" altLang="ko-KR" dirty="0"/>
          </a:p>
          <a:p>
            <a:pPr fontAlgn="t"/>
            <a:endParaRPr lang="en-US" altLang="ko-KR" dirty="0"/>
          </a:p>
          <a:p>
            <a:pPr fontAlgn="t"/>
            <a:endParaRPr lang="en-US" altLang="ko-KR" dirty="0"/>
          </a:p>
          <a:p>
            <a:pPr fontAlgn="t"/>
            <a:endParaRPr lang="en-US" altLang="ko-KR" sz="2800" dirty="0"/>
          </a:p>
          <a:p>
            <a:pPr fontAlgn="t"/>
            <a:r>
              <a:rPr lang="en-US" altLang="ko-KR" sz="2400" i="1" dirty="0"/>
              <a:t>c.</a:t>
            </a:r>
            <a:r>
              <a:rPr lang="en-US" altLang="ko-KR" sz="2400" dirty="0"/>
              <a:t> data </a:t>
            </a:r>
            <a:r>
              <a:rPr lang="en-US" altLang="ko-KR" sz="2400" dirty="0" err="1"/>
              <a:t>work.salesrep</a:t>
            </a:r>
            <a:r>
              <a:rPr lang="en-US" altLang="ko-KR" sz="2400" dirty="0"/>
              <a:t>; </a:t>
            </a:r>
            <a:r>
              <a:rPr lang="en-US" altLang="ko-KR" sz="2400" dirty="0" err="1"/>
              <a:t>infile</a:t>
            </a:r>
            <a:r>
              <a:rPr lang="en-US" altLang="ko-KR" sz="2400" dirty="0"/>
              <a:t> </a:t>
            </a:r>
            <a:r>
              <a:rPr lang="en-US" altLang="ko-KR" sz="2400" dirty="0" err="1"/>
              <a:t>empdata</a:t>
            </a:r>
            <a:r>
              <a:rPr lang="en-US" altLang="ko-KR" sz="2400" dirty="0"/>
              <a:t>; input ID $ 1-4 name1 $ 6-12 name2 $ 14-18 City $ 20-29; run; proc print data=</a:t>
            </a:r>
            <a:r>
              <a:rPr lang="en-US" altLang="ko-KR" sz="2400" dirty="0" err="1"/>
              <a:t>work.salesrep</a:t>
            </a:r>
            <a:r>
              <a:rPr lang="en-US" altLang="ko-KR" sz="2400" dirty="0"/>
              <a:t>; run; </a:t>
            </a:r>
          </a:p>
          <a:p>
            <a:pPr fontAlgn="t"/>
            <a:endParaRPr lang="ko-KR" altLang="ko-KR" sz="2400" dirty="0"/>
          </a:p>
          <a:p>
            <a:pPr fontAlgn="t"/>
            <a:r>
              <a:rPr lang="en-US" altLang="ko-KR" sz="2400" dirty="0"/>
              <a:t> </a:t>
            </a:r>
            <a:r>
              <a:rPr lang="en-US" altLang="ko-KR" sz="2400" i="1" dirty="0"/>
              <a:t>d.</a:t>
            </a:r>
            <a:r>
              <a:rPr lang="en-US" altLang="ko-KR" sz="2400" dirty="0"/>
              <a:t> all of the above</a:t>
            </a:r>
            <a:endParaRPr lang="ko-KR" altLang="ko-KR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758158"/>
              </p:ext>
            </p:extLst>
          </p:nvPr>
        </p:nvGraphicFramePr>
        <p:xfrm>
          <a:off x="323528" y="1752600"/>
          <a:ext cx="3744416" cy="1676400"/>
        </p:xfrm>
        <a:graphic>
          <a:graphicData uri="http://schemas.openxmlformats.org/drawingml/2006/table">
            <a:tbl>
              <a:tblPr/>
              <a:tblGrid>
                <a:gridCol w="374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>
                          <a:effectLst/>
                          <a:latin typeface="+mn-lt"/>
                        </a:rPr>
                        <a:t>1---+----10---+----20---+----30</a:t>
                      </a:r>
                      <a:endParaRPr lang="ko-KR" altLang="en-US" sz="1600" dirty="0"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+mn-lt"/>
                        </a:rPr>
                        <a:t>3427  Chen        Steve    Raleigh  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+mn-lt"/>
                        </a:rPr>
                        <a:t>1436  Davis        Lee      Atlanta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+mn-lt"/>
                        </a:rPr>
                        <a:t>2812  King         Vicky    Memphis  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+mn-lt"/>
                        </a:rPr>
                        <a:t>1653  Sanchez   Jack     Atlanta  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847927"/>
              </p:ext>
            </p:extLst>
          </p:nvPr>
        </p:nvGraphicFramePr>
        <p:xfrm>
          <a:off x="4139952" y="1824608"/>
          <a:ext cx="4680520" cy="125730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effectLst/>
                          <a:latin typeface="+mn-lt"/>
                        </a:rPr>
                        <a:t>Obs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+mn-lt"/>
                        </a:rPr>
                        <a:t>ID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  <a:latin typeface="+mn-lt"/>
                        </a:rPr>
                        <a:t>LastName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effectLst/>
                          <a:latin typeface="+mn-lt"/>
                        </a:rPr>
                        <a:t>FirstName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  <a:latin typeface="+mn-lt"/>
                        </a:rPr>
                        <a:t>    City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 b="1" dirty="0">
                          <a:effectLst/>
                          <a:latin typeface="+mn-lt"/>
                        </a:rPr>
                        <a:t>1</a:t>
                      </a:r>
                      <a:endParaRPr lang="ko-KR" altLang="en-US" sz="140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>
                          <a:effectLst/>
                          <a:latin typeface="+mn-lt"/>
                        </a:rPr>
                        <a:t>3427</a:t>
                      </a:r>
                      <a:endParaRPr lang="ko-KR" altLang="en-US" sz="140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+mn-lt"/>
                        </a:rPr>
                        <a:t>Chen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+mn-lt"/>
                        </a:rPr>
                        <a:t>Steve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+mn-lt"/>
                        </a:rPr>
                        <a:t>Raleigh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 b="1" dirty="0">
                          <a:effectLst/>
                          <a:latin typeface="+mn-lt"/>
                        </a:rPr>
                        <a:t>2</a:t>
                      </a:r>
                      <a:endParaRPr lang="ko-KR" altLang="en-US" sz="140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>
                          <a:effectLst/>
                          <a:latin typeface="+mn-lt"/>
                        </a:rPr>
                        <a:t>1436</a:t>
                      </a:r>
                      <a:endParaRPr lang="ko-KR" altLang="en-US" sz="140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Davis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+mn-lt"/>
                        </a:rPr>
                        <a:t>Lee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+mn-lt"/>
                        </a:rPr>
                        <a:t>Atlanta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 b="1">
                          <a:effectLst/>
                          <a:latin typeface="+mn-lt"/>
                        </a:rPr>
                        <a:t>3</a:t>
                      </a:r>
                      <a:endParaRPr lang="ko-KR" altLang="en-US" sz="140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>
                          <a:effectLst/>
                          <a:latin typeface="+mn-lt"/>
                        </a:rPr>
                        <a:t>2812</a:t>
                      </a:r>
                      <a:endParaRPr lang="ko-KR" altLang="en-US" sz="140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+mn-lt"/>
                        </a:rPr>
                        <a:t>King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+mn-lt"/>
                        </a:rPr>
                        <a:t>Vicky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+mn-lt"/>
                        </a:rPr>
                        <a:t>Memphis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 b="1">
                          <a:effectLst/>
                          <a:latin typeface="+mn-lt"/>
                        </a:rPr>
                        <a:t>4</a:t>
                      </a:r>
                      <a:endParaRPr lang="ko-KR" altLang="en-US" sz="140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>
                          <a:effectLst/>
                          <a:latin typeface="+mn-lt"/>
                        </a:rPr>
                        <a:t>1653</a:t>
                      </a:r>
                      <a:endParaRPr lang="ko-KR" altLang="en-US" sz="140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Sanchez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Jack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Atlanta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50206" name="DefaultOcx" r:id="rId2" imgW="257040" imgH="276120"/>
        </mc:Choice>
        <mc:Fallback>
          <p:control name="DefaultOcx" r:id="rId2" imgW="257040" imgH="276120">
            <p:pic>
              <p:nvPicPr>
                <p:cNvPr id="2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207" name="HTMLOption1" r:id="rId3" imgW="257040" imgH="276120"/>
        </mc:Choice>
        <mc:Fallback>
          <p:control name="HTMLOption1" r:id="rId3" imgW="257040" imgH="276120">
            <p:pic>
              <p:nvPicPr>
                <p:cNvPr id="6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67572728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856" y="271189"/>
            <a:ext cx="8229600" cy="639817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7. Which statement correctly reads the fields in the following order: </a:t>
            </a:r>
            <a:r>
              <a:rPr lang="en-US" altLang="ko-KR" sz="2400" dirty="0" err="1"/>
              <a:t>StockNumber</a:t>
            </a:r>
            <a:r>
              <a:rPr lang="en-US" altLang="ko-KR" sz="2400" dirty="0"/>
              <a:t>, Price, Item, Finish, Style?</a:t>
            </a:r>
          </a:p>
          <a:p>
            <a:r>
              <a:rPr lang="en-US" altLang="ko-KR" sz="1200" b="1" dirty="0"/>
              <a:t>Field Name 	Start Column 	End Column 	Data Type 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StockNumber</a:t>
            </a:r>
            <a:r>
              <a:rPr lang="en-US" altLang="ko-KR" sz="1200" dirty="0"/>
              <a:t> 		1	       3 		character</a:t>
            </a:r>
          </a:p>
          <a:p>
            <a:pPr marL="0" indent="0">
              <a:buNone/>
            </a:pPr>
            <a:r>
              <a:rPr lang="en-US" altLang="ko-KR" sz="1200" dirty="0"/>
              <a:t>         Finish 		5 	       9	 	character</a:t>
            </a:r>
          </a:p>
          <a:p>
            <a:pPr marL="0" indent="0">
              <a:buNone/>
            </a:pPr>
            <a:r>
              <a:rPr lang="en-US" altLang="ko-KR" sz="1200" dirty="0"/>
              <a:t>          Style 		11 	      18 		character</a:t>
            </a:r>
          </a:p>
          <a:p>
            <a:pPr marL="0" indent="0">
              <a:buNone/>
            </a:pPr>
            <a:r>
              <a:rPr lang="en-US" altLang="ko-KR" sz="1200" dirty="0"/>
              <a:t>           Item 		20 	      24 		character</a:t>
            </a:r>
          </a:p>
          <a:p>
            <a:pPr marL="0" indent="0">
              <a:buNone/>
            </a:pPr>
            <a:r>
              <a:rPr lang="en-US" altLang="ko-KR" sz="1200" dirty="0"/>
              <a:t>          Price 		27 	      32 		 numeric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fontAlgn="t"/>
            <a:r>
              <a:rPr lang="en-US" altLang="ko-KR" sz="1600" dirty="0"/>
              <a:t>a. input </a:t>
            </a:r>
            <a:r>
              <a:rPr lang="en-US" altLang="ko-KR" sz="1600" dirty="0" err="1"/>
              <a:t>StockNumber</a:t>
            </a:r>
            <a:r>
              <a:rPr lang="en-US" altLang="ko-KR" sz="1600" dirty="0"/>
              <a:t> $ 1-3 Finish $ 5-9 Style $ 11-18 Item $ 20-24 Price 27-32;  </a:t>
            </a:r>
            <a:endParaRPr lang="ko-KR" altLang="ko-KR" sz="1600" dirty="0"/>
          </a:p>
          <a:p>
            <a:pPr fontAlgn="t"/>
            <a:r>
              <a:rPr lang="en-US" altLang="ko-KR" sz="1600" dirty="0"/>
              <a:t>b. input </a:t>
            </a:r>
            <a:r>
              <a:rPr lang="en-US" altLang="ko-KR" sz="1600" dirty="0" err="1"/>
              <a:t>StockNumber</a:t>
            </a:r>
            <a:r>
              <a:rPr lang="en-US" altLang="ko-KR" sz="1600" dirty="0"/>
              <a:t> $ 1-3 Price 27-32 Item $ 20-24 Finish $ 5-9 Style $ 11-18;</a:t>
            </a:r>
            <a:endParaRPr lang="ko-KR" altLang="ko-KR" sz="1600" dirty="0"/>
          </a:p>
          <a:p>
            <a:pPr fontAlgn="t"/>
            <a:r>
              <a:rPr lang="en-US" altLang="ko-KR" sz="1600" dirty="0"/>
              <a:t>c. input $ </a:t>
            </a:r>
            <a:r>
              <a:rPr lang="en-US" altLang="ko-KR" sz="1600" dirty="0" err="1"/>
              <a:t>StockNumber</a:t>
            </a:r>
            <a:r>
              <a:rPr lang="en-US" altLang="ko-KR" sz="1600" dirty="0"/>
              <a:t> 1-3 Price 27-32 $ Item 20-24 $ Finish 5-9 $ Style 11-18;  </a:t>
            </a:r>
            <a:endParaRPr lang="ko-KR" altLang="ko-KR" sz="1600" dirty="0"/>
          </a:p>
          <a:p>
            <a:pPr fontAlgn="t"/>
            <a:r>
              <a:rPr lang="en-US" altLang="ko-KR" sz="1600" dirty="0"/>
              <a:t>d. input </a:t>
            </a:r>
            <a:r>
              <a:rPr lang="en-US" altLang="ko-KR" sz="1600" dirty="0" err="1"/>
              <a:t>StockNumber</a:t>
            </a:r>
            <a:r>
              <a:rPr lang="en-US" altLang="ko-KR" sz="1600" dirty="0"/>
              <a:t> $ 1-3 Price $ 27-32 Item $ 20-24 Finish $ 5-9 Style $ 11-18;</a:t>
            </a:r>
            <a:endParaRPr lang="ko-KR" altLang="ko-KR" sz="16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309371"/>
              </p:ext>
            </p:extLst>
          </p:nvPr>
        </p:nvGraphicFramePr>
        <p:xfrm>
          <a:off x="962868" y="2697480"/>
          <a:ext cx="6059016" cy="1341120"/>
        </p:xfrm>
        <a:graphic>
          <a:graphicData uri="http://schemas.openxmlformats.org/drawingml/2006/table">
            <a:tbl>
              <a:tblPr/>
              <a:tblGrid>
                <a:gridCol w="605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29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>
                          <a:effectLst/>
                          <a:latin typeface="Courier New, Courier"/>
                        </a:rPr>
                        <a:t>1---+----10---+----20---+----30---+</a:t>
                      </a:r>
                      <a:endParaRPr lang="ko-KR" altLang="en-US" sz="1800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Courier New, Courier"/>
                        </a:rPr>
                        <a:t>310  oak     pedestal   table    329.99</a:t>
                      </a:r>
                      <a:endParaRPr lang="en-US" sz="1400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Courier New, Courier"/>
                        </a:rPr>
                        <a:t>311  maple   pedestal   table    369.99</a:t>
                      </a:r>
                      <a:endParaRPr lang="en-US" sz="1400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Courier New, Courier"/>
                        </a:rPr>
                        <a:t>312  brass   floor      lamp     79.99</a:t>
                      </a:r>
                      <a:endParaRPr lang="en-US" sz="1400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Courier New, Courier"/>
                        </a:rPr>
                        <a:t>313  glass   table      lamp     59.99</a:t>
                      </a:r>
                      <a:endParaRPr lang="en-US" sz="1400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Courier New, Courier"/>
                        </a:rPr>
                        <a:t>313  oak     rocking    chair    153.99 </a:t>
                      </a:r>
                      <a:endParaRPr lang="en-US" sz="1400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7200" y="3040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1232" name="DefaultOcx" r:id="rId2" imgW="257040" imgH="276120"/>
        </mc:Choice>
        <mc:Fallback>
          <p:control name="DefaultOcx" r:id="rId2" imgW="257040" imgH="276120">
            <p:pic>
              <p:nvPicPr>
                <p:cNvPr id="2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1233" name="HTMLOption1" r:id="rId3" imgW="257040" imgH="276120"/>
        </mc:Choice>
        <mc:Fallback>
          <p:control name="HTMLOption1" r:id="rId3" imgW="257040" imgH="276120">
            <p:pic>
              <p:nvPicPr>
                <p:cNvPr id="4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5275593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 Which statement correctly re-defines the values of the variable Income as 100 percent higher?</a:t>
            </a:r>
          </a:p>
          <a:p>
            <a:endParaRPr lang="en-US" altLang="ko-KR" dirty="0"/>
          </a:p>
          <a:p>
            <a:pPr fontAlgn="t"/>
            <a:r>
              <a:rPr lang="en-US" altLang="ko-KR" sz="2800" i="1" dirty="0"/>
              <a:t>a.</a:t>
            </a:r>
            <a:r>
              <a:rPr lang="en-US" altLang="ko-KR" sz="2800" dirty="0"/>
              <a:t> income=income*1.00;</a:t>
            </a:r>
            <a:endParaRPr lang="ko-KR" altLang="ko-KR" sz="2800" dirty="0"/>
          </a:p>
          <a:p>
            <a:pPr fontAlgn="t"/>
            <a:r>
              <a:rPr lang="en-US" altLang="ko-KR" sz="2800" i="1" dirty="0"/>
              <a:t>b.</a:t>
            </a:r>
            <a:r>
              <a:rPr lang="en-US" altLang="ko-KR" sz="2800" dirty="0"/>
              <a:t> income=income+(income*2.00);</a:t>
            </a:r>
            <a:endParaRPr lang="ko-KR" altLang="ko-KR" sz="2800" dirty="0"/>
          </a:p>
          <a:p>
            <a:pPr fontAlgn="t"/>
            <a:r>
              <a:rPr lang="en-US" altLang="ko-KR" sz="2800" i="1" dirty="0"/>
              <a:t>c.</a:t>
            </a:r>
            <a:r>
              <a:rPr lang="en-US" altLang="ko-KR" sz="2800" dirty="0"/>
              <a:t> income=income*2;</a:t>
            </a:r>
            <a:endParaRPr lang="ko-KR" altLang="ko-KR" sz="2800" dirty="0"/>
          </a:p>
          <a:p>
            <a:pPr fontAlgn="t"/>
            <a:r>
              <a:rPr lang="en-US" altLang="ko-KR" sz="2800" i="1" dirty="0"/>
              <a:t>d.</a:t>
            </a:r>
            <a:r>
              <a:rPr lang="en-US" altLang="ko-KR" sz="2800" dirty="0"/>
              <a:t> income=*2;</a:t>
            </a:r>
            <a:endParaRPr lang="ko-KR" altLang="ko-KR" sz="28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2267" name="DefaultOcx" r:id="rId2" imgW="257040" imgH="276120"/>
        </mc:Choice>
        <mc:Fallback>
          <p:control name="DefaultOcx" r:id="rId2" imgW="257040" imgH="276120">
            <p:pic>
              <p:nvPicPr>
                <p:cNvPr id="4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2268" name="HTMLOption1" r:id="rId3" imgW="257040" imgH="276120"/>
        </mc:Choice>
        <mc:Fallback>
          <p:control name="HTMLOption1" r:id="rId3" imgW="257040" imgH="27612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2269" name="HTMLOption2" r:id="rId4" imgW="257040" imgH="276120"/>
        </mc:Choice>
        <mc:Fallback>
          <p:control name="HTMLOption2" r:id="rId4" imgW="257040" imgH="276120">
            <p:pic>
              <p:nvPicPr>
                <p:cNvPr id="6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738873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sz="5900" dirty="0"/>
              <a:t>9. Which program correctly reads instream data?</a:t>
            </a:r>
          </a:p>
          <a:p>
            <a:pPr fontAlgn="t"/>
            <a:r>
              <a:rPr lang="en-US" altLang="ko-KR" i="1" dirty="0"/>
              <a:t>a.</a:t>
            </a:r>
            <a:r>
              <a:rPr lang="en-US" altLang="ko-KR" dirty="0"/>
              <a:t> </a:t>
            </a:r>
          </a:p>
          <a:p>
            <a:pPr marL="0" indent="0" fontAlgn="t">
              <a:buNone/>
            </a:pPr>
            <a:r>
              <a:rPr lang="en-US" altLang="ko-KR" dirty="0"/>
              <a:t>data </a:t>
            </a:r>
            <a:r>
              <a:rPr lang="en-US" altLang="ko-KR" dirty="0" err="1"/>
              <a:t>finance.newloan</a:t>
            </a:r>
            <a:r>
              <a:rPr lang="en-US" altLang="ko-KR" dirty="0"/>
              <a:t>;</a:t>
            </a:r>
          </a:p>
          <a:p>
            <a:pPr marL="0" indent="0" fontAlgn="t">
              <a:buNone/>
            </a:pPr>
            <a:r>
              <a:rPr lang="en-US" altLang="ko-KR" dirty="0"/>
              <a:t>input </a:t>
            </a:r>
            <a:r>
              <a:rPr lang="en-US" altLang="ko-KR" dirty="0" err="1"/>
              <a:t>datalines</a:t>
            </a:r>
            <a:r>
              <a:rPr lang="en-US" altLang="ko-KR" dirty="0"/>
              <a:t>; </a:t>
            </a:r>
          </a:p>
          <a:p>
            <a:pPr marL="0" indent="0" fontAlgn="t">
              <a:buNone/>
            </a:pPr>
            <a:r>
              <a:rPr lang="en-US" altLang="ko-KR" dirty="0"/>
              <a:t>if country='JAPAN';</a:t>
            </a:r>
          </a:p>
          <a:p>
            <a:pPr marL="0" indent="0" fontAlgn="t">
              <a:buNone/>
            </a:pPr>
            <a:r>
              <a:rPr lang="en-US" altLang="ko-KR" dirty="0" err="1"/>
              <a:t>MonthAvg</a:t>
            </a:r>
            <a:r>
              <a:rPr lang="en-US" altLang="ko-KR" dirty="0"/>
              <a:t>=amount/12;</a:t>
            </a:r>
          </a:p>
          <a:p>
            <a:pPr marL="0" indent="0" fontAlgn="t">
              <a:buNone/>
            </a:pPr>
            <a:r>
              <a:rPr lang="en-US" altLang="ko-KR" dirty="0"/>
              <a:t>1998 US CARS 194324.12 </a:t>
            </a:r>
          </a:p>
          <a:p>
            <a:pPr marL="0" indent="0" fontAlgn="t">
              <a:buNone/>
            </a:pPr>
            <a:r>
              <a:rPr lang="en-US" altLang="ko-KR" dirty="0"/>
              <a:t>1998 US TRUCKS 142290.30 </a:t>
            </a:r>
          </a:p>
          <a:p>
            <a:pPr marL="0" indent="0" fontAlgn="t">
              <a:buNone/>
            </a:pPr>
            <a:r>
              <a:rPr lang="en-US" altLang="ko-KR" dirty="0"/>
              <a:t>1998 CANADA CARS 10483.44 </a:t>
            </a:r>
          </a:p>
          <a:p>
            <a:pPr marL="0" indent="0" fontAlgn="t">
              <a:buNone/>
            </a:pPr>
            <a:r>
              <a:rPr lang="en-US" altLang="ko-KR" dirty="0"/>
              <a:t>1998 CANADA TRUCKS 93543.64 </a:t>
            </a:r>
          </a:p>
          <a:p>
            <a:pPr marL="0" indent="0" fontAlgn="t">
              <a:buNone/>
            </a:pPr>
            <a:r>
              <a:rPr lang="en-US" altLang="ko-KR" dirty="0"/>
              <a:t>1998 MEXICO CARS 22500.57 </a:t>
            </a:r>
          </a:p>
          <a:p>
            <a:pPr marL="0" indent="0" fontAlgn="t">
              <a:buNone/>
            </a:pPr>
            <a:r>
              <a:rPr lang="en-US" altLang="ko-KR" dirty="0"/>
              <a:t>1998 MEXICO TRUCKS 10098.88 </a:t>
            </a:r>
          </a:p>
          <a:p>
            <a:pPr marL="0" indent="0" fontAlgn="t">
              <a:buNone/>
            </a:pPr>
            <a:r>
              <a:rPr lang="en-US" altLang="ko-KR" dirty="0"/>
              <a:t>1998 JAPAN CARS 15066.43 </a:t>
            </a:r>
          </a:p>
          <a:p>
            <a:pPr marL="0" indent="0" fontAlgn="t">
              <a:buNone/>
            </a:pPr>
            <a:r>
              <a:rPr lang="en-US" altLang="ko-KR" dirty="0"/>
              <a:t>1998 JAPAN TRUCKS 40700.34 ;</a:t>
            </a:r>
            <a:endParaRPr lang="ko-KR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427984" y="1873424"/>
            <a:ext cx="35449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i="1" dirty="0"/>
              <a:t>b.</a:t>
            </a:r>
            <a:r>
              <a:rPr lang="en-US" altLang="ko-KR" dirty="0"/>
              <a:t>  data </a:t>
            </a:r>
            <a:r>
              <a:rPr lang="en-US" altLang="ko-KR" dirty="0" err="1"/>
              <a:t>finance.newloan</a:t>
            </a:r>
            <a:r>
              <a:rPr lang="en-US" altLang="ko-KR" dirty="0"/>
              <a:t>;</a:t>
            </a:r>
          </a:p>
          <a:p>
            <a:pPr fontAlgn="t"/>
            <a:r>
              <a:rPr lang="en-US" altLang="ko-KR" dirty="0"/>
              <a:t> input Year 1-4 Country $ 6-11 </a:t>
            </a:r>
          </a:p>
          <a:p>
            <a:pPr fontAlgn="t"/>
            <a:r>
              <a:rPr lang="en-US" altLang="ko-KR" dirty="0"/>
              <a:t>Vehicle $ 13-18 Amount 20-28; </a:t>
            </a:r>
          </a:p>
          <a:p>
            <a:pPr fontAlgn="t"/>
            <a:r>
              <a:rPr lang="en-US" altLang="ko-KR" dirty="0"/>
              <a:t>if country='JAPAN'; </a:t>
            </a:r>
          </a:p>
          <a:p>
            <a:pPr fontAlgn="t"/>
            <a:r>
              <a:rPr lang="en-US" altLang="ko-KR" dirty="0" err="1"/>
              <a:t>MonthAvg</a:t>
            </a:r>
            <a:r>
              <a:rPr lang="en-US" altLang="ko-KR" dirty="0"/>
              <a:t>=amount/12;</a:t>
            </a:r>
          </a:p>
          <a:p>
            <a:pPr fontAlgn="t"/>
            <a:r>
              <a:rPr lang="en-US" altLang="ko-KR" dirty="0" err="1"/>
              <a:t>datalines</a:t>
            </a:r>
            <a:r>
              <a:rPr lang="en-US" altLang="ko-KR" dirty="0"/>
              <a:t>; run;</a:t>
            </a:r>
            <a:endParaRPr lang="ko-KR" altLang="ko-KR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4288" name="DefaultOcx" r:id="rId2" imgW="257040" imgH="276120"/>
        </mc:Choice>
        <mc:Fallback>
          <p:control name="DefaultOcx" r:id="rId2" imgW="257040" imgH="276120">
            <p:pic>
              <p:nvPicPr>
                <p:cNvPr id="2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96570931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/>
              <a:t>9. Which program correctly reads instream data?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11960" y="1851058"/>
            <a:ext cx="48081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i="1" dirty="0"/>
              <a:t>d.</a:t>
            </a:r>
            <a:r>
              <a:rPr lang="en-US" altLang="ko-KR" dirty="0"/>
              <a:t>  </a:t>
            </a:r>
            <a:endParaRPr lang="ko-KR" altLang="ko-KR" dirty="0"/>
          </a:p>
          <a:p>
            <a:pPr fontAlgn="t"/>
            <a:r>
              <a:rPr lang="en-US" altLang="ko-KR" dirty="0"/>
              <a:t>data </a:t>
            </a:r>
            <a:r>
              <a:rPr lang="en-US" altLang="ko-KR" dirty="0" err="1"/>
              <a:t>finance.newloan</a:t>
            </a:r>
            <a:r>
              <a:rPr lang="en-US" altLang="ko-KR" dirty="0"/>
              <a:t>; </a:t>
            </a:r>
          </a:p>
          <a:p>
            <a:pPr fontAlgn="t"/>
            <a:r>
              <a:rPr lang="en-US" altLang="ko-KR" dirty="0"/>
              <a:t>input Year 1-4 Country $ 6-11</a:t>
            </a:r>
          </a:p>
          <a:p>
            <a:pPr fontAlgn="t"/>
            <a:r>
              <a:rPr lang="en-US" altLang="ko-KR" dirty="0"/>
              <a:t> Vehicle $ 13-18 Amount 20-28;</a:t>
            </a:r>
          </a:p>
          <a:p>
            <a:pPr fontAlgn="t"/>
            <a:r>
              <a:rPr lang="en-US" altLang="ko-KR" dirty="0"/>
              <a:t>if country='JAPAN'; </a:t>
            </a:r>
            <a:r>
              <a:rPr lang="en-US" altLang="ko-KR" dirty="0" err="1"/>
              <a:t>MonthAvg</a:t>
            </a:r>
            <a:r>
              <a:rPr lang="en-US" altLang="ko-KR" dirty="0"/>
              <a:t>=amount/12; </a:t>
            </a:r>
          </a:p>
          <a:p>
            <a:pPr fontAlgn="t"/>
            <a:r>
              <a:rPr lang="en-US" altLang="ko-KR" dirty="0" err="1"/>
              <a:t>datalines</a:t>
            </a:r>
            <a:r>
              <a:rPr lang="en-US" altLang="ko-KR" dirty="0"/>
              <a:t>; </a:t>
            </a:r>
          </a:p>
          <a:p>
            <a:pPr fontAlgn="t"/>
            <a:r>
              <a:rPr lang="en-US" altLang="ko-KR" dirty="0"/>
              <a:t>1998 US CARS 194324.12 </a:t>
            </a:r>
          </a:p>
          <a:p>
            <a:pPr fontAlgn="t"/>
            <a:r>
              <a:rPr lang="en-US" altLang="ko-KR" dirty="0"/>
              <a:t>1998 US TRUCKS 142290.30 </a:t>
            </a:r>
          </a:p>
          <a:p>
            <a:pPr fontAlgn="t"/>
            <a:r>
              <a:rPr lang="en-US" altLang="ko-KR" dirty="0"/>
              <a:t>1998 CANADA CARS 10483.44 </a:t>
            </a:r>
          </a:p>
          <a:p>
            <a:pPr fontAlgn="t"/>
            <a:r>
              <a:rPr lang="en-US" altLang="ko-KR" dirty="0"/>
              <a:t>1998 CANADA TRUCKS 93543.64 </a:t>
            </a:r>
          </a:p>
          <a:p>
            <a:pPr fontAlgn="t"/>
            <a:r>
              <a:rPr lang="en-US" altLang="ko-KR" dirty="0"/>
              <a:t>1998 MEXICO CARS 22500.57 </a:t>
            </a:r>
          </a:p>
          <a:p>
            <a:pPr fontAlgn="t"/>
            <a:r>
              <a:rPr lang="en-US" altLang="ko-KR" dirty="0"/>
              <a:t>1998 MEXICO TRUCKS 10098.88 </a:t>
            </a:r>
          </a:p>
          <a:p>
            <a:pPr fontAlgn="t"/>
            <a:r>
              <a:rPr lang="en-US" altLang="ko-KR" dirty="0"/>
              <a:t>1998 JAPAN CARS 15066.43 </a:t>
            </a:r>
          </a:p>
          <a:p>
            <a:pPr fontAlgn="t"/>
            <a:r>
              <a:rPr lang="en-US" altLang="ko-KR" dirty="0"/>
              <a:t>1998 JAPAN TRUCKS 40700.34 ;</a:t>
            </a:r>
            <a:endParaRPr lang="ko-KR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873424"/>
            <a:ext cx="372967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i="1" dirty="0"/>
              <a:t>c.</a:t>
            </a:r>
            <a:r>
              <a:rPr lang="en-US" altLang="ko-KR" dirty="0"/>
              <a:t>  data </a:t>
            </a:r>
            <a:r>
              <a:rPr lang="en-US" altLang="ko-KR" dirty="0" err="1"/>
              <a:t>finance.newloan</a:t>
            </a:r>
            <a:r>
              <a:rPr lang="en-US" altLang="ko-KR" dirty="0"/>
              <a:t>;</a:t>
            </a:r>
          </a:p>
          <a:p>
            <a:pPr fontAlgn="t"/>
            <a:r>
              <a:rPr lang="en-US" altLang="ko-KR" dirty="0"/>
              <a:t>input Year 1-4 Country 6-11</a:t>
            </a:r>
          </a:p>
          <a:p>
            <a:pPr fontAlgn="t"/>
            <a:r>
              <a:rPr lang="en-US" altLang="ko-KR" dirty="0"/>
              <a:t> Vehicle 13-18 Amount 20-28; </a:t>
            </a:r>
          </a:p>
          <a:p>
            <a:pPr fontAlgn="t"/>
            <a:r>
              <a:rPr lang="en-US" altLang="ko-KR" dirty="0"/>
              <a:t>if country='JAPAN';</a:t>
            </a:r>
          </a:p>
          <a:p>
            <a:pPr fontAlgn="t"/>
            <a:r>
              <a:rPr lang="en-US" altLang="ko-KR" dirty="0"/>
              <a:t> </a:t>
            </a:r>
            <a:r>
              <a:rPr lang="en-US" altLang="ko-KR" dirty="0" err="1"/>
              <a:t>MonthAvg</a:t>
            </a:r>
            <a:r>
              <a:rPr lang="en-US" altLang="ko-KR" dirty="0"/>
              <a:t>=amount/12;</a:t>
            </a:r>
          </a:p>
          <a:p>
            <a:pPr fontAlgn="t"/>
            <a:r>
              <a:rPr lang="en-US" altLang="ko-KR" dirty="0"/>
              <a:t> </a:t>
            </a:r>
            <a:r>
              <a:rPr lang="en-US" altLang="ko-KR" dirty="0" err="1"/>
              <a:t>datalines</a:t>
            </a:r>
            <a:r>
              <a:rPr lang="en-US" altLang="ko-KR" dirty="0"/>
              <a:t>;</a:t>
            </a:r>
          </a:p>
          <a:p>
            <a:pPr fontAlgn="t"/>
            <a:r>
              <a:rPr lang="en-US" altLang="ko-KR" dirty="0"/>
              <a:t>1998 US CARS 194324.12 </a:t>
            </a:r>
          </a:p>
          <a:p>
            <a:pPr fontAlgn="t"/>
            <a:r>
              <a:rPr lang="en-US" altLang="ko-KR" dirty="0"/>
              <a:t>1998 US TRUCKS 142290.30 </a:t>
            </a:r>
          </a:p>
          <a:p>
            <a:pPr fontAlgn="t"/>
            <a:r>
              <a:rPr lang="en-US" altLang="ko-KR" dirty="0"/>
              <a:t>1998 CANADA CARS 10483.44 </a:t>
            </a:r>
          </a:p>
          <a:p>
            <a:pPr fontAlgn="t"/>
            <a:r>
              <a:rPr lang="en-US" altLang="ko-KR" dirty="0"/>
              <a:t>1998 CANADA TRUCKS 93543.64 </a:t>
            </a:r>
          </a:p>
          <a:p>
            <a:pPr fontAlgn="t"/>
            <a:r>
              <a:rPr lang="en-US" altLang="ko-KR" dirty="0"/>
              <a:t>1998 MEXICO CARS 22500.57 </a:t>
            </a:r>
          </a:p>
          <a:p>
            <a:pPr fontAlgn="t"/>
            <a:r>
              <a:rPr lang="en-US" altLang="ko-KR" dirty="0"/>
              <a:t>1998 MEXICO TRUCKS 10098.88 </a:t>
            </a:r>
          </a:p>
          <a:p>
            <a:pPr fontAlgn="t"/>
            <a:r>
              <a:rPr lang="en-US" altLang="ko-KR" dirty="0"/>
              <a:t>1998 JAPAN CARS 15066.43 </a:t>
            </a:r>
          </a:p>
          <a:p>
            <a:pPr fontAlgn="t"/>
            <a:r>
              <a:rPr lang="en-US" altLang="ko-KR" dirty="0"/>
              <a:t>1998 JAPAN TRUCKS 40700.34 ;</a:t>
            </a:r>
            <a:endParaRPr lang="ko-KR" altLang="ko-KR" sz="16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5312" name="DefaultOcx" r:id="rId2" imgW="257040" imgH="276120"/>
        </mc:Choice>
        <mc:Fallback>
          <p:control name="DefaultOcx" r:id="rId2" imgW="257040" imgH="276120">
            <p:pic>
              <p:nvPicPr>
                <p:cNvPr id="2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4727493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800" dirty="0"/>
              <a:t>10. Which SAS statement subsets the raw data shown below so that only the observations in which Sex (in the second field) has a value of </a:t>
            </a:r>
            <a:r>
              <a:rPr lang="en-US" altLang="ko-KR" sz="2800" i="1" dirty="0"/>
              <a:t>F</a:t>
            </a:r>
            <a:r>
              <a:rPr lang="en-US" altLang="ko-KR" sz="2800" dirty="0"/>
              <a:t> are processed?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pPr lvl="2"/>
            <a:endParaRPr lang="en-US" altLang="ko-KR" dirty="0"/>
          </a:p>
          <a:p>
            <a:pPr marL="3657600" lvl="8" indent="0" fontAlgn="t">
              <a:buNone/>
            </a:pPr>
            <a:r>
              <a:rPr lang="en-US" altLang="ko-KR" i="1" dirty="0"/>
              <a:t>	a.</a:t>
            </a:r>
            <a:r>
              <a:rPr lang="en-US" altLang="ko-KR" dirty="0"/>
              <a:t> if sex=f;</a:t>
            </a:r>
            <a:endParaRPr lang="ko-KR" altLang="ko-KR" dirty="0"/>
          </a:p>
          <a:p>
            <a:pPr marL="3657600" lvl="8" indent="0" fontAlgn="t">
              <a:buNone/>
            </a:pPr>
            <a:r>
              <a:rPr lang="en-US" altLang="ko-KR" i="1" dirty="0"/>
              <a:t>	b. </a:t>
            </a:r>
            <a:r>
              <a:rPr lang="en-US" altLang="ko-KR" dirty="0"/>
              <a:t>if sex=F;</a:t>
            </a:r>
            <a:endParaRPr lang="ko-KR" altLang="ko-KR" dirty="0"/>
          </a:p>
          <a:p>
            <a:pPr marL="3657600" lvl="8" indent="0" fontAlgn="t">
              <a:buNone/>
            </a:pPr>
            <a:r>
              <a:rPr lang="en-US" altLang="ko-KR" i="1" dirty="0"/>
              <a:t>	c.</a:t>
            </a:r>
            <a:r>
              <a:rPr lang="en-US" altLang="ko-KR" dirty="0"/>
              <a:t> if sex='F';</a:t>
            </a:r>
            <a:endParaRPr lang="ko-KR" altLang="ko-KR" dirty="0"/>
          </a:p>
          <a:p>
            <a:pPr marL="3657600" lvl="8" indent="0" fontAlgn="t">
              <a:buNone/>
            </a:pPr>
            <a:r>
              <a:rPr lang="en-US" altLang="ko-KR" i="1" dirty="0"/>
              <a:t>	d.</a:t>
            </a:r>
            <a:r>
              <a:rPr lang="en-US" altLang="ko-KR" dirty="0"/>
              <a:t> </a:t>
            </a:r>
            <a:r>
              <a:rPr lang="en-US" altLang="ko-KR" i="1" dirty="0"/>
              <a:t>a</a:t>
            </a:r>
            <a:r>
              <a:rPr lang="en-US" altLang="ko-KR" dirty="0"/>
              <a:t> or </a:t>
            </a:r>
            <a:r>
              <a:rPr lang="en-US" altLang="ko-KR" i="1" dirty="0"/>
              <a:t>b</a:t>
            </a:r>
            <a:endParaRPr lang="ko-KR" altLang="ko-KR" dirty="0"/>
          </a:p>
          <a:p>
            <a:pPr lvl="8"/>
            <a:endParaRPr lang="en-US" altLang="ko-KR" dirty="0"/>
          </a:p>
          <a:p>
            <a:pPr lvl="2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080551"/>
              </p:ext>
            </p:extLst>
          </p:nvPr>
        </p:nvGraphicFramePr>
        <p:xfrm>
          <a:off x="899592" y="3284984"/>
          <a:ext cx="3816424" cy="2956560"/>
        </p:xfrm>
        <a:graphic>
          <a:graphicData uri="http://schemas.openxmlformats.org/drawingml/2006/table">
            <a:tbl>
              <a:tblPr/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>
                          <a:effectLst/>
                          <a:latin typeface="Courier New, Courier"/>
                        </a:rPr>
                        <a:t>----+----10---+----20---+-</a:t>
                      </a:r>
                      <a:endParaRPr lang="ko-KR" altLang="en-US" sz="1800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Courier New, Courier"/>
                        </a:rPr>
                        <a:t>Alfred  M 14  69.0 112.5</a:t>
                      </a:r>
                      <a:endParaRPr lang="en-US" sz="1600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v-SE" sz="1600" dirty="0">
                          <a:effectLst/>
                          <a:latin typeface="Courier New, Courier"/>
                        </a:rPr>
                        <a:t>Becka   F 13  65.3 98.0 </a:t>
                      </a:r>
                      <a:endParaRPr lang="sv-SE" sz="1600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Courier New, Courier"/>
                        </a:rPr>
                        <a:t>Gail    F 14  64.3 90.0 </a:t>
                      </a:r>
                      <a:endParaRPr lang="en-US" sz="1600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Courier New, Courier"/>
                        </a:rPr>
                        <a:t>Jeffrey M 13  62.5 84.0</a:t>
                      </a:r>
                      <a:endParaRPr lang="en-US" sz="1600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Courier New, Courier"/>
                        </a:rPr>
                        <a:t>John    M 12  59.0 99.5</a:t>
                      </a:r>
                      <a:endParaRPr lang="en-US" sz="1600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Courier New, Courier"/>
                        </a:rPr>
                        <a:t>Karen   F 12  56.3 77.0 </a:t>
                      </a:r>
                      <a:endParaRPr lang="en-US" sz="1600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Courier New, Courier"/>
                        </a:rPr>
                        <a:t>Mary    F 15  66.5 112.0 </a:t>
                      </a:r>
                      <a:endParaRPr lang="en-US" sz="1600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600" dirty="0">
                          <a:effectLst/>
                          <a:latin typeface="Courier New, Courier"/>
                        </a:rPr>
                        <a:t>Philip  M 16  72.0 150.0 </a:t>
                      </a:r>
                      <a:endParaRPr lang="fr-FR" sz="1600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Courier New, Courier"/>
                        </a:rPr>
                        <a:t>Sandy   F 11  51.3 50.5 </a:t>
                      </a:r>
                      <a:endParaRPr lang="en-US" sz="1600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i-FI" sz="1600" dirty="0">
                          <a:effectLst/>
                          <a:latin typeface="Courier New, Courier"/>
                        </a:rPr>
                        <a:t>Tammy   F 14  62.8 102.5 </a:t>
                      </a:r>
                      <a:endParaRPr lang="fi-FI" sz="1600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Courier New, Courier"/>
                        </a:rPr>
                        <a:t>William M 15  66.5 112.0 </a:t>
                      </a:r>
                      <a:endParaRPr lang="en-US" sz="1600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solidFill>
            <a:srgbClr val="FFFF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5720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6367" name="DefaultOcx" r:id="rId2" imgW="257040" imgH="276120"/>
        </mc:Choice>
        <mc:Fallback>
          <p:control name="DefaultOcx" r:id="rId2" imgW="257040" imgH="276120">
            <p:pic>
              <p:nvPicPr>
                <p:cNvPr id="5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6368" name="HTMLOption1" r:id="rId3" imgW="257040" imgH="276120"/>
        </mc:Choice>
        <mc:Fallback>
          <p:control name="HTMLOption1" r:id="rId3" imgW="257040" imgH="276120">
            <p:pic>
              <p:nvPicPr>
                <p:cNvPr id="7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6369" name="HTMLOption2" r:id="rId4" imgW="257040" imgH="276120"/>
        </mc:Choice>
        <mc:Fallback>
          <p:control name="HTMLOption2" r:id="rId4" imgW="257040" imgH="276120">
            <p:pic>
              <p:nvPicPr>
                <p:cNvPr id="9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532389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2. How many program </a:t>
            </a:r>
            <a:r>
              <a:rPr lang="en-US" altLang="ko-KR" b="1" u="sng" dirty="0"/>
              <a:t>steps</a:t>
            </a:r>
            <a:r>
              <a:rPr lang="en-US" altLang="ko-KR" dirty="0"/>
              <a:t> are executed when the program below is processed?</a:t>
            </a:r>
          </a:p>
          <a:p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3651667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48064" y="2924943"/>
            <a:ext cx="19442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altLang="ko-KR" sz="3200" dirty="0"/>
              <a:t>Three</a:t>
            </a:r>
          </a:p>
          <a:p>
            <a:pPr marL="342900" indent="-342900">
              <a:buAutoNum type="alphaLcPeriod"/>
            </a:pPr>
            <a:r>
              <a:rPr lang="en-US" altLang="ko-KR" sz="3200" dirty="0"/>
              <a:t>Four</a:t>
            </a:r>
          </a:p>
          <a:p>
            <a:pPr marL="342900" indent="-342900">
              <a:buAutoNum type="alphaLcPeriod"/>
            </a:pPr>
            <a:r>
              <a:rPr lang="en-US" altLang="ko-KR" sz="3200" dirty="0"/>
              <a:t>Five</a:t>
            </a:r>
          </a:p>
          <a:p>
            <a:pPr marL="342900" indent="-342900">
              <a:buAutoNum type="alphaLcPeriod"/>
            </a:pPr>
            <a:r>
              <a:rPr lang="en-US" altLang="ko-KR" sz="3200" dirty="0"/>
              <a:t>Six</a:t>
            </a:r>
          </a:p>
        </p:txBody>
      </p:sp>
    </p:spTree>
    <p:extLst>
      <p:ext uri="{BB962C8B-B14F-4D97-AF65-F5344CB8AC3E}">
        <p14:creationId xmlns:p14="http://schemas.microsoft.com/office/powerpoint/2010/main" val="157945823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</a:t>
            </a:r>
            <a:r>
              <a:rPr lang="ko-KR" altLang="en-US" dirty="0"/>
              <a:t>단계의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컴파일 단계</a:t>
            </a:r>
            <a:endParaRPr lang="en-US" altLang="ko-KR" dirty="0"/>
          </a:p>
          <a:p>
            <a:r>
              <a:rPr lang="ko-KR" altLang="en-US" dirty="0"/>
              <a:t>실행 단계</a:t>
            </a:r>
            <a:endParaRPr lang="en-US" altLang="ko-KR" dirty="0"/>
          </a:p>
          <a:p>
            <a:r>
              <a:rPr lang="ko-KR" altLang="en-US" dirty="0"/>
              <a:t>구문오류 </a:t>
            </a:r>
            <a:endParaRPr lang="en-US" altLang="ko-KR" dirty="0"/>
          </a:p>
          <a:p>
            <a:r>
              <a:rPr lang="ko-KR" altLang="en-US" dirty="0"/>
              <a:t>자동변수</a:t>
            </a:r>
          </a:p>
        </p:txBody>
      </p:sp>
    </p:spTree>
    <p:extLst>
      <p:ext uri="{BB962C8B-B14F-4D97-AF65-F5344CB8AC3E}">
        <p14:creationId xmlns:p14="http://schemas.microsoft.com/office/powerpoint/2010/main" val="142100071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1C38B-B803-4539-9047-58EB95F0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24058D-45DF-462F-A559-709F2986D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 err="1"/>
              <a:t>perm.updata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 err="1"/>
              <a:t>Infile</a:t>
            </a:r>
            <a:r>
              <a:rPr lang="en-US" altLang="ko-KR" dirty="0"/>
              <a:t> invent;</a:t>
            </a:r>
          </a:p>
          <a:p>
            <a:pPr marL="0" indent="0">
              <a:buNone/>
            </a:pPr>
            <a:r>
              <a:rPr lang="en-US" altLang="ko-KR" dirty="0"/>
              <a:t>Input Item $ 1-13 </a:t>
            </a:r>
            <a:r>
              <a:rPr lang="en-US" altLang="ko-KR" dirty="0" err="1"/>
              <a:t>Idnum</a:t>
            </a:r>
            <a:r>
              <a:rPr lang="en-US" altLang="ko-KR" dirty="0"/>
              <a:t> $ 15-19 </a:t>
            </a:r>
          </a:p>
          <a:p>
            <a:pPr marL="0" indent="0">
              <a:buNone/>
            </a:pPr>
            <a:r>
              <a:rPr lang="en-US" altLang="ko-KR" dirty="0" err="1"/>
              <a:t>Instock</a:t>
            </a:r>
            <a:r>
              <a:rPr lang="en-US" altLang="ko-KR" dirty="0"/>
              <a:t> 21-22 </a:t>
            </a:r>
            <a:r>
              <a:rPr lang="en-US" altLang="ko-KR" dirty="0" err="1"/>
              <a:t>Backord</a:t>
            </a:r>
            <a:r>
              <a:rPr lang="en-US" altLang="ko-KR" dirty="0"/>
              <a:t> 24-25;</a:t>
            </a:r>
          </a:p>
          <a:p>
            <a:pPr marL="0" indent="0">
              <a:buNone/>
            </a:pPr>
            <a:r>
              <a:rPr lang="en-US" altLang="ko-KR" dirty="0"/>
              <a:t>Total=</a:t>
            </a:r>
            <a:r>
              <a:rPr lang="en-US" altLang="ko-KR" dirty="0" err="1"/>
              <a:t>instock+backord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Run;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입력 버퍼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프로그렘</a:t>
            </a:r>
            <a:r>
              <a:rPr lang="ko-KR" altLang="en-US" dirty="0"/>
              <a:t> 데이터 벡터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73189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1E9D8-1F40-4E73-A62E-8A6C5246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구문오류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CAB0E-4F12-461B-848D-A45691EBC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빠져있거나</a:t>
            </a:r>
            <a:r>
              <a:rPr lang="ko-KR" altLang="en-US" dirty="0"/>
              <a:t> 잘못된 키워드</a:t>
            </a:r>
            <a:endParaRPr lang="en-US" altLang="ko-KR" dirty="0"/>
          </a:p>
          <a:p>
            <a:r>
              <a:rPr lang="ko-KR" altLang="en-US" dirty="0"/>
              <a:t>타당하지 않은 </a:t>
            </a:r>
            <a:r>
              <a:rPr lang="ko-KR" altLang="en-US" dirty="0" err="1"/>
              <a:t>변수명</a:t>
            </a:r>
            <a:endParaRPr lang="en-US" altLang="ko-KR" dirty="0"/>
          </a:p>
          <a:p>
            <a:r>
              <a:rPr lang="ko-KR" altLang="en-US" dirty="0"/>
              <a:t>빠져 있거나 타당하지 않은 구두점</a:t>
            </a:r>
            <a:endParaRPr lang="en-US" altLang="ko-KR" dirty="0"/>
          </a:p>
          <a:p>
            <a:r>
              <a:rPr lang="ko-KR" altLang="en-US" dirty="0"/>
              <a:t>타당하지 않은 옵션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컴파일 단계의 오류는 정지하나</a:t>
            </a:r>
            <a:r>
              <a:rPr lang="en-US" altLang="ko-KR" dirty="0"/>
              <a:t> </a:t>
            </a:r>
            <a:r>
              <a:rPr lang="ko-KR" altLang="en-US" dirty="0"/>
              <a:t>실행단계의 오류는 </a:t>
            </a:r>
            <a:r>
              <a:rPr lang="en-US" altLang="ko-KR" dirty="0"/>
              <a:t>case by case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70157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Which of the following is </a:t>
            </a:r>
            <a:r>
              <a:rPr lang="en-US" altLang="ko-KR" b="1" dirty="0"/>
              <a:t>not</a:t>
            </a:r>
            <a:r>
              <a:rPr lang="en-US" altLang="ko-KR" dirty="0"/>
              <a:t> created during the compilation phase?</a:t>
            </a:r>
          </a:p>
          <a:p>
            <a:endParaRPr lang="en-US" altLang="ko-KR" dirty="0"/>
          </a:p>
          <a:p>
            <a:pPr fontAlgn="t"/>
            <a:r>
              <a:rPr lang="en-US" altLang="ko-KR" sz="2400" i="1" dirty="0"/>
              <a:t>a.</a:t>
            </a:r>
            <a:r>
              <a:rPr lang="en-US" altLang="ko-KR" sz="2400" dirty="0"/>
              <a:t> the data set descriptor</a:t>
            </a:r>
            <a:endParaRPr lang="ko-KR" altLang="ko-KR" sz="2400" dirty="0"/>
          </a:p>
          <a:p>
            <a:pPr fontAlgn="t"/>
            <a:r>
              <a:rPr lang="en-US" altLang="ko-KR" sz="2400" i="1" dirty="0"/>
              <a:t>b. </a:t>
            </a:r>
            <a:r>
              <a:rPr lang="en-US" altLang="ko-KR" sz="2400" dirty="0"/>
              <a:t>the first observation</a:t>
            </a:r>
            <a:endParaRPr lang="ko-KR" altLang="ko-KR" sz="2400" dirty="0"/>
          </a:p>
          <a:p>
            <a:pPr fontAlgn="t"/>
            <a:r>
              <a:rPr lang="en-US" altLang="ko-KR" sz="2400" i="1" dirty="0"/>
              <a:t>c.</a:t>
            </a:r>
            <a:r>
              <a:rPr lang="en-US" altLang="ko-KR" sz="2400" dirty="0"/>
              <a:t> the program data vector</a:t>
            </a:r>
            <a:endParaRPr lang="ko-KR" altLang="ko-KR" sz="2400" dirty="0"/>
          </a:p>
          <a:p>
            <a:pPr fontAlgn="t"/>
            <a:r>
              <a:rPr lang="en-US" altLang="ko-KR" sz="2400" i="1" dirty="0"/>
              <a:t>d.</a:t>
            </a:r>
            <a:r>
              <a:rPr lang="en-US" altLang="ko-KR" sz="2400" dirty="0"/>
              <a:t> the _N_ and _ERROR_ automatic variables</a:t>
            </a:r>
            <a:endParaRPr lang="ko-KR" altLang="ko-KR" sz="24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7387" name="DefaultOcx" r:id="rId2" imgW="257040" imgH="276120"/>
        </mc:Choice>
        <mc:Fallback>
          <p:control name="DefaultOcx" r:id="rId2" imgW="257040" imgH="276120">
            <p:pic>
              <p:nvPicPr>
                <p:cNvPr id="4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7388" name="HTMLOption1" r:id="rId3" imgW="257040" imgH="276120"/>
        </mc:Choice>
        <mc:Fallback>
          <p:control name="HTMLOption1" r:id="rId3" imgW="257040" imgH="27612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7389" name="HTMLOption2" r:id="rId4" imgW="257040" imgH="276120"/>
        </mc:Choice>
        <mc:Fallback>
          <p:control name="HTMLOption2" r:id="rId4" imgW="257040" imgH="276120">
            <p:pic>
              <p:nvPicPr>
                <p:cNvPr id="6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488823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2. During the compilation phase, SAS scans each statement in the DATA step, looking for syntax errors. Which of the following is </a:t>
            </a:r>
            <a:r>
              <a:rPr lang="en-US" altLang="ko-KR" sz="2000" b="1" dirty="0"/>
              <a:t>not</a:t>
            </a:r>
            <a:r>
              <a:rPr lang="en-US" altLang="ko-KR" sz="2000" dirty="0"/>
              <a:t> considered a syntax error?</a:t>
            </a:r>
          </a:p>
          <a:p>
            <a:endParaRPr lang="en-US" altLang="ko-KR" sz="2000" dirty="0"/>
          </a:p>
          <a:p>
            <a:pPr fontAlgn="t"/>
            <a:r>
              <a:rPr lang="en-US" altLang="ko-KR" sz="2000" i="1" dirty="0"/>
              <a:t>a.</a:t>
            </a:r>
            <a:r>
              <a:rPr lang="en-US" altLang="ko-KR" sz="2000" dirty="0"/>
              <a:t> incorrect values and formats</a:t>
            </a:r>
            <a:endParaRPr lang="ko-KR" altLang="ko-KR" sz="2000" dirty="0"/>
          </a:p>
          <a:p>
            <a:pPr fontAlgn="t"/>
            <a:r>
              <a:rPr lang="en-US" altLang="ko-KR" sz="2000" i="1" dirty="0"/>
              <a:t>b.</a:t>
            </a:r>
            <a:r>
              <a:rPr lang="en-US" altLang="ko-KR" sz="2000" dirty="0"/>
              <a:t> invalid options or variable names</a:t>
            </a:r>
            <a:endParaRPr lang="ko-KR" altLang="ko-KR" sz="2000" dirty="0"/>
          </a:p>
          <a:p>
            <a:pPr fontAlgn="t"/>
            <a:r>
              <a:rPr lang="en-US" altLang="ko-KR" sz="2000" i="1" dirty="0"/>
              <a:t>c.</a:t>
            </a:r>
            <a:r>
              <a:rPr lang="en-US" altLang="ko-KR" sz="2000" dirty="0"/>
              <a:t> missing or invalid punctuation</a:t>
            </a:r>
            <a:endParaRPr lang="ko-KR" altLang="ko-KR" sz="2000" dirty="0"/>
          </a:p>
          <a:p>
            <a:pPr fontAlgn="t"/>
            <a:r>
              <a:rPr lang="en-US" altLang="ko-KR" sz="2000" i="1" dirty="0"/>
              <a:t>d.</a:t>
            </a:r>
            <a:r>
              <a:rPr lang="en-US" altLang="ko-KR" sz="2000" dirty="0"/>
              <a:t> missing or misspelled keywords</a:t>
            </a:r>
            <a:endParaRPr lang="ko-KR" altLang="ko-KR" sz="2000" dirty="0"/>
          </a:p>
          <a:p>
            <a:endParaRPr lang="ko-KR" altLang="en-US" sz="2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8411" name="DefaultOcx" r:id="rId2" imgW="257040" imgH="276120"/>
        </mc:Choice>
        <mc:Fallback>
          <p:control name="DefaultOcx" r:id="rId2" imgW="257040" imgH="276120">
            <p:pic>
              <p:nvPicPr>
                <p:cNvPr id="4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8412" name="HTMLOption1" r:id="rId3" imgW="257040" imgH="276120"/>
        </mc:Choice>
        <mc:Fallback>
          <p:control name="HTMLOption1" r:id="rId3" imgW="257040" imgH="27612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8413" name="HTMLOption2" r:id="rId4" imgW="257040" imgH="276120"/>
        </mc:Choice>
        <mc:Fallback>
          <p:control name="HTMLOption2" r:id="rId4" imgW="257040" imgH="276120">
            <p:pic>
              <p:nvPicPr>
                <p:cNvPr id="6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10904480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Unless otherwise directed, the DATA step executes.</a:t>
            </a:r>
          </a:p>
          <a:p>
            <a:pPr marL="0" indent="0">
              <a:buNone/>
            </a:pPr>
            <a:endParaRPr lang="en-US" altLang="ko-KR" dirty="0"/>
          </a:p>
          <a:p>
            <a:pPr fontAlgn="t"/>
            <a:r>
              <a:rPr lang="en-US" altLang="ko-KR" sz="2400" i="1" dirty="0"/>
              <a:t>a.</a:t>
            </a:r>
            <a:r>
              <a:rPr lang="en-US" altLang="ko-KR" sz="2400" dirty="0"/>
              <a:t> once for each compilation phase.</a:t>
            </a:r>
            <a:endParaRPr lang="ko-KR" altLang="ko-KR" sz="2400" dirty="0"/>
          </a:p>
          <a:p>
            <a:pPr fontAlgn="t"/>
            <a:r>
              <a:rPr lang="en-US" altLang="ko-KR" sz="2400" i="1" dirty="0"/>
              <a:t>b.</a:t>
            </a:r>
            <a:r>
              <a:rPr lang="en-US" altLang="ko-KR" sz="2400" dirty="0"/>
              <a:t> once for each DATA step statement.</a:t>
            </a:r>
            <a:endParaRPr lang="ko-KR" altLang="ko-KR" sz="2400" dirty="0"/>
          </a:p>
          <a:p>
            <a:pPr fontAlgn="t"/>
            <a:r>
              <a:rPr lang="en-US" altLang="ko-KR" sz="2400" i="1" dirty="0"/>
              <a:t>c.</a:t>
            </a:r>
            <a:r>
              <a:rPr lang="en-US" altLang="ko-KR" sz="2400" dirty="0"/>
              <a:t> once for each record in the input file.</a:t>
            </a:r>
            <a:endParaRPr lang="ko-KR" altLang="ko-KR" sz="2400" dirty="0"/>
          </a:p>
          <a:p>
            <a:pPr fontAlgn="t"/>
            <a:r>
              <a:rPr lang="en-US" altLang="ko-KR" sz="2400" i="1" dirty="0"/>
              <a:t>d.</a:t>
            </a:r>
            <a:r>
              <a:rPr lang="en-US" altLang="ko-KR" sz="2400" dirty="0"/>
              <a:t> once for each variable in the input file.</a:t>
            </a:r>
            <a:endParaRPr lang="ko-KR" altLang="ko-KR" sz="2400" dirty="0"/>
          </a:p>
          <a:p>
            <a:endParaRPr lang="ko-KR" alt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9435" name="DefaultOcx" r:id="rId2" imgW="257040" imgH="276120"/>
        </mc:Choice>
        <mc:Fallback>
          <p:control name="DefaultOcx" r:id="rId2" imgW="257040" imgH="276120">
            <p:pic>
              <p:nvPicPr>
                <p:cNvPr id="4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436" name="HTMLOption1" r:id="rId3" imgW="257040" imgH="276120"/>
        </mc:Choice>
        <mc:Fallback>
          <p:control name="HTMLOption1" r:id="rId3" imgW="257040" imgH="27612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437" name="HTMLOption2" r:id="rId4" imgW="257040" imgH="276120"/>
        </mc:Choice>
        <mc:Fallback>
          <p:control name="HTMLOption2" r:id="rId4" imgW="257040" imgH="276120">
            <p:pic>
              <p:nvPicPr>
                <p:cNvPr id="6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93580457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4. At the beginning of the execution phase, the value of _N_ is 1, the value of _ERROR_ is 0, and the values of the remaining variables are set to</a:t>
            </a:r>
          </a:p>
          <a:p>
            <a:endParaRPr lang="en-US" altLang="ko-KR" sz="2800" dirty="0"/>
          </a:p>
          <a:p>
            <a:pPr fontAlgn="t"/>
            <a:r>
              <a:rPr lang="en-US" altLang="ko-KR" sz="1800" dirty="0"/>
              <a:t>a. 0</a:t>
            </a:r>
            <a:endParaRPr lang="ko-KR" altLang="ko-KR" sz="1800" dirty="0"/>
          </a:p>
          <a:p>
            <a:pPr fontAlgn="t"/>
            <a:r>
              <a:rPr lang="en-US" altLang="ko-KR" sz="1800" dirty="0"/>
              <a:t>b. 1</a:t>
            </a:r>
            <a:endParaRPr lang="ko-KR" altLang="ko-KR" sz="1800" dirty="0"/>
          </a:p>
          <a:p>
            <a:pPr fontAlgn="t"/>
            <a:r>
              <a:rPr lang="en-US" altLang="ko-KR" sz="1800" dirty="0"/>
              <a:t>c. undefined</a:t>
            </a:r>
            <a:endParaRPr lang="ko-KR" altLang="ko-KR" sz="1800" dirty="0"/>
          </a:p>
          <a:p>
            <a:pPr fontAlgn="t"/>
            <a:r>
              <a:rPr lang="en-US" altLang="ko-KR" sz="1800" dirty="0"/>
              <a:t>d. missing</a:t>
            </a:r>
            <a:endParaRPr lang="ko-KR" altLang="ko-KR" sz="1800" dirty="0"/>
          </a:p>
          <a:p>
            <a:endParaRPr lang="ko-KR" altLang="en-US" sz="28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0459" name="DefaultOcx" r:id="rId2" imgW="257040" imgH="276120"/>
        </mc:Choice>
        <mc:Fallback>
          <p:control name="DefaultOcx" r:id="rId2" imgW="257040" imgH="276120">
            <p:pic>
              <p:nvPicPr>
                <p:cNvPr id="4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0460" name="HTMLOption1" r:id="rId3" imgW="257040" imgH="276120"/>
        </mc:Choice>
        <mc:Fallback>
          <p:control name="HTMLOption1" r:id="rId3" imgW="257040" imgH="27612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0461" name="HTMLOption2" r:id="rId4" imgW="257040" imgH="276120"/>
        </mc:Choice>
        <mc:Fallback>
          <p:control name="HTMLOption2" r:id="rId4" imgW="257040" imgH="276120">
            <p:pic>
              <p:nvPicPr>
                <p:cNvPr id="6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9510161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5. Suppose you run a program that causes three DATA step errors. What is the value of the automatic variable _ERROR_ when the observation that contains the third error is processed?</a:t>
            </a:r>
          </a:p>
          <a:p>
            <a:endParaRPr lang="en-US" altLang="ko-KR" dirty="0"/>
          </a:p>
          <a:p>
            <a:pPr fontAlgn="t"/>
            <a:r>
              <a:rPr lang="en-US" altLang="ko-KR" sz="2200" dirty="0"/>
              <a:t>a. 0</a:t>
            </a:r>
            <a:endParaRPr lang="ko-KR" altLang="ko-KR" sz="2200" dirty="0"/>
          </a:p>
          <a:p>
            <a:pPr fontAlgn="t"/>
            <a:r>
              <a:rPr lang="en-US" altLang="ko-KR" sz="2200" dirty="0"/>
              <a:t>b. 1</a:t>
            </a:r>
            <a:endParaRPr lang="ko-KR" altLang="ko-KR" sz="2200" dirty="0"/>
          </a:p>
          <a:p>
            <a:pPr fontAlgn="t"/>
            <a:r>
              <a:rPr lang="en-US" altLang="ko-KR" sz="2200" dirty="0"/>
              <a:t>c. 2</a:t>
            </a:r>
            <a:endParaRPr lang="ko-KR" altLang="ko-KR" sz="2200" dirty="0"/>
          </a:p>
          <a:p>
            <a:pPr fontAlgn="t"/>
            <a:r>
              <a:rPr lang="en-US" altLang="ko-KR" sz="2200" dirty="0"/>
              <a:t>d. 3</a:t>
            </a:r>
            <a:endParaRPr lang="ko-KR" altLang="ko-KR" sz="2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1483" name="DefaultOcx" r:id="rId2" imgW="257040" imgH="276120"/>
        </mc:Choice>
        <mc:Fallback>
          <p:control name="DefaultOcx" r:id="rId2" imgW="257040" imgH="276120">
            <p:pic>
              <p:nvPicPr>
                <p:cNvPr id="4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484" name="HTMLOption1" r:id="rId3" imgW="257040" imgH="276120"/>
        </mc:Choice>
        <mc:Fallback>
          <p:control name="HTMLOption1" r:id="rId3" imgW="257040" imgH="27612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485" name="HTMLOption2" r:id="rId4" imgW="257040" imgH="276120"/>
        </mc:Choice>
        <mc:Fallback>
          <p:control name="HTMLOption2" r:id="rId4" imgW="257040" imgH="276120">
            <p:pic>
              <p:nvPicPr>
                <p:cNvPr id="6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0056146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 Which of the following actions occurs at the end of the DATA step?</a:t>
            </a:r>
          </a:p>
          <a:p>
            <a:endParaRPr lang="en-US" altLang="ko-KR" dirty="0"/>
          </a:p>
          <a:p>
            <a:pPr fontAlgn="t"/>
            <a:r>
              <a:rPr lang="en-US" altLang="ko-KR" sz="2000" dirty="0"/>
              <a:t>a. The automatic variables _N_ and _ERROR_ are incremented by one.</a:t>
            </a:r>
            <a:endParaRPr lang="ko-KR" altLang="ko-KR" sz="2000" dirty="0"/>
          </a:p>
          <a:p>
            <a:pPr fontAlgn="t"/>
            <a:r>
              <a:rPr lang="en-US" altLang="ko-KR" sz="2000" dirty="0"/>
              <a:t>b. The DATA step stops execution.</a:t>
            </a:r>
            <a:endParaRPr lang="ko-KR" altLang="ko-KR" sz="2000" dirty="0"/>
          </a:p>
          <a:p>
            <a:pPr fontAlgn="t"/>
            <a:r>
              <a:rPr lang="en-US" altLang="ko-KR" sz="2000" dirty="0"/>
              <a:t>c. The descriptor portion of the data set is written.</a:t>
            </a:r>
            <a:endParaRPr lang="ko-KR" altLang="ko-KR" sz="2000" dirty="0"/>
          </a:p>
          <a:p>
            <a:pPr fontAlgn="t"/>
            <a:r>
              <a:rPr lang="en-US" altLang="ko-KR" sz="2000" dirty="0"/>
              <a:t>d. The values of variables created in programming statements are re-set to missing in the program data vector.</a:t>
            </a:r>
            <a:endParaRPr lang="ko-KR" altLang="ko-KR" sz="2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2507" name="DefaultOcx" r:id="rId2" imgW="257040" imgH="276120"/>
        </mc:Choice>
        <mc:Fallback>
          <p:control name="DefaultOcx" r:id="rId2" imgW="257040" imgH="276120">
            <p:pic>
              <p:nvPicPr>
                <p:cNvPr id="4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508" name="HTMLOption1" r:id="rId3" imgW="257040" imgH="276120"/>
        </mc:Choice>
        <mc:Fallback>
          <p:control name="HTMLOption1" r:id="rId3" imgW="257040" imgH="27612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509" name="HTMLOption2" r:id="rId4" imgW="257040" imgH="276120"/>
        </mc:Choice>
        <mc:Fallback>
          <p:control name="HTMLOption2" r:id="rId4" imgW="257040" imgH="276120">
            <p:pic>
              <p:nvPicPr>
                <p:cNvPr id="6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96759592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7. Look carefully at the DATA step shown below. Based on the INPUT statement, in what order will the variables be stored in the new data set?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data </a:t>
            </a:r>
            <a:r>
              <a:rPr lang="en-US" altLang="ko-KR" sz="2400" dirty="0" err="1"/>
              <a:t>perm.update</a:t>
            </a:r>
            <a:r>
              <a:rPr lang="en-US" altLang="ko-KR" sz="2400" dirty="0"/>
              <a:t>; </a:t>
            </a:r>
          </a:p>
          <a:p>
            <a:pPr marL="0" indent="0">
              <a:buNone/>
            </a:pPr>
            <a:r>
              <a:rPr lang="en-US" altLang="ko-KR" sz="2400" dirty="0" err="1"/>
              <a:t>infile</a:t>
            </a:r>
            <a:r>
              <a:rPr lang="en-US" altLang="ko-KR" sz="2400" dirty="0"/>
              <a:t> invent; </a:t>
            </a:r>
          </a:p>
          <a:p>
            <a:pPr marL="0" indent="0">
              <a:buNone/>
            </a:pPr>
            <a:r>
              <a:rPr lang="en-US" altLang="ko-KR" sz="2400" dirty="0"/>
              <a:t>input </a:t>
            </a:r>
            <a:r>
              <a:rPr lang="en-US" altLang="ko-KR" sz="2400" dirty="0" err="1"/>
              <a:t>IDnum</a:t>
            </a:r>
            <a:r>
              <a:rPr lang="en-US" altLang="ko-KR" sz="2400" dirty="0"/>
              <a:t> $ 15-19 Item $ 1-13 </a:t>
            </a:r>
            <a:r>
              <a:rPr lang="en-US" altLang="ko-KR" sz="2400" dirty="0" err="1"/>
              <a:t>Instock</a:t>
            </a:r>
            <a:r>
              <a:rPr lang="en-US" altLang="ko-KR" sz="2400" dirty="0"/>
              <a:t> 21-22 </a:t>
            </a:r>
            <a:r>
              <a:rPr lang="en-US" altLang="ko-KR" sz="2400" dirty="0" err="1"/>
              <a:t>BackOrd</a:t>
            </a:r>
            <a:r>
              <a:rPr lang="en-US" altLang="ko-KR" sz="2400" dirty="0"/>
              <a:t> 24-25; </a:t>
            </a:r>
          </a:p>
          <a:p>
            <a:pPr marL="0" indent="0">
              <a:buNone/>
            </a:pPr>
            <a:r>
              <a:rPr lang="en-US" altLang="ko-KR" sz="2400" dirty="0"/>
              <a:t>Total=</a:t>
            </a:r>
            <a:r>
              <a:rPr lang="en-US" altLang="ko-KR" sz="2400" dirty="0" err="1"/>
              <a:t>instock+backord</a:t>
            </a:r>
            <a:r>
              <a:rPr lang="en-US" altLang="ko-KR" sz="2400" dirty="0"/>
              <a:t>; run;</a:t>
            </a:r>
          </a:p>
          <a:p>
            <a:pPr fontAlgn="t"/>
            <a:endParaRPr lang="en-US" altLang="ko-KR" sz="2600" i="1" dirty="0"/>
          </a:p>
          <a:p>
            <a:pPr fontAlgn="t"/>
            <a:r>
              <a:rPr lang="en-US" altLang="ko-KR" sz="2600" i="1" dirty="0"/>
              <a:t>a.</a:t>
            </a:r>
            <a:r>
              <a:rPr lang="en-US" altLang="ko-KR" sz="2600" dirty="0"/>
              <a:t> </a:t>
            </a:r>
            <a:r>
              <a:rPr lang="en-US" altLang="ko-KR" sz="2600" dirty="0" err="1"/>
              <a:t>IDnum</a:t>
            </a:r>
            <a:r>
              <a:rPr lang="en-US" altLang="ko-KR" sz="2600" dirty="0"/>
              <a:t> Item </a:t>
            </a:r>
            <a:r>
              <a:rPr lang="en-US" altLang="ko-KR" sz="2600" dirty="0" err="1"/>
              <a:t>InStock</a:t>
            </a:r>
            <a:r>
              <a:rPr lang="en-US" altLang="ko-KR" sz="2600" dirty="0"/>
              <a:t> </a:t>
            </a:r>
            <a:r>
              <a:rPr lang="en-US" altLang="ko-KR" sz="2600" dirty="0" err="1"/>
              <a:t>BackOrd</a:t>
            </a:r>
            <a:r>
              <a:rPr lang="en-US" altLang="ko-KR" sz="2600" dirty="0"/>
              <a:t> Total</a:t>
            </a:r>
            <a:endParaRPr lang="ko-KR" altLang="ko-KR" sz="2600" dirty="0"/>
          </a:p>
          <a:p>
            <a:pPr fontAlgn="t"/>
            <a:r>
              <a:rPr lang="en-US" altLang="ko-KR" sz="2600" i="1" dirty="0"/>
              <a:t>b.</a:t>
            </a:r>
            <a:r>
              <a:rPr lang="en-US" altLang="ko-KR" sz="2600" dirty="0"/>
              <a:t> Item </a:t>
            </a:r>
            <a:r>
              <a:rPr lang="en-US" altLang="ko-KR" sz="2600" dirty="0" err="1"/>
              <a:t>IDnum</a:t>
            </a:r>
            <a:r>
              <a:rPr lang="en-US" altLang="ko-KR" sz="2600" dirty="0"/>
              <a:t> </a:t>
            </a:r>
            <a:r>
              <a:rPr lang="en-US" altLang="ko-KR" sz="2600" dirty="0" err="1"/>
              <a:t>InStock</a:t>
            </a:r>
            <a:r>
              <a:rPr lang="en-US" altLang="ko-KR" sz="2600" dirty="0"/>
              <a:t> </a:t>
            </a:r>
            <a:r>
              <a:rPr lang="en-US" altLang="ko-KR" sz="2600" dirty="0" err="1"/>
              <a:t>BackOrd</a:t>
            </a:r>
            <a:r>
              <a:rPr lang="en-US" altLang="ko-KR" sz="2600" dirty="0"/>
              <a:t> Total</a:t>
            </a:r>
            <a:endParaRPr lang="ko-KR" altLang="ko-KR" sz="2600" dirty="0"/>
          </a:p>
          <a:p>
            <a:pPr fontAlgn="t"/>
            <a:r>
              <a:rPr lang="en-US" altLang="ko-KR" sz="2600" i="1" dirty="0"/>
              <a:t>c.</a:t>
            </a:r>
            <a:r>
              <a:rPr lang="en-US" altLang="ko-KR" sz="2600" dirty="0"/>
              <a:t> Total </a:t>
            </a:r>
            <a:r>
              <a:rPr lang="en-US" altLang="ko-KR" sz="2600" dirty="0" err="1"/>
              <a:t>IDnum</a:t>
            </a:r>
            <a:r>
              <a:rPr lang="en-US" altLang="ko-KR" sz="2600" dirty="0"/>
              <a:t> Item </a:t>
            </a:r>
            <a:r>
              <a:rPr lang="en-US" altLang="ko-KR" sz="2600" dirty="0" err="1"/>
              <a:t>InStock</a:t>
            </a:r>
            <a:r>
              <a:rPr lang="en-US" altLang="ko-KR" sz="2600" dirty="0"/>
              <a:t> </a:t>
            </a:r>
            <a:r>
              <a:rPr lang="en-US" altLang="ko-KR" sz="2600" dirty="0" err="1"/>
              <a:t>BackOrd</a:t>
            </a:r>
            <a:endParaRPr lang="ko-KR" altLang="ko-KR" sz="2600" dirty="0"/>
          </a:p>
          <a:p>
            <a:pPr fontAlgn="t"/>
            <a:r>
              <a:rPr lang="en-US" altLang="ko-KR" sz="2600" i="1" dirty="0"/>
              <a:t>d.</a:t>
            </a:r>
            <a:r>
              <a:rPr lang="en-US" altLang="ko-KR" sz="2600" dirty="0"/>
              <a:t> Total Item </a:t>
            </a:r>
            <a:r>
              <a:rPr lang="en-US" altLang="ko-KR" sz="2600" dirty="0" err="1"/>
              <a:t>IDnum</a:t>
            </a:r>
            <a:r>
              <a:rPr lang="en-US" altLang="ko-KR" sz="2600" dirty="0"/>
              <a:t> </a:t>
            </a:r>
            <a:r>
              <a:rPr lang="en-US" altLang="ko-KR" sz="2600" dirty="0" err="1"/>
              <a:t>InStock</a:t>
            </a:r>
            <a:r>
              <a:rPr lang="en-US" altLang="ko-KR" sz="2600" dirty="0"/>
              <a:t> </a:t>
            </a:r>
            <a:r>
              <a:rPr lang="en-US" altLang="ko-KR" sz="2600" dirty="0" err="1"/>
              <a:t>BackOrd</a:t>
            </a:r>
            <a:endParaRPr lang="ko-KR" altLang="ko-KR" sz="26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3531" name="DefaultOcx" r:id="rId2" imgW="257040" imgH="276120"/>
        </mc:Choice>
        <mc:Fallback>
          <p:control name="DefaultOcx" r:id="rId2" imgW="257040" imgH="276120">
            <p:pic>
              <p:nvPicPr>
                <p:cNvPr id="4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532" name="HTMLOption1" r:id="rId3" imgW="257040" imgH="276120"/>
        </mc:Choice>
        <mc:Fallback>
          <p:control name="HTMLOption1" r:id="rId3" imgW="257040" imgH="27612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533" name="HTMLOption2" r:id="rId4" imgW="257040" imgH="276120"/>
        </mc:Choice>
        <mc:Fallback>
          <p:control name="HTMLOption2" r:id="rId4" imgW="257040" imgH="276120">
            <p:pic>
              <p:nvPicPr>
                <p:cNvPr id="6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54816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1573340</TotalTime>
  <Words>3321</Words>
  <Application>Microsoft Office PowerPoint</Application>
  <PresentationFormat>화면 슬라이드 쇼(4:3)</PresentationFormat>
  <Paragraphs>1252</Paragraphs>
  <Slides>103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103</vt:i4>
      </vt:variant>
    </vt:vector>
  </HeadingPairs>
  <TitlesOfParts>
    <vt:vector size="113" baseType="lpstr">
      <vt:lpstr>Arial, Helvetica, Helv</vt:lpstr>
      <vt:lpstr>Courier New, Courier</vt:lpstr>
      <vt:lpstr>HY중고딕</vt:lpstr>
      <vt:lpstr>굴림</vt:lpstr>
      <vt:lpstr>맑은 고딕</vt:lpstr>
      <vt:lpstr>Arial</vt:lpstr>
      <vt:lpstr>Courier New</vt:lpstr>
      <vt:lpstr>Shonar Bangla</vt:lpstr>
      <vt:lpstr>Wingdings</vt:lpstr>
      <vt:lpstr>Office 테마</vt:lpstr>
      <vt:lpstr>SAS BASE 1~6장</vt:lpstr>
      <vt:lpstr>목차</vt:lpstr>
      <vt:lpstr>1장. 기초개념</vt:lpstr>
      <vt:lpstr>SAS 프로그래밍</vt:lpstr>
      <vt:lpstr>step</vt:lpstr>
      <vt:lpstr>SAS Statment</vt:lpstr>
      <vt:lpstr>SAS프로그램의 처리과정</vt:lpstr>
      <vt:lpstr>SAS프로그램의 처리과정</vt:lpstr>
      <vt:lpstr>PowerPoint 프레젠테이션</vt:lpstr>
      <vt:lpstr>PowerPoint 프레젠테이션</vt:lpstr>
      <vt:lpstr>라이브러리</vt:lpstr>
      <vt:lpstr>PowerPoint 프레젠테이션</vt:lpstr>
      <vt:lpstr>PowerPoint 프레젠테이션</vt:lpstr>
      <vt:lpstr>Data set 명명 규칙</vt:lpstr>
      <vt:lpstr>PowerPoint 프레젠테이션</vt:lpstr>
      <vt:lpstr>PowerPoint 프레젠테이션</vt:lpstr>
      <vt:lpstr>SAS data set</vt:lpstr>
      <vt:lpstr>데이터부분</vt:lpstr>
      <vt:lpstr>변수의 속성</vt:lpstr>
      <vt:lpstr>Format /informat</vt:lpstr>
      <vt:lpstr>레이블</vt:lpstr>
      <vt:lpstr>PowerPoint 프레젠테이션</vt:lpstr>
      <vt:lpstr>PowerPoint 프레젠테이션</vt:lpstr>
      <vt:lpstr>PowerPoint 프레젠테이션</vt:lpstr>
      <vt:lpstr>PowerPoint 프레젠테이션</vt:lpstr>
      <vt:lpstr>2장. 파일의 참조와 옵션 설정</vt:lpstr>
      <vt:lpstr>SAS 라이브러리</vt:lpstr>
      <vt:lpstr>다른형식파일과 라이브러리</vt:lpstr>
      <vt:lpstr>라이브러리의 내용보기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SAS 시스템 옵션 설정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연도값 다루기</vt:lpstr>
      <vt:lpstr>PowerPoint 프레젠테이션</vt:lpstr>
      <vt:lpstr>PowerPoint 프레젠테이션</vt:lpstr>
      <vt:lpstr>관측치 지정</vt:lpstr>
      <vt:lpstr>SAS프로그램 편집과 디버깅</vt:lpstr>
      <vt:lpstr>구문오류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보고서 생성</vt:lpstr>
      <vt:lpstr>Proc print 옵션</vt:lpstr>
      <vt:lpstr>PowerPoint 프레젠테이션</vt:lpstr>
      <vt:lpstr>PowerPoint 프레젠테이션</vt:lpstr>
      <vt:lpstr>PowerPoint 프레젠테이션</vt:lpstr>
      <vt:lpstr>PowerPoint 프레젠테이션</vt:lpstr>
      <vt:lpstr>연산자</vt:lpstr>
      <vt:lpstr>PowerPoint 프레젠테이션</vt:lpstr>
      <vt:lpstr>PowerPoint 프레젠테이션</vt:lpstr>
      <vt:lpstr>정렬</vt:lpstr>
      <vt:lpstr>PowerPoint 프레젠테이션</vt:lpstr>
      <vt:lpstr>열의 총합</vt:lpstr>
      <vt:lpstr>PowerPoint 프레젠테이션</vt:lpstr>
      <vt:lpstr>제목과 각주</vt:lpstr>
      <vt:lpstr>LABEL</vt:lpstr>
      <vt:lpstr>PowerPoint 프레젠테이션</vt:lpstr>
      <vt:lpstr>포맷</vt:lpstr>
      <vt:lpstr>PowerPoint 프레젠테이션</vt:lpstr>
      <vt:lpstr>PowerPoint 프레젠테이션</vt:lpstr>
      <vt:lpstr>PowerPoint 프레젠테이션</vt:lpstr>
      <vt:lpstr>PowerPoint 프레젠테이션</vt:lpstr>
      <vt:lpstr>원시데이터로부터 SAS데이터 생성</vt:lpstr>
      <vt:lpstr>외부 데이터로 sas데이터 생성</vt:lpstr>
      <vt:lpstr>열입력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DATA 단계의 이해</vt:lpstr>
      <vt:lpstr>컴파일 단계</vt:lpstr>
      <vt:lpstr>구문오류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BASE 1~6장</dc:title>
  <dc:creator>USER</dc:creator>
  <cp:lastModifiedBy>ChangjeCho</cp:lastModifiedBy>
  <cp:revision>76</cp:revision>
  <dcterms:created xsi:type="dcterms:W3CDTF">2018-07-15T05:03:10Z</dcterms:created>
  <dcterms:modified xsi:type="dcterms:W3CDTF">2018-07-15T20:43:31Z</dcterms:modified>
</cp:coreProperties>
</file>