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9"/>
  </p:notesMasterIdLst>
  <p:sldIdLst>
    <p:sldId id="295" r:id="rId3"/>
    <p:sldId id="278" r:id="rId4"/>
    <p:sldId id="298" r:id="rId5"/>
    <p:sldId id="299" r:id="rId6"/>
    <p:sldId id="296" r:id="rId7"/>
    <p:sldId id="300" r:id="rId8"/>
    <p:sldId id="302" r:id="rId9"/>
    <p:sldId id="303" r:id="rId10"/>
    <p:sldId id="301" r:id="rId11"/>
    <p:sldId id="275" r:id="rId12"/>
    <p:sldId id="306" r:id="rId13"/>
    <p:sldId id="304" r:id="rId14"/>
    <p:sldId id="307" r:id="rId15"/>
    <p:sldId id="309" r:id="rId16"/>
    <p:sldId id="308" r:id="rId17"/>
    <p:sldId id="287" r:id="rId18"/>
  </p:sldIdLst>
  <p:sldSz cx="12192000" cy="6858000"/>
  <p:notesSz cx="6858000" cy="9144000"/>
  <p:embeddedFontLst>
    <p:embeddedFont>
      <p:font typeface="116watermelon" panose="02000500000000000000" pitchFamily="2" charset="-127"/>
      <p:regular r:id="rId20"/>
    </p:embeddedFont>
    <p:embeddedFont>
      <p:font typeface="나눔고딕코딩" panose="020D0009000000000000" pitchFamily="49" charset="-127"/>
      <p:regular r:id="rId21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도현" panose="020B0600000101010101" pitchFamily="50" charset="-127"/>
      <p:regular r:id="rId26"/>
    </p:embeddedFont>
    <p:embeddedFont>
      <p:font typeface="배달의민족 한나는 열한살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E1"/>
    <a:srgbClr val="305C81"/>
    <a:srgbClr val="C8C6C6"/>
    <a:srgbClr val="595959"/>
    <a:srgbClr val="3B3838"/>
    <a:srgbClr val="23445F"/>
    <a:srgbClr val="2D3037"/>
    <a:srgbClr val="84B8DD"/>
    <a:srgbClr val="A9D18E"/>
    <a:srgbClr val="D6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2A47-D3EE-43C9-A50C-88CF641B643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E4BF4-A3C4-4941-94F8-B1ECFC56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5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1E31-0C45-4492-8590-5485E88AF06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B5F5-669B-4F2A-AC91-5D824C3A1D35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50F-4345-4466-B1FE-1BA127B03E0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85F-D2F8-40C7-9F62-61A10E33C85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17-DF67-403C-91BF-17ED5BD403D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B59E-0603-47AD-9AFF-5BCE8BB7E9C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6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B3C-46BF-48BF-B7F8-E941261EB14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3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E35E-78AA-40A7-89E6-F61DAFB33A83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6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8FD9-87E9-4D6A-8CD1-1A4AFCFC6F21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8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0AF9-17F2-4EF9-981A-97C265888C6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93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12-8098-4BDD-9551-A8A64779484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0DB-5311-4376-B823-F83AE925EAA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CEA-34AD-401D-95F3-DA82EA55FD8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7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D445-EB86-4BA6-BD3A-46F4804E4E28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76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8811-0EEB-4DEE-920B-CD54528E295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5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06D8-6A69-4E18-AF01-E3A43E06D075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4A0E-84E0-4E51-A06A-878ACB648E88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2006-0E58-4F80-AC1A-A1784BF05F7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B885-897D-4F05-AB01-87786F81FB5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58CB-487B-44F2-B2F1-CD1A09062AE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491-EE67-4E89-96FC-9FCDD333B03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651-D2E2-4EE4-B202-368898CE6E3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32DE-FE2C-4B0A-9AB7-76DA8C1FB0E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8FB1-93F6-4878-B724-5D4D8CBB8E9D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192.9.80.96:65002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16314" y="-80138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8497" y="701031"/>
            <a:ext cx="657499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Hidden</a:t>
            </a:r>
            <a:r>
              <a:rPr lang="en-US" altLang="ko-KR" sz="7200" i="1">
                <a:solidFill>
                  <a:srgbClr val="80B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endParaRPr lang="en-US" altLang="ko-KR" sz="8800" b="1" i="1" dirty="0">
              <a:solidFill>
                <a:srgbClr val="80BC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23EE-13CB-4DF2-AC17-E0D43FAD6548}"/>
              </a:ext>
            </a:extLst>
          </p:cNvPr>
          <p:cNvSpPr txBox="1"/>
          <p:nvPr/>
        </p:nvSpPr>
        <p:spPr>
          <a:xfrm>
            <a:off x="3896430" y="4896283"/>
            <a:ext cx="4399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201433860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이우석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201632230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컴퓨터공학과 이다은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201736058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컴퓨터공학과 한혜경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82ECB-B6A6-4F04-91E8-404FD77F2F49}"/>
              </a:ext>
            </a:extLst>
          </p:cNvPr>
          <p:cNvSpPr txBox="1"/>
          <p:nvPr/>
        </p:nvSpPr>
        <p:spPr>
          <a:xfrm>
            <a:off x="3138912" y="2317790"/>
            <a:ext cx="591416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시각화를 이용한 중고거래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5C42C-22C3-4E4E-B15E-352A6BD2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5468" y="6387068"/>
            <a:ext cx="113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E6DF1-FD7D-435B-BF68-7733508A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schemeClr val="bg1"/>
                </a:solidFill>
              </a:rPr>
              <a:t>10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1950E5-47A5-467B-A3F4-A3CEDC665FB8}"/>
              </a:ext>
            </a:extLst>
          </p:cNvPr>
          <p:cNvSpPr/>
          <p:nvPr/>
        </p:nvSpPr>
        <p:spPr>
          <a:xfrm>
            <a:off x="223544" y="206232"/>
            <a:ext cx="724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817F8E-F212-4364-A63F-B94406DC4C7C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개발현황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F59E8C-7167-46C8-BE7D-D77288A52F07}"/>
              </a:ext>
            </a:extLst>
          </p:cNvPr>
          <p:cNvSpPr/>
          <p:nvPr/>
        </p:nvSpPr>
        <p:spPr>
          <a:xfrm>
            <a:off x="4908156" y="515750"/>
            <a:ext cx="2495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완료율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03BF314F-FEBF-43E8-803F-F16E8359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0386"/>
              </p:ext>
            </p:extLst>
          </p:nvPr>
        </p:nvGraphicFramePr>
        <p:xfrm>
          <a:off x="1517138" y="1325995"/>
          <a:ext cx="9359999" cy="45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623">
                  <a:extLst>
                    <a:ext uri="{9D8B030D-6E8A-4147-A177-3AD203B41FA5}">
                      <a16:colId xmlns:a16="http://schemas.microsoft.com/office/drawing/2014/main" val="794883971"/>
                    </a:ext>
                  </a:extLst>
                </a:gridCol>
                <a:gridCol w="4649994">
                  <a:extLst>
                    <a:ext uri="{9D8B030D-6E8A-4147-A177-3AD203B41FA5}">
                      <a16:colId xmlns:a16="http://schemas.microsoft.com/office/drawing/2014/main" val="2089200648"/>
                    </a:ext>
                  </a:extLst>
                </a:gridCol>
                <a:gridCol w="1444691">
                  <a:extLst>
                    <a:ext uri="{9D8B030D-6E8A-4147-A177-3AD203B41FA5}">
                      <a16:colId xmlns:a16="http://schemas.microsoft.com/office/drawing/2014/main" val="109484531"/>
                    </a:ext>
                  </a:extLst>
                </a:gridCol>
                <a:gridCol w="1444691">
                  <a:extLst>
                    <a:ext uri="{9D8B030D-6E8A-4147-A177-3AD203B41FA5}">
                      <a16:colId xmlns:a16="http://schemas.microsoft.com/office/drawing/2014/main" val="36386366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주요기능</a:t>
                      </a:r>
                      <a:r>
                        <a:rPr lang="en-US" altLang="ko-KR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</a:t>
                      </a:r>
                      <a:r>
                        <a:rPr lang="en-US" altLang="ko-KR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800" b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554893"/>
                  </a:ext>
                </a:extLst>
              </a:tr>
              <a:tr h="31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인증기능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565580"/>
                  </a:ext>
                </a:extLst>
              </a:tr>
              <a:tr h="3135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이주의 당첨 결과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3195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 당첨확률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114503"/>
                  </a:ext>
                </a:extLst>
              </a:tr>
              <a:tr h="31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알림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추첨 결과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58665"/>
                  </a:ext>
                </a:extLst>
              </a:tr>
              <a:tr h="342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중고거래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상품조회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489817"/>
                  </a:ext>
                </a:extLst>
              </a:tr>
              <a:tr h="342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780492"/>
                  </a:ext>
                </a:extLst>
              </a:tr>
              <a:tr h="31359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중고거래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중고 거래 추첨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900016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환불처리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653767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상품 등록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조회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수정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805692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코인충전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응모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97960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응모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당첨내역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229073"/>
                  </a:ext>
                </a:extLst>
              </a:tr>
              <a:tr h="313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거래사기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48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5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5468" y="6387068"/>
            <a:ext cx="113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E6DF1-FD7D-435B-BF68-7733508A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15513-7FD5-42F0-9F14-568381070E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1950E5-47A5-467B-A3F4-A3CEDC665FB8}"/>
              </a:ext>
            </a:extLst>
          </p:cNvPr>
          <p:cNvSpPr/>
          <p:nvPr/>
        </p:nvSpPr>
        <p:spPr>
          <a:xfrm>
            <a:off x="223544" y="206232"/>
            <a:ext cx="724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03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817F8E-F212-4364-A63F-B94406DC4C7C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개발현황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F59E8C-7167-46C8-BE7D-D77288A52F07}"/>
              </a:ext>
            </a:extLst>
          </p:cNvPr>
          <p:cNvSpPr/>
          <p:nvPr/>
        </p:nvSpPr>
        <p:spPr>
          <a:xfrm>
            <a:off x="4908156" y="515750"/>
            <a:ext cx="2495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개발 완료율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9A7A123D-986F-4550-9F08-54AB4A41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96315"/>
              </p:ext>
            </p:extLst>
          </p:nvPr>
        </p:nvGraphicFramePr>
        <p:xfrm>
          <a:off x="1517138" y="1324635"/>
          <a:ext cx="9327244" cy="45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336">
                  <a:extLst>
                    <a:ext uri="{9D8B030D-6E8A-4147-A177-3AD203B41FA5}">
                      <a16:colId xmlns:a16="http://schemas.microsoft.com/office/drawing/2014/main" val="794883971"/>
                    </a:ext>
                  </a:extLst>
                </a:gridCol>
                <a:gridCol w="4637908">
                  <a:extLst>
                    <a:ext uri="{9D8B030D-6E8A-4147-A177-3AD203B41FA5}">
                      <a16:colId xmlns:a16="http://schemas.microsoft.com/office/drawing/2014/main" val="208920064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9484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386366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주요기능</a:t>
                      </a:r>
                      <a:r>
                        <a:rPr lang="en-US" altLang="ko-KR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</a:t>
                      </a:r>
                      <a:r>
                        <a:rPr lang="en-US" altLang="ko-KR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800" b="1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554893"/>
                  </a:ext>
                </a:extLst>
              </a:tr>
              <a:tr h="303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인증기능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14614"/>
                  </a:ext>
                </a:extLst>
              </a:tr>
              <a:tr h="30384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마감된 중고 거래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319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수익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7966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검색기록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2793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등록된 사용자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중고거래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129434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거래현황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거래현황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38045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거래현황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542333"/>
                  </a:ext>
                </a:extLst>
              </a:tr>
              <a:tr h="30384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관리기능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메인화면관리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900016"/>
                  </a:ext>
                </a:extLst>
              </a:tr>
              <a:tr h="303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653767"/>
                  </a:ext>
                </a:extLst>
              </a:tr>
              <a:tr h="303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회원설정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등급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정지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805692"/>
                  </a:ext>
                </a:extLst>
              </a:tr>
              <a:tr h="303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거래신고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328311"/>
                  </a:ext>
                </a:extLst>
              </a:tr>
              <a:tr h="303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수수료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100%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9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9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53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소스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주소검색 </a:t>
            </a:r>
            <a:r>
              <a:rPr lang="en-US" altLang="ko-KR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API-1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308B2-FEA2-48EF-849E-9DF9ECCC7EC8}"/>
              </a:ext>
            </a:extLst>
          </p:cNvPr>
          <p:cNvSpPr/>
          <p:nvPr/>
        </p:nvSpPr>
        <p:spPr>
          <a:xfrm>
            <a:off x="1286738" y="1078044"/>
            <a:ext cx="111718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우편번호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API--&gt;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execPostCode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 marL="360000"/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daum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Postcode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({</a:t>
            </a:r>
          </a:p>
          <a:p>
            <a:pPr marL="720000"/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oncomplete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팝업에서 검색결과 항목을 클릭했을때 실행할 코드를 작성하는 부분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도로명 주소의 노출 규칙에 따라 주소를 조합한다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내려오는 변수가 값이 없는 경우엔 공백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('')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가지므로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참고하여 분기 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roadAddress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도로명 주소 변수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도로명 조합형 주소 변수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법정동명이 있을 경우 추가한다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법정리는 제외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법정동의 경우 마지막 문자가 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끝난다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AF00D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&amp;&amp;</a:t>
            </a:r>
            <a:r>
              <a:rPr lang="en-US" altLang="ko-KR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</a:t>
            </a:r>
            <a:r>
              <a:rPr lang="en-US" altLang="ko-KR" sz="1400">
                <a:solidFill>
                  <a:srgbClr val="D1696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</a:t>
            </a:r>
            <a:r>
              <a:rPr lang="en-US" altLang="ko-KR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ko-KR" altLang="en-US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ko-KR" altLang="en-US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>
                <a:solidFill>
                  <a:srgbClr val="D1696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US" altLang="ko-KR" sz="1400">
                <a:solidFill>
                  <a:srgbClr val="811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)){</a:t>
            </a:r>
          </a:p>
          <a:p>
            <a:pPr marL="108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08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건물명이 있고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공동주택일 경우 추가한다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AF00D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buildingName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&amp;&amp;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apartment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'Y’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pPr marL="108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?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buildingName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buildingName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08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29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53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소스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주소검색 </a:t>
            </a:r>
            <a:r>
              <a:rPr lang="en-US" altLang="ko-KR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API-2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78E9B3-AD0E-4694-A9F5-336473C63A2F}"/>
              </a:ext>
            </a:extLst>
          </p:cNvPr>
          <p:cNvSpPr/>
          <p:nvPr/>
        </p:nvSpPr>
        <p:spPr>
          <a:xfrm>
            <a:off x="1286738" y="1443841"/>
            <a:ext cx="89354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도로명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지번 조합형 주소가 있을 경우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괄호까지 추가한 최종 문자열을 만든다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AF00D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pPr marL="108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('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08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도로명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지번 주소의 유무에 따라 해당 조합형 주소를 추가한다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AF00D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!==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pPr marL="108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08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108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우편번호와 주소 정보를 해당 필드에 넣는다</a:t>
            </a:r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zonecode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080000"/>
            <a:r>
              <a:rPr lang="en-US" altLang="ko-KR" sz="1400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080000"/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"[name=addr1]"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zonecode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080000"/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"[name=addr2]"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fullRoadAddr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720000"/>
            <a:r>
              <a:rPr lang="en-US" altLang="ko-KR" sz="140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72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 marL="36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69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53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소스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당첨확률 시각화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-1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D13C88-4A41-4BCF-9AB9-6F34425BEED2}"/>
              </a:ext>
            </a:extLst>
          </p:cNvPr>
          <p:cNvSpPr/>
          <p:nvPr/>
        </p:nvSpPr>
        <p:spPr>
          <a:xfrm>
            <a:off x="1286738" y="1198132"/>
            <a:ext cx="1203597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"text/javascript"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"https://www.gstatic.com/charts/loader.js"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&gt;&lt;/script&gt;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"text/javascript"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applylist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forEach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'chart’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chartid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'Draw'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  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400">
                <a:solidFill>
                  <a:srgbClr val="AF00D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9885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9885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;}</a:t>
            </a:r>
          </a:p>
          <a:p>
            <a:r>
              <a:rPr lang="en-US" altLang="ko-KR" sz="140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charts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"current"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{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packages: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[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"corechart"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]});	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//google api </a:t>
            </a:r>
            <a:endParaRPr lang="en-US" altLang="ko-KR" sz="1400">
              <a:solidFill>
                <a:schemeClr val="accent6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charts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setOnLoadCallback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(&lt;%=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chartid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%&gt;);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>
                <a:solidFill>
                  <a:schemeClr val="accent6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실행되면 해당 함수를 수행</a:t>
            </a:r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&lt;%=</a:t>
            </a:r>
            <a:r>
              <a:rPr lang="en-US" altLang="ko-KR" sz="1400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chartid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 () {</a:t>
            </a:r>
          </a:p>
          <a:p>
            <a:pPr marL="360000"/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visualization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arrayToDataTable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</a:p>
          <a:p>
            <a:pPr marL="72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＇확률＇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＇확률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],</a:t>
            </a:r>
          </a:p>
          <a:p>
            <a:pPr marL="720000"/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당첨확률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&lt;%=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%&gt;],</a:t>
            </a:r>
          </a:p>
          <a:p>
            <a:pPr marL="720000"/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실패확률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&lt;%=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%&gt;],</a:t>
            </a:r>
          </a:p>
          <a:p>
            <a:pPr marL="36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]);</a:t>
            </a:r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options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{</a:t>
            </a:r>
          </a:p>
          <a:p>
            <a:pPr marL="720000"/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'title'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목표금액 적립시 당첨확률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'chartArea'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'width'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'100%'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'height'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'70%'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},</a:t>
            </a:r>
          </a:p>
          <a:p>
            <a:pPr marL="72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pieHole: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9885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0.4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backgroundColor: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fill: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'transparent</a:t>
            </a:r>
            <a:r>
              <a:rPr lang="ko-KR" altLang="en-US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}, c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olors: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[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'88BCE1'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'cccccc'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],</a:t>
            </a:r>
          </a:p>
          <a:p>
            <a:pPr marL="720000"/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fontName: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'Handon3gyeopsal300g’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fontSize: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09885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pieSliceTextStyle: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r>
              <a:rPr lang="en-US" altLang="ko-KR" sz="1400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color: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'black’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,}</a:t>
            </a:r>
          </a:p>
          <a:p>
            <a:pPr marL="360000"/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visualization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267F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PieChart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getElementById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'&lt;%=chart%&gt;’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//id</a:t>
            </a:r>
            <a:r>
              <a:rPr lang="ko-KR" altLang="en-US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b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chart</a:t>
            </a:r>
            <a:r>
              <a:rPr lang="ko-KR" altLang="en-US" sz="1400" b="1">
                <a:solidFill>
                  <a:schemeClr val="accent6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곳에 작성</a:t>
            </a:r>
            <a:r>
              <a:rPr lang="ko-KR" altLang="en-US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b="1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60000"/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b="1">
                <a:solidFill>
                  <a:srgbClr val="001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options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40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</a:t>
            </a:r>
            <a:r>
              <a:rPr lang="en-US" altLang="ko-KR" sz="140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9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53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소스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당첨확률 시각화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-2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E0AD09-E6DD-483C-8066-0F4778D2E818}"/>
              </a:ext>
            </a:extLst>
          </p:cNvPr>
          <p:cNvSpPr/>
          <p:nvPr/>
        </p:nvSpPr>
        <p:spPr>
          <a:xfrm>
            <a:off x="1286738" y="1075350"/>
            <a:ext cx="10740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"product_chart"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"padding-top:60px;"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6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"row"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2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"table table-hover"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&lt;h4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"Fhandon"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"padding-left: 20px;"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응모내역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&lt;/h4&gt;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08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&lt;tbody&gt;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applylist.forEach(function(item, i){ %&gt;</a:t>
            </a: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&lt;tr&gt;</a:t>
            </a:r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%img='/img/goods/'+item.goo_img%&gt;</a:t>
            </a: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"text-align: center;"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&gt;&lt;img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"cropping"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img%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alt="Card image"&gt;</a:t>
            </a: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&lt;p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"padding-top: 5px;"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%=item.goo_name%&gt;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"width:33%;"</a:t>
            </a: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</a:p>
          <a:p>
            <a:pPr marL="144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%var chartid='chart'+i;%&gt;  //</a:t>
            </a:r>
            <a:r>
              <a:rPr lang="en-US" altLang="ko-KR" sz="1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400" b="1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%=chartid%&gt;"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차트 작성</a:t>
            </a:r>
            <a:endParaRPr lang="en-US" altLang="ko-KR" sz="1400" b="1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 b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"width: 450px; "</a:t>
            </a:r>
            <a:r>
              <a:rPr lang="en-US" altLang="ko-KR" sz="1400" b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&gt;&lt;div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400" b="1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%=chartid%&gt;"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1400" b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"width: 350px; height: 180px;"</a:t>
            </a:r>
            <a:r>
              <a:rPr lang="en-US" altLang="ko-KR" sz="1400" b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&gt;&lt;/div&gt;</a:t>
            </a:r>
            <a:endParaRPr lang="en-US" altLang="ko-KR" sz="1400" b="1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440000"/>
            <a:r>
              <a:rPr lang="en-US" altLang="ko-KR" sz="1400" b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&lt;/tr&gt;</a:t>
            </a:r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>
                <a:solidFill>
                  <a:srgbClr val="CD313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%})%&gt;</a:t>
            </a:r>
          </a:p>
          <a:p>
            <a:pPr marL="108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&lt;/tbody&gt;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2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60000"/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endParaRPr lang="en-US" altLang="ko-KR" sz="140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br>
              <a:rPr lang="en-US" altLang="ko-KR" sz="140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957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33F141-4F92-4EB2-8023-1581651F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469F2A-CD20-4F7C-BFC8-349383220259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648A13E-2CD6-4D2D-A45B-0D0A0F86DB12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34CE062-DA62-4313-9C86-5EF193D709E9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8DD5F38-ABAE-438A-8CC7-1DF3940CD7B8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6FCE8E-6434-4996-A8D9-06C94C5C9FBB}"/>
              </a:ext>
            </a:extLst>
          </p:cNvPr>
          <p:cNvSpPr/>
          <p:nvPr/>
        </p:nvSpPr>
        <p:spPr>
          <a:xfrm>
            <a:off x="223544" y="206232"/>
            <a:ext cx="7360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6D040-AAD2-4123-A332-7ADF20A28BD9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Hidden100 </a:t>
            </a: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65CC6C-AFD5-432A-9623-CB30765370DC}"/>
              </a:ext>
            </a:extLst>
          </p:cNvPr>
          <p:cNvSpPr/>
          <p:nvPr/>
        </p:nvSpPr>
        <p:spPr>
          <a:xfrm>
            <a:off x="4908156" y="515750"/>
            <a:ext cx="2495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9081E7A1-6C05-4490-88B8-A6A3F41D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9" y="1517750"/>
            <a:ext cx="8809703" cy="4771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24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3544" y="20623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C16841-4354-4DC2-A21A-DCC13CBB612E}"/>
              </a:ext>
            </a:extLst>
          </p:cNvPr>
          <p:cNvSpPr/>
          <p:nvPr/>
        </p:nvSpPr>
        <p:spPr>
          <a:xfrm>
            <a:off x="1286738" y="151602"/>
            <a:ext cx="12103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목차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7CE26-BFAF-4D3D-B9CB-422C924AFCBD}"/>
              </a:ext>
            </a:extLst>
          </p:cNvPr>
          <p:cNvSpPr txBox="1"/>
          <p:nvPr/>
        </p:nvSpPr>
        <p:spPr>
          <a:xfrm>
            <a:off x="1891912" y="1282258"/>
            <a:ext cx="44724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Hidden100</a:t>
            </a:r>
            <a:r>
              <a:rPr lang="ko-KR" altLang="en-US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endParaRPr lang="en-US" altLang="ko-KR" sz="28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시나리오</a:t>
            </a:r>
            <a:endParaRPr lang="en-US" altLang="ko-KR" sz="28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개발현황</a:t>
            </a:r>
            <a:endParaRPr lang="en-US" altLang="ko-KR" sz="28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개발소스</a:t>
            </a:r>
            <a:endParaRPr lang="en-US" altLang="ko-KR" sz="28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Hidden100 </a:t>
            </a:r>
            <a:r>
              <a:rPr lang="ko-KR" altLang="en-US"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  <a:endParaRPr lang="en-US" altLang="ko-KR" sz="28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203478-E7EC-4AFB-906B-830A011E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0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8E6B99-3F32-422F-A462-218BCAB86095}"/>
              </a:ext>
            </a:extLst>
          </p:cNvPr>
          <p:cNvSpPr/>
          <p:nvPr/>
        </p:nvSpPr>
        <p:spPr>
          <a:xfrm>
            <a:off x="223544" y="206232"/>
            <a:ext cx="641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1BBA8-80C5-4C81-96F6-09A03872DE7D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kumimoji="0" lang="en-US" altLang="ko-KR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Hidden100</a:t>
            </a: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이란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060AB6-F41C-4EDD-816E-3B4734F47103}"/>
              </a:ext>
            </a:extLst>
          </p:cNvPr>
          <p:cNvSpPr/>
          <p:nvPr/>
        </p:nvSpPr>
        <p:spPr>
          <a:xfrm>
            <a:off x="4908156" y="515750"/>
            <a:ext cx="2230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추첨방식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33BBD-81BA-4A40-B098-839DA8CF7C49}"/>
              </a:ext>
            </a:extLst>
          </p:cNvPr>
          <p:cNvSpPr txBox="1"/>
          <p:nvPr/>
        </p:nvSpPr>
        <p:spPr>
          <a:xfrm>
            <a:off x="1530436" y="5744709"/>
            <a:ext cx="34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확률형 게임 아이템 광고 화면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Picture 2" descr="확률형 게임 아이템에 대한 이미지 검색결과">
            <a:extLst>
              <a:ext uri="{FF2B5EF4-FFF2-40B4-BE49-F238E27FC236}">
                <a16:creationId xmlns:a16="http://schemas.microsoft.com/office/drawing/2014/main" id="{A37725C8-5C56-4FC2-8A62-EA8A480D3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"/>
          <a:stretch/>
        </p:blipFill>
        <p:spPr bwMode="auto">
          <a:xfrm>
            <a:off x="618047" y="2292388"/>
            <a:ext cx="5281396" cy="3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B23AAC-FB2F-47E4-97D0-29BCF40A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06" y="2292388"/>
            <a:ext cx="5597697" cy="3300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D86DB9-38CE-4D94-9BF9-C1068D61B258}"/>
              </a:ext>
            </a:extLst>
          </p:cNvPr>
          <p:cNvSpPr txBox="1"/>
          <p:nvPr/>
        </p:nvSpPr>
        <p:spPr>
          <a:xfrm>
            <a:off x="7159544" y="5744709"/>
            <a:ext cx="34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응모딜 판매 화면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E8CC2-816C-4C6A-BB1B-7243A8F359FB}"/>
              </a:ext>
            </a:extLst>
          </p:cNvPr>
          <p:cNvSpPr txBox="1"/>
          <p:nvPr/>
        </p:nvSpPr>
        <p:spPr>
          <a:xfrm>
            <a:off x="1537430" y="1328431"/>
            <a:ext cx="5324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기존의 확률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응모형 판매 구조 </a:t>
            </a:r>
            <a:endParaRPr lang="en-US" altLang="ko-KR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16000" indent="360000" algn="just">
              <a:buSzPct val="80000"/>
              <a:buFont typeface="배달의민족 도현" panose="020B0600000101010101" pitchFamily="50" charset="-127"/>
              <a:buChar char="▶"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사용자는 구매자가 될 수밖에 없음</a:t>
            </a:r>
            <a:endParaRPr lang="en-US" altLang="ko-KR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4EC4A-8D48-45E0-86A9-31B8279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3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8E6B99-3F32-422F-A462-218BCAB86095}"/>
              </a:ext>
            </a:extLst>
          </p:cNvPr>
          <p:cNvSpPr/>
          <p:nvPr/>
        </p:nvSpPr>
        <p:spPr>
          <a:xfrm>
            <a:off x="223544" y="206232"/>
            <a:ext cx="641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1BBA8-80C5-4C81-96F6-09A03872DE7D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kumimoji="0" lang="en-US" altLang="ko-KR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Hidden100</a:t>
            </a: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이란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B112DB4F-F665-4E2E-A978-7E537E0F094D}"/>
              </a:ext>
            </a:extLst>
          </p:cNvPr>
          <p:cNvSpPr/>
          <p:nvPr/>
        </p:nvSpPr>
        <p:spPr>
          <a:xfrm>
            <a:off x="1286739" y="1005682"/>
            <a:ext cx="10310400" cy="5194167"/>
          </a:xfrm>
          <a:prstGeom prst="frame">
            <a:avLst>
              <a:gd name="adj1" fmla="val 346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D3B13-4370-4E2F-8B81-0F467C12957F}"/>
              </a:ext>
            </a:extLst>
          </p:cNvPr>
          <p:cNvSpPr txBox="1"/>
          <p:nvPr/>
        </p:nvSpPr>
        <p:spPr>
          <a:xfrm>
            <a:off x="2374052" y="1554014"/>
            <a:ext cx="783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 존재하던 서비스를 결합하여 새로운 중고거래 방식 제안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060AB6-F41C-4EDD-816E-3B4734F47103}"/>
              </a:ext>
            </a:extLst>
          </p:cNvPr>
          <p:cNvSpPr/>
          <p:nvPr/>
        </p:nvSpPr>
        <p:spPr>
          <a:xfrm>
            <a:off x="4908156" y="515750"/>
            <a:ext cx="2230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응모형</a:t>
            </a: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중고거래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E39FE-C80F-456A-96B9-4F47B02C1DE6}"/>
              </a:ext>
            </a:extLst>
          </p:cNvPr>
          <p:cNvSpPr txBox="1"/>
          <p:nvPr/>
        </p:nvSpPr>
        <p:spPr>
          <a:xfrm>
            <a:off x="3779924" y="5151844"/>
            <a:ext cx="5324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응모금액이 늘어날수록 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당첨확률이 증가</a:t>
            </a:r>
            <a:endParaRPr lang="en-US" altLang="ko-KR" sz="200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누구나 판매자가 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될 수 있는 시스템 </a:t>
            </a:r>
            <a:endParaRPr lang="en-US" altLang="ko-KR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4BC88F-DE15-4957-951B-2099B3208997}"/>
              </a:ext>
            </a:extLst>
          </p:cNvPr>
          <p:cNvSpPr/>
          <p:nvPr/>
        </p:nvSpPr>
        <p:spPr>
          <a:xfrm>
            <a:off x="2894101" y="2136091"/>
            <a:ext cx="2700236" cy="2700236"/>
          </a:xfrm>
          <a:prstGeom prst="ellipse">
            <a:avLst/>
          </a:prstGeom>
          <a:solidFill>
            <a:srgbClr val="AFD5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30" name="그림 29" descr="컵, 음식이(가) 표시된 사진&#10;&#10;자동 생성된 설명">
            <a:extLst>
              <a:ext uri="{FF2B5EF4-FFF2-40B4-BE49-F238E27FC236}">
                <a16:creationId xmlns:a16="http://schemas.microsoft.com/office/drawing/2014/main" id="{528DFFF9-B1AE-4ECA-8AAC-04B0B8AEA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8093" r="29056" b="6576"/>
          <a:stretch/>
        </p:blipFill>
        <p:spPr>
          <a:xfrm>
            <a:off x="3779924" y="2297959"/>
            <a:ext cx="879589" cy="17880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796F5A-7130-4C7A-A5C5-53823BA50102}"/>
              </a:ext>
            </a:extLst>
          </p:cNvPr>
          <p:cNvSpPr txBox="1"/>
          <p:nvPr/>
        </p:nvSpPr>
        <p:spPr>
          <a:xfrm>
            <a:off x="3620008" y="4148773"/>
            <a:ext cx="124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경품추첨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86D78C-AF16-42CE-82A6-7DD2007740E1}"/>
              </a:ext>
            </a:extLst>
          </p:cNvPr>
          <p:cNvSpPr/>
          <p:nvPr/>
        </p:nvSpPr>
        <p:spPr>
          <a:xfrm>
            <a:off x="6961030" y="2136091"/>
            <a:ext cx="2700236" cy="2700236"/>
          </a:xfrm>
          <a:prstGeom prst="ellipse">
            <a:avLst/>
          </a:prstGeom>
          <a:solidFill>
            <a:srgbClr val="AFD5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FC7B63-2359-46AE-B04F-24B658FBA1BA}"/>
              </a:ext>
            </a:extLst>
          </p:cNvPr>
          <p:cNvSpPr txBox="1"/>
          <p:nvPr/>
        </p:nvSpPr>
        <p:spPr>
          <a:xfrm>
            <a:off x="7378228" y="4157141"/>
            <a:ext cx="179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중고거래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427F0956-5046-4A80-98E2-BE4A3782E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84" y="2435778"/>
            <a:ext cx="1511727" cy="1511727"/>
          </a:xfrm>
          <a:prstGeom prst="rect">
            <a:avLst/>
          </a:prstGeom>
        </p:spPr>
      </p:pic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3958F39C-C705-45D1-9DCB-C3BDD583C3CF}"/>
              </a:ext>
            </a:extLst>
          </p:cNvPr>
          <p:cNvSpPr/>
          <p:nvPr/>
        </p:nvSpPr>
        <p:spPr>
          <a:xfrm>
            <a:off x="5947141" y="3075057"/>
            <a:ext cx="675926" cy="707886"/>
          </a:xfrm>
          <a:prstGeom prst="mathPlus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F466BE-9B2F-4DB5-A75E-2F71EB52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F315513-7FD5-42F0-9F14-568381070E2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2EFDA538-33C3-4819-9A74-95AF9EBF2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06" y="4997826"/>
            <a:ext cx="827009" cy="827009"/>
          </a:xfrm>
          <a:prstGeom prst="rect">
            <a:avLst/>
          </a:prstGeom>
        </p:spPr>
      </p:pic>
      <p:pic>
        <p:nvPicPr>
          <p:cNvPr id="8" name="그림 7" descr="무기이(가) 표시된 사진&#10;&#10;자동 생성된 설명">
            <a:extLst>
              <a:ext uri="{FF2B5EF4-FFF2-40B4-BE49-F238E27FC236}">
                <a16:creationId xmlns:a16="http://schemas.microsoft.com/office/drawing/2014/main" id="{8F520EA2-A1AA-4FD9-ADB3-B7FB719F65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98" y="5066616"/>
            <a:ext cx="878341" cy="8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8E6B99-3F32-422F-A462-218BCAB86095}"/>
              </a:ext>
            </a:extLst>
          </p:cNvPr>
          <p:cNvSpPr/>
          <p:nvPr/>
        </p:nvSpPr>
        <p:spPr>
          <a:xfrm>
            <a:off x="223544" y="206232"/>
            <a:ext cx="641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1BBA8-80C5-4C81-96F6-09A03872DE7D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kumimoji="0" lang="en-US" altLang="ko-KR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Hidden100</a:t>
            </a: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이란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2F554F-4DC7-4EA2-98A3-B1DE7554433A}"/>
              </a:ext>
            </a:extLst>
          </p:cNvPr>
          <p:cNvGrpSpPr/>
          <p:nvPr/>
        </p:nvGrpSpPr>
        <p:grpSpPr>
          <a:xfrm>
            <a:off x="6466089" y="1789577"/>
            <a:ext cx="2535510" cy="2270662"/>
            <a:chOff x="7197968" y="2160621"/>
            <a:chExt cx="2286001" cy="227066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A29CB30-A97A-484B-98C0-AECFCE40B895}"/>
                </a:ext>
              </a:extLst>
            </p:cNvPr>
            <p:cNvSpPr/>
            <p:nvPr/>
          </p:nvSpPr>
          <p:spPr>
            <a:xfrm>
              <a:off x="7197968" y="2160621"/>
              <a:ext cx="2286001" cy="550985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목표금액 이상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234451-1893-45E0-A10E-FFA6FD1D4C1F}"/>
                </a:ext>
              </a:extLst>
            </p:cNvPr>
            <p:cNvSpPr/>
            <p:nvPr/>
          </p:nvSpPr>
          <p:spPr>
            <a:xfrm>
              <a:off x="7197968" y="2711606"/>
              <a:ext cx="2286001" cy="17196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6E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7A06D8-F70A-4CA9-A3C8-F7D604327256}"/>
              </a:ext>
            </a:extLst>
          </p:cNvPr>
          <p:cNvSpPr/>
          <p:nvPr/>
        </p:nvSpPr>
        <p:spPr>
          <a:xfrm>
            <a:off x="6562342" y="2864179"/>
            <a:ext cx="2023981" cy="580355"/>
          </a:xfrm>
          <a:prstGeom prst="rect">
            <a:avLst/>
          </a:prstGeom>
          <a:solidFill>
            <a:srgbClr val="D6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DC7A461-ACE0-4341-8538-CE312FFE04D6}"/>
              </a:ext>
            </a:extLst>
          </p:cNvPr>
          <p:cNvGrpSpPr/>
          <p:nvPr/>
        </p:nvGrpSpPr>
        <p:grpSpPr>
          <a:xfrm>
            <a:off x="440783" y="2670845"/>
            <a:ext cx="2535510" cy="2470261"/>
            <a:chOff x="1699845" y="2141249"/>
            <a:chExt cx="2286001" cy="24702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F3F0B3-7866-4A27-9330-117A1DFEE1B1}"/>
                </a:ext>
              </a:extLst>
            </p:cNvPr>
            <p:cNvSpPr/>
            <p:nvPr/>
          </p:nvSpPr>
          <p:spPr>
            <a:xfrm>
              <a:off x="1699845" y="2141249"/>
              <a:ext cx="2286001" cy="550985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중고 판매 등록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2B23E09-BF06-4FF0-86D0-806C27F17AFB}"/>
                </a:ext>
              </a:extLst>
            </p:cNvPr>
            <p:cNvSpPr/>
            <p:nvPr/>
          </p:nvSpPr>
          <p:spPr>
            <a:xfrm>
              <a:off x="1699845" y="2692234"/>
              <a:ext cx="2286001" cy="1919276"/>
            </a:xfrm>
            <a:prstGeom prst="rect">
              <a:avLst/>
            </a:prstGeom>
            <a:noFill/>
            <a:ln>
              <a:solidFill>
                <a:srgbClr val="D6E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29A9A60-681F-4CA0-96C7-0C09B610BD81}"/>
              </a:ext>
            </a:extLst>
          </p:cNvPr>
          <p:cNvGrpSpPr/>
          <p:nvPr/>
        </p:nvGrpSpPr>
        <p:grpSpPr>
          <a:xfrm>
            <a:off x="3137911" y="2670845"/>
            <a:ext cx="2535510" cy="2465533"/>
            <a:chOff x="5040922" y="2141249"/>
            <a:chExt cx="2286001" cy="246553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4CBB9D7-2121-40D3-919C-E9B1FC1B8A34}"/>
                </a:ext>
              </a:extLst>
            </p:cNvPr>
            <p:cNvSpPr/>
            <p:nvPr/>
          </p:nvSpPr>
          <p:spPr>
            <a:xfrm>
              <a:off x="5040922" y="2141249"/>
              <a:ext cx="2286001" cy="550985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중고 구매 참여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93DAFB-0867-410A-8420-8BB242C2E3A4}"/>
                </a:ext>
              </a:extLst>
            </p:cNvPr>
            <p:cNvSpPr/>
            <p:nvPr/>
          </p:nvSpPr>
          <p:spPr>
            <a:xfrm>
              <a:off x="5040922" y="2692234"/>
              <a:ext cx="2286001" cy="19145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6E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D5861AE-F32F-4D81-A967-54B774C8E2A0}"/>
              </a:ext>
            </a:extLst>
          </p:cNvPr>
          <p:cNvGrpSpPr/>
          <p:nvPr/>
        </p:nvGrpSpPr>
        <p:grpSpPr>
          <a:xfrm>
            <a:off x="6466089" y="4298419"/>
            <a:ext cx="2535510" cy="2155135"/>
            <a:chOff x="7197968" y="2160621"/>
            <a:chExt cx="2286001" cy="21551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CFC42A-83F6-42D0-8358-BA002E0C0335}"/>
                </a:ext>
              </a:extLst>
            </p:cNvPr>
            <p:cNvSpPr/>
            <p:nvPr/>
          </p:nvSpPr>
          <p:spPr>
            <a:xfrm>
              <a:off x="7197968" y="2160621"/>
              <a:ext cx="2286001" cy="550985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목표금액 미만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9BA5451-04A9-4153-ACCF-EF66C4549CB5}"/>
                </a:ext>
              </a:extLst>
            </p:cNvPr>
            <p:cNvSpPr/>
            <p:nvPr/>
          </p:nvSpPr>
          <p:spPr>
            <a:xfrm>
              <a:off x="7197968" y="2711606"/>
              <a:ext cx="2286001" cy="160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6E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819DABC-AD70-4519-BBC9-49BE8B21760A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>
            <a:off x="2976293" y="2946338"/>
            <a:ext cx="16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D464B98-B838-4BD8-915F-D974580EE054}"/>
              </a:ext>
            </a:extLst>
          </p:cNvPr>
          <p:cNvCxnSpPr>
            <a:cxnSpLocks/>
            <a:stCxn id="48" idx="3"/>
            <a:endCxn id="41" idx="1"/>
          </p:cNvCxnSpPr>
          <p:nvPr/>
        </p:nvCxnSpPr>
        <p:spPr>
          <a:xfrm flipV="1">
            <a:off x="5673421" y="2065070"/>
            <a:ext cx="792668" cy="881268"/>
          </a:xfrm>
          <a:prstGeom prst="bentConnector3">
            <a:avLst>
              <a:gd name="adj1" fmla="val 7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935B637-FA56-4E35-854B-58951151C4F8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5673421" y="2946338"/>
            <a:ext cx="792668" cy="1627574"/>
          </a:xfrm>
          <a:prstGeom prst="bentConnector3">
            <a:avLst>
              <a:gd name="adj1" fmla="val 7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A815962-47E6-47D9-A9C7-D7495C77734E}"/>
              </a:ext>
            </a:extLst>
          </p:cNvPr>
          <p:cNvGrpSpPr/>
          <p:nvPr/>
        </p:nvGrpSpPr>
        <p:grpSpPr>
          <a:xfrm>
            <a:off x="9375532" y="2670845"/>
            <a:ext cx="2535510" cy="2432477"/>
            <a:chOff x="7197968" y="2160621"/>
            <a:chExt cx="2286001" cy="243247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0923AF-DA17-431A-80F9-3711BB43AB8C}"/>
                </a:ext>
              </a:extLst>
            </p:cNvPr>
            <p:cNvSpPr/>
            <p:nvPr/>
          </p:nvSpPr>
          <p:spPr>
            <a:xfrm>
              <a:off x="7197968" y="2160621"/>
              <a:ext cx="2286001" cy="550985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중고거래 종료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8F757DA-9E48-4D73-BBA4-F5F41A9D6667}"/>
                </a:ext>
              </a:extLst>
            </p:cNvPr>
            <p:cNvSpPr/>
            <p:nvPr/>
          </p:nvSpPr>
          <p:spPr>
            <a:xfrm>
              <a:off x="7197968" y="2711606"/>
              <a:ext cx="2286001" cy="18814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6E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F13CA4C-0E26-416D-9E7A-6AC742636B3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01599" y="2065070"/>
            <a:ext cx="348533" cy="881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829372-35F7-4F72-9CFA-0D3875295F49}"/>
              </a:ext>
            </a:extLst>
          </p:cNvPr>
          <p:cNvSpPr txBox="1"/>
          <p:nvPr/>
        </p:nvSpPr>
        <p:spPr>
          <a:xfrm>
            <a:off x="1007960" y="1792252"/>
            <a:ext cx="427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BCE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&lt;Hidden 100&gt;</a:t>
            </a:r>
            <a:r>
              <a:rPr lang="ko-KR" altLang="en-US" sz="2000" dirty="0">
                <a:solidFill>
                  <a:srgbClr val="80BCE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만의 중고거래 서비스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F6B018-9FBC-4711-992C-679171D7EDBF}"/>
              </a:ext>
            </a:extLst>
          </p:cNvPr>
          <p:cNvSpPr/>
          <p:nvPr/>
        </p:nvSpPr>
        <p:spPr>
          <a:xfrm>
            <a:off x="5303289" y="2688662"/>
            <a:ext cx="1400582" cy="550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종료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935803D-8C77-4443-B990-E636A2A195CC}"/>
              </a:ext>
            </a:extLst>
          </p:cNvPr>
          <p:cNvSpPr/>
          <p:nvPr/>
        </p:nvSpPr>
        <p:spPr>
          <a:xfrm>
            <a:off x="3275282" y="4000563"/>
            <a:ext cx="2023981" cy="580355"/>
          </a:xfrm>
          <a:prstGeom prst="rect">
            <a:avLst/>
          </a:prstGeom>
          <a:solidFill>
            <a:srgbClr val="D6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F99D3E7-655C-45ED-8DF6-924704680ED0}"/>
              </a:ext>
            </a:extLst>
          </p:cNvPr>
          <p:cNvCxnSpPr>
            <a:cxnSpLocks/>
          </p:cNvCxnSpPr>
          <p:nvPr/>
        </p:nvCxnSpPr>
        <p:spPr>
          <a:xfrm>
            <a:off x="4285547" y="4048925"/>
            <a:ext cx="0" cy="4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0C4B9B-0670-468C-B222-BB66B87258CA}"/>
              </a:ext>
            </a:extLst>
          </p:cNvPr>
          <p:cNvSpPr/>
          <p:nvPr/>
        </p:nvSpPr>
        <p:spPr>
          <a:xfrm>
            <a:off x="3694607" y="3451427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목표금액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78925E-452C-4EC3-AA60-FDA22243F561}"/>
              </a:ext>
            </a:extLst>
          </p:cNvPr>
          <p:cNvSpPr/>
          <p:nvPr/>
        </p:nvSpPr>
        <p:spPr>
          <a:xfrm>
            <a:off x="4645611" y="3578995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1,000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4B9919-7BC3-4494-B599-572DB27988BB}"/>
              </a:ext>
            </a:extLst>
          </p:cNvPr>
          <p:cNvSpPr/>
          <p:nvPr/>
        </p:nvSpPr>
        <p:spPr>
          <a:xfrm>
            <a:off x="3275282" y="4101786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A10769-02CF-443A-9827-10771EC74258}"/>
              </a:ext>
            </a:extLst>
          </p:cNvPr>
          <p:cNvSpPr/>
          <p:nvPr/>
        </p:nvSpPr>
        <p:spPr>
          <a:xfrm>
            <a:off x="3479582" y="4101786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7485BE-B0EA-4BB9-B7A1-80976A2E6A23}"/>
              </a:ext>
            </a:extLst>
          </p:cNvPr>
          <p:cNvSpPr/>
          <p:nvPr/>
        </p:nvSpPr>
        <p:spPr>
          <a:xfrm>
            <a:off x="3683882" y="4101786"/>
            <a:ext cx="204574" cy="3462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A929FEC-D0D6-4E94-A06C-091C45D94570}"/>
              </a:ext>
            </a:extLst>
          </p:cNvPr>
          <p:cNvCxnSpPr>
            <a:cxnSpLocks/>
          </p:cNvCxnSpPr>
          <p:nvPr/>
        </p:nvCxnSpPr>
        <p:spPr>
          <a:xfrm>
            <a:off x="4296513" y="4022184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20AED27-A3B6-4652-93D0-3C3B3A114F97}"/>
              </a:ext>
            </a:extLst>
          </p:cNvPr>
          <p:cNvCxnSpPr>
            <a:cxnSpLocks/>
          </p:cNvCxnSpPr>
          <p:nvPr/>
        </p:nvCxnSpPr>
        <p:spPr>
          <a:xfrm>
            <a:off x="5299263" y="4048925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래픽 70" descr="사용자">
            <a:extLst>
              <a:ext uri="{FF2B5EF4-FFF2-40B4-BE49-F238E27FC236}">
                <a16:creationId xmlns:a16="http://schemas.microsoft.com/office/drawing/2014/main" id="{C13A0A76-7D08-472B-8CD8-B268B8D8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758" y="4615845"/>
            <a:ext cx="395644" cy="477504"/>
          </a:xfrm>
          <a:prstGeom prst="rect">
            <a:avLst/>
          </a:prstGeom>
        </p:spPr>
      </p:pic>
      <p:pic>
        <p:nvPicPr>
          <p:cNvPr id="72" name="그래픽 71" descr="숫 프로필">
            <a:extLst>
              <a:ext uri="{FF2B5EF4-FFF2-40B4-BE49-F238E27FC236}">
                <a16:creationId xmlns:a16="http://schemas.microsoft.com/office/drawing/2014/main" id="{293CD0F2-7D40-4604-8623-7394B8C6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4826" y="4625818"/>
            <a:ext cx="395644" cy="477504"/>
          </a:xfrm>
          <a:prstGeom prst="rect">
            <a:avLst/>
          </a:prstGeom>
        </p:spPr>
      </p:pic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77A80EB8-5A3F-4D13-9870-16C270E23922}"/>
              </a:ext>
            </a:extLst>
          </p:cNvPr>
          <p:cNvSpPr/>
          <p:nvPr/>
        </p:nvSpPr>
        <p:spPr>
          <a:xfrm rot="5400000">
            <a:off x="3422628" y="4311547"/>
            <a:ext cx="113904" cy="4086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오른쪽 중괄호 73">
            <a:extLst>
              <a:ext uri="{FF2B5EF4-FFF2-40B4-BE49-F238E27FC236}">
                <a16:creationId xmlns:a16="http://schemas.microsoft.com/office/drawing/2014/main" id="{F5A23B87-62F5-4D57-AF4E-82B6D292ABA0}"/>
              </a:ext>
            </a:extLst>
          </p:cNvPr>
          <p:cNvSpPr/>
          <p:nvPr/>
        </p:nvSpPr>
        <p:spPr>
          <a:xfrm rot="5400000">
            <a:off x="3727850" y="4411854"/>
            <a:ext cx="110490" cy="2045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DE1BF93F-1F8C-457E-A35C-2D50B8B2F596}"/>
              </a:ext>
            </a:extLst>
          </p:cNvPr>
          <p:cNvSpPr/>
          <p:nvPr/>
        </p:nvSpPr>
        <p:spPr>
          <a:xfrm>
            <a:off x="3246122" y="3534418"/>
            <a:ext cx="633533" cy="415533"/>
          </a:xfrm>
          <a:prstGeom prst="cube">
            <a:avLst>
              <a:gd name="adj" fmla="val 1949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20BDB8-C391-48E5-854D-B01DC9411217}"/>
              </a:ext>
            </a:extLst>
          </p:cNvPr>
          <p:cNvSpPr/>
          <p:nvPr/>
        </p:nvSpPr>
        <p:spPr>
          <a:xfrm>
            <a:off x="602592" y="3989030"/>
            <a:ext cx="2023981" cy="580355"/>
          </a:xfrm>
          <a:prstGeom prst="rect">
            <a:avLst/>
          </a:prstGeom>
          <a:solidFill>
            <a:srgbClr val="D6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32EF2E2-6199-4949-A732-30FE8A402316}"/>
              </a:ext>
            </a:extLst>
          </p:cNvPr>
          <p:cNvCxnSpPr>
            <a:cxnSpLocks/>
          </p:cNvCxnSpPr>
          <p:nvPr/>
        </p:nvCxnSpPr>
        <p:spPr>
          <a:xfrm>
            <a:off x="1612857" y="4037392"/>
            <a:ext cx="0" cy="4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0E15A34-6735-4900-807F-97668A0CAB2C}"/>
              </a:ext>
            </a:extLst>
          </p:cNvPr>
          <p:cNvSpPr/>
          <p:nvPr/>
        </p:nvSpPr>
        <p:spPr>
          <a:xfrm>
            <a:off x="1021917" y="3428171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목표금액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B2BEA7-FEDB-497E-B9FD-DA4902850DC8}"/>
              </a:ext>
            </a:extLst>
          </p:cNvPr>
          <p:cNvSpPr/>
          <p:nvPr/>
        </p:nvSpPr>
        <p:spPr>
          <a:xfrm>
            <a:off x="1943425" y="3567462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1,000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2A00778-C7FC-4362-9C92-396AA881CB33}"/>
              </a:ext>
            </a:extLst>
          </p:cNvPr>
          <p:cNvCxnSpPr>
            <a:cxnSpLocks/>
          </p:cNvCxnSpPr>
          <p:nvPr/>
        </p:nvCxnSpPr>
        <p:spPr>
          <a:xfrm>
            <a:off x="1623823" y="4010651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AF270AD-D374-442F-9EAC-5AB1FBC50867}"/>
              </a:ext>
            </a:extLst>
          </p:cNvPr>
          <p:cNvCxnSpPr>
            <a:cxnSpLocks/>
          </p:cNvCxnSpPr>
          <p:nvPr/>
        </p:nvCxnSpPr>
        <p:spPr>
          <a:xfrm>
            <a:off x="2626573" y="4037392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47BD56EA-7E4A-4C5F-91B9-68335BCF7C15}"/>
              </a:ext>
            </a:extLst>
          </p:cNvPr>
          <p:cNvSpPr/>
          <p:nvPr/>
        </p:nvSpPr>
        <p:spPr>
          <a:xfrm>
            <a:off x="573432" y="3522885"/>
            <a:ext cx="633533" cy="415533"/>
          </a:xfrm>
          <a:prstGeom prst="cube">
            <a:avLst>
              <a:gd name="adj" fmla="val 1949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0050E37-B2F7-4C0F-A234-38B14C075D48}"/>
              </a:ext>
            </a:extLst>
          </p:cNvPr>
          <p:cNvCxnSpPr>
            <a:cxnSpLocks/>
          </p:cNvCxnSpPr>
          <p:nvPr/>
        </p:nvCxnSpPr>
        <p:spPr>
          <a:xfrm>
            <a:off x="7576089" y="2933860"/>
            <a:ext cx="0" cy="4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0C90FE-73D8-43D5-8BE5-79118DBF585A}"/>
              </a:ext>
            </a:extLst>
          </p:cNvPr>
          <p:cNvSpPr/>
          <p:nvPr/>
        </p:nvSpPr>
        <p:spPr>
          <a:xfrm>
            <a:off x="6961703" y="2324639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목표금액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A943BE-18B5-4785-AD29-035EBB338BC5}"/>
              </a:ext>
            </a:extLst>
          </p:cNvPr>
          <p:cNvSpPr/>
          <p:nvPr/>
        </p:nvSpPr>
        <p:spPr>
          <a:xfrm>
            <a:off x="7971424" y="2439577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1,000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F10B63B-7F64-4115-AD43-4519897EA007}"/>
              </a:ext>
            </a:extLst>
          </p:cNvPr>
          <p:cNvSpPr/>
          <p:nvPr/>
        </p:nvSpPr>
        <p:spPr>
          <a:xfrm>
            <a:off x="6565824" y="2986721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BDB3B5-F4E2-4722-A457-765BE1C34FBF}"/>
              </a:ext>
            </a:extLst>
          </p:cNvPr>
          <p:cNvSpPr/>
          <p:nvPr/>
        </p:nvSpPr>
        <p:spPr>
          <a:xfrm>
            <a:off x="6770124" y="2986721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DE82990-0156-43F7-A5B6-47EE450F032D}"/>
              </a:ext>
            </a:extLst>
          </p:cNvPr>
          <p:cNvSpPr/>
          <p:nvPr/>
        </p:nvSpPr>
        <p:spPr>
          <a:xfrm>
            <a:off x="6974424" y="2986721"/>
            <a:ext cx="204574" cy="3462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C40855-A692-482C-B70B-66210B76B6EE}"/>
              </a:ext>
            </a:extLst>
          </p:cNvPr>
          <p:cNvSpPr/>
          <p:nvPr/>
        </p:nvSpPr>
        <p:spPr>
          <a:xfrm>
            <a:off x="7178725" y="2986721"/>
            <a:ext cx="204574" cy="34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C10E599-F4BF-44FC-B3A9-AD979CBC7CB3}"/>
              </a:ext>
            </a:extLst>
          </p:cNvPr>
          <p:cNvSpPr/>
          <p:nvPr/>
        </p:nvSpPr>
        <p:spPr>
          <a:xfrm>
            <a:off x="7373786" y="2986721"/>
            <a:ext cx="204574" cy="34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DBB8AA-AE20-455D-BEF6-B82B5B0E6CDF}"/>
              </a:ext>
            </a:extLst>
          </p:cNvPr>
          <p:cNvSpPr/>
          <p:nvPr/>
        </p:nvSpPr>
        <p:spPr>
          <a:xfrm>
            <a:off x="7585280" y="2986721"/>
            <a:ext cx="204574" cy="346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41E1579-FEC7-4CDE-BB65-20B630CB2D30}"/>
              </a:ext>
            </a:extLst>
          </p:cNvPr>
          <p:cNvSpPr/>
          <p:nvPr/>
        </p:nvSpPr>
        <p:spPr>
          <a:xfrm>
            <a:off x="7774980" y="2986721"/>
            <a:ext cx="204574" cy="346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0B5DB32-EC5E-428E-BBE2-58485F091C21}"/>
              </a:ext>
            </a:extLst>
          </p:cNvPr>
          <p:cNvCxnSpPr>
            <a:cxnSpLocks/>
          </p:cNvCxnSpPr>
          <p:nvPr/>
        </p:nvCxnSpPr>
        <p:spPr>
          <a:xfrm>
            <a:off x="7587055" y="2907119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9F190CD-931D-4A05-9D82-21C88E8592B9}"/>
              </a:ext>
            </a:extLst>
          </p:cNvPr>
          <p:cNvCxnSpPr>
            <a:cxnSpLocks/>
          </p:cNvCxnSpPr>
          <p:nvPr/>
        </p:nvCxnSpPr>
        <p:spPr>
          <a:xfrm>
            <a:off x="8589805" y="2933860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정육면체 94">
            <a:extLst>
              <a:ext uri="{FF2B5EF4-FFF2-40B4-BE49-F238E27FC236}">
                <a16:creationId xmlns:a16="http://schemas.microsoft.com/office/drawing/2014/main" id="{D3648DB1-99CF-4DA9-80F1-0C4CBEC948C6}"/>
              </a:ext>
            </a:extLst>
          </p:cNvPr>
          <p:cNvSpPr/>
          <p:nvPr/>
        </p:nvSpPr>
        <p:spPr>
          <a:xfrm>
            <a:off x="6536664" y="2419353"/>
            <a:ext cx="633533" cy="415533"/>
          </a:xfrm>
          <a:prstGeom prst="cube">
            <a:avLst>
              <a:gd name="adj" fmla="val 1949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</a:t>
            </a:r>
          </a:p>
        </p:txBody>
      </p:sp>
      <p:pic>
        <p:nvPicPr>
          <p:cNvPr id="96" name="그래픽 95" descr="사용자">
            <a:extLst>
              <a:ext uri="{FF2B5EF4-FFF2-40B4-BE49-F238E27FC236}">
                <a16:creationId xmlns:a16="http://schemas.microsoft.com/office/drawing/2014/main" id="{55CE691F-A290-4DD6-A1AE-0CAF3B8E1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256" y="4792189"/>
            <a:ext cx="395644" cy="477504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BEA666-023F-4253-8F77-5985DFC6FFA6}"/>
              </a:ext>
            </a:extLst>
          </p:cNvPr>
          <p:cNvSpPr/>
          <p:nvPr/>
        </p:nvSpPr>
        <p:spPr>
          <a:xfrm>
            <a:off x="876014" y="4834853"/>
            <a:ext cx="1466003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51CD32-CEFC-49C4-B298-B0502F23A0AE}"/>
              </a:ext>
            </a:extLst>
          </p:cNvPr>
          <p:cNvSpPr/>
          <p:nvPr/>
        </p:nvSpPr>
        <p:spPr>
          <a:xfrm>
            <a:off x="3879655" y="4656269"/>
            <a:ext cx="1466003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구매자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DEA820-511C-4077-8F20-6BD6F9946C06}"/>
              </a:ext>
            </a:extLst>
          </p:cNvPr>
          <p:cNvSpPr/>
          <p:nvPr/>
        </p:nvSpPr>
        <p:spPr>
          <a:xfrm>
            <a:off x="6646567" y="5400389"/>
            <a:ext cx="2023981" cy="580355"/>
          </a:xfrm>
          <a:prstGeom prst="rect">
            <a:avLst/>
          </a:prstGeom>
          <a:solidFill>
            <a:srgbClr val="D6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B82EE2-5758-4551-87D2-D8A517254AFC}"/>
              </a:ext>
            </a:extLst>
          </p:cNvPr>
          <p:cNvCxnSpPr>
            <a:cxnSpLocks/>
          </p:cNvCxnSpPr>
          <p:nvPr/>
        </p:nvCxnSpPr>
        <p:spPr>
          <a:xfrm>
            <a:off x="7656832" y="5448751"/>
            <a:ext cx="0" cy="4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5BBF156-8F41-4D96-B989-E7B5B3E976AF}"/>
              </a:ext>
            </a:extLst>
          </p:cNvPr>
          <p:cNvSpPr/>
          <p:nvPr/>
        </p:nvSpPr>
        <p:spPr>
          <a:xfrm>
            <a:off x="7042446" y="4851253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목표금액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1D7062-F144-4B20-8E1A-208FB66AC166}"/>
              </a:ext>
            </a:extLst>
          </p:cNvPr>
          <p:cNvSpPr/>
          <p:nvPr/>
        </p:nvSpPr>
        <p:spPr>
          <a:xfrm>
            <a:off x="8016896" y="4978821"/>
            <a:ext cx="12252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1,000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EA6265-4220-4AB5-A2B0-708B566F7D58}"/>
              </a:ext>
            </a:extLst>
          </p:cNvPr>
          <p:cNvSpPr/>
          <p:nvPr/>
        </p:nvSpPr>
        <p:spPr>
          <a:xfrm>
            <a:off x="6646567" y="5501612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2F2F267-8A96-4445-BD9A-61FA32088212}"/>
              </a:ext>
            </a:extLst>
          </p:cNvPr>
          <p:cNvSpPr/>
          <p:nvPr/>
        </p:nvSpPr>
        <p:spPr>
          <a:xfrm>
            <a:off x="6850867" y="5501612"/>
            <a:ext cx="204574" cy="346259"/>
          </a:xfrm>
          <a:prstGeom prst="rect">
            <a:avLst/>
          </a:prstGeom>
          <a:solidFill>
            <a:srgbClr val="84B8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9240F7-DCAE-48FA-9A24-25B6D9237C3C}"/>
              </a:ext>
            </a:extLst>
          </p:cNvPr>
          <p:cNvSpPr/>
          <p:nvPr/>
        </p:nvSpPr>
        <p:spPr>
          <a:xfrm>
            <a:off x="7055167" y="5501612"/>
            <a:ext cx="204574" cy="3462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B1D463C-FA70-487F-AFE4-FA777F058FB7}"/>
              </a:ext>
            </a:extLst>
          </p:cNvPr>
          <p:cNvCxnSpPr>
            <a:cxnSpLocks/>
          </p:cNvCxnSpPr>
          <p:nvPr/>
        </p:nvCxnSpPr>
        <p:spPr>
          <a:xfrm>
            <a:off x="7667798" y="5422010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7B1794C-CA32-43EE-949F-05792A5C3E84}"/>
              </a:ext>
            </a:extLst>
          </p:cNvPr>
          <p:cNvCxnSpPr>
            <a:cxnSpLocks/>
          </p:cNvCxnSpPr>
          <p:nvPr/>
        </p:nvCxnSpPr>
        <p:spPr>
          <a:xfrm>
            <a:off x="8670548" y="5448751"/>
            <a:ext cx="0" cy="455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8F648D92-8BAB-4C51-A268-2115825D2449}"/>
              </a:ext>
            </a:extLst>
          </p:cNvPr>
          <p:cNvSpPr/>
          <p:nvPr/>
        </p:nvSpPr>
        <p:spPr>
          <a:xfrm>
            <a:off x="6617407" y="4934244"/>
            <a:ext cx="633533" cy="415533"/>
          </a:xfrm>
          <a:prstGeom prst="cube">
            <a:avLst>
              <a:gd name="adj" fmla="val 1949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</a:t>
            </a:r>
          </a:p>
        </p:txBody>
      </p:sp>
      <p:pic>
        <p:nvPicPr>
          <p:cNvPr id="110" name="그래픽 109" descr="사용자">
            <a:extLst>
              <a:ext uri="{FF2B5EF4-FFF2-40B4-BE49-F238E27FC236}">
                <a16:creationId xmlns:a16="http://schemas.microsoft.com/office/drawing/2014/main" id="{B0C5EB24-EE7C-4189-AB13-E9A9E3F79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6951" y="4233974"/>
            <a:ext cx="395644" cy="477504"/>
          </a:xfrm>
          <a:prstGeom prst="rect">
            <a:avLst/>
          </a:prstGeom>
        </p:spPr>
      </p:pic>
      <p:pic>
        <p:nvPicPr>
          <p:cNvPr id="111" name="그래픽 110" descr="사용자">
            <a:extLst>
              <a:ext uri="{FF2B5EF4-FFF2-40B4-BE49-F238E27FC236}">
                <a16:creationId xmlns:a16="http://schemas.microsoft.com/office/drawing/2014/main" id="{19D7C5A8-C2E1-47A6-B2DA-B9A2E1FEE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6951" y="3318263"/>
            <a:ext cx="395644" cy="477504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C1B0BFA-5716-453E-8CAF-10C562D2ADB5}"/>
              </a:ext>
            </a:extLst>
          </p:cNvPr>
          <p:cNvSpPr/>
          <p:nvPr/>
        </p:nvSpPr>
        <p:spPr>
          <a:xfrm>
            <a:off x="6777335" y="2994699"/>
            <a:ext cx="212898" cy="342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CB3E83DB-1B5D-40B9-BEF4-A1DED2D45A1B}"/>
              </a:ext>
            </a:extLst>
          </p:cNvPr>
          <p:cNvSpPr/>
          <p:nvPr/>
        </p:nvSpPr>
        <p:spPr>
          <a:xfrm>
            <a:off x="10516759" y="3334665"/>
            <a:ext cx="633533" cy="415533"/>
          </a:xfrm>
          <a:prstGeom prst="cube">
            <a:avLst>
              <a:gd name="adj" fmla="val 19499"/>
            </a:avLst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5E6DE9-8D19-4449-9E72-6230E539C165}"/>
              </a:ext>
            </a:extLst>
          </p:cNvPr>
          <p:cNvSpPr/>
          <p:nvPr/>
        </p:nvSpPr>
        <p:spPr>
          <a:xfrm>
            <a:off x="10398259" y="4190169"/>
            <a:ext cx="1554866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700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C3C98541-A23C-4587-8152-D10832A90F04}"/>
              </a:ext>
            </a:extLst>
          </p:cNvPr>
          <p:cNvSpPr/>
          <p:nvPr/>
        </p:nvSpPr>
        <p:spPr>
          <a:xfrm rot="10800000">
            <a:off x="10008806" y="3395286"/>
            <a:ext cx="433405" cy="337488"/>
          </a:xfrm>
          <a:custGeom>
            <a:avLst/>
            <a:gdLst>
              <a:gd name="connsiteX0" fmla="*/ 0 w 433405"/>
              <a:gd name="connsiteY0" fmla="*/ 84372 h 337488"/>
              <a:gd name="connsiteX1" fmla="*/ 264661 w 433405"/>
              <a:gd name="connsiteY1" fmla="*/ 84372 h 337488"/>
              <a:gd name="connsiteX2" fmla="*/ 264661 w 433405"/>
              <a:gd name="connsiteY2" fmla="*/ 0 h 337488"/>
              <a:gd name="connsiteX3" fmla="*/ 433405 w 433405"/>
              <a:gd name="connsiteY3" fmla="*/ 168744 h 337488"/>
              <a:gd name="connsiteX4" fmla="*/ 264661 w 433405"/>
              <a:gd name="connsiteY4" fmla="*/ 337488 h 337488"/>
              <a:gd name="connsiteX5" fmla="*/ 264661 w 433405"/>
              <a:gd name="connsiteY5" fmla="*/ 253116 h 337488"/>
              <a:gd name="connsiteX6" fmla="*/ 0 w 433405"/>
              <a:gd name="connsiteY6" fmla="*/ 253116 h 337488"/>
              <a:gd name="connsiteX7" fmla="*/ 0 w 433405"/>
              <a:gd name="connsiteY7" fmla="*/ 84372 h 33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405" h="337488" extrusionOk="0">
                <a:moveTo>
                  <a:pt x="0" y="84372"/>
                </a:moveTo>
                <a:cubicBezTo>
                  <a:pt x="53315" y="97444"/>
                  <a:pt x="158466" y="84454"/>
                  <a:pt x="264661" y="84372"/>
                </a:cubicBezTo>
                <a:cubicBezTo>
                  <a:pt x="267721" y="50956"/>
                  <a:pt x="264681" y="28819"/>
                  <a:pt x="264661" y="0"/>
                </a:cubicBezTo>
                <a:cubicBezTo>
                  <a:pt x="343156" y="84667"/>
                  <a:pt x="382612" y="101686"/>
                  <a:pt x="433405" y="168744"/>
                </a:cubicBezTo>
                <a:cubicBezTo>
                  <a:pt x="374517" y="235781"/>
                  <a:pt x="308290" y="282830"/>
                  <a:pt x="264661" y="337488"/>
                </a:cubicBezTo>
                <a:cubicBezTo>
                  <a:pt x="262628" y="298815"/>
                  <a:pt x="267615" y="273538"/>
                  <a:pt x="264661" y="253116"/>
                </a:cubicBezTo>
                <a:cubicBezTo>
                  <a:pt x="142192" y="258198"/>
                  <a:pt x="108213" y="252644"/>
                  <a:pt x="0" y="253116"/>
                </a:cubicBezTo>
                <a:cubicBezTo>
                  <a:pt x="4801" y="217064"/>
                  <a:pt x="-626" y="163931"/>
                  <a:pt x="0" y="84372"/>
                </a:cubicBezTo>
                <a:close/>
              </a:path>
            </a:pathLst>
          </a:custGeom>
          <a:noFill/>
          <a:ln w="19050">
            <a:solidFill>
              <a:srgbClr val="80BCE1"/>
            </a:solidFill>
            <a:extLst>
              <a:ext uri="{C807C97D-BFC1-408E-A445-0C87EB9F89A2}">
                <ask:lineSketchStyleProps xmlns:ask="http://schemas.microsoft.com/office/drawing/2018/sketchyshapes" sd="323058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9C150602-7B63-42D1-9ABD-140173C2ECFB}"/>
              </a:ext>
            </a:extLst>
          </p:cNvPr>
          <p:cNvSpPr/>
          <p:nvPr/>
        </p:nvSpPr>
        <p:spPr>
          <a:xfrm rot="10800000">
            <a:off x="10000399" y="4308367"/>
            <a:ext cx="433405" cy="337488"/>
          </a:xfrm>
          <a:custGeom>
            <a:avLst/>
            <a:gdLst>
              <a:gd name="connsiteX0" fmla="*/ 0 w 433405"/>
              <a:gd name="connsiteY0" fmla="*/ 84372 h 337488"/>
              <a:gd name="connsiteX1" fmla="*/ 264661 w 433405"/>
              <a:gd name="connsiteY1" fmla="*/ 84372 h 337488"/>
              <a:gd name="connsiteX2" fmla="*/ 264661 w 433405"/>
              <a:gd name="connsiteY2" fmla="*/ 0 h 337488"/>
              <a:gd name="connsiteX3" fmla="*/ 433405 w 433405"/>
              <a:gd name="connsiteY3" fmla="*/ 168744 h 337488"/>
              <a:gd name="connsiteX4" fmla="*/ 264661 w 433405"/>
              <a:gd name="connsiteY4" fmla="*/ 337488 h 337488"/>
              <a:gd name="connsiteX5" fmla="*/ 264661 w 433405"/>
              <a:gd name="connsiteY5" fmla="*/ 253116 h 337488"/>
              <a:gd name="connsiteX6" fmla="*/ 0 w 433405"/>
              <a:gd name="connsiteY6" fmla="*/ 253116 h 337488"/>
              <a:gd name="connsiteX7" fmla="*/ 0 w 433405"/>
              <a:gd name="connsiteY7" fmla="*/ 84372 h 33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405" h="337488" extrusionOk="0">
                <a:moveTo>
                  <a:pt x="0" y="84372"/>
                </a:moveTo>
                <a:cubicBezTo>
                  <a:pt x="53315" y="97444"/>
                  <a:pt x="158466" y="84454"/>
                  <a:pt x="264661" y="84372"/>
                </a:cubicBezTo>
                <a:cubicBezTo>
                  <a:pt x="267721" y="50956"/>
                  <a:pt x="264681" y="28819"/>
                  <a:pt x="264661" y="0"/>
                </a:cubicBezTo>
                <a:cubicBezTo>
                  <a:pt x="343156" y="84667"/>
                  <a:pt x="382612" y="101686"/>
                  <a:pt x="433405" y="168744"/>
                </a:cubicBezTo>
                <a:cubicBezTo>
                  <a:pt x="374517" y="235781"/>
                  <a:pt x="308290" y="282830"/>
                  <a:pt x="264661" y="337488"/>
                </a:cubicBezTo>
                <a:cubicBezTo>
                  <a:pt x="262628" y="298815"/>
                  <a:pt x="267615" y="273538"/>
                  <a:pt x="264661" y="253116"/>
                </a:cubicBezTo>
                <a:cubicBezTo>
                  <a:pt x="142192" y="258198"/>
                  <a:pt x="108213" y="252644"/>
                  <a:pt x="0" y="253116"/>
                </a:cubicBezTo>
                <a:cubicBezTo>
                  <a:pt x="4801" y="217064"/>
                  <a:pt x="-626" y="163931"/>
                  <a:pt x="0" y="84372"/>
                </a:cubicBezTo>
                <a:close/>
              </a:path>
            </a:pathLst>
          </a:custGeom>
          <a:noFill/>
          <a:ln w="19050">
            <a:solidFill>
              <a:srgbClr val="305C81"/>
            </a:solidFill>
            <a:extLst>
              <a:ext uri="{C807C97D-BFC1-408E-A445-0C87EB9F89A2}">
                <ask:lineSketchStyleProps xmlns:ask="http://schemas.microsoft.com/office/drawing/2018/sketchyshapes" sd="323058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17B02C-DF57-4FCE-A4D3-C170D28AF673}"/>
              </a:ext>
            </a:extLst>
          </p:cNvPr>
          <p:cNvSpPr/>
          <p:nvPr/>
        </p:nvSpPr>
        <p:spPr>
          <a:xfrm>
            <a:off x="9493763" y="3675309"/>
            <a:ext cx="2417279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80BCE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당첨자가 상품 수령 확인</a:t>
            </a:r>
            <a:endParaRPr lang="ko-KR" altLang="en-US" sz="1600" dirty="0">
              <a:solidFill>
                <a:srgbClr val="80BCE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6F21EC-3BBA-454F-BF66-9F430244CA01}"/>
              </a:ext>
            </a:extLst>
          </p:cNvPr>
          <p:cNvSpPr/>
          <p:nvPr/>
        </p:nvSpPr>
        <p:spPr>
          <a:xfrm>
            <a:off x="9493763" y="4577835"/>
            <a:ext cx="2192274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판매자가 적립금 수령 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14FC2F-761D-4EE8-8AD3-0B0FDB6607FA}"/>
              </a:ext>
            </a:extLst>
          </p:cNvPr>
          <p:cNvSpPr/>
          <p:nvPr/>
        </p:nvSpPr>
        <p:spPr>
          <a:xfrm>
            <a:off x="6943629" y="5954061"/>
            <a:ext cx="1444818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중고거래 취소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더하기 기호 119">
            <a:extLst>
              <a:ext uri="{FF2B5EF4-FFF2-40B4-BE49-F238E27FC236}">
                <a16:creationId xmlns:a16="http://schemas.microsoft.com/office/drawing/2014/main" id="{295B08E9-9779-4568-94E4-9FDBECFCC83F}"/>
              </a:ext>
            </a:extLst>
          </p:cNvPr>
          <p:cNvSpPr/>
          <p:nvPr/>
        </p:nvSpPr>
        <p:spPr>
          <a:xfrm>
            <a:off x="5180331" y="4553752"/>
            <a:ext cx="432000" cy="432000"/>
          </a:xfrm>
          <a:prstGeom prst="mathPlus">
            <a:avLst>
              <a:gd name="adj1" fmla="val 18561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1" name="그래픽 120" descr="사용자">
            <a:extLst>
              <a:ext uri="{FF2B5EF4-FFF2-40B4-BE49-F238E27FC236}">
                <a16:creationId xmlns:a16="http://schemas.microsoft.com/office/drawing/2014/main" id="{7903B5DA-074A-43F9-AED7-46267F2D3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4782" y="4591729"/>
            <a:ext cx="395644" cy="477504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2ED7FC8-FE78-400C-A69B-BA3AAB10164C}"/>
              </a:ext>
            </a:extLst>
          </p:cNvPr>
          <p:cNvSpPr/>
          <p:nvPr/>
        </p:nvSpPr>
        <p:spPr>
          <a:xfrm>
            <a:off x="5590149" y="4224605"/>
            <a:ext cx="204574" cy="34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99952BD-F83B-4A28-9CF8-B03277A80927}"/>
              </a:ext>
            </a:extLst>
          </p:cNvPr>
          <p:cNvSpPr/>
          <p:nvPr/>
        </p:nvSpPr>
        <p:spPr>
          <a:xfrm>
            <a:off x="7251535" y="5500607"/>
            <a:ext cx="204574" cy="34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곱하기 기호 123">
            <a:extLst>
              <a:ext uri="{FF2B5EF4-FFF2-40B4-BE49-F238E27FC236}">
                <a16:creationId xmlns:a16="http://schemas.microsoft.com/office/drawing/2014/main" id="{ADC1206A-A94C-407C-AFD5-282B3D7E5A7C}"/>
              </a:ext>
            </a:extLst>
          </p:cNvPr>
          <p:cNvSpPr/>
          <p:nvPr/>
        </p:nvSpPr>
        <p:spPr>
          <a:xfrm>
            <a:off x="6428521" y="5004067"/>
            <a:ext cx="2512324" cy="1294823"/>
          </a:xfrm>
          <a:prstGeom prst="mathMultiply">
            <a:avLst>
              <a:gd name="adj1" fmla="val 9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7483F13-BD46-4BE2-88E2-4D2F3E3D04C9}"/>
              </a:ext>
            </a:extLst>
          </p:cNvPr>
          <p:cNvGrpSpPr/>
          <p:nvPr/>
        </p:nvGrpSpPr>
        <p:grpSpPr>
          <a:xfrm>
            <a:off x="2395607" y="3329253"/>
            <a:ext cx="415534" cy="415534"/>
            <a:chOff x="2565352" y="3318263"/>
            <a:chExt cx="415534" cy="415534"/>
          </a:xfrm>
        </p:grpSpPr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D1318B55-8D8D-453D-9725-F328458A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52" y="3318263"/>
              <a:ext cx="415534" cy="415534"/>
            </a:xfrm>
            <a:prstGeom prst="rect">
              <a:avLst/>
            </a:prstGeom>
          </p:spPr>
        </p:pic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AB1D8885-5938-4D72-90A3-73D7E54307C6}"/>
                </a:ext>
              </a:extLst>
            </p:cNvPr>
            <p:cNvSpPr/>
            <p:nvPr/>
          </p:nvSpPr>
          <p:spPr>
            <a:xfrm rot="10800000">
              <a:off x="2679499" y="3441537"/>
              <a:ext cx="169755" cy="76626"/>
            </a:xfrm>
            <a:prstGeom prst="triangle">
              <a:avLst/>
            </a:prstGeom>
            <a:solidFill>
              <a:srgbClr val="305C81"/>
            </a:solidFill>
            <a:ln>
              <a:solidFill>
                <a:srgbClr val="305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C239AAC-A59E-46BA-825B-A46A6C7B893A}"/>
              </a:ext>
            </a:extLst>
          </p:cNvPr>
          <p:cNvGrpSpPr/>
          <p:nvPr/>
        </p:nvGrpSpPr>
        <p:grpSpPr>
          <a:xfrm>
            <a:off x="5075842" y="3303509"/>
            <a:ext cx="415534" cy="415534"/>
            <a:chOff x="5263410" y="3303509"/>
            <a:chExt cx="415534" cy="415534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53288FA-B969-47AE-9525-4AB00B7EB7AE}"/>
                </a:ext>
              </a:extLst>
            </p:cNvPr>
            <p:cNvGrpSpPr/>
            <p:nvPr/>
          </p:nvGrpSpPr>
          <p:grpSpPr>
            <a:xfrm>
              <a:off x="5263410" y="3303509"/>
              <a:ext cx="415534" cy="415534"/>
              <a:chOff x="2565352" y="3318263"/>
              <a:chExt cx="415534" cy="415534"/>
            </a:xfrm>
          </p:grpSpPr>
          <p:pic>
            <p:nvPicPr>
              <p:cNvPr id="131" name="그림 13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1A3F7FB-4DDB-4EAE-8AEB-2A49F794E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5352" y="3318263"/>
                <a:ext cx="415534" cy="415534"/>
              </a:xfrm>
              <a:prstGeom prst="rect">
                <a:avLst/>
              </a:prstGeom>
            </p:spPr>
          </p:pic>
          <p:sp>
            <p:nvSpPr>
              <p:cNvPr id="132" name="이등변 삼각형 131">
                <a:extLst>
                  <a:ext uri="{FF2B5EF4-FFF2-40B4-BE49-F238E27FC236}">
                    <a16:creationId xmlns:a16="http://schemas.microsoft.com/office/drawing/2014/main" id="{811F3575-C9FB-4258-896B-3940A7C16953}"/>
                  </a:ext>
                </a:extLst>
              </p:cNvPr>
              <p:cNvSpPr/>
              <p:nvPr/>
            </p:nvSpPr>
            <p:spPr>
              <a:xfrm rot="10800000">
                <a:off x="2708248" y="3467960"/>
                <a:ext cx="118800" cy="55749"/>
              </a:xfrm>
              <a:prstGeom prst="triangle">
                <a:avLst/>
              </a:prstGeom>
              <a:solidFill>
                <a:srgbClr val="305C81"/>
              </a:solidFill>
              <a:ln>
                <a:solidFill>
                  <a:srgbClr val="305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8A68C76-5964-4B60-8C86-1009F7FD6046}"/>
                </a:ext>
              </a:extLst>
            </p:cNvPr>
            <p:cNvSpPr/>
            <p:nvPr/>
          </p:nvSpPr>
          <p:spPr>
            <a:xfrm>
              <a:off x="5368251" y="3609975"/>
              <a:ext cx="203100" cy="36000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759D055-7655-4A1A-88F7-A0E133868471}"/>
              </a:ext>
            </a:extLst>
          </p:cNvPr>
          <p:cNvGrpSpPr/>
          <p:nvPr/>
        </p:nvGrpSpPr>
        <p:grpSpPr>
          <a:xfrm>
            <a:off x="5802648" y="2253412"/>
            <a:ext cx="426269" cy="454734"/>
            <a:chOff x="5263410" y="3303509"/>
            <a:chExt cx="415534" cy="415534"/>
          </a:xfrm>
        </p:grpSpPr>
        <p:pic>
          <p:nvPicPr>
            <p:cNvPr id="134" name="그림 133" descr="그리기이(가) 표시된 사진&#10;&#10;자동 생성된 설명">
              <a:extLst>
                <a:ext uri="{FF2B5EF4-FFF2-40B4-BE49-F238E27FC236}">
                  <a16:creationId xmlns:a16="http://schemas.microsoft.com/office/drawing/2014/main" id="{53625377-65B3-4DB1-8046-922E7A4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10" y="3303509"/>
              <a:ext cx="415534" cy="415534"/>
            </a:xfrm>
            <a:prstGeom prst="rect">
              <a:avLst/>
            </a:prstGeom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7C552C5-8D7D-4FC8-BB76-7A4C1B677C09}"/>
                </a:ext>
              </a:extLst>
            </p:cNvPr>
            <p:cNvSpPr/>
            <p:nvPr/>
          </p:nvSpPr>
          <p:spPr>
            <a:xfrm>
              <a:off x="5370632" y="3575093"/>
              <a:ext cx="192670" cy="70882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5B59DC-243D-4F9B-8631-401A1A12EE48}"/>
              </a:ext>
            </a:extLst>
          </p:cNvPr>
          <p:cNvSpPr/>
          <p:nvPr/>
        </p:nvSpPr>
        <p:spPr>
          <a:xfrm>
            <a:off x="6422013" y="3449192"/>
            <a:ext cx="2605360" cy="581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참여자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(1~7)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 랜덤 선택</a:t>
            </a:r>
            <a:endParaRPr lang="en-US" altLang="ko-KR" sz="160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</a:t>
            </a:r>
            <a:r>
              <a:rPr lang="ko-KR" altLang="en-US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당첨</a:t>
            </a:r>
            <a:r>
              <a:rPr lang="en-US" altLang="ko-KR" sz="1600">
                <a:solidFill>
                  <a:srgbClr val="305C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600" dirty="0">
              <a:solidFill>
                <a:srgbClr val="305C8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7373F94-30AD-4EB6-94BE-0C7C010DEBC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8"/>
          <a:stretch/>
        </p:blipFill>
        <p:spPr>
          <a:xfrm>
            <a:off x="10530663" y="1369661"/>
            <a:ext cx="1380379" cy="1245545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E5B7C30-3207-4FCB-8C2B-29F80E8D5734}"/>
              </a:ext>
            </a:extLst>
          </p:cNvPr>
          <p:cNvSpPr/>
          <p:nvPr/>
        </p:nvSpPr>
        <p:spPr>
          <a:xfrm>
            <a:off x="4908156" y="515750"/>
            <a:ext cx="1545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설명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0C35DB6-E2FD-4060-9ADD-0FC23DE915E5}"/>
              </a:ext>
            </a:extLst>
          </p:cNvPr>
          <p:cNvSpPr/>
          <p:nvPr/>
        </p:nvSpPr>
        <p:spPr>
          <a:xfrm>
            <a:off x="476799" y="3315792"/>
            <a:ext cx="2449147" cy="1463795"/>
          </a:xfrm>
          <a:prstGeom prst="wedgeRoundRectCallout">
            <a:avLst>
              <a:gd name="adj1" fmla="val -33087"/>
              <a:gd name="adj2" fmla="val 56487"/>
              <a:gd name="adj3" fmla="val 16667"/>
            </a:avLst>
          </a:prstGeom>
          <a:noFill/>
          <a:ln w="28575">
            <a:solidFill>
              <a:srgbClr val="305C8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7A87EC-F8D2-427C-A5AD-CA779613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8E6B99-3F32-422F-A462-218BCAB86095}"/>
              </a:ext>
            </a:extLst>
          </p:cNvPr>
          <p:cNvSpPr/>
          <p:nvPr/>
        </p:nvSpPr>
        <p:spPr>
          <a:xfrm>
            <a:off x="223544" y="206232"/>
            <a:ext cx="641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1BBA8-80C5-4C81-96F6-09A03872DE7D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kumimoji="0" lang="en-US" altLang="ko-KR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Hidden100</a:t>
            </a: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이란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E5B7C30-3207-4FCB-8C2B-29F80E8D5734}"/>
              </a:ext>
            </a:extLst>
          </p:cNvPr>
          <p:cNvSpPr/>
          <p:nvPr/>
        </p:nvSpPr>
        <p:spPr>
          <a:xfrm>
            <a:off x="4908156" y="515750"/>
            <a:ext cx="2495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응모확률 투명화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C5C82-BD8F-4767-A184-E24C39AE6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90"/>
          <a:stretch/>
        </p:blipFill>
        <p:spPr>
          <a:xfrm>
            <a:off x="1457482" y="1928605"/>
            <a:ext cx="6843257" cy="2024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77EF97-93D4-481E-B5AF-3153DC67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90"/>
          <a:stretch/>
        </p:blipFill>
        <p:spPr>
          <a:xfrm>
            <a:off x="1457482" y="4335110"/>
            <a:ext cx="6843259" cy="2024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8DCF2F-91C4-4A93-B1F5-A5AF1413C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36"/>
          <a:stretch/>
        </p:blipFill>
        <p:spPr>
          <a:xfrm>
            <a:off x="7749261" y="3429000"/>
            <a:ext cx="3847877" cy="20242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3DFC20-6AEB-4079-8ACE-4967D3DCC58D}"/>
              </a:ext>
            </a:extLst>
          </p:cNvPr>
          <p:cNvSpPr/>
          <p:nvPr/>
        </p:nvSpPr>
        <p:spPr>
          <a:xfrm>
            <a:off x="5805938" y="5259347"/>
            <a:ext cx="1641987" cy="717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46B7DF4-7D5D-4071-B65E-F42326AD8DCB}"/>
              </a:ext>
            </a:extLst>
          </p:cNvPr>
          <p:cNvSpPr/>
          <p:nvPr/>
        </p:nvSpPr>
        <p:spPr>
          <a:xfrm>
            <a:off x="7749261" y="3421897"/>
            <a:ext cx="3847877" cy="20242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DACFFE-3F49-4F9A-9351-A809E87E6428}"/>
              </a:ext>
            </a:extLst>
          </p:cNvPr>
          <p:cNvCxnSpPr>
            <a:cxnSpLocks/>
          </p:cNvCxnSpPr>
          <p:nvPr/>
        </p:nvCxnSpPr>
        <p:spPr>
          <a:xfrm flipV="1">
            <a:off x="5805938" y="3421896"/>
            <a:ext cx="1943323" cy="18374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4B6963-DFAF-4536-AF33-83574C41C8B9}"/>
              </a:ext>
            </a:extLst>
          </p:cNvPr>
          <p:cNvCxnSpPr>
            <a:cxnSpLocks/>
          </p:cNvCxnSpPr>
          <p:nvPr/>
        </p:nvCxnSpPr>
        <p:spPr>
          <a:xfrm flipV="1">
            <a:off x="7447925" y="5460341"/>
            <a:ext cx="4149213" cy="5167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4915DAF-3DD3-45B8-B3F3-C2B1E9D54155}"/>
              </a:ext>
            </a:extLst>
          </p:cNvPr>
          <p:cNvSpPr/>
          <p:nvPr/>
        </p:nvSpPr>
        <p:spPr>
          <a:xfrm>
            <a:off x="4257804" y="3878503"/>
            <a:ext cx="926091" cy="707652"/>
          </a:xfrm>
          <a:prstGeom prst="downArrow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498BED8-AAF7-4170-BD60-345B036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4E4BB0-940B-4F08-B0B2-ED62D32FA42F}"/>
              </a:ext>
            </a:extLst>
          </p:cNvPr>
          <p:cNvSpPr txBox="1"/>
          <p:nvPr/>
        </p:nvSpPr>
        <p:spPr>
          <a:xfrm>
            <a:off x="1537429" y="1328431"/>
            <a:ext cx="911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응모한 상품의 목표금액 적립시 당첨확률을 공개하여 투명성 유지 </a:t>
            </a:r>
            <a:endParaRPr lang="en-US" altLang="ko-KR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3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B75A47-0B86-433A-A9DC-9E5BD7D4C99F}"/>
              </a:ext>
            </a:extLst>
          </p:cNvPr>
          <p:cNvCxnSpPr>
            <a:cxnSpLocks/>
          </p:cNvCxnSpPr>
          <p:nvPr/>
        </p:nvCxnSpPr>
        <p:spPr>
          <a:xfrm flipV="1">
            <a:off x="3118070" y="1743487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6D7319-E813-49BB-A7A5-8C8AF78F9944}"/>
              </a:ext>
            </a:extLst>
          </p:cNvPr>
          <p:cNvSpPr txBox="1"/>
          <p:nvPr/>
        </p:nvSpPr>
        <p:spPr>
          <a:xfrm>
            <a:off x="5032761" y="1482801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인증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D9DCA-CCE6-41F2-B9C8-BF36628EC8C3}"/>
              </a:ext>
            </a:extLst>
          </p:cNvPr>
          <p:cNvGrpSpPr/>
          <p:nvPr/>
        </p:nvGrpSpPr>
        <p:grpSpPr>
          <a:xfrm>
            <a:off x="9205266" y="1570730"/>
            <a:ext cx="1951476" cy="4629120"/>
            <a:chOff x="9029085" y="1842561"/>
            <a:chExt cx="1951476" cy="391866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1B32007-51B7-4E06-9375-2166F65FDB02}"/>
                </a:ext>
              </a:extLst>
            </p:cNvPr>
            <p:cNvSpPr/>
            <p:nvPr/>
          </p:nvSpPr>
          <p:spPr>
            <a:xfrm>
              <a:off x="9029085" y="1842561"/>
              <a:ext cx="1951476" cy="3918665"/>
            </a:xfrm>
            <a:prstGeom prst="roundRect">
              <a:avLst/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CE8E33-753E-4D5C-B8D3-AB9A6AE2BE20}"/>
                </a:ext>
              </a:extLst>
            </p:cNvPr>
            <p:cNvGrpSpPr/>
            <p:nvPr/>
          </p:nvGrpSpPr>
          <p:grpSpPr>
            <a:xfrm>
              <a:off x="9279245" y="3018475"/>
              <a:ext cx="1451155" cy="1434254"/>
              <a:chOff x="5373362" y="2023442"/>
              <a:chExt cx="1451155" cy="14342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254FB0-7B8D-4044-8689-C96BDE187A38}"/>
                  </a:ext>
                </a:extLst>
              </p:cNvPr>
              <p:cNvSpPr txBox="1"/>
              <p:nvPr/>
            </p:nvSpPr>
            <p:spPr>
              <a:xfrm>
                <a:off x="5373362" y="3119142"/>
                <a:ext cx="1451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rPr>
                  <a:t>Hidden 100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endParaRPr>
              </a:p>
            </p:txBody>
          </p:sp>
          <p:pic>
            <p:nvPicPr>
              <p:cNvPr id="62" name="그래픽 61" descr="컴퓨터">
                <a:extLst>
                  <a:ext uri="{FF2B5EF4-FFF2-40B4-BE49-F238E27FC236}">
                    <a16:creationId xmlns:a16="http://schemas.microsoft.com/office/drawing/2014/main" id="{80687D3F-970F-40A7-962F-4FA423BA1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56000" y="2023442"/>
                <a:ext cx="1080000" cy="1080000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064C10-178F-44BD-A046-288DF5E2279A}"/>
              </a:ext>
            </a:extLst>
          </p:cNvPr>
          <p:cNvGrpSpPr/>
          <p:nvPr/>
        </p:nvGrpSpPr>
        <p:grpSpPr>
          <a:xfrm>
            <a:off x="648014" y="1355806"/>
            <a:ext cx="2322286" cy="2322286"/>
            <a:chOff x="647271" y="1479608"/>
            <a:chExt cx="2322286" cy="23222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C626F95-D183-429B-846D-62B4E1DA5627}"/>
                </a:ext>
              </a:extLst>
            </p:cNvPr>
            <p:cNvSpPr/>
            <p:nvPr/>
          </p:nvSpPr>
          <p:spPr>
            <a:xfrm>
              <a:off x="647271" y="1479608"/>
              <a:ext cx="2322286" cy="232228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5BCCF2-087F-4D72-98EC-4C5A9AAB0AC0}"/>
                </a:ext>
              </a:extLst>
            </p:cNvPr>
            <p:cNvSpPr txBox="1"/>
            <p:nvPr/>
          </p:nvSpPr>
          <p:spPr>
            <a:xfrm>
              <a:off x="1340414" y="3119142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사용자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pic>
          <p:nvPicPr>
            <p:cNvPr id="60" name="그래픽 59" descr="사람">
              <a:extLst>
                <a:ext uri="{FF2B5EF4-FFF2-40B4-BE49-F238E27FC236}">
                  <a16:creationId xmlns:a16="http://schemas.microsoft.com/office/drawing/2014/main" id="{1D289342-C297-4057-8B67-207447AA3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3128" y="2005991"/>
              <a:ext cx="1008000" cy="1008000"/>
            </a:xfrm>
            <a:prstGeom prst="rect">
              <a:avLst/>
            </a:prstGeom>
          </p:spPr>
        </p:pic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81BED19-98F2-4D0C-80D7-1ACDCDADAED8}"/>
                </a:ext>
              </a:extLst>
            </p:cNvPr>
            <p:cNvSpPr/>
            <p:nvPr/>
          </p:nvSpPr>
          <p:spPr>
            <a:xfrm>
              <a:off x="2004037" y="2703712"/>
              <a:ext cx="469191" cy="338554"/>
            </a:xfrm>
            <a:prstGeom prst="cube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16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시나리오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시나리오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등록과 응모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CF3710F-A81B-4A70-8A8A-FFF93C192C56}"/>
              </a:ext>
            </a:extLst>
          </p:cNvPr>
          <p:cNvGrpSpPr/>
          <p:nvPr/>
        </p:nvGrpSpPr>
        <p:grpSpPr>
          <a:xfrm>
            <a:off x="682914" y="3893161"/>
            <a:ext cx="2322286" cy="2322286"/>
            <a:chOff x="647271" y="1479608"/>
            <a:chExt cx="2322286" cy="2322286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B124E1-41C3-4E36-9924-9A35705F97DD}"/>
                </a:ext>
              </a:extLst>
            </p:cNvPr>
            <p:cNvSpPr/>
            <p:nvPr/>
          </p:nvSpPr>
          <p:spPr>
            <a:xfrm>
              <a:off x="647271" y="1479608"/>
              <a:ext cx="2322286" cy="232228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14C1170-9CB3-4679-9A3B-0C4BB07D4CED}"/>
                </a:ext>
              </a:extLst>
            </p:cNvPr>
            <p:cNvSpPr txBox="1"/>
            <p:nvPr/>
          </p:nvSpPr>
          <p:spPr>
            <a:xfrm>
              <a:off x="1340414" y="3119142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사용자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B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pic>
          <p:nvPicPr>
            <p:cNvPr id="91" name="그래픽 90" descr="사람">
              <a:extLst>
                <a:ext uri="{FF2B5EF4-FFF2-40B4-BE49-F238E27FC236}">
                  <a16:creationId xmlns:a16="http://schemas.microsoft.com/office/drawing/2014/main" id="{5AD8EBDA-DFA2-4F7C-86A0-AD3BF165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3128" y="2005991"/>
              <a:ext cx="1008000" cy="1008000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3A2A21-7F5F-417F-8836-CCE8C4BA3BEF}"/>
              </a:ext>
            </a:extLst>
          </p:cNvPr>
          <p:cNvCxnSpPr>
            <a:cxnSpLocks/>
          </p:cNvCxnSpPr>
          <p:nvPr/>
        </p:nvCxnSpPr>
        <p:spPr>
          <a:xfrm flipV="1">
            <a:off x="3098332" y="3857451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64E16A6-F6FF-4882-8B9C-90CE212DDB63}"/>
              </a:ext>
            </a:extLst>
          </p:cNvPr>
          <p:cNvSpPr txBox="1"/>
          <p:nvPr/>
        </p:nvSpPr>
        <p:spPr>
          <a:xfrm>
            <a:off x="5026714" y="3581065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조회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9486D8A-DE17-42DB-897A-199536E47412}"/>
              </a:ext>
            </a:extLst>
          </p:cNvPr>
          <p:cNvCxnSpPr>
            <a:cxnSpLocks/>
          </p:cNvCxnSpPr>
          <p:nvPr/>
        </p:nvCxnSpPr>
        <p:spPr>
          <a:xfrm flipV="1">
            <a:off x="3118070" y="2099532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73CDF8-392F-46E2-8577-F6F0463B5DAD}"/>
              </a:ext>
            </a:extLst>
          </p:cNvPr>
          <p:cNvSpPr txBox="1"/>
          <p:nvPr/>
        </p:nvSpPr>
        <p:spPr>
          <a:xfrm>
            <a:off x="3667894" y="1862687"/>
            <a:ext cx="43458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중고 상품 등록</a:t>
            </a:r>
            <a:endParaRPr lang="en-US" altLang="ko-KR" sz="1200">
              <a:solidFill>
                <a:srgbClr val="E7E6E6">
                  <a:lumMod val="25000"/>
                </a:srgb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상품명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카테고리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이미지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마감일시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목표가격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상세정보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3560969-AEAA-47F3-B410-8C0D6E722085}"/>
              </a:ext>
            </a:extLst>
          </p:cNvPr>
          <p:cNvCxnSpPr>
            <a:cxnSpLocks/>
          </p:cNvCxnSpPr>
          <p:nvPr/>
        </p:nvCxnSpPr>
        <p:spPr>
          <a:xfrm flipV="1">
            <a:off x="3118070" y="2671726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FD6FFF-C297-42CB-8377-1DA28F81E9B3}"/>
              </a:ext>
            </a:extLst>
          </p:cNvPr>
          <p:cNvSpPr txBox="1"/>
          <p:nvPr/>
        </p:nvSpPr>
        <p:spPr>
          <a:xfrm>
            <a:off x="5046452" y="2395340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상품 조회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BCBA28F-F8E9-48E4-9EAC-03110ADD0183}"/>
              </a:ext>
            </a:extLst>
          </p:cNvPr>
          <p:cNvCxnSpPr>
            <a:cxnSpLocks/>
          </p:cNvCxnSpPr>
          <p:nvPr/>
        </p:nvCxnSpPr>
        <p:spPr>
          <a:xfrm flipV="1">
            <a:off x="3101176" y="2993024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F4D360C-4991-49D8-9619-8D166C82384B}"/>
              </a:ext>
            </a:extLst>
          </p:cNvPr>
          <p:cNvSpPr txBox="1"/>
          <p:nvPr/>
        </p:nvSpPr>
        <p:spPr>
          <a:xfrm>
            <a:off x="3659696" y="2760660"/>
            <a:ext cx="4320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내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현황 제공</a:t>
            </a:r>
            <a:endParaRPr lang="en-US" altLang="ko-KR" sz="1200">
              <a:solidFill>
                <a:srgbClr val="E7E6E6">
                  <a:lumMod val="25000"/>
                </a:srgb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누적금액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참여자 수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 정보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정보수정 및 판매취소 가능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F5C4F2A-C519-4304-98FF-451E2C4C2573}"/>
              </a:ext>
            </a:extLst>
          </p:cNvPr>
          <p:cNvCxnSpPr>
            <a:cxnSpLocks/>
          </p:cNvCxnSpPr>
          <p:nvPr/>
        </p:nvCxnSpPr>
        <p:spPr>
          <a:xfrm flipV="1">
            <a:off x="3098332" y="4148138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34DE109-B654-4CDE-8642-F8A6279430B0}"/>
              </a:ext>
            </a:extLst>
          </p:cNvPr>
          <p:cNvSpPr txBox="1"/>
          <p:nvPr/>
        </p:nvSpPr>
        <p:spPr>
          <a:xfrm>
            <a:off x="3546563" y="3924641"/>
            <a:ext cx="449707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정보 제공</a:t>
            </a:r>
            <a:endParaRPr lang="en-US" altLang="ko-KR" sz="1200">
              <a:solidFill>
                <a:srgbClr val="E7E6E6">
                  <a:lumMod val="25000"/>
                </a:srgb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상품명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카테고리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상품 이미지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마감일시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상세정보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참여자 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507ADDF-0CED-49E0-9FFF-2897DDD7C3E2}"/>
              </a:ext>
            </a:extLst>
          </p:cNvPr>
          <p:cNvCxnSpPr>
            <a:cxnSpLocks/>
          </p:cNvCxnSpPr>
          <p:nvPr/>
        </p:nvCxnSpPr>
        <p:spPr>
          <a:xfrm flipV="1">
            <a:off x="3118068" y="4746647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9ECAF-07F6-4098-8EBB-1B19A5CA3E4F}"/>
              </a:ext>
            </a:extLst>
          </p:cNvPr>
          <p:cNvSpPr txBox="1"/>
          <p:nvPr/>
        </p:nvSpPr>
        <p:spPr>
          <a:xfrm>
            <a:off x="5055818" y="4479172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응모요청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B8441A6-F7A8-48B3-9DA9-303A789D76B6}"/>
              </a:ext>
            </a:extLst>
          </p:cNvPr>
          <p:cNvCxnSpPr>
            <a:cxnSpLocks/>
          </p:cNvCxnSpPr>
          <p:nvPr/>
        </p:nvCxnSpPr>
        <p:spPr>
          <a:xfrm flipV="1">
            <a:off x="3098332" y="5085111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932CD5E-3DEC-42EC-952A-9212F886655E}"/>
              </a:ext>
            </a:extLst>
          </p:cNvPr>
          <p:cNvSpPr txBox="1"/>
          <p:nvPr/>
        </p:nvSpPr>
        <p:spPr>
          <a:xfrm>
            <a:off x="4953753" y="4808112"/>
            <a:ext cx="174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6.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인증 요청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E615522-4E1B-49A7-A0D9-072F878A73D5}"/>
              </a:ext>
            </a:extLst>
          </p:cNvPr>
          <p:cNvCxnSpPr>
            <a:cxnSpLocks/>
          </p:cNvCxnSpPr>
          <p:nvPr/>
        </p:nvCxnSpPr>
        <p:spPr>
          <a:xfrm flipV="1">
            <a:off x="3118069" y="5417229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71DB83-690A-44E3-9F18-D6C2E648B5DC}"/>
              </a:ext>
            </a:extLst>
          </p:cNvPr>
          <p:cNvSpPr txBox="1"/>
          <p:nvPr/>
        </p:nvSpPr>
        <p:spPr>
          <a:xfrm>
            <a:off x="5055818" y="5140906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6.2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사용자 인증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9EEF3E-B7F5-40FF-B1CF-3B2E3B95D263}"/>
              </a:ext>
            </a:extLst>
          </p:cNvPr>
          <p:cNvCxnSpPr>
            <a:cxnSpLocks/>
          </p:cNvCxnSpPr>
          <p:nvPr/>
        </p:nvCxnSpPr>
        <p:spPr>
          <a:xfrm flipV="1">
            <a:off x="3098332" y="5764169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88AE555-302D-44E4-8DCC-A96DD21ABB8D}"/>
              </a:ext>
            </a:extLst>
          </p:cNvPr>
          <p:cNvSpPr txBox="1"/>
          <p:nvPr/>
        </p:nvSpPr>
        <p:spPr>
          <a:xfrm>
            <a:off x="4641119" y="5487170"/>
            <a:ext cx="241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6.3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코인 충전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응모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E39D9CB-EDEF-4F9C-B4BB-B8C18C6702A1}"/>
              </a:ext>
            </a:extLst>
          </p:cNvPr>
          <p:cNvCxnSpPr>
            <a:cxnSpLocks/>
          </p:cNvCxnSpPr>
          <p:nvPr/>
        </p:nvCxnSpPr>
        <p:spPr>
          <a:xfrm flipV="1">
            <a:off x="3098332" y="6102633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D375618-AB4B-4182-8ABC-AD7C83F7561B}"/>
              </a:ext>
            </a:extLst>
          </p:cNvPr>
          <p:cNvSpPr txBox="1"/>
          <p:nvPr/>
        </p:nvSpPr>
        <p:spPr>
          <a:xfrm>
            <a:off x="4953753" y="5825634"/>
            <a:ext cx="174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7.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응모현황 제공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18BF07B6-014B-4C49-8321-8C139D74AC75}"/>
              </a:ext>
            </a:extLst>
          </p:cNvPr>
          <p:cNvSpPr/>
          <p:nvPr/>
        </p:nvSpPr>
        <p:spPr>
          <a:xfrm>
            <a:off x="6531506" y="1838182"/>
            <a:ext cx="371817" cy="269722"/>
          </a:xfrm>
          <a:prstGeom prst="cube">
            <a:avLst/>
          </a:prstGeom>
          <a:solidFill>
            <a:srgbClr val="305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941753D-51CD-431D-B3EB-572996F72D4E}"/>
              </a:ext>
            </a:extLst>
          </p:cNvPr>
          <p:cNvGrpSpPr/>
          <p:nvPr/>
        </p:nvGrpSpPr>
        <p:grpSpPr>
          <a:xfrm>
            <a:off x="6865184" y="1746738"/>
            <a:ext cx="371817" cy="379318"/>
            <a:chOff x="2565352" y="3318263"/>
            <a:chExt cx="415534" cy="415534"/>
          </a:xfrm>
        </p:grpSpPr>
        <p:pic>
          <p:nvPicPr>
            <p:cNvPr id="57" name="그림 56" descr="그리기이(가) 표시된 사진&#10;&#10;자동 생성된 설명">
              <a:extLst>
                <a:ext uri="{FF2B5EF4-FFF2-40B4-BE49-F238E27FC236}">
                  <a16:creationId xmlns:a16="http://schemas.microsoft.com/office/drawing/2014/main" id="{A2B0FC62-0419-4763-9AA3-881963CED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52" y="3318263"/>
              <a:ext cx="415534" cy="415534"/>
            </a:xfrm>
            <a:prstGeom prst="rect">
              <a:avLst/>
            </a:prstGeom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6B7DD672-A9D3-40EC-8789-5DA251CAA9C6}"/>
                </a:ext>
              </a:extLst>
            </p:cNvPr>
            <p:cNvSpPr/>
            <p:nvPr/>
          </p:nvSpPr>
          <p:spPr>
            <a:xfrm rot="10800000">
              <a:off x="2679499" y="3441537"/>
              <a:ext cx="169755" cy="76626"/>
            </a:xfrm>
            <a:prstGeom prst="triangle">
              <a:avLst/>
            </a:prstGeom>
            <a:solidFill>
              <a:srgbClr val="305C81"/>
            </a:solidFill>
            <a:ln>
              <a:solidFill>
                <a:srgbClr val="305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27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ED9DCA-CCE6-41F2-B9C8-BF36628EC8C3}"/>
              </a:ext>
            </a:extLst>
          </p:cNvPr>
          <p:cNvGrpSpPr/>
          <p:nvPr/>
        </p:nvGrpSpPr>
        <p:grpSpPr>
          <a:xfrm>
            <a:off x="9205266" y="1570730"/>
            <a:ext cx="1951476" cy="4629120"/>
            <a:chOff x="9029085" y="1842561"/>
            <a:chExt cx="1951476" cy="391866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1B32007-51B7-4E06-9375-2166F65FDB02}"/>
                </a:ext>
              </a:extLst>
            </p:cNvPr>
            <p:cNvSpPr/>
            <p:nvPr/>
          </p:nvSpPr>
          <p:spPr>
            <a:xfrm>
              <a:off x="9029085" y="1842561"/>
              <a:ext cx="1951476" cy="3918665"/>
            </a:xfrm>
            <a:prstGeom prst="roundRect">
              <a:avLst/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CE8E33-753E-4D5C-B8D3-AB9A6AE2BE20}"/>
                </a:ext>
              </a:extLst>
            </p:cNvPr>
            <p:cNvGrpSpPr/>
            <p:nvPr/>
          </p:nvGrpSpPr>
          <p:grpSpPr>
            <a:xfrm>
              <a:off x="9279245" y="3018475"/>
              <a:ext cx="1451155" cy="1434254"/>
              <a:chOff x="5373362" y="2023442"/>
              <a:chExt cx="1451155" cy="14342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254FB0-7B8D-4044-8689-C96BDE187A38}"/>
                  </a:ext>
                </a:extLst>
              </p:cNvPr>
              <p:cNvSpPr txBox="1"/>
              <p:nvPr/>
            </p:nvSpPr>
            <p:spPr>
              <a:xfrm>
                <a:off x="5373362" y="3119142"/>
                <a:ext cx="1451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rPr>
                  <a:t>Hidden 100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endParaRPr>
              </a:p>
            </p:txBody>
          </p:sp>
          <p:pic>
            <p:nvPicPr>
              <p:cNvPr id="62" name="그래픽 61" descr="컴퓨터">
                <a:extLst>
                  <a:ext uri="{FF2B5EF4-FFF2-40B4-BE49-F238E27FC236}">
                    <a16:creationId xmlns:a16="http://schemas.microsoft.com/office/drawing/2014/main" id="{80687D3F-970F-40A7-962F-4FA423BA1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56000" y="2023442"/>
                <a:ext cx="1080000" cy="1080000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064C10-178F-44BD-A046-288DF5E2279A}"/>
              </a:ext>
            </a:extLst>
          </p:cNvPr>
          <p:cNvGrpSpPr/>
          <p:nvPr/>
        </p:nvGrpSpPr>
        <p:grpSpPr>
          <a:xfrm>
            <a:off x="648014" y="1355806"/>
            <a:ext cx="2322286" cy="2322286"/>
            <a:chOff x="647271" y="1479608"/>
            <a:chExt cx="2322286" cy="23222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C626F95-D183-429B-846D-62B4E1DA5627}"/>
                </a:ext>
              </a:extLst>
            </p:cNvPr>
            <p:cNvSpPr/>
            <p:nvPr/>
          </p:nvSpPr>
          <p:spPr>
            <a:xfrm>
              <a:off x="647271" y="1479608"/>
              <a:ext cx="2322286" cy="232228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5BCCF2-087F-4D72-98EC-4C5A9AAB0AC0}"/>
                </a:ext>
              </a:extLst>
            </p:cNvPr>
            <p:cNvSpPr txBox="1"/>
            <p:nvPr/>
          </p:nvSpPr>
          <p:spPr>
            <a:xfrm>
              <a:off x="1340414" y="3119142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사용자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pic>
          <p:nvPicPr>
            <p:cNvPr id="60" name="그래픽 59" descr="사람">
              <a:extLst>
                <a:ext uri="{FF2B5EF4-FFF2-40B4-BE49-F238E27FC236}">
                  <a16:creationId xmlns:a16="http://schemas.microsoft.com/office/drawing/2014/main" id="{1D289342-C297-4057-8B67-207447AA3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3128" y="2005991"/>
              <a:ext cx="1008000" cy="1008000"/>
            </a:xfrm>
            <a:prstGeom prst="rect">
              <a:avLst/>
            </a:prstGeom>
          </p:spPr>
        </p:pic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81BED19-98F2-4D0C-80D7-1ACDCDADAED8}"/>
                </a:ext>
              </a:extLst>
            </p:cNvPr>
            <p:cNvSpPr/>
            <p:nvPr/>
          </p:nvSpPr>
          <p:spPr>
            <a:xfrm>
              <a:off x="2004037" y="2703712"/>
              <a:ext cx="469191" cy="338554"/>
            </a:xfrm>
            <a:prstGeom prst="cube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16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시나리오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429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시나리오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마감</a:t>
            </a:r>
            <a:r>
              <a:rPr kumimoji="0" lang="en-US" altLang="ko-KR" sz="20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CF3710F-A81B-4A70-8A8A-FFF93C192C56}"/>
              </a:ext>
            </a:extLst>
          </p:cNvPr>
          <p:cNvGrpSpPr/>
          <p:nvPr/>
        </p:nvGrpSpPr>
        <p:grpSpPr>
          <a:xfrm>
            <a:off x="682914" y="3893161"/>
            <a:ext cx="2322286" cy="2322286"/>
            <a:chOff x="647271" y="1479608"/>
            <a:chExt cx="2322286" cy="2322286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B124E1-41C3-4E36-9924-9A35705F97DD}"/>
                </a:ext>
              </a:extLst>
            </p:cNvPr>
            <p:cNvSpPr/>
            <p:nvPr/>
          </p:nvSpPr>
          <p:spPr>
            <a:xfrm>
              <a:off x="647271" y="1479608"/>
              <a:ext cx="2322286" cy="232228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14C1170-9CB3-4679-9A3B-0C4BB07D4CED}"/>
                </a:ext>
              </a:extLst>
            </p:cNvPr>
            <p:cNvSpPr txBox="1"/>
            <p:nvPr/>
          </p:nvSpPr>
          <p:spPr>
            <a:xfrm>
              <a:off x="1340414" y="3119142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사용자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B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pic>
          <p:nvPicPr>
            <p:cNvPr id="91" name="그래픽 90" descr="사람">
              <a:extLst>
                <a:ext uri="{FF2B5EF4-FFF2-40B4-BE49-F238E27FC236}">
                  <a16:creationId xmlns:a16="http://schemas.microsoft.com/office/drawing/2014/main" id="{5AD8EBDA-DFA2-4F7C-86A0-AD3BF165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3128" y="2005991"/>
              <a:ext cx="1008000" cy="1008000"/>
            </a:xfrm>
            <a:prstGeom prst="rect">
              <a:avLst/>
            </a:prstGeom>
          </p:spPr>
        </p:pic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BCBA28F-F8E9-48E4-9EAC-03110ADD0183}"/>
              </a:ext>
            </a:extLst>
          </p:cNvPr>
          <p:cNvCxnSpPr>
            <a:cxnSpLocks/>
          </p:cNvCxnSpPr>
          <p:nvPr/>
        </p:nvCxnSpPr>
        <p:spPr>
          <a:xfrm flipV="1">
            <a:off x="3118068" y="1958305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F4D360C-4991-49D8-9619-8D166C82384B}"/>
              </a:ext>
            </a:extLst>
          </p:cNvPr>
          <p:cNvSpPr txBox="1"/>
          <p:nvPr/>
        </p:nvSpPr>
        <p:spPr>
          <a:xfrm>
            <a:off x="3520277" y="1723825"/>
            <a:ext cx="46268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2.1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내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거래 정보 제공</a:t>
            </a:r>
            <a:endParaRPr lang="en-US" altLang="ko-KR" sz="1200">
              <a:solidFill>
                <a:srgbClr val="E7E6E6">
                  <a:lumMod val="25000"/>
                </a:srgb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누적금액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참여자 수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 정보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완료된 거래 현황 정보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DED56416-4F34-4F21-AC0D-E18990B76004}"/>
              </a:ext>
            </a:extLst>
          </p:cNvPr>
          <p:cNvSpPr/>
          <p:nvPr/>
        </p:nvSpPr>
        <p:spPr>
          <a:xfrm>
            <a:off x="10668550" y="2760573"/>
            <a:ext cx="371817" cy="269722"/>
          </a:xfrm>
          <a:prstGeom prst="cube">
            <a:avLst/>
          </a:prstGeom>
          <a:solidFill>
            <a:srgbClr val="305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BC31FA-FD73-4F2D-BE61-5A048A1B1C84}"/>
              </a:ext>
            </a:extLst>
          </p:cNvPr>
          <p:cNvCxnSpPr>
            <a:cxnSpLocks/>
          </p:cNvCxnSpPr>
          <p:nvPr/>
        </p:nvCxnSpPr>
        <p:spPr>
          <a:xfrm flipV="1">
            <a:off x="9643077" y="2720178"/>
            <a:ext cx="0" cy="46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F72D29C-DEED-4D2A-9E41-3CE7CB7C5554}"/>
              </a:ext>
            </a:extLst>
          </p:cNvPr>
          <p:cNvCxnSpPr>
            <a:cxnSpLocks/>
          </p:cNvCxnSpPr>
          <p:nvPr/>
        </p:nvCxnSpPr>
        <p:spPr>
          <a:xfrm>
            <a:off x="9629073" y="2711130"/>
            <a:ext cx="936000" cy="46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0976CC-D4AB-4E7B-9D23-2B08FA660C61}"/>
              </a:ext>
            </a:extLst>
          </p:cNvPr>
          <p:cNvSpPr txBox="1"/>
          <p:nvPr/>
        </p:nvSpPr>
        <p:spPr>
          <a:xfrm>
            <a:off x="9184859" y="2406265"/>
            <a:ext cx="160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상품 타임아웃 발생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7E4BA0E-544C-4E87-AF19-B0F98E070A56}"/>
              </a:ext>
            </a:extLst>
          </p:cNvPr>
          <p:cNvGrpSpPr/>
          <p:nvPr/>
        </p:nvGrpSpPr>
        <p:grpSpPr>
          <a:xfrm>
            <a:off x="10679083" y="2326282"/>
            <a:ext cx="418091" cy="388814"/>
            <a:chOff x="5263410" y="3303509"/>
            <a:chExt cx="415534" cy="415534"/>
          </a:xfrm>
        </p:grpSpPr>
        <p:pic>
          <p:nvPicPr>
            <p:cNvPr id="65" name="그림 64" descr="그리기이(가) 표시된 사진&#10;&#10;자동 생성된 설명">
              <a:extLst>
                <a:ext uri="{FF2B5EF4-FFF2-40B4-BE49-F238E27FC236}">
                  <a16:creationId xmlns:a16="http://schemas.microsoft.com/office/drawing/2014/main" id="{23F5A4A0-2B79-40D6-ADBF-937273AF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10" y="3303509"/>
              <a:ext cx="415534" cy="415534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510F2F2-0450-4452-8C60-472A31E5E25D}"/>
                </a:ext>
              </a:extLst>
            </p:cNvPr>
            <p:cNvSpPr/>
            <p:nvPr/>
          </p:nvSpPr>
          <p:spPr>
            <a:xfrm>
              <a:off x="5370632" y="3575093"/>
              <a:ext cx="192670" cy="70882"/>
            </a:xfrm>
            <a:prstGeom prst="rect">
              <a:avLst/>
            </a:prstGeom>
            <a:solidFill>
              <a:srgbClr val="305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2B414D8-9444-40B2-8FC7-996AC3BCB3FC}"/>
              </a:ext>
            </a:extLst>
          </p:cNvPr>
          <p:cNvCxnSpPr>
            <a:cxnSpLocks/>
          </p:cNvCxnSpPr>
          <p:nvPr/>
        </p:nvCxnSpPr>
        <p:spPr>
          <a:xfrm flipV="1">
            <a:off x="3118068" y="4292511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D557D4A-DC09-48F3-B6D7-4222D41C19AB}"/>
              </a:ext>
            </a:extLst>
          </p:cNvPr>
          <p:cNvSpPr txBox="1"/>
          <p:nvPr/>
        </p:nvSpPr>
        <p:spPr>
          <a:xfrm>
            <a:off x="3520277" y="3977240"/>
            <a:ext cx="4626896" cy="623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2.2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당첨결과 알림 제공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상품의 당첨여부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F3F528B-44FE-4062-B5C1-659A0FEF0183}"/>
              </a:ext>
            </a:extLst>
          </p:cNvPr>
          <p:cNvCxnSpPr>
            <a:cxnSpLocks/>
          </p:cNvCxnSpPr>
          <p:nvPr/>
        </p:nvCxnSpPr>
        <p:spPr>
          <a:xfrm flipV="1">
            <a:off x="3119429" y="2556971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49B7576-1D64-4907-BFBD-A69948B165FC}"/>
              </a:ext>
            </a:extLst>
          </p:cNvPr>
          <p:cNvSpPr txBox="1"/>
          <p:nvPr/>
        </p:nvSpPr>
        <p:spPr>
          <a:xfrm>
            <a:off x="4961968" y="2278514"/>
            <a:ext cx="174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운송장 정보 입력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B0D05BA-271C-4563-B335-910A9C6BD6BE}"/>
              </a:ext>
            </a:extLst>
          </p:cNvPr>
          <p:cNvCxnSpPr>
            <a:cxnSpLocks/>
          </p:cNvCxnSpPr>
          <p:nvPr/>
        </p:nvCxnSpPr>
        <p:spPr>
          <a:xfrm flipV="1">
            <a:off x="3118068" y="4856785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7354E5-1799-4313-858B-864DD8305B70}"/>
              </a:ext>
            </a:extLst>
          </p:cNvPr>
          <p:cNvSpPr txBox="1"/>
          <p:nvPr/>
        </p:nvSpPr>
        <p:spPr>
          <a:xfrm>
            <a:off x="3520277" y="4541514"/>
            <a:ext cx="4626896" cy="623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당첨상품 조회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운송장 번호 등 상품 정보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14254C-AD49-47C5-BB58-1925E1B6C707}"/>
              </a:ext>
            </a:extLst>
          </p:cNvPr>
          <p:cNvCxnSpPr>
            <a:cxnSpLocks/>
          </p:cNvCxnSpPr>
          <p:nvPr/>
        </p:nvCxnSpPr>
        <p:spPr>
          <a:xfrm>
            <a:off x="2490277" y="2760573"/>
            <a:ext cx="34900" cy="1908000"/>
          </a:xfrm>
          <a:prstGeom prst="bentConnector3">
            <a:avLst>
              <a:gd name="adj1" fmla="val 1218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0B1672-EB4E-4C08-9CA6-E04BCB651D5A}"/>
              </a:ext>
            </a:extLst>
          </p:cNvPr>
          <p:cNvSpPr txBox="1"/>
          <p:nvPr/>
        </p:nvSpPr>
        <p:spPr>
          <a:xfrm>
            <a:off x="2581847" y="2737526"/>
            <a:ext cx="369332" cy="17366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상품배송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0385DC7-8BF4-4E0E-9C89-2D0C0D937CEB}"/>
              </a:ext>
            </a:extLst>
          </p:cNvPr>
          <p:cNvCxnSpPr>
            <a:cxnSpLocks/>
          </p:cNvCxnSpPr>
          <p:nvPr/>
        </p:nvCxnSpPr>
        <p:spPr>
          <a:xfrm flipV="1">
            <a:off x="3119429" y="5522580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3CB35F8-F897-4702-AB6B-64AB88499BE2}"/>
              </a:ext>
            </a:extLst>
          </p:cNvPr>
          <p:cNvSpPr txBox="1"/>
          <p:nvPr/>
        </p:nvSpPr>
        <p:spPr>
          <a:xfrm>
            <a:off x="5047811" y="5246194"/>
            <a:ext cx="15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수령 확인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E8D32B0-0DC8-4DCD-A74A-FEE87BD9E30A}"/>
              </a:ext>
            </a:extLst>
          </p:cNvPr>
          <p:cNvCxnSpPr>
            <a:cxnSpLocks/>
          </p:cNvCxnSpPr>
          <p:nvPr/>
        </p:nvCxnSpPr>
        <p:spPr>
          <a:xfrm flipV="1">
            <a:off x="3118068" y="2976448"/>
            <a:ext cx="5919019" cy="3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9FE24FD-3C09-4B30-AA0E-524E497455B6}"/>
              </a:ext>
            </a:extLst>
          </p:cNvPr>
          <p:cNvSpPr txBox="1"/>
          <p:nvPr/>
        </p:nvSpPr>
        <p:spPr>
          <a:xfrm>
            <a:off x="3520277" y="2741968"/>
            <a:ext cx="462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누적금액 수령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32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2DE3DB0-9B1D-4848-AF06-59D550655B1C}"/>
              </a:ext>
            </a:extLst>
          </p:cNvPr>
          <p:cNvSpPr/>
          <p:nvPr/>
        </p:nvSpPr>
        <p:spPr>
          <a:xfrm>
            <a:off x="671441" y="1506143"/>
            <a:ext cx="1951476" cy="4629120"/>
          </a:xfrm>
          <a:prstGeom prst="roundRect">
            <a:avLst/>
          </a:prstGeom>
          <a:solidFill>
            <a:srgbClr val="C8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254FB0-7B8D-4044-8689-C96BDE187A38}"/>
              </a:ext>
            </a:extLst>
          </p:cNvPr>
          <p:cNvSpPr txBox="1"/>
          <p:nvPr/>
        </p:nvSpPr>
        <p:spPr>
          <a:xfrm>
            <a:off x="5373362" y="3119142"/>
            <a:ext cx="1451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Hidden 100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184A3E-5276-4A9F-9E24-C72AFBC0FCD3}"/>
              </a:ext>
            </a:extLst>
          </p:cNvPr>
          <p:cNvCxnSpPr/>
          <p:nvPr/>
        </p:nvCxnSpPr>
        <p:spPr>
          <a:xfrm>
            <a:off x="3030519" y="2149504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956240-3ED1-45C4-98F4-006D558BC5A8}"/>
              </a:ext>
            </a:extLst>
          </p:cNvPr>
          <p:cNvCxnSpPr/>
          <p:nvPr/>
        </p:nvCxnSpPr>
        <p:spPr>
          <a:xfrm>
            <a:off x="3006505" y="2563442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AFAFF9-1477-466F-914F-AD2E0BE5420D}"/>
              </a:ext>
            </a:extLst>
          </p:cNvPr>
          <p:cNvSpPr txBox="1"/>
          <p:nvPr/>
        </p:nvSpPr>
        <p:spPr>
          <a:xfrm>
            <a:off x="2986734" y="2291042"/>
            <a:ext cx="1959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 제공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3815D-3F5B-45F1-9B90-5BA3E9CC4F29}"/>
              </a:ext>
            </a:extLst>
          </p:cNvPr>
          <p:cNvSpPr txBox="1"/>
          <p:nvPr/>
        </p:nvSpPr>
        <p:spPr>
          <a:xfrm>
            <a:off x="1171138" y="4172339"/>
            <a:ext cx="93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관리자</a:t>
            </a:r>
          </a:p>
        </p:txBody>
      </p:sp>
      <p:pic>
        <p:nvPicPr>
          <p:cNvPr id="61" name="그래픽 60" descr="모니터">
            <a:extLst>
              <a:ext uri="{FF2B5EF4-FFF2-40B4-BE49-F238E27FC236}">
                <a16:creationId xmlns:a16="http://schemas.microsoft.com/office/drawing/2014/main" id="{019C4DA0-0C08-48BA-A079-6AE9D2557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138" y="3099376"/>
            <a:ext cx="1008000" cy="1008000"/>
          </a:xfrm>
          <a:prstGeom prst="rect">
            <a:avLst/>
          </a:prstGeom>
        </p:spPr>
      </p:pic>
      <p:pic>
        <p:nvPicPr>
          <p:cNvPr id="62" name="그래픽 61" descr="컴퓨터">
            <a:extLst>
              <a:ext uri="{FF2B5EF4-FFF2-40B4-BE49-F238E27FC236}">
                <a16:creationId xmlns:a16="http://schemas.microsoft.com/office/drawing/2014/main" id="{80687D3F-970F-40A7-962F-4FA423BA1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000" y="2023442"/>
            <a:ext cx="1080000" cy="1080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03A935-2179-40F6-88BD-41D75BE5CDA0}"/>
              </a:ext>
            </a:extLst>
          </p:cNvPr>
          <p:cNvSpPr txBox="1"/>
          <p:nvPr/>
        </p:nvSpPr>
        <p:spPr>
          <a:xfrm>
            <a:off x="2789591" y="1874805"/>
            <a:ext cx="229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관리자 인증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9DD6E6-D495-4456-94BB-C924A23BEBD8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B6EECC-3513-47CB-AF9A-E483A03A26B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E30BA9F-0ACB-48AE-872D-F8F1BDAEC68B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34EF9A-54D9-4A52-8B43-1D373DF5198C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325234-5BFD-4FA2-9A80-0E01B1DD18BF}"/>
              </a:ext>
            </a:extLst>
          </p:cNvPr>
          <p:cNvSpPr/>
          <p:nvPr/>
        </p:nvSpPr>
        <p:spPr>
          <a:xfrm>
            <a:off x="223544" y="206232"/>
            <a:ext cx="716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kumimoji="0" lang="en-US" altLang="ko-KR" sz="320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07356E-B124-40CB-A767-54F2EDA88068}"/>
              </a:ext>
            </a:extLst>
          </p:cNvPr>
          <p:cNvSpPr/>
          <p:nvPr/>
        </p:nvSpPr>
        <p:spPr>
          <a:xfrm>
            <a:off x="1286738" y="151602"/>
            <a:ext cx="406200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>
                <a:ln>
                  <a:noFill/>
                </a:ln>
                <a:solidFill>
                  <a:srgbClr val="80BCE1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시나리오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1700E6-ADE6-4CE2-9F4B-CF85C2DC21AD}"/>
              </a:ext>
            </a:extLst>
          </p:cNvPr>
          <p:cNvSpPr/>
          <p:nvPr/>
        </p:nvSpPr>
        <p:spPr>
          <a:xfrm>
            <a:off x="4908156" y="515750"/>
            <a:ext cx="2495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>
                <a:solidFill>
                  <a:srgbClr val="80BCE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 시나리오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0BCE1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FABB-7D46-43F7-8A6E-BC26C46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38D9C15-A845-4961-9FAB-13CBC5DCA085}"/>
              </a:ext>
            </a:extLst>
          </p:cNvPr>
          <p:cNvGrpSpPr/>
          <p:nvPr/>
        </p:nvGrpSpPr>
        <p:grpSpPr>
          <a:xfrm>
            <a:off x="5246476" y="1506143"/>
            <a:ext cx="1951476" cy="4629120"/>
            <a:chOff x="9029085" y="1842561"/>
            <a:chExt cx="1951476" cy="3918665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70763B7-B673-4E27-B722-D68ED206471B}"/>
                </a:ext>
              </a:extLst>
            </p:cNvPr>
            <p:cNvSpPr/>
            <p:nvPr/>
          </p:nvSpPr>
          <p:spPr>
            <a:xfrm>
              <a:off x="9029085" y="1842561"/>
              <a:ext cx="1951476" cy="3918665"/>
            </a:xfrm>
            <a:prstGeom prst="roundRect">
              <a:avLst/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2DDCD0C-0F8D-4120-92AB-9074BB15BAC7}"/>
                </a:ext>
              </a:extLst>
            </p:cNvPr>
            <p:cNvGrpSpPr/>
            <p:nvPr/>
          </p:nvGrpSpPr>
          <p:grpSpPr>
            <a:xfrm>
              <a:off x="9279245" y="3018475"/>
              <a:ext cx="1451155" cy="1434254"/>
              <a:chOff x="5373362" y="2023442"/>
              <a:chExt cx="1451155" cy="143425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FF4785-7161-42C4-AF32-7967ACD5F929}"/>
                  </a:ext>
                </a:extLst>
              </p:cNvPr>
              <p:cNvSpPr txBox="1"/>
              <p:nvPr/>
            </p:nvSpPr>
            <p:spPr>
              <a:xfrm>
                <a:off x="5373362" y="3119142"/>
                <a:ext cx="1451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rPr>
                  <a:t>Hidden 100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endParaRPr>
              </a:p>
            </p:txBody>
          </p:sp>
          <p:pic>
            <p:nvPicPr>
              <p:cNvPr id="71" name="그래픽 70" descr="컴퓨터">
                <a:extLst>
                  <a:ext uri="{FF2B5EF4-FFF2-40B4-BE49-F238E27FC236}">
                    <a16:creationId xmlns:a16="http://schemas.microsoft.com/office/drawing/2014/main" id="{4A47C007-BF16-4A87-9481-85941D051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56000" y="2023442"/>
                <a:ext cx="1080000" cy="1080000"/>
              </a:xfrm>
              <a:prstGeom prst="rect">
                <a:avLst/>
              </a:prstGeom>
            </p:spPr>
          </p:pic>
        </p:grp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6F4F5C6-853C-41D9-BA67-0E67BF2FA5F8}"/>
              </a:ext>
            </a:extLst>
          </p:cNvPr>
          <p:cNvCxnSpPr/>
          <p:nvPr/>
        </p:nvCxnSpPr>
        <p:spPr>
          <a:xfrm>
            <a:off x="3039365" y="2910603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3B88F8-C786-433A-8F5C-C61EA2115A1C}"/>
              </a:ext>
            </a:extLst>
          </p:cNvPr>
          <p:cNvSpPr txBox="1"/>
          <p:nvPr/>
        </p:nvSpPr>
        <p:spPr>
          <a:xfrm>
            <a:off x="2798437" y="2597804"/>
            <a:ext cx="22945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회원정보 수정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등급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상태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비밀번호 등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)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2C924AC-5EC1-4841-B04B-921151C77D85}"/>
              </a:ext>
            </a:extLst>
          </p:cNvPr>
          <p:cNvCxnSpPr/>
          <p:nvPr/>
        </p:nvCxnSpPr>
        <p:spPr>
          <a:xfrm>
            <a:off x="3026276" y="3518544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A8D492-0DF5-46FD-A643-EFE6C0332A68}"/>
              </a:ext>
            </a:extLst>
          </p:cNvPr>
          <p:cNvSpPr txBox="1"/>
          <p:nvPr/>
        </p:nvSpPr>
        <p:spPr>
          <a:xfrm>
            <a:off x="3006505" y="3246144"/>
            <a:ext cx="1959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거래 현황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6FF029-6C1A-49F5-8271-67C247DF7C47}"/>
              </a:ext>
            </a:extLst>
          </p:cNvPr>
          <p:cNvCxnSpPr/>
          <p:nvPr/>
        </p:nvCxnSpPr>
        <p:spPr>
          <a:xfrm>
            <a:off x="3026276" y="3954604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498EEB-F248-4AEE-83E5-CB4F70446ABD}"/>
              </a:ext>
            </a:extLst>
          </p:cNvPr>
          <p:cNvSpPr txBox="1"/>
          <p:nvPr/>
        </p:nvSpPr>
        <p:spPr>
          <a:xfrm>
            <a:off x="2925515" y="3682204"/>
            <a:ext cx="20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수익 분석정보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DE841AD-7FD5-4285-B2F2-D68FCF228F5A}"/>
              </a:ext>
            </a:extLst>
          </p:cNvPr>
          <p:cNvCxnSpPr/>
          <p:nvPr/>
        </p:nvCxnSpPr>
        <p:spPr>
          <a:xfrm>
            <a:off x="3026275" y="4415756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DCCCC6A-24A5-4D69-9F2F-2F0C9FD295E6}"/>
              </a:ext>
            </a:extLst>
          </p:cNvPr>
          <p:cNvSpPr txBox="1"/>
          <p:nvPr/>
        </p:nvSpPr>
        <p:spPr>
          <a:xfrm>
            <a:off x="2925514" y="4143356"/>
            <a:ext cx="20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6.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검색어 분석정보</a:t>
            </a: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94D749D-DCB2-4C8C-8713-990F7AFC2392}"/>
              </a:ext>
            </a:extLst>
          </p:cNvPr>
          <p:cNvGrpSpPr/>
          <p:nvPr/>
        </p:nvGrpSpPr>
        <p:grpSpPr>
          <a:xfrm>
            <a:off x="9315685" y="2910724"/>
            <a:ext cx="2322286" cy="2322286"/>
            <a:chOff x="647271" y="1479608"/>
            <a:chExt cx="2322286" cy="232228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5E10217-9EAF-47B3-89AA-5FD052D26A81}"/>
                </a:ext>
              </a:extLst>
            </p:cNvPr>
            <p:cNvSpPr/>
            <p:nvPr/>
          </p:nvSpPr>
          <p:spPr>
            <a:xfrm>
              <a:off x="647271" y="1479608"/>
              <a:ext cx="2322286" cy="232228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840D16C-63F2-4320-BF0F-B6447EB96960}"/>
                </a:ext>
              </a:extLst>
            </p:cNvPr>
            <p:cNvSpPr txBox="1"/>
            <p:nvPr/>
          </p:nvSpPr>
          <p:spPr>
            <a:xfrm>
              <a:off x="1340414" y="3119142"/>
              <a:ext cx="93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사용자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C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pic>
          <p:nvPicPr>
            <p:cNvPr id="107" name="그래픽 106" descr="사람">
              <a:extLst>
                <a:ext uri="{FF2B5EF4-FFF2-40B4-BE49-F238E27FC236}">
                  <a16:creationId xmlns:a16="http://schemas.microsoft.com/office/drawing/2014/main" id="{BD7650F0-9C05-4414-A024-73B1A3EB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3128" y="2005991"/>
              <a:ext cx="1008000" cy="1008000"/>
            </a:xfrm>
            <a:prstGeom prst="rect">
              <a:avLst/>
            </a:prstGeom>
          </p:spPr>
        </p:pic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484468-E6B0-4B52-8FB4-09D5D7644DA2}"/>
              </a:ext>
            </a:extLst>
          </p:cNvPr>
          <p:cNvCxnSpPr/>
          <p:nvPr/>
        </p:nvCxnSpPr>
        <p:spPr>
          <a:xfrm>
            <a:off x="7354464" y="3690522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967EB05-8AA5-4AA5-BFA6-9178621182E9}"/>
              </a:ext>
            </a:extLst>
          </p:cNvPr>
          <p:cNvSpPr txBox="1"/>
          <p:nvPr/>
        </p:nvSpPr>
        <p:spPr>
          <a:xfrm>
            <a:off x="7253703" y="3418122"/>
            <a:ext cx="20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거래사기 신고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7301C55-95AA-413F-A8B2-AF6DE2223C2F}"/>
              </a:ext>
            </a:extLst>
          </p:cNvPr>
          <p:cNvCxnSpPr/>
          <p:nvPr/>
        </p:nvCxnSpPr>
        <p:spPr>
          <a:xfrm>
            <a:off x="3026275" y="5066630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9D264-DB23-4DCF-8BD9-A2A583931F8A}"/>
              </a:ext>
            </a:extLst>
          </p:cNvPr>
          <p:cNvSpPr txBox="1"/>
          <p:nvPr/>
        </p:nvSpPr>
        <p:spPr>
          <a:xfrm>
            <a:off x="2925514" y="4794230"/>
            <a:ext cx="20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거래신고 조회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2BDE5C8-40A0-4575-AFFA-5323958E7AC9}"/>
              </a:ext>
            </a:extLst>
          </p:cNvPr>
          <p:cNvCxnSpPr/>
          <p:nvPr/>
        </p:nvCxnSpPr>
        <p:spPr>
          <a:xfrm>
            <a:off x="3030519" y="5439545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EB68F58-72D2-4123-A994-256876E55A87}"/>
              </a:ext>
            </a:extLst>
          </p:cNvPr>
          <p:cNvSpPr txBox="1"/>
          <p:nvPr/>
        </p:nvSpPr>
        <p:spPr>
          <a:xfrm>
            <a:off x="2789591" y="5164846"/>
            <a:ext cx="229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환불처리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380D76-62A3-4D29-BF2F-14B91286082C}"/>
              </a:ext>
            </a:extLst>
          </p:cNvPr>
          <p:cNvCxnSpPr/>
          <p:nvPr/>
        </p:nvCxnSpPr>
        <p:spPr>
          <a:xfrm>
            <a:off x="7354464" y="4168108"/>
            <a:ext cx="18473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20DDFA1-35BC-4D6B-A240-2CE760921768}"/>
              </a:ext>
            </a:extLst>
          </p:cNvPr>
          <p:cNvCxnSpPr>
            <a:cxnSpLocks/>
          </p:cNvCxnSpPr>
          <p:nvPr/>
        </p:nvCxnSpPr>
        <p:spPr>
          <a:xfrm>
            <a:off x="7354464" y="4168108"/>
            <a:ext cx="1939679" cy="1537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C06B74-6262-42F1-BDF8-60EA13645C66}"/>
              </a:ext>
            </a:extLst>
          </p:cNvPr>
          <p:cNvSpPr txBox="1"/>
          <p:nvPr/>
        </p:nvSpPr>
        <p:spPr>
          <a:xfrm>
            <a:off x="7236598" y="3886511"/>
            <a:ext cx="204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환불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171A1E1B-BDCA-40CC-80EF-677F1F3F4713}"/>
              </a:ext>
            </a:extLst>
          </p:cNvPr>
          <p:cNvCxnSpPr>
            <a:cxnSpLocks/>
          </p:cNvCxnSpPr>
          <p:nvPr/>
        </p:nvCxnSpPr>
        <p:spPr>
          <a:xfrm>
            <a:off x="7354464" y="4168108"/>
            <a:ext cx="1944000" cy="2080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5ED29F-09F5-4A79-B8F9-6FDA3C1CDDC2}"/>
              </a:ext>
            </a:extLst>
          </p:cNvPr>
          <p:cNvSpPr txBox="1"/>
          <p:nvPr/>
        </p:nvSpPr>
        <p:spPr>
          <a:xfrm>
            <a:off x="10203671" y="52543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116watermelon" panose="02000500000000000000" pitchFamily="2" charset="-127"/>
                <a:ea typeface="116watermelon" panose="02000500000000000000" pitchFamily="2" charset="-127"/>
              </a:rPr>
              <a:t>…</a:t>
            </a:r>
            <a:endParaRPr lang="ko-KR" altLang="en-US" sz="2800">
              <a:latin typeface="116watermelon" panose="02000500000000000000" pitchFamily="2" charset="-127"/>
              <a:ea typeface="116watermelon" panose="020005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CAB586-B5F4-4EA9-A82D-10E9E95E5D26}"/>
              </a:ext>
            </a:extLst>
          </p:cNvPr>
          <p:cNvSpPr txBox="1"/>
          <p:nvPr/>
        </p:nvSpPr>
        <p:spPr>
          <a:xfrm>
            <a:off x="10203672" y="57990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116watermelon" panose="02000500000000000000" pitchFamily="2" charset="-127"/>
                <a:ea typeface="116watermelon" panose="02000500000000000000" pitchFamily="2" charset="-127"/>
              </a:rPr>
              <a:t>…</a:t>
            </a:r>
            <a:endParaRPr lang="ko-KR" altLang="en-US" sz="2800">
              <a:latin typeface="116watermelon" panose="02000500000000000000" pitchFamily="2" charset="-127"/>
              <a:ea typeface="116watermelon" panose="02000500000000000000" pitchFamily="2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1077A0F-D09B-41FB-8C6C-E18057E98EB9}"/>
              </a:ext>
            </a:extLst>
          </p:cNvPr>
          <p:cNvCxnSpPr>
            <a:cxnSpLocks/>
          </p:cNvCxnSpPr>
          <p:nvPr/>
        </p:nvCxnSpPr>
        <p:spPr>
          <a:xfrm>
            <a:off x="9543359" y="1521000"/>
            <a:ext cx="34900" cy="1908000"/>
          </a:xfrm>
          <a:prstGeom prst="bentConnector3">
            <a:avLst>
              <a:gd name="adj1" fmla="val -1073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38EA627-87B4-4FB8-8059-D65DF8DABEE1}"/>
              </a:ext>
            </a:extLst>
          </p:cNvPr>
          <p:cNvSpPr txBox="1"/>
          <p:nvPr/>
        </p:nvSpPr>
        <p:spPr>
          <a:xfrm>
            <a:off x="8780310" y="1514171"/>
            <a:ext cx="369332" cy="17366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1200">
                <a:solidFill>
                  <a:srgbClr val="E7E6E6">
                    <a:lumMod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사기 물품 배송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7131D1-4157-42F4-84DD-1ED1A1FC518B}"/>
              </a:ext>
            </a:extLst>
          </p:cNvPr>
          <p:cNvSpPr txBox="1"/>
          <p:nvPr/>
        </p:nvSpPr>
        <p:spPr>
          <a:xfrm>
            <a:off x="9819659" y="10927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116watermelon" panose="02000500000000000000" pitchFamily="2" charset="-127"/>
                <a:ea typeface="116watermelon" panose="02000500000000000000" pitchFamily="2" charset="-127"/>
              </a:rPr>
              <a:t>…</a:t>
            </a:r>
            <a:endParaRPr lang="ko-KR" altLang="en-US" sz="2800">
              <a:latin typeface="116watermelon" panose="02000500000000000000" pitchFamily="2" charset="-127"/>
              <a:ea typeface="116watermelon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9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8D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1399</Words>
  <Application>Microsoft Office PowerPoint</Application>
  <PresentationFormat>와이드스크린</PresentationFormat>
  <Paragraphs>350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배달의민족 한나는 열한살</vt:lpstr>
      <vt:lpstr>Arial</vt:lpstr>
      <vt:lpstr>맑은 고딕</vt:lpstr>
      <vt:lpstr>나눔스퀘어 Bold</vt:lpstr>
      <vt:lpstr>116watermelon</vt:lpstr>
      <vt:lpstr>배달의민족 도현</vt:lpstr>
      <vt:lpstr>나눔고딕코딩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혜경 한</cp:lastModifiedBy>
  <cp:revision>463</cp:revision>
  <dcterms:created xsi:type="dcterms:W3CDTF">2017-12-05T06:51:01Z</dcterms:created>
  <dcterms:modified xsi:type="dcterms:W3CDTF">2019-12-18T13:01:05Z</dcterms:modified>
</cp:coreProperties>
</file>