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9" r:id="rId2"/>
    <p:sldId id="292" r:id="rId3"/>
    <p:sldId id="320" r:id="rId4"/>
    <p:sldId id="348" r:id="rId5"/>
    <p:sldId id="349" r:id="rId6"/>
    <p:sldId id="318" r:id="rId7"/>
    <p:sldId id="339" r:id="rId8"/>
    <p:sldId id="350" r:id="rId9"/>
    <p:sldId id="351" r:id="rId10"/>
    <p:sldId id="357" r:id="rId11"/>
    <p:sldId id="352" r:id="rId12"/>
    <p:sldId id="353" r:id="rId13"/>
    <p:sldId id="354" r:id="rId14"/>
    <p:sldId id="355" r:id="rId15"/>
    <p:sldId id="356" r:id="rId16"/>
    <p:sldId id="361" r:id="rId17"/>
    <p:sldId id="362" r:id="rId18"/>
    <p:sldId id="324" r:id="rId19"/>
    <p:sldId id="326" r:id="rId20"/>
    <p:sldId id="358" r:id="rId21"/>
    <p:sldId id="359" r:id="rId22"/>
    <p:sldId id="360" r:id="rId23"/>
    <p:sldId id="30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BCD"/>
    <a:srgbClr val="FF5B5B"/>
    <a:srgbClr val="FFFF99"/>
    <a:srgbClr val="B3B0B3"/>
    <a:srgbClr val="DEE1E6"/>
    <a:srgbClr val="ECE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4" autoAdjust="0"/>
    <p:restoredTop sz="76841" autoAdjust="0"/>
  </p:normalViewPr>
  <p:slideViewPr>
    <p:cSldViewPr>
      <p:cViewPr varScale="1">
        <p:scale>
          <a:sx n="84" d="100"/>
          <a:sy n="84" d="100"/>
        </p:scale>
        <p:origin x="168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86576-E38A-4FA6-8C6A-D84AC19D49E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B4144-AB05-45A6-8296-073E21954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702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460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dirty="0" err="1" smtClean="0"/>
              <a:t>단위시간</a:t>
            </a:r>
            <a:r>
              <a:rPr lang="ko-KR" altLang="en-US" sz="1200" b="0" dirty="0" smtClean="0"/>
              <a:t> 내의 </a:t>
            </a:r>
            <a:r>
              <a:rPr lang="ko-KR" altLang="en-US" sz="1200" b="0" dirty="0" err="1" smtClean="0"/>
              <a:t>특정사전이</a:t>
            </a:r>
            <a:r>
              <a:rPr lang="ko-KR" altLang="en-US" sz="1200" b="0" dirty="0" smtClean="0"/>
              <a:t> 몇 번 방생할 것인지 표현하는 </a:t>
            </a:r>
            <a:r>
              <a:rPr lang="ko-KR" altLang="en-US" sz="1200" b="0" dirty="0" err="1" smtClean="0"/>
              <a:t>이산확률</a:t>
            </a:r>
            <a:r>
              <a:rPr lang="ko-KR" altLang="en-US" sz="1200" b="0" dirty="0" smtClean="0"/>
              <a:t> 분포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692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612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239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614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554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281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264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97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464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095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326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특</a:t>
            </a:r>
            <a:r>
              <a:rPr lang="en-US" altLang="ko-KR" dirty="0" smtClean="0"/>
              <a:t>4 </a:t>
            </a:r>
            <a:r>
              <a:rPr lang="ko-KR" altLang="en-US" dirty="0" smtClean="0"/>
              <a:t>이유는 </a:t>
            </a:r>
            <a:r>
              <a:rPr lang="ko-KR" altLang="en-US" dirty="0" err="1" smtClean="0"/>
              <a:t>긴뉴런의</a:t>
            </a:r>
            <a:r>
              <a:rPr lang="ko-KR" altLang="en-US" dirty="0" smtClean="0"/>
              <a:t> 상수가 입력 스파이크 속도를 더 잘 추정할 수 있기 때문이다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너무 적게 입력을 해도 안됨 너무 적은 입력은 생물학적으로 관찰된 것 보다도 적기 때문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627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358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38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746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933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74C1-E14C-4F11-B4CF-15AC55E6B30A}" type="datetime1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5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6396-B899-47A3-82AC-216E8DCC80D1}" type="datetime1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66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7AE9-5E34-453B-BDEE-7011457B4F19}" type="datetime1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02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D977-7DBC-4A56-B450-4E2C0AA424CD}" type="datetime1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94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8FF3-27F5-4316-BC17-5EAA38FA59D4}" type="datetime1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79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6E07-4402-4B20-9B36-2EC209583B9D}" type="datetime1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87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AA4C-BF42-4A15-B76F-9753D29B2F38}" type="datetime1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1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D3BD-F9D6-4A53-B7D4-D7A654BB3E4F}" type="datetime1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89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AEB0-F783-47B7-9E64-405EC8026991}" type="datetime1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78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E01E-AF4B-42B2-9779-900FDEF9FDED}" type="datetime1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80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2965-D19E-44AF-972D-45B560038BDC}" type="datetime1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9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49A96-3942-49F4-9BA6-69806E8112A1}" type="datetime1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69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microsoft.com/office/2007/relationships/hdphoto" Target="../media/hdphoto3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63788" y="584684"/>
            <a:ext cx="3960440" cy="4428492"/>
          </a:xfrm>
          <a:ln w="76200">
            <a:noFill/>
          </a:ln>
        </p:spPr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Unsupervised learning of digit recognition using</a:t>
            </a:r>
            <a:br>
              <a:rPr lang="en-US" altLang="ko-KR" sz="1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1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spike-timing-dependent plasticity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843808" y="3717032"/>
            <a:ext cx="3600400" cy="0"/>
          </a:xfrm>
          <a:prstGeom prst="line">
            <a:avLst/>
          </a:prstGeom>
          <a:ln w="38100">
            <a:solidFill>
              <a:srgbClr val="377B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663788" y="1412776"/>
            <a:ext cx="3960440" cy="3600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 smtClean="0"/>
              <a:t>1</a:t>
            </a:fld>
            <a:endParaRPr lang="ko-KR" altLang="en-US" sz="1800" dirty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4156904" y="3988432"/>
            <a:ext cx="4896544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한성대학교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990" y="3959236"/>
            <a:ext cx="32789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70297" y="431912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컴퓨터공학과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김바다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3479" y="6021289"/>
            <a:ext cx="66308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Schlegl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, Thomas, et al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ko-KR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International </a:t>
            </a: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Conference on Information Processing in Medical Imaging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. Springer, Cham, 2017.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35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Traning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 smtClean="0"/>
              <a:t>10</a:t>
            </a:fld>
            <a:endParaRPr lang="ko-KR" altLang="en-US" sz="18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835696" y="2564904"/>
            <a:ext cx="5472608" cy="1728192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59632" y="1988840"/>
            <a:ext cx="6696744" cy="2880320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27584" y="1412776"/>
            <a:ext cx="7704856" cy="4104456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3528" y="836712"/>
            <a:ext cx="8640960" cy="5472608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543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11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251520" y="53752"/>
            <a:ext cx="698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 Training</a:t>
            </a:r>
          </a:p>
          <a:p>
            <a:pPr algn="l"/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3.1 Learning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611560" y="1414309"/>
            <a:ext cx="8229600" cy="4942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/>
              <a:t>가중치 계산 식</a:t>
            </a:r>
            <a:endParaRPr lang="en-US" altLang="ko-KR" sz="1800" b="1" dirty="0" smtClean="0"/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endParaRPr lang="en-US" altLang="ko-KR" sz="1800" b="1" dirty="0"/>
          </a:p>
          <a:p>
            <a:pPr lvl="1"/>
            <a:r>
              <a:rPr lang="en-US" altLang="ko-KR" sz="1400" dirty="0"/>
              <a:t> </a:t>
            </a:r>
            <a:r>
              <a:rPr lang="en-US" altLang="ko-KR" sz="1400" dirty="0" smtClean="0"/>
              <a:t>         </a:t>
            </a:r>
            <a:r>
              <a:rPr lang="ko-KR" altLang="en-US" sz="1400" dirty="0" smtClean="0"/>
              <a:t>학습 률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r>
              <a:rPr lang="en-US" altLang="ko-KR" sz="1400" dirty="0"/>
              <a:t> </a:t>
            </a:r>
            <a:r>
              <a:rPr lang="en-US" altLang="ko-KR" sz="1400" dirty="0" smtClean="0"/>
              <a:t>          </a:t>
            </a:r>
            <a:r>
              <a:rPr lang="ko-KR" altLang="en-US" sz="1400" dirty="0" smtClean="0"/>
              <a:t>최근 시냅스 스파이크 기록을 모델링 한 수치</a:t>
            </a:r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 smtClean="0"/>
              <a:t>           </a:t>
            </a:r>
            <a:r>
              <a:rPr lang="ko-KR" altLang="en-US" sz="1400" dirty="0" smtClean="0"/>
              <a:t>가중치 최대값</a:t>
            </a:r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 smtClean="0"/>
              <a:t>           이전 시냅스의 추적 값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r>
              <a:rPr lang="en-US" altLang="ko-KR" sz="1400" dirty="0" smtClean="0"/>
              <a:t>           </a:t>
            </a:r>
            <a:r>
              <a:rPr lang="ko-KR" altLang="en-US" sz="1400" dirty="0" smtClean="0"/>
              <a:t>이전 시냅스에 의존하는 값</a:t>
            </a:r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marL="57150" indent="0">
              <a:buNone/>
            </a:pPr>
            <a:endParaRPr lang="en-US" altLang="ko-KR" sz="1800" b="1" dirty="0" smtClean="0"/>
          </a:p>
          <a:p>
            <a:pPr marL="57150" indent="0">
              <a:buNone/>
            </a:pPr>
            <a:endParaRPr lang="en-US" altLang="ko-KR" sz="1800" b="1" dirty="0"/>
          </a:p>
          <a:p>
            <a:pPr indent="-285750"/>
            <a:r>
              <a:rPr lang="ko-KR" altLang="en-US" sz="1800" b="1" dirty="0" smtClean="0"/>
              <a:t>특징</a:t>
            </a:r>
            <a:endParaRPr lang="en-US" altLang="ko-KR" sz="1800" b="1" dirty="0" smtClean="0"/>
          </a:p>
          <a:p>
            <a:pPr lvl="1"/>
            <a:r>
              <a:rPr lang="ko-KR" altLang="en-US" sz="1400" dirty="0" smtClean="0"/>
              <a:t>이전 스파이크가 시냅스에 도착할 때마다           는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씩 증가하고 그렇지 않으면 기하급수적으로 감소함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시냅스가 스파이크 시 추적 시냅스           에 의해 가중치가 변화가 계산됨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/>
              <a:t>시냅스 스파이크 후 이전 뉴런들을 더욱 비 연결 되도록 보장함</a:t>
            </a:r>
            <a:r>
              <a:rPr lang="en-US" altLang="ko-KR" sz="1400" dirty="0"/>
              <a:t>.</a:t>
            </a:r>
          </a:p>
          <a:p>
            <a:pPr lvl="1"/>
            <a:endParaRPr lang="en-US" altLang="ko-KR" sz="1400" b="1" dirty="0"/>
          </a:p>
          <a:p>
            <a:pPr marL="457200" lvl="1" indent="0">
              <a:buNone/>
            </a:pPr>
            <a:endParaRPr lang="en-US" altLang="ko-KR" sz="1400" b="1" dirty="0" smtClean="0"/>
          </a:p>
          <a:p>
            <a:pPr lvl="1"/>
            <a:endParaRPr lang="en-US" altLang="ko-KR" sz="1400" b="1" dirty="0" smtClean="0"/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pPr lvl="1"/>
            <a:endParaRPr lang="ko-KR" altLang="en-US" sz="1400" dirty="0"/>
          </a:p>
          <a:p>
            <a:pPr lvl="1"/>
            <a:endParaRPr lang="en-US" altLang="ko-KR" sz="1400" b="1" dirty="0" smtClean="0"/>
          </a:p>
          <a:p>
            <a:endParaRPr lang="en-US" altLang="ko-KR" sz="1800" b="1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683" y="1958573"/>
            <a:ext cx="5009558" cy="4638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974" y="2801496"/>
            <a:ext cx="466725" cy="276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426" y="3171046"/>
            <a:ext cx="581025" cy="285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5533" y="3602169"/>
            <a:ext cx="438150" cy="3048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1122" y="2409034"/>
            <a:ext cx="228600" cy="3333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144494"/>
            <a:ext cx="466725" cy="2762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275" y="5445224"/>
            <a:ext cx="466725" cy="2762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1062" y="4063262"/>
            <a:ext cx="189863" cy="22983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385195" y="1996465"/>
            <a:ext cx="538733" cy="450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462426" y="3077721"/>
            <a:ext cx="39736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398360" y="6021288"/>
            <a:ext cx="48298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49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12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251520" y="53752"/>
            <a:ext cx="698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 Training</a:t>
            </a:r>
          </a:p>
          <a:p>
            <a:pPr algn="l"/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3.1 Learning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611560" y="141430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/>
              <a:t>가중치 계산 식</a:t>
            </a:r>
            <a:endParaRPr lang="en-US" altLang="ko-KR" sz="1800" b="1" dirty="0" smtClean="0"/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pPr marL="57150" indent="0">
              <a:buNone/>
            </a:pPr>
            <a:endParaRPr lang="en-US" altLang="ko-KR" sz="1800" b="1" dirty="0"/>
          </a:p>
          <a:p>
            <a:pPr indent="-285750"/>
            <a:r>
              <a:rPr lang="ko-KR" altLang="en-US" sz="1800" b="1" dirty="0" smtClean="0"/>
              <a:t>장점</a:t>
            </a:r>
            <a:endParaRPr lang="en-US" altLang="ko-KR" sz="1800" b="1" dirty="0" smtClean="0"/>
          </a:p>
          <a:p>
            <a:pPr lvl="1"/>
            <a:r>
              <a:rPr lang="en-US" altLang="ko-KR" sz="1400" dirty="0" smtClean="0"/>
              <a:t>STDP</a:t>
            </a:r>
            <a:r>
              <a:rPr lang="ko-KR" altLang="en-US" sz="1400" dirty="0" smtClean="0"/>
              <a:t>를 사용하여 </a:t>
            </a:r>
            <a:r>
              <a:rPr lang="en-US" altLang="ko-KR" sz="1400" dirty="0" smtClean="0"/>
              <a:t>weight</a:t>
            </a:r>
            <a:r>
              <a:rPr lang="ko-KR" altLang="en-US" sz="1400" dirty="0" smtClean="0"/>
              <a:t>를 업데이트 하므로 특정 형태로 가중치 제한을 할 필요가 없음</a:t>
            </a:r>
            <a:r>
              <a:rPr lang="en-US" altLang="ko-KR" sz="1400" dirty="0" smtClean="0"/>
              <a:t>.</a:t>
            </a:r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 smtClean="0"/>
              <a:t>스파이크 시에만 가중치가 업데이트</a:t>
            </a:r>
            <a:r>
              <a:rPr lang="en-US" altLang="ko-KR" sz="1400" dirty="0" smtClean="0"/>
              <a:t>.</a:t>
            </a:r>
          </a:p>
          <a:p>
            <a:pPr lvl="1"/>
            <a:endParaRPr lang="en-US" altLang="ko-KR" sz="1400" dirty="0" smtClean="0"/>
          </a:p>
          <a:p>
            <a:pPr lvl="1"/>
            <a:r>
              <a:rPr lang="ko-KR" altLang="en-US" sz="1400" dirty="0" smtClean="0"/>
              <a:t>적은 계산 자원</a:t>
            </a:r>
            <a:r>
              <a:rPr lang="en-US" altLang="ko-KR" sz="1400" dirty="0" smtClean="0"/>
              <a:t>.</a:t>
            </a:r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b="1" dirty="0"/>
          </a:p>
          <a:p>
            <a:pPr marL="457200" lvl="1" indent="0">
              <a:buNone/>
            </a:pPr>
            <a:endParaRPr lang="en-US" altLang="ko-KR" sz="1400" b="1" dirty="0" smtClean="0"/>
          </a:p>
          <a:p>
            <a:pPr lvl="1"/>
            <a:endParaRPr lang="en-US" altLang="ko-KR" sz="1400" b="1" dirty="0" smtClean="0"/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pPr lvl="1"/>
            <a:endParaRPr lang="ko-KR" altLang="en-US" sz="1400" dirty="0"/>
          </a:p>
          <a:p>
            <a:pPr lvl="1"/>
            <a:endParaRPr lang="en-US" altLang="ko-KR" sz="1400" b="1" dirty="0" smtClean="0"/>
          </a:p>
          <a:p>
            <a:endParaRPr lang="en-US" altLang="ko-KR" sz="1800" b="1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683" y="1958573"/>
            <a:ext cx="5009558" cy="463848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1403648" y="4437112"/>
            <a:ext cx="12961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91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13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251520" y="53752"/>
            <a:ext cx="698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 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</a:t>
            </a:r>
          </a:p>
          <a:p>
            <a:pPr algn="l"/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3.2 Homoeostasis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611560" y="2227440"/>
            <a:ext cx="8229600" cy="4311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err="1" smtClean="0"/>
              <a:t>비균질한</a:t>
            </a:r>
            <a:r>
              <a:rPr lang="ko-KR" altLang="en-US" sz="1800" b="1" dirty="0" smtClean="0"/>
              <a:t> 입력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pPr lvl="1"/>
            <a:r>
              <a:rPr lang="ko-KR" altLang="en-US" sz="1600" dirty="0" smtClean="0"/>
              <a:t>뉴런은 단일 패턴이 지배하지 못하도록 서로 다른 영역과 속도를 주는 것이 바람직함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 smtClean="0"/>
              <a:t>적응성 </a:t>
            </a:r>
            <a:r>
              <a:rPr lang="en-US" altLang="ko-KR" sz="1600" dirty="0" smtClean="0"/>
              <a:t>Threshold</a:t>
            </a:r>
            <a:r>
              <a:rPr lang="ko-KR" altLang="en-US" sz="1600" dirty="0" smtClean="0"/>
              <a:t>를 이용하여 뉴런들의 </a:t>
            </a:r>
            <a:r>
              <a:rPr lang="ko-KR" altLang="en-US" sz="1600" dirty="0" err="1" smtClean="0"/>
              <a:t>발화속도를</a:t>
            </a:r>
            <a:r>
              <a:rPr lang="ko-KR" altLang="en-US" sz="1600" dirty="0" smtClean="0"/>
              <a:t> 다르게 함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400" b="1" dirty="0"/>
          </a:p>
          <a:p>
            <a:pPr marL="457200" lvl="1" indent="0">
              <a:buNone/>
            </a:pPr>
            <a:endParaRPr lang="en-US" altLang="ko-KR" sz="1400" b="1" dirty="0" smtClean="0"/>
          </a:p>
          <a:p>
            <a:pPr lvl="1"/>
            <a:endParaRPr lang="en-US" altLang="ko-KR" sz="1400" b="1" dirty="0" smtClean="0"/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pPr lvl="1"/>
            <a:endParaRPr lang="ko-KR" altLang="en-US" sz="1400" dirty="0"/>
          </a:p>
          <a:p>
            <a:pPr lvl="1"/>
            <a:endParaRPr lang="en-US" altLang="ko-KR" sz="1400" b="1" dirty="0" smtClean="0"/>
          </a:p>
          <a:p>
            <a:endParaRPr lang="en-US" altLang="ko-KR" sz="1800" b="1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51746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14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251520" y="53752"/>
            <a:ext cx="698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 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</a:t>
            </a:r>
          </a:p>
          <a:p>
            <a:pPr algn="l"/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3.3 Input Encoding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611560" y="141430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err="1" smtClean="0"/>
              <a:t>Mnist</a:t>
            </a:r>
            <a:r>
              <a:rPr lang="ko-KR" altLang="en-US" sz="1800" b="1" dirty="0" smtClean="0"/>
              <a:t>에 기초</a:t>
            </a:r>
            <a:endParaRPr lang="en-US" altLang="ko-KR" sz="1800" b="1" dirty="0" smtClean="0"/>
          </a:p>
          <a:p>
            <a:endParaRPr lang="en-US" altLang="ko-KR" sz="1800" b="1" dirty="0"/>
          </a:p>
          <a:p>
            <a:r>
              <a:rPr lang="en-US" altLang="ko-KR" sz="1800" b="1" dirty="0" smtClean="0"/>
              <a:t>28x28 pixel</a:t>
            </a:r>
          </a:p>
          <a:p>
            <a:endParaRPr lang="en-US" altLang="ko-KR" sz="1800" b="1" dirty="0"/>
          </a:p>
          <a:p>
            <a:r>
              <a:rPr lang="en-US" altLang="ko-KR" sz="1800" b="1" dirty="0" smtClean="0"/>
              <a:t>6</a:t>
            </a:r>
            <a:r>
              <a:rPr lang="ko-KR" altLang="en-US" sz="1800" b="1" dirty="0" smtClean="0"/>
              <a:t>만개 트레이닝 데이터</a:t>
            </a:r>
            <a:endParaRPr lang="en-US" altLang="ko-KR" sz="1800" b="1" dirty="0" smtClean="0"/>
          </a:p>
          <a:p>
            <a:endParaRPr lang="en-US" altLang="ko-KR" sz="1800" b="1" dirty="0"/>
          </a:p>
          <a:p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만개 테스트 데이터</a:t>
            </a:r>
            <a:endParaRPr lang="en-US" altLang="ko-KR" sz="1800" b="1" dirty="0" smtClean="0"/>
          </a:p>
          <a:p>
            <a:endParaRPr lang="en-US" altLang="ko-KR" sz="1800" b="1" dirty="0"/>
          </a:p>
          <a:p>
            <a:r>
              <a:rPr lang="ko-KR" altLang="en-US" sz="1800" b="1" dirty="0" err="1" smtClean="0"/>
              <a:t>푸아송</a:t>
            </a:r>
            <a:r>
              <a:rPr lang="ko-KR" altLang="en-US" sz="1800" b="1" dirty="0" smtClean="0"/>
              <a:t> 분포 스파이크 학습형태</a:t>
            </a:r>
            <a:endParaRPr lang="en-US" altLang="ko-KR" sz="1800" b="1" dirty="0" smtClean="0"/>
          </a:p>
          <a:p>
            <a:pPr lvl="1"/>
            <a:endParaRPr lang="en-US" altLang="ko-KR" sz="1400" b="1" dirty="0" smtClean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b="1" dirty="0"/>
          </a:p>
          <a:p>
            <a:pPr marL="457200" lvl="1" indent="0">
              <a:buNone/>
            </a:pPr>
            <a:endParaRPr lang="en-US" altLang="ko-KR" sz="1400" b="1" dirty="0" smtClean="0"/>
          </a:p>
          <a:p>
            <a:pPr lvl="1"/>
            <a:endParaRPr lang="en-US" altLang="ko-KR" sz="1400" b="1" dirty="0" smtClean="0"/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pPr lvl="1"/>
            <a:endParaRPr lang="ko-KR" altLang="en-US" sz="1400" dirty="0"/>
          </a:p>
          <a:p>
            <a:pPr lvl="1"/>
            <a:endParaRPr lang="en-US" altLang="ko-KR" sz="1400" b="1" dirty="0" smtClean="0"/>
          </a:p>
          <a:p>
            <a:endParaRPr lang="en-US" altLang="ko-KR" sz="1800" b="1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00845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15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251520" y="53752"/>
            <a:ext cx="698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 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</a:t>
            </a:r>
          </a:p>
          <a:p>
            <a:pPr algn="l"/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3.4 Training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611560" y="141430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/>
              <a:t>라벨 사용 단계</a:t>
            </a:r>
            <a:endParaRPr lang="en-US" altLang="ko-KR" sz="1800" b="1" dirty="0" smtClean="0"/>
          </a:p>
          <a:p>
            <a:pPr lvl="1"/>
            <a:r>
              <a:rPr lang="ko-KR" altLang="en-US" sz="1600" dirty="0" smtClean="0"/>
              <a:t>학습 완료 후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개의 숫자에 대한 가장 높은 응답을 바탕으로 각 뉴런에 클래스 할당</a:t>
            </a:r>
            <a:endParaRPr lang="en-US" altLang="ko-KR" sz="1400" dirty="0" smtClean="0"/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예측 값</a:t>
            </a:r>
            <a:endParaRPr lang="en-US" altLang="ko-KR" sz="1800" b="1" dirty="0" smtClean="0"/>
          </a:p>
          <a:p>
            <a:pPr lvl="1"/>
            <a:r>
              <a:rPr lang="ko-KR" altLang="en-US" sz="1600" dirty="0" smtClean="0"/>
              <a:t>각 뉴런의 반응 평균을 구함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평균 </a:t>
            </a:r>
            <a:r>
              <a:rPr lang="en-US" altLang="ko-KR" sz="1600" dirty="0" smtClean="0"/>
              <a:t>fire rate</a:t>
            </a:r>
            <a:r>
              <a:rPr lang="ko-KR" altLang="en-US" sz="1600" dirty="0" smtClean="0"/>
              <a:t>가 가장 높은 클래스를 선택</a:t>
            </a:r>
            <a:endParaRPr lang="en-US" altLang="ko-KR" sz="1400" dirty="0" smtClean="0"/>
          </a:p>
          <a:p>
            <a:pPr lvl="1"/>
            <a:endParaRPr lang="en-US" altLang="ko-KR" sz="1400" b="1" dirty="0" smtClean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b="1" dirty="0"/>
          </a:p>
          <a:p>
            <a:pPr marL="457200" lvl="1" indent="0">
              <a:buNone/>
            </a:pPr>
            <a:endParaRPr lang="en-US" altLang="ko-KR" sz="1400" b="1" dirty="0" smtClean="0"/>
          </a:p>
          <a:p>
            <a:pPr lvl="1"/>
            <a:endParaRPr lang="en-US" altLang="ko-KR" sz="1400" b="1" dirty="0" smtClean="0"/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pPr lvl="1"/>
            <a:endParaRPr lang="ko-KR" altLang="en-US" sz="1400" dirty="0"/>
          </a:p>
          <a:p>
            <a:pPr lvl="1"/>
            <a:endParaRPr lang="en-US" altLang="ko-KR" sz="1400" b="1" dirty="0" smtClean="0"/>
          </a:p>
          <a:p>
            <a:endParaRPr lang="en-US" altLang="ko-KR" sz="1800" b="1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07337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Comparision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 smtClean="0"/>
              <a:t>16</a:t>
            </a:fld>
            <a:endParaRPr lang="ko-KR" altLang="en-US" sz="18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835696" y="2564904"/>
            <a:ext cx="5472608" cy="1728192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59632" y="1988840"/>
            <a:ext cx="6696744" cy="2880320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27584" y="1412776"/>
            <a:ext cx="7704856" cy="4104456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3528" y="836712"/>
            <a:ext cx="8640960" cy="5472608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044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17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251520" y="53752"/>
            <a:ext cx="698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 </a:t>
            </a:r>
            <a:r>
              <a:rPr lang="en-US" altLang="ko-KR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Comparision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Spiking nets on MNIST test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700808"/>
            <a:ext cx="8568952" cy="410706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1520" y="5445224"/>
            <a:ext cx="83529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8100392" y="3356992"/>
            <a:ext cx="50405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8102707" y="4437595"/>
            <a:ext cx="50405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9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altLang="ko-K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 smtClean="0"/>
              <a:t>18</a:t>
            </a:fld>
            <a:endParaRPr lang="ko-KR" altLang="en-US" sz="18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835696" y="2564904"/>
            <a:ext cx="5472608" cy="1728192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59632" y="1988840"/>
            <a:ext cx="6696744" cy="2880320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27584" y="1412776"/>
            <a:ext cx="7704856" cy="4104456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3528" y="836712"/>
            <a:ext cx="8640960" cy="5472608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552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19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251520" y="53752"/>
            <a:ext cx="698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</a:p>
          <a:p>
            <a:pPr algn="l"/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Each accuracy of the network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내용 개체 틀 1"/>
          <p:cNvSpPr txBox="1">
            <a:spLocks/>
          </p:cNvSpPr>
          <p:nvPr/>
        </p:nvSpPr>
        <p:spPr>
          <a:xfrm>
            <a:off x="611560" y="1414309"/>
            <a:ext cx="8229600" cy="2205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/>
              <a:t>서로 다른 네트워크 사용</a:t>
            </a:r>
            <a:endParaRPr lang="en-US" altLang="ko-KR" sz="1400" dirty="0" smtClean="0"/>
          </a:p>
          <a:p>
            <a:pPr lvl="1"/>
            <a:endParaRPr lang="en-US" altLang="ko-KR" sz="1400" b="1" dirty="0" smtClean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b="1" dirty="0"/>
          </a:p>
          <a:p>
            <a:pPr marL="457200" lvl="1" indent="0">
              <a:buNone/>
            </a:pPr>
            <a:endParaRPr lang="en-US" altLang="ko-KR" sz="1400" b="1" dirty="0" smtClean="0"/>
          </a:p>
          <a:p>
            <a:pPr lvl="1"/>
            <a:endParaRPr lang="en-US" altLang="ko-KR" sz="1400" b="1" dirty="0" smtClean="0"/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pPr lvl="1"/>
            <a:endParaRPr lang="ko-KR" altLang="en-US" sz="1400" dirty="0"/>
          </a:p>
          <a:p>
            <a:pPr lvl="1"/>
            <a:endParaRPr lang="en-US" altLang="ko-KR" sz="1400" b="1" dirty="0" smtClean="0"/>
          </a:p>
          <a:p>
            <a:endParaRPr lang="en-US" altLang="ko-KR" sz="1800" b="1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400" dirty="0" smtClean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833083"/>
              </p:ext>
            </p:extLst>
          </p:nvPr>
        </p:nvGraphicFramePr>
        <p:xfrm>
          <a:off x="1153994" y="1968912"/>
          <a:ext cx="6096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7546438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8311768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176447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826664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10080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네트워크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네트워크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네트워크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네트워크</a:t>
                      </a:r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493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exc</a:t>
                      </a:r>
                      <a:endParaRPr lang="en-US" altLang="ko-KR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뉴런 수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6400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41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정확도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95%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57602"/>
                  </a:ext>
                </a:extLst>
              </a:tr>
            </a:tbl>
          </a:graphicData>
        </a:graphic>
      </p:graphicFrame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838113"/>
            <a:ext cx="3387477" cy="265676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580112" y="4194719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트리플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STDP</a:t>
            </a:r>
            <a:r>
              <a:rPr lang="ko-KR" altLang="en-US" dirty="0" smtClean="0"/>
              <a:t> 기반</a:t>
            </a:r>
            <a:endParaRPr lang="en-US" altLang="ko-KR" dirty="0" smtClean="0"/>
          </a:p>
          <a:p>
            <a:r>
              <a:rPr lang="ko-KR" altLang="en-US" dirty="0" smtClean="0"/>
              <a:t>저전력 </a:t>
            </a:r>
            <a:r>
              <a:rPr lang="ko-KR" altLang="en-US" dirty="0"/>
              <a:t>가중치 </a:t>
            </a:r>
            <a:r>
              <a:rPr lang="ko-KR" altLang="en-US" dirty="0" smtClean="0"/>
              <a:t>의존 기반</a:t>
            </a:r>
            <a:endParaRPr lang="en-US" altLang="ko-KR" dirty="0" smtClean="0"/>
          </a:p>
          <a:p>
            <a:r>
              <a:rPr lang="ko-KR" altLang="en-US" dirty="0" smtClean="0"/>
              <a:t>기하급수적 가중치 의존 기반</a:t>
            </a:r>
            <a:endParaRPr lang="en-US" altLang="ko-KR" dirty="0" smtClean="0"/>
          </a:p>
          <a:p>
            <a:r>
              <a:rPr lang="ko-KR" altLang="en-US" dirty="0" smtClean="0"/>
              <a:t>사전 사후 </a:t>
            </a:r>
            <a:r>
              <a:rPr lang="en-US" altLang="ko-KR" dirty="0" smtClean="0"/>
              <a:t>STDP </a:t>
            </a:r>
            <a:r>
              <a:rPr lang="ko-KR" altLang="en-US" dirty="0" smtClean="0"/>
              <a:t>기반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4932040" y="4365104"/>
            <a:ext cx="504056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940152" y="4653136"/>
            <a:ext cx="5040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959553" y="4941168"/>
            <a:ext cx="50405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959553" y="5229200"/>
            <a:ext cx="504056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83568" y="3717032"/>
            <a:ext cx="80032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6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722604">
            <a:off x="6477726" y="3163338"/>
            <a:ext cx="2210158" cy="2232248"/>
          </a:xfrm>
          <a:prstGeom prst="rect">
            <a:avLst/>
          </a:pr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다이아몬드 4"/>
          <p:cNvSpPr/>
          <p:nvPr/>
        </p:nvSpPr>
        <p:spPr>
          <a:xfrm>
            <a:off x="4067944" y="6899"/>
            <a:ext cx="2880320" cy="2808312"/>
          </a:xfrm>
          <a:prstGeom prst="diamond">
            <a:avLst/>
          </a:pr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다이아몬드 5"/>
          <p:cNvSpPr/>
          <p:nvPr/>
        </p:nvSpPr>
        <p:spPr>
          <a:xfrm>
            <a:off x="6444208" y="978878"/>
            <a:ext cx="2699792" cy="2558134"/>
          </a:xfrm>
          <a:prstGeom prst="diamond">
            <a:avLst/>
          </a:pr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다이아몬드 6"/>
          <p:cNvSpPr/>
          <p:nvPr/>
        </p:nvSpPr>
        <p:spPr>
          <a:xfrm>
            <a:off x="4220344" y="2132856"/>
            <a:ext cx="2880320" cy="2808312"/>
          </a:xfrm>
          <a:prstGeom prst="diamond">
            <a:avLst/>
          </a:pr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다이아몬드 7"/>
          <p:cNvSpPr/>
          <p:nvPr/>
        </p:nvSpPr>
        <p:spPr>
          <a:xfrm>
            <a:off x="5318420" y="-99393"/>
            <a:ext cx="2880320" cy="2808312"/>
          </a:xfrm>
          <a:prstGeom prst="diamond">
            <a:avLst/>
          </a:pr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/>
        </p:nvSpPr>
        <p:spPr>
          <a:xfrm>
            <a:off x="4139952" y="5018400"/>
            <a:ext cx="1728192" cy="1722968"/>
          </a:xfrm>
          <a:prstGeom prst="diamond">
            <a:avLst/>
          </a:pr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/>
        </p:nvSpPr>
        <p:spPr>
          <a:xfrm>
            <a:off x="4860032" y="3537012"/>
            <a:ext cx="3136540" cy="3204356"/>
          </a:xfrm>
          <a:prstGeom prst="diamond">
            <a:avLst/>
          </a:pr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다이아몬드 10"/>
          <p:cNvSpPr/>
          <p:nvPr/>
        </p:nvSpPr>
        <p:spPr>
          <a:xfrm>
            <a:off x="3131840" y="692696"/>
            <a:ext cx="3096344" cy="3096344"/>
          </a:xfrm>
          <a:prstGeom prst="diamond">
            <a:avLst/>
          </a:pr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다이아몬드 11"/>
          <p:cNvSpPr/>
          <p:nvPr/>
        </p:nvSpPr>
        <p:spPr>
          <a:xfrm>
            <a:off x="2915816" y="6899"/>
            <a:ext cx="2321024" cy="2290057"/>
          </a:xfrm>
          <a:prstGeom prst="diamond">
            <a:avLst/>
          </a:pr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다이아몬드 12"/>
          <p:cNvSpPr/>
          <p:nvPr/>
        </p:nvSpPr>
        <p:spPr>
          <a:xfrm>
            <a:off x="3779912" y="3789040"/>
            <a:ext cx="1080120" cy="1080120"/>
          </a:xfrm>
          <a:prstGeom prst="diamond">
            <a:avLst/>
          </a:pr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다이아몬드 13"/>
          <p:cNvSpPr/>
          <p:nvPr/>
        </p:nvSpPr>
        <p:spPr>
          <a:xfrm>
            <a:off x="7100664" y="6899"/>
            <a:ext cx="1791816" cy="1693909"/>
          </a:xfrm>
          <a:prstGeom prst="diamond">
            <a:avLst/>
          </a:pr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다이아몬드 14"/>
          <p:cNvSpPr/>
          <p:nvPr/>
        </p:nvSpPr>
        <p:spPr>
          <a:xfrm>
            <a:off x="6948264" y="4581128"/>
            <a:ext cx="2088232" cy="2160240"/>
          </a:xfrm>
          <a:prstGeom prst="diamond">
            <a:avLst/>
          </a:pr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pPr algn="l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CONTENTS.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827584" y="1600200"/>
            <a:ext cx="7859216" cy="45259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pPr marL="457200" indent="-457200">
              <a:buAutoNum type="arabicPeriod"/>
            </a:pPr>
            <a:endParaRPr lang="en-US" altLang="ko-KR" sz="25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r>
              <a:rPr lang="en-US" altLang="ko-KR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</a:p>
          <a:p>
            <a:pPr marL="457200" indent="-457200">
              <a:buAutoNum type="arabicPeriod"/>
            </a:pPr>
            <a:endParaRPr lang="en-US" altLang="ko-K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r>
              <a:rPr lang="en-US" altLang="ko-KR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</a:t>
            </a:r>
          </a:p>
          <a:p>
            <a:pPr marL="457200" indent="-457200">
              <a:buAutoNum type="arabicPeriod"/>
            </a:pPr>
            <a:endParaRPr lang="en-US" altLang="ko-K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r>
              <a:rPr lang="en-US" altLang="ko-KR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</a:t>
            </a:r>
            <a:endParaRPr lang="en-US" altLang="ko-KR" sz="25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endParaRPr lang="en-US" altLang="ko-KR" sz="25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r>
              <a:rPr lang="en-US" altLang="ko-KR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endParaRPr lang="en-US" altLang="ko-K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 smtClean="0"/>
              <a:t>2</a:t>
            </a:fld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443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20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251520" y="53752"/>
            <a:ext cx="698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</a:p>
          <a:p>
            <a:pPr algn="l"/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Accuracy </a:t>
            </a:r>
            <a:r>
              <a:rPr lang="en-US" altLang="ko-KR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network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412776"/>
            <a:ext cx="4032448" cy="3154695"/>
          </a:xfrm>
          <a:prstGeom prst="rect">
            <a:avLst/>
          </a:prstGeom>
        </p:spPr>
      </p:pic>
      <p:sp>
        <p:nvSpPr>
          <p:cNvPr id="15" name="내용 개체 틀 1"/>
          <p:cNvSpPr txBox="1">
            <a:spLocks/>
          </p:cNvSpPr>
          <p:nvPr/>
        </p:nvSpPr>
        <p:spPr>
          <a:xfrm>
            <a:off x="491610" y="4783494"/>
            <a:ext cx="8229600" cy="2205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/>
              <a:t>100</a:t>
            </a:r>
            <a:r>
              <a:rPr lang="ko-KR" altLang="en-US" sz="1800" b="1" dirty="0" smtClean="0"/>
              <a:t>만개의 샘플 예측 후에도 성능을 유지함</a:t>
            </a:r>
            <a:r>
              <a:rPr lang="en-US" altLang="ko-KR" sz="1800" b="1" dirty="0" smtClean="0"/>
              <a:t>.</a:t>
            </a:r>
            <a:endParaRPr lang="en-US" altLang="ko-KR" sz="1400" dirty="0" smtClean="0"/>
          </a:p>
          <a:p>
            <a:pPr lvl="1"/>
            <a:endParaRPr lang="en-US" altLang="ko-KR" sz="1400" b="1" dirty="0" smtClean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b="1" dirty="0"/>
          </a:p>
          <a:p>
            <a:pPr marL="457200" lvl="1" indent="0">
              <a:buNone/>
            </a:pPr>
            <a:endParaRPr lang="en-US" altLang="ko-KR" sz="1400" b="1" dirty="0" smtClean="0"/>
          </a:p>
          <a:p>
            <a:pPr lvl="1"/>
            <a:endParaRPr lang="en-US" altLang="ko-KR" sz="1400" b="1" dirty="0" smtClean="0"/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pPr lvl="1"/>
            <a:endParaRPr lang="ko-KR" altLang="en-US" sz="1400" dirty="0"/>
          </a:p>
          <a:p>
            <a:pPr lvl="1"/>
            <a:endParaRPr lang="en-US" altLang="ko-KR" sz="1400" b="1" dirty="0" smtClean="0"/>
          </a:p>
          <a:p>
            <a:endParaRPr lang="en-US" altLang="ko-KR" sz="1800" b="1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32699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21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251520" y="53752"/>
            <a:ext cx="698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</a:p>
          <a:p>
            <a:pPr algn="l"/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ko-KR" sz="32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limitaion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468701" y="1700808"/>
            <a:ext cx="8229600" cy="2205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/>
              <a:t>한계</a:t>
            </a:r>
            <a:endParaRPr lang="en-US" altLang="ko-KR" sz="1800" b="1" dirty="0" smtClean="0"/>
          </a:p>
          <a:p>
            <a:pPr lvl="1"/>
            <a:r>
              <a:rPr lang="ko-KR" altLang="en-US" sz="1400" b="1" dirty="0" smtClean="0"/>
              <a:t>네트워크 크기가 클수록 훈련시간이 오래 걸림</a:t>
            </a:r>
            <a:r>
              <a:rPr lang="en-US" altLang="ko-KR" sz="1400" b="1" dirty="0" smtClean="0"/>
              <a:t>.</a:t>
            </a:r>
          </a:p>
          <a:p>
            <a:pPr marL="457200" lvl="1" indent="0">
              <a:buNone/>
            </a:pPr>
            <a:endParaRPr lang="en-US" altLang="ko-KR" sz="1400" b="1" dirty="0"/>
          </a:p>
          <a:p>
            <a:pPr lvl="1"/>
            <a:r>
              <a:rPr lang="ko-KR" altLang="en-US" sz="1400" b="1" dirty="0" smtClean="0"/>
              <a:t>오 인식</a:t>
            </a:r>
            <a:endParaRPr lang="en-US" altLang="ko-KR" sz="1400" b="1" dirty="0" smtClean="0"/>
          </a:p>
          <a:p>
            <a:endParaRPr lang="en-US" altLang="ko-KR" sz="1800" b="1" dirty="0"/>
          </a:p>
          <a:p>
            <a:endParaRPr lang="en-US" altLang="ko-KR" sz="1400" dirty="0" smtClean="0"/>
          </a:p>
        </p:txBody>
      </p:sp>
      <p:pic>
        <p:nvPicPr>
          <p:cNvPr id="1025" name="_x279556688" descr="EMB00008d9009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352" y="3140968"/>
            <a:ext cx="723310" cy="76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31110" y="390005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Prediction : 9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144" y="3213456"/>
            <a:ext cx="536830" cy="6966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414" y="4691983"/>
            <a:ext cx="623119" cy="6729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70980" y="543151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Prediction : 2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668899" y="3140968"/>
            <a:ext cx="2271589" cy="28839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970319" y="4440758"/>
            <a:ext cx="175414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1640" y="2955925"/>
            <a:ext cx="3864695" cy="332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3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22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251520" y="53752"/>
            <a:ext cx="698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</a:p>
          <a:p>
            <a:pPr algn="l"/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1"/>
          <p:cNvSpPr txBox="1">
            <a:spLocks/>
          </p:cNvSpPr>
          <p:nvPr/>
        </p:nvSpPr>
        <p:spPr>
          <a:xfrm>
            <a:off x="457200" y="1570947"/>
            <a:ext cx="8229600" cy="2205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/>
              <a:t>전처리 없는 </a:t>
            </a:r>
            <a:r>
              <a:rPr lang="ko-KR" altLang="en-US" sz="1800" b="1" dirty="0" err="1" smtClean="0"/>
              <a:t>비감독</a:t>
            </a:r>
            <a:r>
              <a:rPr lang="ko-KR" altLang="en-US" sz="1800" b="1" dirty="0" smtClean="0"/>
              <a:t> 학습 형태로 스파이크 </a:t>
            </a:r>
            <a:r>
              <a:rPr lang="ko-KR" altLang="en-US" sz="1800" b="1" dirty="0" err="1" smtClean="0"/>
              <a:t>뉴럴</a:t>
            </a:r>
            <a:r>
              <a:rPr lang="ko-KR" altLang="en-US" sz="1800" b="1" dirty="0" smtClean="0"/>
              <a:t> 네트워크 구현</a:t>
            </a:r>
            <a:endParaRPr lang="en-US" altLang="ko-KR" sz="1800" b="1" dirty="0" smtClean="0"/>
          </a:p>
          <a:p>
            <a:pPr marL="0" indent="0">
              <a:buNone/>
            </a:pPr>
            <a:endParaRPr lang="en-US" altLang="ko-KR" sz="1800" b="1" dirty="0"/>
          </a:p>
          <a:p>
            <a:r>
              <a:rPr lang="en-US" altLang="ko-KR" sz="1800" b="1" dirty="0" err="1" smtClean="0"/>
              <a:t>mnist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정확도 </a:t>
            </a:r>
            <a:r>
              <a:rPr lang="en-US" altLang="ko-KR" sz="1800" b="1" dirty="0" smtClean="0"/>
              <a:t>95%</a:t>
            </a:r>
            <a:r>
              <a:rPr lang="ko-KR" altLang="en-US" sz="1800" b="1" dirty="0" smtClean="0"/>
              <a:t>달성</a:t>
            </a:r>
            <a:endParaRPr lang="en-US" altLang="ko-KR" sz="1800" b="1" dirty="0" smtClean="0"/>
          </a:p>
          <a:p>
            <a:endParaRPr lang="en-US" altLang="ko-KR" sz="1800" b="1" dirty="0"/>
          </a:p>
          <a:p>
            <a:r>
              <a:rPr lang="ko-KR" altLang="en-US" sz="1800" b="1" dirty="0"/>
              <a:t>생물학적 신경망 형태 구현과 적용 가능성 시사</a:t>
            </a:r>
            <a:endParaRPr lang="en-US" altLang="ko-KR" sz="1800" b="1" dirty="0"/>
          </a:p>
          <a:p>
            <a:endParaRPr lang="en-US" altLang="ko-KR" sz="1800" b="1" dirty="0" smtClean="0"/>
          </a:p>
          <a:p>
            <a:endParaRPr lang="en-US" altLang="ko-KR" sz="1800" b="1" dirty="0"/>
          </a:p>
          <a:p>
            <a:endParaRPr lang="en-US" altLang="ko-KR" sz="1400" dirty="0" smtClean="0"/>
          </a:p>
          <a:p>
            <a:pPr lvl="1"/>
            <a:endParaRPr lang="en-US" altLang="ko-KR" sz="1400" b="1" dirty="0" smtClean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b="1" dirty="0"/>
          </a:p>
          <a:p>
            <a:pPr marL="457200" lvl="1" indent="0">
              <a:buNone/>
            </a:pPr>
            <a:endParaRPr lang="en-US" altLang="ko-KR" sz="1400" b="1" dirty="0" smtClean="0"/>
          </a:p>
          <a:p>
            <a:pPr lvl="1"/>
            <a:endParaRPr lang="en-US" altLang="ko-KR" sz="1400" b="1" dirty="0" smtClean="0"/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pPr lvl="1"/>
            <a:endParaRPr lang="ko-KR" altLang="en-US" sz="1400" dirty="0"/>
          </a:p>
          <a:p>
            <a:pPr lvl="1"/>
            <a:endParaRPr lang="en-US" altLang="ko-KR" sz="1400" b="1" dirty="0" smtClean="0"/>
          </a:p>
          <a:p>
            <a:endParaRPr lang="en-US" altLang="ko-KR" sz="1800" b="1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02057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실행 단추: 도움말 21">
            <a:hlinkClick r:id="" action="ppaction://noaction" highlightClick="1"/>
          </p:cNvPr>
          <p:cNvSpPr/>
          <p:nvPr/>
        </p:nvSpPr>
        <p:spPr>
          <a:xfrm>
            <a:off x="2123728" y="692696"/>
            <a:ext cx="4762872" cy="5112568"/>
          </a:xfrm>
          <a:prstGeom prst="actionButtonHelp">
            <a:avLst/>
          </a:prstGeom>
          <a:solidFill>
            <a:schemeClr val="tx2">
              <a:lumMod val="40000"/>
              <a:lumOff val="6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  <a:noFill/>
          <a:ln>
            <a:solidFill>
              <a:schemeClr val="bg1">
                <a:alpha val="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altLang="ko-KR" sz="5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&amp; A</a:t>
            </a:r>
            <a:endParaRPr lang="ko-KR" altLang="en-US" sz="5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 smtClean="0"/>
              <a:t>23</a:t>
            </a:fld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3310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3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251520" y="53752"/>
            <a:ext cx="698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eriod"/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pPr algn="l"/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Motivation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7094" y="1268760"/>
            <a:ext cx="782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b="1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연구 동기</a:t>
            </a:r>
            <a:endParaRPr lang="en-US" altLang="ko-KR" sz="1800" b="1" dirty="0" smtClean="0"/>
          </a:p>
          <a:p>
            <a:pPr lvl="1"/>
            <a:r>
              <a:rPr lang="ko-KR" altLang="en-US" sz="1600" dirty="0" smtClean="0"/>
              <a:t>포유류 신경망에 영감을 받아 </a:t>
            </a:r>
            <a:r>
              <a:rPr lang="en-US" altLang="ko-KR" sz="1600" dirty="0" smtClean="0"/>
              <a:t>ANN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DNN</a:t>
            </a:r>
            <a:r>
              <a:rPr lang="ko-KR" altLang="en-US" sz="1600" dirty="0" smtClean="0"/>
              <a:t>탄생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10~20</a:t>
            </a:r>
            <a:r>
              <a:rPr lang="ko-KR" altLang="en-US" sz="1600" dirty="0"/>
              <a:t>와트 전력으로 움직이는 포유류 신경망</a:t>
            </a: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400" dirty="0" smtClean="0"/>
          </a:p>
          <a:p>
            <a:r>
              <a:rPr lang="ko-KR" altLang="en-US" sz="1800" b="1" dirty="0" smtClean="0"/>
              <a:t>차이</a:t>
            </a:r>
            <a:endParaRPr lang="en-US" altLang="ko-KR" sz="1800" b="1" dirty="0" smtClean="0"/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목표</a:t>
            </a:r>
            <a:endParaRPr lang="en-US" altLang="ko-KR" sz="1800" b="1" dirty="0" smtClean="0"/>
          </a:p>
          <a:p>
            <a:pPr lvl="1"/>
            <a:r>
              <a:rPr lang="ko-KR" altLang="en-US" sz="1400" dirty="0" smtClean="0"/>
              <a:t>실제 </a:t>
            </a:r>
            <a:r>
              <a:rPr lang="en-US" altLang="ko-KR" sz="1400" dirty="0" smtClean="0"/>
              <a:t>Neocortex</a:t>
            </a:r>
            <a:r>
              <a:rPr lang="ko-KR" altLang="en-US" sz="1400" dirty="0" smtClean="0"/>
              <a:t>와 유사한 특징을 갖는 모델 생성</a:t>
            </a:r>
            <a:endParaRPr lang="en-US" altLang="ko-KR" sz="1400" dirty="0" smtClean="0"/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pPr marL="0" indent="0">
              <a:buNone/>
            </a:pPr>
            <a:endParaRPr lang="en-US" altLang="ko-KR" sz="1800" b="1" dirty="0" smtClean="0"/>
          </a:p>
          <a:p>
            <a:endParaRPr lang="en-US" altLang="ko-KR" sz="1800" b="1" dirty="0" smtClean="0"/>
          </a:p>
          <a:p>
            <a:pPr lvl="1"/>
            <a:endParaRPr lang="en-US" altLang="ko-KR" sz="1400" dirty="0" smtClean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895599"/>
              </p:ext>
            </p:extLst>
          </p:nvPr>
        </p:nvGraphicFramePr>
        <p:xfrm>
          <a:off x="1259632" y="3044552"/>
          <a:ext cx="672901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004">
                  <a:extLst>
                    <a:ext uri="{9D8B030D-6E8A-4147-A177-3AD203B41FA5}">
                      <a16:colId xmlns:a16="http://schemas.microsoft.com/office/drawing/2014/main" val="834073558"/>
                    </a:ext>
                  </a:extLst>
                </a:gridCol>
                <a:gridCol w="2243004">
                  <a:extLst>
                    <a:ext uri="{9D8B030D-6E8A-4147-A177-3AD203B41FA5}">
                      <a16:colId xmlns:a16="http://schemas.microsoft.com/office/drawing/2014/main" val="2102077749"/>
                    </a:ext>
                  </a:extLst>
                </a:gridCol>
                <a:gridCol w="2243004">
                  <a:extLst>
                    <a:ext uri="{9D8B030D-6E8A-4147-A177-3AD203B41FA5}">
                      <a16:colId xmlns:a16="http://schemas.microsoft.com/office/drawing/2014/main" val="2499789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Neocortex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16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Signal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 &amp; 64 bit 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메시지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1bit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스파이크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8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완벽한 통합체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누출 많은 시냅스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Training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 method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역전파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비감독학습과 유사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074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83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4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251520" y="53752"/>
            <a:ext cx="698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eriod"/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pPr algn="l"/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A recent spiking model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7094" y="1268760"/>
            <a:ext cx="782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b="1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1" dirty="0" smtClean="0"/>
              <a:t>Rate based</a:t>
            </a:r>
          </a:p>
          <a:p>
            <a:pPr lvl="1"/>
            <a:r>
              <a:rPr lang="en-US" altLang="ko-KR" sz="1600" dirty="0" smtClean="0"/>
              <a:t>Backpropagation </a:t>
            </a:r>
            <a:r>
              <a:rPr lang="ko-KR" altLang="en-US" sz="1600" dirty="0" smtClean="0"/>
              <a:t>의존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감독학습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Weight</a:t>
            </a:r>
            <a:r>
              <a:rPr lang="ko-KR" altLang="en-US" sz="1600" dirty="0" smtClean="0"/>
              <a:t>이용한 학습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생물학적으로는 추상적</a:t>
            </a:r>
            <a:endParaRPr lang="en-US" altLang="ko-KR" sz="1600" dirty="0" smtClean="0"/>
          </a:p>
          <a:p>
            <a:endParaRPr lang="en-US" altLang="ko-KR" sz="1800" b="1" dirty="0"/>
          </a:p>
          <a:p>
            <a:r>
              <a:rPr lang="en-US" altLang="ko-KR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STDP</a:t>
            </a:r>
            <a:r>
              <a:rPr lang="en-US" altLang="ko-KR" sz="1800" b="1" dirty="0" smtClean="0"/>
              <a:t> </a:t>
            </a:r>
            <a:r>
              <a:rPr lang="en-US" altLang="ko-KR" sz="1800" b="1" dirty="0" smtClean="0"/>
              <a:t>based </a:t>
            </a:r>
            <a:r>
              <a:rPr lang="en-US" altLang="ko-KR" sz="1800" b="1" dirty="0" smtClean="0">
                <a:solidFill>
                  <a:schemeClr val="bg1">
                    <a:lumMod val="75000"/>
                  </a:schemeClr>
                </a:solidFill>
              </a:rPr>
              <a:t>(Spike Timing Dependent Plasticity)</a:t>
            </a:r>
            <a:endParaRPr lang="en-US" altLang="ko-KR" sz="18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ko-KR" sz="1600" dirty="0" smtClean="0"/>
              <a:t>STDP</a:t>
            </a:r>
            <a:r>
              <a:rPr lang="ko-KR" altLang="en-US" sz="1600" dirty="0" smtClean="0"/>
              <a:t>방식에 의존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비 </a:t>
            </a:r>
            <a:r>
              <a:rPr lang="ko-KR" altLang="en-US" sz="1600" dirty="0" err="1" smtClean="0"/>
              <a:t>감독학습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Weight</a:t>
            </a:r>
            <a:r>
              <a:rPr lang="ko-KR" altLang="en-US" sz="1600" dirty="0" smtClean="0"/>
              <a:t>를 학습에 사용하지는 않음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생물학적으로 유사</a:t>
            </a:r>
            <a:endParaRPr lang="en-US" altLang="ko-KR" sz="1600" dirty="0" smtClean="0"/>
          </a:p>
          <a:p>
            <a:pPr lvl="1"/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4808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5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251520" y="53752"/>
            <a:ext cx="698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eriod"/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pPr algn="l"/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Spiking neural network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7094" y="1268760"/>
            <a:ext cx="782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b="1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본 논문의 모델의 특징</a:t>
            </a:r>
            <a:endParaRPr lang="en-US" altLang="ko-KR" sz="1800" b="1" dirty="0" smtClean="0"/>
          </a:p>
          <a:p>
            <a:pPr lvl="1"/>
            <a:r>
              <a:rPr lang="en-US" altLang="ko-KR" sz="1600" dirty="0" smtClean="0"/>
              <a:t>Leaky integrate</a:t>
            </a:r>
          </a:p>
          <a:p>
            <a:pPr lvl="2"/>
            <a:r>
              <a:rPr lang="ko-KR" altLang="en-US" sz="1200" dirty="0" smtClean="0"/>
              <a:t>누수 현상</a:t>
            </a:r>
            <a:endParaRPr lang="en-US" altLang="ko-KR" sz="1200" dirty="0" smtClean="0"/>
          </a:p>
          <a:p>
            <a:pPr marL="457200" lvl="1" indent="0">
              <a:buNone/>
            </a:pPr>
            <a:endParaRPr lang="en-US" altLang="ko-KR" sz="1600" dirty="0" smtClean="0"/>
          </a:p>
          <a:p>
            <a:pPr lvl="1"/>
            <a:r>
              <a:rPr lang="en-US" altLang="ko-KR" sz="1600" dirty="0" smtClean="0"/>
              <a:t>Fire neurons</a:t>
            </a:r>
          </a:p>
          <a:p>
            <a:pPr lvl="2"/>
            <a:r>
              <a:rPr lang="ko-KR" altLang="en-US" sz="1200" dirty="0" smtClean="0"/>
              <a:t>뉴런의 발화</a:t>
            </a:r>
            <a:endParaRPr lang="en-US" altLang="ko-KR" sz="1200" dirty="0" smtClean="0"/>
          </a:p>
          <a:p>
            <a:pPr marL="457200" lvl="1" indent="0">
              <a:buNone/>
            </a:pPr>
            <a:endParaRPr lang="en-US" altLang="ko-KR" sz="1600" dirty="0" smtClean="0"/>
          </a:p>
          <a:p>
            <a:pPr lvl="1"/>
            <a:r>
              <a:rPr lang="en-US" altLang="ko-KR" sz="1600" dirty="0" smtClean="0"/>
              <a:t>STDP</a:t>
            </a:r>
          </a:p>
          <a:p>
            <a:pPr lvl="2"/>
            <a:r>
              <a:rPr lang="ko-KR" altLang="en-US" sz="1200" dirty="0" smtClean="0"/>
              <a:t>스파이크 시간 의존 가소성</a:t>
            </a:r>
            <a:endParaRPr lang="en-US" altLang="ko-KR" sz="1200" dirty="0" smtClean="0"/>
          </a:p>
          <a:p>
            <a:pPr marL="457200" lvl="1" indent="0">
              <a:buNone/>
            </a:pPr>
            <a:endParaRPr lang="en-US" altLang="ko-KR" sz="1600" dirty="0" smtClean="0"/>
          </a:p>
          <a:p>
            <a:pPr lvl="1"/>
            <a:r>
              <a:rPr lang="en-US" altLang="ko-KR" sz="1600" dirty="0" smtClean="0"/>
              <a:t>Lateral </a:t>
            </a:r>
            <a:r>
              <a:rPr lang="en-US" altLang="ko-KR" sz="1600" dirty="0" err="1" smtClean="0"/>
              <a:t>ingibition</a:t>
            </a:r>
            <a:endParaRPr lang="en-US" altLang="ko-KR" sz="1600" dirty="0" smtClean="0"/>
          </a:p>
          <a:p>
            <a:pPr lvl="2"/>
            <a:r>
              <a:rPr lang="ko-KR" altLang="en-US" sz="1200" dirty="0" smtClean="0"/>
              <a:t>이웃 뉴런을 억제하려는 경향</a:t>
            </a:r>
            <a:endParaRPr lang="en-US" altLang="ko-KR" sz="12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smtClean="0"/>
              <a:t>Intrinsic plasticity</a:t>
            </a:r>
          </a:p>
          <a:p>
            <a:pPr lvl="2"/>
            <a:r>
              <a:rPr lang="ko-KR" altLang="en-US" sz="1200" dirty="0" smtClean="0"/>
              <a:t>뉴런 고유의 전기 신호의 영구적인 변형</a:t>
            </a:r>
            <a:r>
              <a:rPr lang="en-US" altLang="ko-KR" sz="1200" dirty="0" smtClean="0"/>
              <a:t>.</a:t>
            </a:r>
          </a:p>
          <a:p>
            <a:pPr lvl="2"/>
            <a:endParaRPr lang="en-US" altLang="ko-KR" sz="12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66525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 smtClean="0"/>
              <a:t>6</a:t>
            </a:fld>
            <a:endParaRPr lang="ko-KR" altLang="en-US" sz="18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835696" y="2564904"/>
            <a:ext cx="5472608" cy="1728192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59632" y="1988840"/>
            <a:ext cx="6696744" cy="2880320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27584" y="1412776"/>
            <a:ext cx="7704856" cy="4104456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3528" y="836712"/>
            <a:ext cx="8640960" cy="5472608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533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7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251520" y="53752"/>
            <a:ext cx="698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  Model</a:t>
            </a:r>
          </a:p>
          <a:p>
            <a:pPr algn="l"/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2.1 Model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611560" y="1628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/>
              <a:t>Leaky integrate &amp; fire </a:t>
            </a:r>
            <a:r>
              <a:rPr lang="ko-KR" altLang="en-US" sz="1800" b="1" dirty="0" smtClean="0"/>
              <a:t>모델</a:t>
            </a:r>
            <a:endParaRPr lang="en-US" altLang="ko-KR" sz="1800" b="1" dirty="0" smtClean="0"/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특징</a:t>
            </a:r>
            <a:endParaRPr lang="en-US" altLang="ko-KR" sz="1800" b="1" dirty="0" smtClean="0"/>
          </a:p>
          <a:p>
            <a:pPr lvl="1"/>
            <a:r>
              <a:rPr lang="en-US" altLang="ko-KR" sz="1400" dirty="0" err="1"/>
              <a:t>Memberane</a:t>
            </a:r>
            <a:r>
              <a:rPr lang="en-US" altLang="ko-KR" sz="1400" dirty="0"/>
              <a:t> Threshold </a:t>
            </a:r>
            <a:r>
              <a:rPr lang="ko-KR" altLang="en-US" sz="1400" dirty="0"/>
              <a:t>를 넘을 경우</a:t>
            </a:r>
            <a:r>
              <a:rPr lang="en-US" altLang="ko-KR" sz="1400" dirty="0"/>
              <a:t>. </a:t>
            </a:r>
            <a:r>
              <a:rPr lang="ko-KR" altLang="en-US" sz="1400" dirty="0"/>
              <a:t>뉴런이 점화되고 </a:t>
            </a:r>
            <a:r>
              <a:rPr lang="en-US" altLang="ko-KR" sz="1400" b="1" dirty="0" err="1"/>
              <a:t>V</a:t>
            </a:r>
            <a:r>
              <a:rPr lang="en-US" altLang="ko-KR" sz="1400" dirty="0" err="1"/>
              <a:t>rest</a:t>
            </a:r>
            <a:r>
              <a:rPr lang="ko-KR" altLang="en-US" sz="1400" dirty="0"/>
              <a:t>로 재설정됨</a:t>
            </a:r>
            <a:r>
              <a:rPr lang="en-US" altLang="ko-KR" sz="1400" dirty="0" smtClean="0"/>
              <a:t>.</a:t>
            </a:r>
          </a:p>
          <a:p>
            <a:pPr lvl="1"/>
            <a:endParaRPr lang="en-US" altLang="ko-KR" sz="1400" dirty="0" smtClean="0"/>
          </a:p>
          <a:p>
            <a:pPr lvl="1"/>
            <a:r>
              <a:rPr lang="ko-KR" altLang="en-US" sz="1400" dirty="0" smtClean="0"/>
              <a:t>휴식 후 잠시 뉴런의 </a:t>
            </a:r>
            <a:r>
              <a:rPr lang="ko-KR" altLang="en-US" sz="1400" dirty="0" err="1" smtClean="0"/>
              <a:t>굴절기가</a:t>
            </a:r>
            <a:r>
              <a:rPr lang="ko-KR" altLang="en-US" sz="1400" dirty="0" smtClean="0"/>
              <a:t> 있고 스파이크 할 수 없다</a:t>
            </a:r>
            <a:r>
              <a:rPr lang="en-US" altLang="ko-KR" sz="1400" dirty="0" smtClean="0"/>
              <a:t>.</a:t>
            </a:r>
          </a:p>
          <a:p>
            <a:pPr lvl="1"/>
            <a:endParaRPr lang="en-US" altLang="ko-KR" sz="1400" dirty="0" smtClean="0"/>
          </a:p>
          <a:p>
            <a:pPr lvl="1"/>
            <a:endParaRPr lang="ko-KR" altLang="en-US" sz="1400" dirty="0"/>
          </a:p>
          <a:p>
            <a:pPr lvl="1"/>
            <a:endParaRPr lang="en-US" altLang="ko-KR" sz="1400" b="1" dirty="0" smtClean="0"/>
          </a:p>
          <a:p>
            <a:endParaRPr lang="en-US" altLang="ko-KR" sz="1800" b="1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" y="2353698"/>
            <a:ext cx="7686675" cy="8667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83968" y="322047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 smtClean="0"/>
              <a:t>흥분성</a:t>
            </a:r>
            <a:r>
              <a:rPr lang="ko-KR" altLang="en-US" dirty="0" smtClean="0"/>
              <a:t> 전위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13929" y="316636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휴지 전위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32921" y="316636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억제 시냅스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2411760" y="2996952"/>
            <a:ext cx="0" cy="169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860032" y="3081657"/>
            <a:ext cx="0" cy="169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164288" y="3051063"/>
            <a:ext cx="0" cy="169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123728" y="2996952"/>
            <a:ext cx="690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514881" y="3081657"/>
            <a:ext cx="690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819137" y="3051063"/>
            <a:ext cx="690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13929" y="3166362"/>
            <a:ext cx="1217911" cy="36933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326369" y="3251067"/>
            <a:ext cx="1304664" cy="36933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669371" y="3220473"/>
            <a:ext cx="1287005" cy="315221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1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8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251520" y="53752"/>
            <a:ext cx="698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  Model</a:t>
            </a:r>
          </a:p>
          <a:p>
            <a:pPr algn="l"/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2.1 Model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611560" y="1628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/>
              <a:t>전도성</a:t>
            </a:r>
            <a:endParaRPr lang="en-US" altLang="ko-KR" sz="1800" b="1" dirty="0" smtClean="0"/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특징</a:t>
            </a:r>
            <a:endParaRPr lang="en-US" altLang="ko-KR" sz="1800" b="1" dirty="0" smtClean="0"/>
          </a:p>
          <a:p>
            <a:pPr lvl="1"/>
            <a:r>
              <a:rPr lang="ko-KR" altLang="en-US" sz="1400" dirty="0" smtClean="0"/>
              <a:t>전도성 변화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Weight</a:t>
            </a:r>
            <a:r>
              <a:rPr lang="ko-KR" altLang="en-US" sz="1400" dirty="0" smtClean="0"/>
              <a:t>가 시냅스에 </a:t>
            </a:r>
            <a:r>
              <a:rPr lang="ko-KR" altLang="en-US" sz="1400" dirty="0" err="1" smtClean="0"/>
              <a:t>도착시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즉각적으로 </a:t>
            </a:r>
            <a:r>
              <a:rPr lang="ko-KR" altLang="en-US" sz="1400" dirty="0" smtClean="0"/>
              <a:t>전도</a:t>
            </a:r>
            <a:r>
              <a:rPr lang="ko-KR" altLang="en-US" sz="1400" dirty="0"/>
              <a:t>성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증가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그렇지 않으면 기하급수적 쇠퇴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억제 이후는 시간 상수를 이용하여 전도성       </a:t>
            </a:r>
            <a:r>
              <a:rPr lang="ko-KR" altLang="en-US" sz="1400" dirty="0" err="1" smtClean="0"/>
              <a:t>를</a:t>
            </a:r>
            <a:r>
              <a:rPr lang="ko-KR" altLang="en-US" sz="1400" dirty="0" smtClean="0"/>
              <a:t> 업데이트 함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err="1" smtClean="0"/>
              <a:t>흥분성</a:t>
            </a:r>
            <a:r>
              <a:rPr lang="ko-KR" altLang="en-US" sz="1400" dirty="0" smtClean="0"/>
              <a:t> 뉴런의 시간 상수는 높이면 정확도 상승</a:t>
            </a:r>
            <a:r>
              <a:rPr lang="en-US" altLang="ko-KR" sz="1400" dirty="0" smtClean="0"/>
              <a:t>.</a:t>
            </a:r>
          </a:p>
          <a:p>
            <a:pPr lvl="1"/>
            <a:endParaRPr lang="ko-KR" altLang="en-US" sz="1400" dirty="0"/>
          </a:p>
          <a:p>
            <a:pPr lvl="1"/>
            <a:endParaRPr lang="en-US" altLang="ko-KR" sz="1400" b="1" dirty="0" smtClean="0"/>
          </a:p>
          <a:p>
            <a:endParaRPr lang="en-US" altLang="ko-KR" sz="1800" b="1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2190211"/>
            <a:ext cx="2171700" cy="828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11760" y="308160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시간 상수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3563888" y="2924944"/>
            <a:ext cx="0" cy="169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347864" y="2924944"/>
            <a:ext cx="438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383598" y="3081601"/>
            <a:ext cx="1217911" cy="36933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531" y="4797152"/>
            <a:ext cx="313749" cy="22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1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9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251520" y="53752"/>
            <a:ext cx="698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  Model</a:t>
            </a:r>
          </a:p>
          <a:p>
            <a:pPr algn="l"/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2.2 Network Architecture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611560" y="1628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/>
              <a:t>레이어</a:t>
            </a:r>
            <a:endParaRPr lang="en-US" altLang="ko-KR" sz="1800" b="1" dirty="0" smtClean="0"/>
          </a:p>
          <a:p>
            <a:pPr lvl="1"/>
            <a:r>
              <a:rPr lang="en-US" altLang="ko-KR" sz="1400" dirty="0" smtClean="0"/>
              <a:t>Excitatory Neurons</a:t>
            </a:r>
          </a:p>
          <a:p>
            <a:pPr lvl="1"/>
            <a:r>
              <a:rPr lang="en-US" altLang="ko-KR" sz="1400" dirty="0" smtClean="0"/>
              <a:t>Inhibitory Neurons</a:t>
            </a:r>
          </a:p>
          <a:p>
            <a:pPr lvl="1"/>
            <a:endParaRPr lang="en-US" altLang="ko-KR" sz="1400" b="1" dirty="0" smtClean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 smtClean="0"/>
          </a:p>
          <a:p>
            <a:pPr indent="-285750"/>
            <a:r>
              <a:rPr lang="ko-KR" altLang="en-US" sz="1800" b="1" dirty="0" err="1" smtClean="0"/>
              <a:t>입력사이즈</a:t>
            </a:r>
            <a:endParaRPr lang="en-US" altLang="ko-KR" sz="1800" b="1" dirty="0" smtClean="0"/>
          </a:p>
          <a:p>
            <a:pPr lvl="1"/>
            <a:r>
              <a:rPr lang="en-US" altLang="ko-KR" sz="1400" dirty="0" smtClean="0"/>
              <a:t>28x28</a:t>
            </a:r>
          </a:p>
          <a:p>
            <a:pPr marL="0" indent="0">
              <a:buNone/>
            </a:pPr>
            <a:endParaRPr lang="en-US" altLang="ko-KR" sz="1800" b="1" dirty="0" smtClean="0"/>
          </a:p>
          <a:p>
            <a:pPr marL="0" indent="0">
              <a:buNone/>
            </a:pPr>
            <a:endParaRPr lang="en-US" altLang="ko-KR" sz="1800" b="1" dirty="0" smtClean="0"/>
          </a:p>
          <a:p>
            <a:r>
              <a:rPr lang="ko-KR" altLang="en-US" sz="1800" b="1" dirty="0" smtClean="0"/>
              <a:t>특징</a:t>
            </a:r>
            <a:endParaRPr lang="en-US" altLang="ko-KR" sz="1800" b="1" dirty="0" smtClean="0"/>
          </a:p>
          <a:p>
            <a:pPr lvl="1"/>
            <a:r>
              <a:rPr lang="en-US" altLang="ko-KR" sz="1600" dirty="0" smtClean="0"/>
              <a:t>Excitatory </a:t>
            </a:r>
            <a:r>
              <a:rPr lang="ko-KR" altLang="en-US" sz="1600" dirty="0" smtClean="0"/>
              <a:t>뉴런은 </a:t>
            </a:r>
            <a:r>
              <a:rPr lang="en-US" altLang="ko-KR" sz="1600" dirty="0" smtClean="0"/>
              <a:t>Inhibitory </a:t>
            </a:r>
            <a:r>
              <a:rPr lang="ko-KR" altLang="en-US" sz="1600" dirty="0" smtClean="0"/>
              <a:t>뉴런과 일대일 연결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억제로 인해 </a:t>
            </a:r>
            <a:r>
              <a:rPr lang="en-US" altLang="ko-KR" sz="1600" dirty="0" smtClean="0"/>
              <a:t>Excitatory</a:t>
            </a:r>
            <a:r>
              <a:rPr lang="ko-KR" altLang="en-US" sz="1600" dirty="0" smtClean="0"/>
              <a:t>뉴런들 간 </a:t>
            </a:r>
            <a:r>
              <a:rPr lang="ko-KR" altLang="en-US" sz="1600" dirty="0" smtClean="0"/>
              <a:t>경쟁 유도</a:t>
            </a:r>
            <a:endParaRPr lang="en-US" altLang="ko-KR" sz="1600" dirty="0"/>
          </a:p>
          <a:p>
            <a:endParaRPr lang="en-US" altLang="ko-KR" sz="1800" b="1" dirty="0" smtClean="0"/>
          </a:p>
          <a:p>
            <a:pPr lvl="1"/>
            <a:endParaRPr lang="ko-KR" altLang="en-US" sz="1400" dirty="0"/>
          </a:p>
          <a:p>
            <a:pPr lvl="1"/>
            <a:endParaRPr lang="en-US" altLang="ko-KR" sz="1400" b="1" dirty="0" smtClean="0"/>
          </a:p>
          <a:p>
            <a:endParaRPr lang="en-US" altLang="ko-KR" sz="1800" b="1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52" b="99456" l="557" r="97075">
                        <a14:foregroundMark x1="5014" y1="71869" x2="5014" y2="71869"/>
                        <a14:foregroundMark x1="1671" y1="94918" x2="1671" y2="94918"/>
                        <a14:foregroundMark x1="11003" y1="99456" x2="11003" y2="99456"/>
                        <a14:foregroundMark x1="4735" y1="94918" x2="4735" y2="94918"/>
                        <a14:foregroundMark x1="2507" y1="85118" x2="2507" y2="85118"/>
                        <a14:foregroundMark x1="98189" y1="8167" x2="98189" y2="8167"/>
                        <a14:foregroundMark x1="97911" y1="1633" x2="97911" y2="1633"/>
                        <a14:foregroundMark x1="86072" y1="12523" x2="86072" y2="12523"/>
                        <a14:foregroundMark x1="78691" y1="23230" x2="78691" y2="23230"/>
                        <a14:foregroundMark x1="75348" y1="23956" x2="75348" y2="29583"/>
                        <a14:foregroundMark x1="80362" y1="33575" x2="85794" y2="34664"/>
                        <a14:foregroundMark x1="90251" y1="35027" x2="90251" y2="35027"/>
                        <a14:foregroundMark x1="94150" y1="21416" x2="93872" y2="14882"/>
                        <a14:foregroundMark x1="93593" y1="11071" x2="90808" y2="9256"/>
                        <a14:foregroundMark x1="86351" y1="7078" x2="82869" y2="6352"/>
                        <a14:foregroundMark x1="78134" y1="5263" x2="75070" y2="5263"/>
                        <a14:foregroundMark x1="73677" y1="5263" x2="72702" y2="7804"/>
                        <a14:foregroundMark x1="71588" y1="15971" x2="71031" y2="21416"/>
                        <a14:foregroundMark x1="71031" y1="27586" x2="71031" y2="28494"/>
                        <a14:foregroundMark x1="71031" y1="33212" x2="71309" y2="35027"/>
                        <a14:foregroundMark x1="77577" y1="37205" x2="79805" y2="37931"/>
                        <a14:foregroundMark x1="84958" y1="39020" x2="87187" y2="40109"/>
                        <a14:foregroundMark x1="89972" y1="42105" x2="92479" y2="42468"/>
                        <a14:foregroundMark x1="96518" y1="41561" x2="96518" y2="41561"/>
                        <a14:foregroundMark x1="95404" y1="29583" x2="95125" y2="22868"/>
                        <a14:foregroundMark x1="95125" y1="17060" x2="94986" y2="14519"/>
                        <a14:foregroundMark x1="90529" y1="5989" x2="84958" y2="5626"/>
                        <a14:foregroundMark x1="82312" y1="4537" x2="79526" y2="4537"/>
                        <a14:foregroundMark x1="76462" y1="3811" x2="74513" y2="3811"/>
                        <a14:foregroundMark x1="72702" y1="3811" x2="73538" y2="10345"/>
                        <a14:foregroundMark x1="74791" y1="12523" x2="76184" y2="14519"/>
                        <a14:foregroundMark x1="80641" y1="18512" x2="85515" y2="21053"/>
                        <a14:foregroundMark x1="86630" y1="21053" x2="87744" y2="22868"/>
                        <a14:foregroundMark x1="95961" y1="31760" x2="95961" y2="33212"/>
                        <a14:foregroundMark x1="89972" y1="41561" x2="88579" y2="41742"/>
                        <a14:foregroundMark x1="84401" y1="42831" x2="77855" y2="42105"/>
                        <a14:foregroundMark x1="76462" y1="41198" x2="75348" y2="41198"/>
                        <a14:foregroundMark x1="73259" y1="40472" x2="73259" y2="40472"/>
                        <a14:foregroundMark x1="80641" y1="46098" x2="86908" y2="46461"/>
                        <a14:foregroundMark x1="93315" y1="47550" x2="94429" y2="47913"/>
                        <a14:foregroundMark x1="95404" y1="47913" x2="95404" y2="47913"/>
                        <a14:foregroundMark x1="91643" y1="46824" x2="86630" y2="45372"/>
                        <a14:foregroundMark x1="86072" y1="44646" x2="84958" y2="44646"/>
                        <a14:foregroundMark x1="85794" y1="47187" x2="88301" y2="49002"/>
                        <a14:foregroundMark x1="91643" y1="50091" x2="91643" y2="50091"/>
                        <a14:foregroundMark x1="92201" y1="50817" x2="92201" y2="50817"/>
                        <a14:foregroundMark x1="94150" y1="50454" x2="94150" y2="50454"/>
                        <a14:foregroundMark x1="74234" y1="43557" x2="72702" y2="43557"/>
                        <a14:foregroundMark x1="71866" y1="43557" x2="71031" y2="43920"/>
                        <a14:foregroundMark x1="70474" y1="55354" x2="70195" y2="57169"/>
                        <a14:foregroundMark x1="70195" y1="58984" x2="67967" y2="63702"/>
                        <a14:foregroundMark x1="67131" y1="68421" x2="66295" y2="70054"/>
                        <a14:foregroundMark x1="67131" y1="82396" x2="67131" y2="82396"/>
                        <a14:foregroundMark x1="67409" y1="83122" x2="67967" y2="82033"/>
                        <a14:foregroundMark x1="74791" y1="65880" x2="76184" y2="58621"/>
                        <a14:foregroundMark x1="77298" y1="50091" x2="75905" y2="52995"/>
                        <a14:foregroundMark x1="70474" y1="69691" x2="63510" y2="80581"/>
                        <a14:foregroundMark x1="63510" y1="80944" x2="61978" y2="84392"/>
                        <a14:foregroundMark x1="61421" y1="84392" x2="61421" y2="84392"/>
                        <a14:foregroundMark x1="70752" y1="80581" x2="71866" y2="80581"/>
                        <a14:foregroundMark x1="74513" y1="79129" x2="75348" y2="77677"/>
                        <a14:foregroundMark x1="85794" y1="54083" x2="85515" y2="50091"/>
                        <a14:foregroundMark x1="84401" y1="46824" x2="80084" y2="52269"/>
                        <a14:foregroundMark x1="80084" y1="55354" x2="79526" y2="64791"/>
                        <a14:foregroundMark x1="79248" y1="66243" x2="79248" y2="66243"/>
                        <a14:foregroundMark x1="77855" y1="67695" x2="74791" y2="70054"/>
                        <a14:foregroundMark x1="71588" y1="75499" x2="65181" y2="84029"/>
                        <a14:foregroundMark x1="63788" y1="84029" x2="58914" y2="87296"/>
                        <a14:foregroundMark x1="56685" y1="87296" x2="47632" y2="86933"/>
                        <a14:foregroundMark x1="47354" y1="86570" x2="41783" y2="82759"/>
                        <a14:foregroundMark x1="41086" y1="80944" x2="37744" y2="80944"/>
                        <a14:foregroundMark x1="35515" y1="80944" x2="30919" y2="81670"/>
                        <a14:foregroundMark x1="30362" y1="81670" x2="23677" y2="86570"/>
                        <a14:foregroundMark x1="22563" y1="88022" x2="20334" y2="92377"/>
                        <a14:foregroundMark x1="18802" y1="94192" x2="10724" y2="98730"/>
                        <a14:foregroundMark x1="10167" y1="98730" x2="5292" y2="98730"/>
                        <a14:foregroundMark x1="2786" y1="98004" x2="1114" y2="94555"/>
                        <a14:foregroundMark x1="1393" y1="82759" x2="1393" y2="82759"/>
                        <a14:foregroundMark x1="2228" y1="78766" x2="2228" y2="78766"/>
                        <a14:foregroundMark x1="4735" y1="76951" x2="6964" y2="77677"/>
                        <a14:foregroundMark x1="8914" y1="78766" x2="8914" y2="78766"/>
                        <a14:foregroundMark x1="12396" y1="78766" x2="12396" y2="78766"/>
                        <a14:foregroundMark x1="12117" y1="85481" x2="10167" y2="87296"/>
                        <a14:foregroundMark x1="10167" y1="87296" x2="8914" y2="88022"/>
                        <a14:foregroundMark x1="7242" y1="88748" x2="6128" y2="89474"/>
                        <a14:foregroundMark x1="23120" y1="93103" x2="22284" y2="94192"/>
                        <a14:foregroundMark x1="16852" y1="96733" x2="16852" y2="96733"/>
                        <a14:foregroundMark x1="29805" y1="36842" x2="29805" y2="36842"/>
                        <a14:foregroundMark x1="29805" y1="41561" x2="29805" y2="46461"/>
                        <a14:foregroundMark x1="29805" y1="50817" x2="29805" y2="55354"/>
                        <a14:foregroundMark x1="29805" y1="58984" x2="29805" y2="60073"/>
                        <a14:foregroundMark x1="29805" y1="62613" x2="29805" y2="64428"/>
                        <a14:foregroundMark x1="30362" y1="66969" x2="30362" y2="66969"/>
                        <a14:foregroundMark x1="30919" y1="35753" x2="30919" y2="35753"/>
                        <a14:foregroundMark x1="33287" y1="35027" x2="33287" y2="35027"/>
                        <a14:foregroundMark x1="31616" y1="34301" x2="30362" y2="34301"/>
                        <a14:foregroundMark x1="30362" y1="34301" x2="30362" y2="3430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23928" y="1339009"/>
            <a:ext cx="4464496" cy="342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0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6216</TotalTime>
  <Words>688</Words>
  <Application>Microsoft Office PowerPoint</Application>
  <PresentationFormat>화면 슬라이드 쇼(4:3)</PresentationFormat>
  <Paragraphs>367</Paragraphs>
  <Slides>23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Wingdings</vt:lpstr>
      <vt:lpstr>Office 테마</vt:lpstr>
      <vt:lpstr>Unsupervised learning of digit recognition using spike-timing-dependent plasticity </vt:lpstr>
      <vt:lpstr>CONTENTS.</vt:lpstr>
      <vt:lpstr>PowerPoint 프레젠테이션</vt:lpstr>
      <vt:lpstr>PowerPoint 프레젠테이션</vt:lpstr>
      <vt:lpstr>PowerPoint 프레젠테이션</vt:lpstr>
      <vt:lpstr>2. Model</vt:lpstr>
      <vt:lpstr>PowerPoint 프레젠테이션</vt:lpstr>
      <vt:lpstr>PowerPoint 프레젠테이션</vt:lpstr>
      <vt:lpstr>PowerPoint 프레젠테이션</vt:lpstr>
      <vt:lpstr>3. Traning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Comparision</vt:lpstr>
      <vt:lpstr>PowerPoint 프레젠테이션</vt:lpstr>
      <vt:lpstr>5. Result</vt:lpstr>
      <vt:lpstr>PowerPoint 프레젠테이션</vt:lpstr>
      <vt:lpstr>PowerPoint 프레젠테이션</vt:lpstr>
      <vt:lpstr>PowerPoint 프레젠테이션</vt:lpstr>
      <vt:lpstr>PowerPoint 프레젠테이션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Sea</dc:creator>
  <cp:lastModifiedBy>Windows 사용자</cp:lastModifiedBy>
  <cp:revision>373</cp:revision>
  <dcterms:created xsi:type="dcterms:W3CDTF">2017-09-25T08:32:09Z</dcterms:created>
  <dcterms:modified xsi:type="dcterms:W3CDTF">2019-06-12T03:05:22Z</dcterms:modified>
</cp:coreProperties>
</file>