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9" r:id="rId2"/>
    <p:sldId id="292" r:id="rId3"/>
    <p:sldId id="349" r:id="rId4"/>
    <p:sldId id="323" r:id="rId5"/>
    <p:sldId id="365" r:id="rId6"/>
    <p:sldId id="366" r:id="rId7"/>
    <p:sldId id="367" r:id="rId8"/>
    <p:sldId id="368" r:id="rId9"/>
    <p:sldId id="369" r:id="rId10"/>
    <p:sldId id="370" r:id="rId11"/>
    <p:sldId id="372" r:id="rId12"/>
    <p:sldId id="373" r:id="rId13"/>
    <p:sldId id="371" r:id="rId14"/>
    <p:sldId id="374" r:id="rId15"/>
    <p:sldId id="375" r:id="rId16"/>
    <p:sldId id="376" r:id="rId17"/>
    <p:sldId id="377" r:id="rId18"/>
    <p:sldId id="378" r:id="rId19"/>
    <p:sldId id="379" r:id="rId20"/>
    <p:sldId id="380" r:id="rId21"/>
    <p:sldId id="381" r:id="rId22"/>
    <p:sldId id="382" r:id="rId23"/>
    <p:sldId id="383" r:id="rId24"/>
    <p:sldId id="364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6475"/>
    <a:srgbClr val="2C778C"/>
    <a:srgbClr val="3795AF"/>
    <a:srgbClr val="FF5B5B"/>
    <a:srgbClr val="377BCD"/>
    <a:srgbClr val="FFFF99"/>
    <a:srgbClr val="B3B0B3"/>
    <a:srgbClr val="DEE1E6"/>
    <a:srgbClr val="ECEF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596" autoAdjust="0"/>
    <p:restoredTop sz="92419" autoAdjust="0"/>
  </p:normalViewPr>
  <p:slideViewPr>
    <p:cSldViewPr>
      <p:cViewPr varScale="1">
        <p:scale>
          <a:sx n="102" d="100"/>
          <a:sy n="102" d="100"/>
        </p:scale>
        <p:origin x="144" y="19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986576-E38A-4FA6-8C6A-D84AC19D49EB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8B4144-AB05-45A6-8296-073E21954F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77026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B4144-AB05-45A6-8296-073E21954F68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52533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B4144-AB05-45A6-8296-073E21954F68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55744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B4144-AB05-45A6-8296-073E21954F68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75482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B4144-AB05-45A6-8296-073E21954F68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09010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B4144-AB05-45A6-8296-073E21954F68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41496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B4144-AB05-45A6-8296-073E21954F68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83828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B4144-AB05-45A6-8296-073E21954F68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89014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B4144-AB05-45A6-8296-073E21954F68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24283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B4144-AB05-45A6-8296-073E21954F68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33618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B4144-AB05-45A6-8296-073E21954F68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9915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B4144-AB05-45A6-8296-073E21954F68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84671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B4144-AB05-45A6-8296-073E21954F68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43266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B4144-AB05-45A6-8296-073E21954F68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24073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B4144-AB05-45A6-8296-073E21954F68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85534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B4144-AB05-45A6-8296-073E21954F68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61599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B4144-AB05-45A6-8296-073E21954F68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45072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B4144-AB05-45A6-8296-073E21954F68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29907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F74C1-E14C-4F11-B4CF-15AC55E6B30A}" type="datetime1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EE12C-40A5-4698-B11D-1D8FB58A7D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7754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B6396-B899-47A3-82AC-216E8DCC80D1}" type="datetime1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EE12C-40A5-4698-B11D-1D8FB58A7D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4663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D7AE9-5E34-453B-BDEE-7011457B4F19}" type="datetime1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EE12C-40A5-4698-B11D-1D8FB58A7D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0020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2D977-7DBC-4A56-B450-4E2C0AA424CD}" type="datetime1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EE12C-40A5-4698-B11D-1D8FB58A7D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5947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98FF3-27F5-4316-BC17-5EAA38FA59D4}" type="datetime1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EE12C-40A5-4698-B11D-1D8FB58A7D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5794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36E07-4402-4B20-9B36-2EC209583B9D}" type="datetime1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EE12C-40A5-4698-B11D-1D8FB58A7D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0873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8AA4C-BF42-4A15-B76F-9753D29B2F38}" type="datetime1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EE12C-40A5-4698-B11D-1D8FB58A7D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411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6D3BD-F9D6-4A53-B7D4-D7A654BB3E4F}" type="datetime1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EE12C-40A5-4698-B11D-1D8FB58A7D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4895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5AEB0-F783-47B7-9E64-405EC8026991}" type="datetime1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EE12C-40A5-4698-B11D-1D8FB58A7D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3785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9E01E-AF4B-42B2-9779-900FDEF9FDED}" type="datetime1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EE12C-40A5-4698-B11D-1D8FB58A7D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8801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02965-D19E-44AF-972D-45B560038BDC}" type="datetime1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EE12C-40A5-4698-B11D-1D8FB58A7D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299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D49A96-3942-49F4-9BA6-69806E8112A1}" type="datetime1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7EE12C-40A5-4698-B11D-1D8FB58A7D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7694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microsoft.com/office/2007/relationships/hdphoto" Target="../media/hdphoto3.wdp"/><Relationship Id="rId5" Type="http://schemas.openxmlformats.org/officeDocument/2006/relationships/image" Target="../media/image3.png"/><Relationship Id="rId4" Type="http://schemas.microsoft.com/office/2007/relationships/hdphoto" Target="../media/hdphoto2.wdp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jpeg"/><Relationship Id="rId4" Type="http://schemas.openxmlformats.org/officeDocument/2006/relationships/image" Target="../media/image6.jpeg"/><Relationship Id="rId9" Type="http://schemas.openxmlformats.org/officeDocument/2006/relationships/image" Target="../media/image11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87788" y="1412776"/>
            <a:ext cx="3960440" cy="3600400"/>
          </a:xfrm>
          <a:ln w="76200">
            <a:noFill/>
          </a:ln>
        </p:spPr>
        <p:txBody>
          <a:bodyPr>
            <a:normAutofit/>
          </a:bodyPr>
          <a:lstStyle/>
          <a:p>
            <a:r>
              <a:rPr lang="en-US" altLang="ko-KR" sz="20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en-US" altLang="ko-KR" sz="20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Sun Network </a:t>
            </a:r>
            <a:r>
              <a:rPr lang="en-US" altLang="ko-KR" sz="20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File system</a:t>
            </a:r>
            <a:r>
              <a:rPr lang="en-US" altLang="ko-KR" sz="20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en-US" altLang="ko-KR" sz="2000" dirty="0">
                <a:solidFill>
                  <a:schemeClr val="bg1">
                    <a:lumMod val="65000"/>
                  </a:schemeClr>
                </a:solidFill>
              </a:rPr>
              <a:t>Design, Implementation and Experience</a:t>
            </a:r>
            <a:r>
              <a:rPr lang="en-US" altLang="ko-KR" sz="20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altLang="ko-KR" sz="20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ko-KR" sz="20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altLang="ko-KR" sz="20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4367808" y="3549554"/>
            <a:ext cx="3600400" cy="0"/>
          </a:xfrm>
          <a:prstGeom prst="line">
            <a:avLst/>
          </a:prstGeom>
          <a:ln w="38100">
            <a:solidFill>
              <a:srgbClr val="377B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4187788" y="1412776"/>
            <a:ext cx="3960440" cy="36004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EE12C-40A5-4698-B11D-1D8FB58A7D29}" type="slidenum">
              <a:rPr lang="ko-KR" altLang="en-US" sz="1800"/>
              <a:t>1</a:t>
            </a:fld>
            <a:endParaRPr lang="ko-KR" altLang="en-US" sz="1800" dirty="0"/>
          </a:p>
        </p:txBody>
      </p:sp>
      <p:sp>
        <p:nvSpPr>
          <p:cNvPr id="8" name="부제목 2"/>
          <p:cNvSpPr txBox="1">
            <a:spLocks/>
          </p:cNvSpPr>
          <p:nvPr/>
        </p:nvSpPr>
        <p:spPr>
          <a:xfrm>
            <a:off x="5577849" y="3792489"/>
            <a:ext cx="4896544" cy="8640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한성대학교</a:t>
            </a:r>
            <a:endParaRPr lang="en-US" altLang="ko-KR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9935" y="3795043"/>
            <a:ext cx="327894" cy="36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711302" y="4188497"/>
            <a:ext cx="2952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컴퓨터공학과</a:t>
            </a:r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김바다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053355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EE12C-40A5-4698-B11D-1D8FB58A7D29}" type="slidenum">
              <a:rPr lang="ko-KR" altLang="en-US" sz="1050"/>
              <a:t>10</a:t>
            </a:fld>
            <a:endParaRPr lang="ko-KR" altLang="en-US" sz="1050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263352" y="1196752"/>
            <a:ext cx="104046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제목 1"/>
          <p:cNvSpPr txBox="1">
            <a:spLocks/>
          </p:cNvSpPr>
          <p:nvPr/>
        </p:nvSpPr>
        <p:spPr>
          <a:xfrm>
            <a:off x="279444" y="0"/>
            <a:ext cx="698477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altLang="ko-KR" sz="2000" b="1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/>
            <a:r>
              <a:rPr lang="en-US" altLang="ko-KR" sz="32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n-US" altLang="ko-KR" sz="32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NFS </a:t>
            </a:r>
            <a:r>
              <a:rPr lang="ko-KR" altLang="en-US" sz="32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설계 구성</a:t>
            </a:r>
            <a:endParaRPr lang="ko-KR" altLang="en-US" sz="3200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내용 개체 틀 7"/>
          <p:cNvSpPr txBox="1">
            <a:spLocks/>
          </p:cNvSpPr>
          <p:nvPr/>
        </p:nvSpPr>
        <p:spPr>
          <a:xfrm>
            <a:off x="2190981" y="1503550"/>
            <a:ext cx="10146478" cy="42398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" indent="0">
              <a:buNone/>
            </a:pPr>
            <a:r>
              <a:rPr lang="en-US" altLang="ko-KR" sz="2000" b="1" dirty="0" smtClean="0"/>
              <a:t>1. </a:t>
            </a:r>
            <a:r>
              <a:rPr lang="ko-KR" altLang="en-US" sz="2000" b="1" dirty="0" smtClean="0"/>
              <a:t>기기와 </a:t>
            </a:r>
            <a:r>
              <a:rPr lang="en-US" altLang="ko-KR" sz="2000" b="1" dirty="0"/>
              <a:t>OS</a:t>
            </a:r>
            <a:r>
              <a:rPr lang="ko-KR" altLang="en-US" sz="2000" b="1" dirty="0"/>
              <a:t>의 독립성</a:t>
            </a:r>
            <a:endParaRPr lang="en-US" altLang="ko-KR" sz="2000" b="1" dirty="0"/>
          </a:p>
          <a:p>
            <a:pPr marL="800100" lvl="1"/>
            <a:r>
              <a:rPr lang="en-US" altLang="ko-KR" sz="1600" dirty="0"/>
              <a:t>RPC (remote procedure call)</a:t>
            </a:r>
          </a:p>
          <a:p>
            <a:pPr marL="1200150" lvl="2"/>
            <a:r>
              <a:rPr lang="ko-KR" altLang="en-US" sz="1200" dirty="0" smtClean="0"/>
              <a:t>다른 주소공간에서도 함수나 프로시저 실행 가능하도록 하는 통신 기술</a:t>
            </a:r>
            <a:r>
              <a:rPr lang="en-US" altLang="ko-KR" sz="1200" dirty="0" smtClean="0"/>
              <a:t>.</a:t>
            </a:r>
          </a:p>
          <a:p>
            <a:pPr marL="800100" lvl="1"/>
            <a:endParaRPr lang="en-US" altLang="ko-KR" sz="1600" dirty="0"/>
          </a:p>
          <a:p>
            <a:pPr marL="800100" lvl="1"/>
            <a:endParaRPr lang="en-US" altLang="ko-KR" sz="1600" dirty="0" smtClean="0"/>
          </a:p>
          <a:p>
            <a:pPr marL="800100" lvl="1"/>
            <a:endParaRPr lang="en-US" altLang="ko-KR" sz="1600" dirty="0"/>
          </a:p>
          <a:p>
            <a:pPr marL="800100" lvl="1"/>
            <a:endParaRPr lang="en-US" altLang="ko-KR" sz="1600" dirty="0" smtClean="0"/>
          </a:p>
          <a:p>
            <a:pPr marL="800100" lvl="1"/>
            <a:endParaRPr lang="en-US" altLang="ko-KR" sz="1600" dirty="0"/>
          </a:p>
          <a:p>
            <a:pPr marL="514350" lvl="1" indent="0">
              <a:buNone/>
            </a:pPr>
            <a:endParaRPr lang="en-US" altLang="ko-KR" sz="1600" dirty="0" smtClean="0"/>
          </a:p>
          <a:p>
            <a:pPr marL="800100" lvl="1"/>
            <a:r>
              <a:rPr lang="en-US" altLang="ko-KR" sz="1600" dirty="0" smtClean="0"/>
              <a:t>XDR </a:t>
            </a:r>
            <a:r>
              <a:rPr lang="en-US" altLang="ko-KR" sz="1600" dirty="0"/>
              <a:t>(External Data </a:t>
            </a:r>
            <a:r>
              <a:rPr lang="en-US" altLang="ko-KR" sz="1600" dirty="0" err="1"/>
              <a:t>Represation</a:t>
            </a:r>
            <a:r>
              <a:rPr lang="en-US" altLang="ko-KR" sz="1600" dirty="0" smtClean="0"/>
              <a:t>)</a:t>
            </a:r>
          </a:p>
          <a:p>
            <a:pPr marL="1200150" lvl="2"/>
            <a:r>
              <a:rPr lang="ko-KR" altLang="en-US" sz="1200" dirty="0" err="1"/>
              <a:t>표준데이터</a:t>
            </a:r>
            <a:r>
              <a:rPr lang="ko-KR" altLang="en-US" sz="1200" dirty="0"/>
              <a:t> </a:t>
            </a:r>
            <a:r>
              <a:rPr lang="ko-KR" altLang="en-US" sz="1200" dirty="0" err="1"/>
              <a:t>직렬화형식</a:t>
            </a:r>
            <a:endParaRPr lang="en-US" altLang="ko-KR" sz="1200" dirty="0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639793" y="1481877"/>
            <a:ext cx="1296144" cy="1023574"/>
          </a:xfrm>
          <a:prstGeom prst="round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NFS</a:t>
            </a:r>
          </a:p>
          <a:p>
            <a:pPr algn="ctr"/>
            <a:r>
              <a:rPr lang="en-US" altLang="ko-KR" b="1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Protocol</a:t>
            </a:r>
            <a:endParaRPr lang="ko-KR" altLang="en-US" b="1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6934" y="2780928"/>
            <a:ext cx="781452" cy="111206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96200" y="2780928"/>
            <a:ext cx="878436" cy="986551"/>
          </a:xfrm>
          <a:prstGeom prst="rect">
            <a:avLst/>
          </a:prstGeom>
        </p:spPr>
      </p:pic>
      <p:cxnSp>
        <p:nvCxnSpPr>
          <p:cNvPr id="3" name="직선 화살표 연결선 2"/>
          <p:cNvCxnSpPr/>
          <p:nvPr/>
        </p:nvCxnSpPr>
        <p:spPr>
          <a:xfrm flipV="1">
            <a:off x="4798386" y="3564819"/>
            <a:ext cx="2962187" cy="11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모서리가 둥근 직사각형 4"/>
          <p:cNvSpPr/>
          <p:nvPr/>
        </p:nvSpPr>
        <p:spPr>
          <a:xfrm>
            <a:off x="4934693" y="3118464"/>
            <a:ext cx="432048" cy="311477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F(x)</a:t>
            </a:r>
            <a:endParaRPr lang="ko-KR" altLang="en-US" sz="1200" i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7210348" y="3118464"/>
            <a:ext cx="432048" cy="31147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F(x)</a:t>
            </a:r>
            <a:endParaRPr lang="ko-KR" altLang="en-US" sz="1200" b="1" i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모서리가 둥근 사각형 설명선 11"/>
          <p:cNvSpPr/>
          <p:nvPr/>
        </p:nvSpPr>
        <p:spPr>
          <a:xfrm>
            <a:off x="7250663" y="2592079"/>
            <a:ext cx="1036030" cy="262128"/>
          </a:xfrm>
          <a:prstGeom prst="wedgeRoundRectCallout">
            <a:avLst>
              <a:gd name="adj1" fmla="val -20833"/>
              <a:gd name="adj2" fmla="val 101217"/>
              <a:gd name="adj3" fmla="val 1666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/>
              <a:t>Execution</a:t>
            </a:r>
            <a:endParaRPr lang="ko-KR" altLang="en-US" sz="1400" dirty="0"/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6934" y="5087945"/>
            <a:ext cx="781452" cy="1112067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96200" y="5087945"/>
            <a:ext cx="878436" cy="986551"/>
          </a:xfrm>
          <a:prstGeom prst="rect">
            <a:avLst/>
          </a:prstGeom>
        </p:spPr>
      </p:pic>
      <p:cxnSp>
        <p:nvCxnSpPr>
          <p:cNvPr id="23" name="직선 화살표 연결선 22"/>
          <p:cNvCxnSpPr/>
          <p:nvPr/>
        </p:nvCxnSpPr>
        <p:spPr>
          <a:xfrm flipV="1">
            <a:off x="4798386" y="5871836"/>
            <a:ext cx="2962187" cy="11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모서리가 둥근 직사각형 23"/>
          <p:cNvSpPr/>
          <p:nvPr/>
        </p:nvSpPr>
        <p:spPr>
          <a:xfrm>
            <a:off x="5937565" y="5524358"/>
            <a:ext cx="744363" cy="281165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</a:t>
            </a:r>
            <a:endParaRPr lang="ko-KR" altLang="en-US" sz="1200" i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690359" y="5530607"/>
            <a:ext cx="9459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i="1" dirty="0" smtClean="0"/>
              <a:t>encoding</a:t>
            </a:r>
            <a:endParaRPr lang="ko-KR" altLang="en-US" sz="1200" b="1" i="1" dirty="0"/>
          </a:p>
        </p:txBody>
      </p:sp>
      <p:sp>
        <p:nvSpPr>
          <p:cNvPr id="25" name="TextBox 24"/>
          <p:cNvSpPr txBox="1"/>
          <p:nvPr/>
        </p:nvSpPr>
        <p:spPr>
          <a:xfrm>
            <a:off x="7019433" y="5528524"/>
            <a:ext cx="9459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i="1" dirty="0" smtClean="0"/>
              <a:t>decoding</a:t>
            </a:r>
            <a:endParaRPr lang="ko-KR" altLang="en-US" sz="1200" b="1" i="1" dirty="0"/>
          </a:p>
        </p:txBody>
      </p:sp>
    </p:spTree>
    <p:extLst>
      <p:ext uri="{BB962C8B-B14F-4D97-AF65-F5344CB8AC3E}">
        <p14:creationId xmlns:p14="http://schemas.microsoft.com/office/powerpoint/2010/main" val="2584316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EE12C-40A5-4698-B11D-1D8FB58A7D29}" type="slidenum">
              <a:rPr lang="ko-KR" altLang="en-US" sz="1050"/>
              <a:t>11</a:t>
            </a:fld>
            <a:endParaRPr lang="ko-KR" altLang="en-US" sz="1050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263352" y="1196752"/>
            <a:ext cx="104046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제목 1"/>
          <p:cNvSpPr txBox="1">
            <a:spLocks/>
          </p:cNvSpPr>
          <p:nvPr/>
        </p:nvSpPr>
        <p:spPr>
          <a:xfrm>
            <a:off x="279444" y="0"/>
            <a:ext cx="698477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altLang="ko-KR" sz="2000" b="1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/>
            <a:r>
              <a:rPr lang="en-US" altLang="ko-KR" sz="32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n-US" altLang="ko-KR" sz="32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NFS </a:t>
            </a:r>
            <a:r>
              <a:rPr lang="ko-KR" altLang="en-US" sz="32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설계 구성</a:t>
            </a:r>
            <a:endParaRPr lang="ko-KR" altLang="en-US" sz="3200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내용 개체 틀 7"/>
          <p:cNvSpPr txBox="1">
            <a:spLocks/>
          </p:cNvSpPr>
          <p:nvPr/>
        </p:nvSpPr>
        <p:spPr>
          <a:xfrm>
            <a:off x="2190981" y="1503550"/>
            <a:ext cx="10146478" cy="42398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" indent="0">
              <a:buNone/>
            </a:pPr>
            <a:r>
              <a:rPr lang="en-US" altLang="ko-KR" sz="2000" b="1" dirty="0" smtClean="0"/>
              <a:t>2. </a:t>
            </a:r>
            <a:r>
              <a:rPr lang="ko-KR" altLang="en-US" sz="2000" b="1" dirty="0" err="1" smtClean="0"/>
              <a:t>충돌복구</a:t>
            </a:r>
            <a:endParaRPr lang="en-US" altLang="ko-KR" sz="2000" b="1" dirty="0"/>
          </a:p>
          <a:p>
            <a:pPr marL="800100" lvl="1"/>
            <a:r>
              <a:rPr lang="ko-KR" altLang="en-US" sz="1600" dirty="0" err="1" smtClean="0"/>
              <a:t>비저장</a:t>
            </a:r>
            <a:r>
              <a:rPr lang="ko-KR" altLang="en-US" sz="1600" dirty="0" smtClean="0"/>
              <a:t> 프로토콜 사용</a:t>
            </a:r>
            <a:endParaRPr lang="en-US" altLang="ko-KR" sz="1600" dirty="0" smtClean="0"/>
          </a:p>
          <a:p>
            <a:pPr marL="1200150" lvl="2"/>
            <a:r>
              <a:rPr lang="ko-KR" altLang="en-US" sz="1200" dirty="0" smtClean="0"/>
              <a:t>어떠한 요청도 추적하지 않고 충돌 감지만 실시</a:t>
            </a:r>
            <a:endParaRPr lang="en-US" altLang="ko-KR" sz="1200" dirty="0" smtClean="0"/>
          </a:p>
          <a:p>
            <a:pPr marL="800100" lvl="1"/>
            <a:endParaRPr lang="en-US" altLang="ko-KR" sz="1600" dirty="0"/>
          </a:p>
          <a:p>
            <a:pPr marL="800100" lvl="1"/>
            <a:endParaRPr lang="en-US" altLang="ko-KR" sz="1600" dirty="0" smtClean="0"/>
          </a:p>
          <a:p>
            <a:pPr marL="800100" lvl="1"/>
            <a:endParaRPr lang="en-US" altLang="ko-KR" sz="1600" dirty="0"/>
          </a:p>
          <a:p>
            <a:pPr marL="800100" lvl="1"/>
            <a:r>
              <a:rPr lang="ko-KR" altLang="en-US" sz="1600" dirty="0"/>
              <a:t>재전송</a:t>
            </a:r>
            <a:endParaRPr lang="en-US" altLang="ko-KR" sz="1600" dirty="0"/>
          </a:p>
          <a:p>
            <a:pPr marL="1200150" lvl="2"/>
            <a:r>
              <a:rPr lang="ko-KR" altLang="en-US" sz="1200" dirty="0" err="1" smtClean="0"/>
              <a:t>충돌시</a:t>
            </a:r>
            <a:r>
              <a:rPr lang="ko-KR" altLang="en-US" sz="1200" dirty="0" smtClean="0"/>
              <a:t> 데이터 요청을 </a:t>
            </a:r>
            <a:r>
              <a:rPr lang="ko-KR" altLang="en-US" sz="1200" dirty="0" err="1" smtClean="0"/>
              <a:t>받을떄까지</a:t>
            </a:r>
            <a:r>
              <a:rPr lang="ko-KR" altLang="en-US" sz="1200" dirty="0" smtClean="0"/>
              <a:t> 재전송</a:t>
            </a:r>
            <a:endParaRPr lang="en-US" altLang="ko-KR" sz="1200" dirty="0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639793" y="1481877"/>
            <a:ext cx="1296144" cy="1023574"/>
          </a:xfrm>
          <a:prstGeom prst="round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NFS</a:t>
            </a:r>
          </a:p>
          <a:p>
            <a:pPr algn="ctr"/>
            <a:r>
              <a:rPr lang="en-US" altLang="ko-KR" b="1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Protocol</a:t>
            </a:r>
            <a:endParaRPr lang="ko-KR" altLang="en-US" b="1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76722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EE12C-40A5-4698-B11D-1D8FB58A7D29}" type="slidenum">
              <a:rPr lang="ko-KR" altLang="en-US" sz="1050"/>
              <a:t>12</a:t>
            </a:fld>
            <a:endParaRPr lang="ko-KR" altLang="en-US" sz="1050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263352" y="1196752"/>
            <a:ext cx="104046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제목 1"/>
          <p:cNvSpPr txBox="1">
            <a:spLocks/>
          </p:cNvSpPr>
          <p:nvPr/>
        </p:nvSpPr>
        <p:spPr>
          <a:xfrm>
            <a:off x="279444" y="0"/>
            <a:ext cx="698477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altLang="ko-KR" sz="2000" b="1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/>
            <a:r>
              <a:rPr lang="en-US" altLang="ko-KR" sz="32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n-US" altLang="ko-KR" sz="32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NFS </a:t>
            </a:r>
            <a:r>
              <a:rPr lang="ko-KR" altLang="en-US" sz="32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설계 구성</a:t>
            </a:r>
            <a:endParaRPr lang="ko-KR" altLang="en-US" sz="3200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내용 개체 틀 7"/>
          <p:cNvSpPr txBox="1">
            <a:spLocks/>
          </p:cNvSpPr>
          <p:nvPr/>
        </p:nvSpPr>
        <p:spPr>
          <a:xfrm>
            <a:off x="2190981" y="1503550"/>
            <a:ext cx="10146478" cy="42398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" indent="0">
              <a:buNone/>
            </a:pPr>
            <a:r>
              <a:rPr lang="en-US" altLang="ko-KR" sz="2000" b="1" dirty="0" smtClean="0"/>
              <a:t>3. </a:t>
            </a:r>
            <a:r>
              <a:rPr lang="ko-KR" altLang="en-US" sz="2000" b="1" dirty="0" smtClean="0"/>
              <a:t>합리적 </a:t>
            </a:r>
            <a:r>
              <a:rPr lang="ko-KR" altLang="en-US" sz="2000" b="1" dirty="0"/>
              <a:t>성능</a:t>
            </a:r>
            <a:endParaRPr lang="en-US" altLang="ko-KR" sz="2000" b="1" dirty="0"/>
          </a:p>
          <a:p>
            <a:pPr marL="800100" lvl="1"/>
            <a:r>
              <a:rPr lang="en-US" altLang="ko-KR" sz="1600" dirty="0" smtClean="0"/>
              <a:t>Read-ahead</a:t>
            </a:r>
            <a:r>
              <a:rPr lang="ko-KR" altLang="en-US" sz="1600" dirty="0" smtClean="0"/>
              <a:t>와 </a:t>
            </a:r>
            <a:r>
              <a:rPr lang="en-US" altLang="ko-KR" sz="1600" dirty="0" smtClean="0"/>
              <a:t>write-ahead </a:t>
            </a:r>
            <a:r>
              <a:rPr lang="ko-KR" altLang="en-US" sz="1600" dirty="0" err="1" smtClean="0"/>
              <a:t>버퍼캐시</a:t>
            </a:r>
            <a:r>
              <a:rPr lang="ko-KR" altLang="en-US" sz="1600" dirty="0" smtClean="0"/>
              <a:t> 구현</a:t>
            </a:r>
            <a:endParaRPr lang="en-US" altLang="ko-KR" sz="1600" dirty="0" smtClean="0"/>
          </a:p>
          <a:p>
            <a:pPr marL="800100" lvl="1"/>
            <a:endParaRPr lang="en-US" altLang="ko-KR" sz="1600" dirty="0"/>
          </a:p>
          <a:p>
            <a:pPr marL="800100" lvl="1"/>
            <a:r>
              <a:rPr lang="en-US" altLang="ko-KR" sz="1600" dirty="0"/>
              <a:t>UDP</a:t>
            </a:r>
            <a:r>
              <a:rPr lang="ko-KR" altLang="en-US" sz="1600" dirty="0"/>
              <a:t>패킷 바이트 </a:t>
            </a:r>
            <a:r>
              <a:rPr lang="en-US" altLang="ko-KR" sz="1600" dirty="0" smtClean="0"/>
              <a:t>2048 -&gt; 9000</a:t>
            </a:r>
          </a:p>
          <a:p>
            <a:pPr marL="800100" lvl="1"/>
            <a:endParaRPr lang="en-US" altLang="ko-KR" sz="1600" dirty="0"/>
          </a:p>
          <a:p>
            <a:pPr marL="800100" lvl="1"/>
            <a:r>
              <a:rPr lang="ko-KR" altLang="en-US" sz="1600" dirty="0" smtClean="0"/>
              <a:t>데이터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복사 횟수 줄인 </a:t>
            </a:r>
            <a:r>
              <a:rPr lang="en-US" altLang="ko-KR" sz="1600" dirty="0" smtClean="0"/>
              <a:t>XDR</a:t>
            </a:r>
            <a:r>
              <a:rPr lang="ko-KR" altLang="en-US" sz="1600" dirty="0"/>
              <a:t>구현</a:t>
            </a:r>
            <a:endParaRPr lang="en-US" altLang="ko-KR" sz="1600" dirty="0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639793" y="1481877"/>
            <a:ext cx="1296144" cy="1023574"/>
          </a:xfrm>
          <a:prstGeom prst="round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NFS</a:t>
            </a:r>
          </a:p>
          <a:p>
            <a:pPr algn="ctr"/>
            <a:r>
              <a:rPr lang="en-US" altLang="ko-KR" b="1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Protocol</a:t>
            </a:r>
            <a:endParaRPr lang="ko-KR" altLang="en-US" b="1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2357" y="3770894"/>
            <a:ext cx="4740295" cy="2279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807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EE12C-40A5-4698-B11D-1D8FB58A7D29}" type="slidenum">
              <a:rPr lang="ko-KR" altLang="en-US" sz="1050"/>
              <a:t>13</a:t>
            </a:fld>
            <a:endParaRPr lang="ko-KR" altLang="en-US" sz="1050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263352" y="1196752"/>
            <a:ext cx="104046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제목 1"/>
          <p:cNvSpPr txBox="1">
            <a:spLocks/>
          </p:cNvSpPr>
          <p:nvPr/>
        </p:nvSpPr>
        <p:spPr>
          <a:xfrm>
            <a:off x="279444" y="0"/>
            <a:ext cx="698477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altLang="ko-KR" sz="2000" b="1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/>
            <a:r>
              <a:rPr lang="en-US" altLang="ko-KR" sz="32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n-US" altLang="ko-KR" sz="32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NFS </a:t>
            </a:r>
            <a:r>
              <a:rPr lang="ko-KR" altLang="en-US" sz="32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설계 구성</a:t>
            </a:r>
            <a:endParaRPr lang="ko-KR" altLang="en-US" sz="3200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내용 개체 틀 7"/>
          <p:cNvSpPr txBox="1">
            <a:spLocks/>
          </p:cNvSpPr>
          <p:nvPr/>
        </p:nvSpPr>
        <p:spPr>
          <a:xfrm>
            <a:off x="2190981" y="1503550"/>
            <a:ext cx="9391419" cy="42398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/>
            <a:r>
              <a:rPr lang="ko-KR" altLang="en-US" sz="2000" b="1" dirty="0" smtClean="0"/>
              <a:t>상태 </a:t>
            </a:r>
            <a:r>
              <a:rPr lang="ko-KR" altLang="en-US" sz="2000" b="1" dirty="0" err="1" smtClean="0"/>
              <a:t>비저장</a:t>
            </a:r>
            <a:r>
              <a:rPr lang="ko-KR" altLang="en-US" sz="2000" b="1" dirty="0" smtClean="0"/>
              <a:t> 통신</a:t>
            </a:r>
            <a:endParaRPr lang="en-US" altLang="ko-KR" sz="800" dirty="0"/>
          </a:p>
          <a:p>
            <a:pPr marL="800100" lvl="1"/>
            <a:r>
              <a:rPr lang="ko-KR" altLang="en-US" sz="1600" dirty="0" smtClean="0"/>
              <a:t>수정 데이터를 커밋해야만 결과 반환</a:t>
            </a:r>
            <a:endParaRPr lang="en-US" altLang="ko-KR" sz="1600" dirty="0" smtClean="0"/>
          </a:p>
          <a:p>
            <a:pPr marL="400050"/>
            <a:endParaRPr lang="en-US" altLang="ko-KR" sz="2000" dirty="0" smtClean="0"/>
          </a:p>
          <a:p>
            <a:pPr marL="400050"/>
            <a:endParaRPr lang="en-US" altLang="ko-KR" sz="2000" dirty="0" smtClean="0"/>
          </a:p>
          <a:p>
            <a:pPr marL="400050"/>
            <a:r>
              <a:rPr lang="ko-KR" altLang="en-US" sz="2000" b="1" dirty="0" smtClean="0"/>
              <a:t>추가적인 번호 생성</a:t>
            </a:r>
            <a:endParaRPr lang="en-US" altLang="ko-KR" sz="2000" b="1" dirty="0" smtClean="0"/>
          </a:p>
          <a:p>
            <a:pPr marL="800100" lvl="1"/>
            <a:r>
              <a:rPr lang="en-US" altLang="ko-KR" sz="1600" dirty="0" err="1" smtClean="0"/>
              <a:t>inode</a:t>
            </a:r>
            <a:r>
              <a:rPr lang="ko-KR" altLang="en-US" sz="1600" dirty="0"/>
              <a:t>에 생성 </a:t>
            </a:r>
            <a:r>
              <a:rPr lang="ko-KR" altLang="en-US" sz="1600" dirty="0" err="1" smtClean="0"/>
              <a:t>번호추가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/ </a:t>
            </a:r>
            <a:r>
              <a:rPr lang="en-US" altLang="ko-KR" sz="1600" dirty="0"/>
              <a:t>superblock</a:t>
            </a:r>
            <a:r>
              <a:rPr lang="ko-KR" altLang="en-US" sz="1600" dirty="0"/>
              <a:t>에 파일시스템 </a:t>
            </a:r>
            <a:r>
              <a:rPr lang="en-US" altLang="ko-KR" sz="1600" dirty="0"/>
              <a:t>id</a:t>
            </a:r>
            <a:r>
              <a:rPr lang="ko-KR" altLang="en-US" sz="1600" dirty="0"/>
              <a:t>추가</a:t>
            </a:r>
            <a:endParaRPr lang="en-US" altLang="ko-KR" sz="1600" dirty="0" smtClean="0"/>
          </a:p>
          <a:p>
            <a:pPr marL="800100" lvl="1"/>
            <a:r>
              <a:rPr lang="ko-KR" altLang="en-US" sz="1600" dirty="0" smtClean="0"/>
              <a:t>서버 </a:t>
            </a:r>
            <a:r>
              <a:rPr lang="ko-KR" altLang="en-US" sz="1600" dirty="0" err="1" smtClean="0"/>
              <a:t>종료시</a:t>
            </a:r>
            <a:r>
              <a:rPr lang="ko-KR" altLang="en-US" sz="1600" dirty="0" smtClean="0"/>
              <a:t> </a:t>
            </a:r>
            <a:r>
              <a:rPr lang="en-US" altLang="ko-KR" sz="1600" dirty="0" err="1" smtClean="0"/>
              <a:t>inode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번호가 다른 파일 </a:t>
            </a:r>
            <a:r>
              <a:rPr lang="ko-KR" altLang="en-US" sz="1600" dirty="0" err="1" smtClean="0"/>
              <a:t>참조하는것을</a:t>
            </a:r>
            <a:r>
              <a:rPr lang="ko-KR" altLang="en-US" sz="1600" dirty="0" smtClean="0"/>
              <a:t> 알리기 위함</a:t>
            </a:r>
            <a:endParaRPr lang="en-US" altLang="ko-KR" sz="1600" dirty="0" smtClean="0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120" y="1503550"/>
            <a:ext cx="990600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232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EE12C-40A5-4698-B11D-1D8FB58A7D29}" type="slidenum">
              <a:rPr lang="ko-KR" altLang="en-US" sz="1050"/>
              <a:t>14</a:t>
            </a:fld>
            <a:endParaRPr lang="ko-KR" altLang="en-US" sz="1050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263352" y="1196752"/>
            <a:ext cx="104046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제목 1"/>
          <p:cNvSpPr txBox="1">
            <a:spLocks/>
          </p:cNvSpPr>
          <p:nvPr/>
        </p:nvSpPr>
        <p:spPr>
          <a:xfrm>
            <a:off x="279444" y="0"/>
            <a:ext cx="698477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altLang="ko-KR" sz="2000" b="1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/>
            <a:r>
              <a:rPr lang="en-US" altLang="ko-KR" sz="32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n-US" altLang="ko-KR" sz="32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NFS </a:t>
            </a:r>
            <a:r>
              <a:rPr lang="ko-KR" altLang="en-US" sz="32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설계 구성</a:t>
            </a:r>
            <a:endParaRPr lang="ko-KR" altLang="en-US" sz="3200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내용 개체 틀 7"/>
          <p:cNvSpPr txBox="1">
            <a:spLocks/>
          </p:cNvSpPr>
          <p:nvPr/>
        </p:nvSpPr>
        <p:spPr>
          <a:xfrm>
            <a:off x="2190981" y="1503550"/>
            <a:ext cx="9391419" cy="42398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/>
            <a:r>
              <a:rPr lang="ko-KR" altLang="en-US" sz="2000" b="1" dirty="0" smtClean="0"/>
              <a:t>투명한 인터페이스</a:t>
            </a:r>
            <a:endParaRPr lang="en-US" altLang="ko-KR" sz="800" dirty="0"/>
          </a:p>
          <a:p>
            <a:pPr marL="800100" lvl="1"/>
            <a:endParaRPr lang="en-US" altLang="ko-KR" sz="1600" b="1" i="1" dirty="0" smtClean="0"/>
          </a:p>
          <a:p>
            <a:pPr marL="800100" lvl="1"/>
            <a:r>
              <a:rPr lang="en-US" altLang="ko-KR" sz="1600" b="1" i="1" dirty="0" err="1" smtClean="0"/>
              <a:t>host:path</a:t>
            </a:r>
            <a:r>
              <a:rPr lang="en-US" altLang="ko-KR" sz="1600" i="1" dirty="0" smtClean="0"/>
              <a:t> </a:t>
            </a:r>
            <a:r>
              <a:rPr lang="en-US" altLang="ko-KR" sz="1600" dirty="0" smtClean="0"/>
              <a:t>or</a:t>
            </a:r>
            <a:r>
              <a:rPr lang="en-US" altLang="ko-KR" sz="1600" i="1" dirty="0" smtClean="0"/>
              <a:t> </a:t>
            </a:r>
            <a:r>
              <a:rPr lang="en-US" altLang="ko-KR" sz="1600" b="1" i="1" dirty="0" smtClean="0"/>
              <a:t>/../host/path </a:t>
            </a:r>
            <a:r>
              <a:rPr lang="ko-KR" altLang="en-US" sz="1600" dirty="0" smtClean="0"/>
              <a:t>를 통한 원격 접근</a:t>
            </a:r>
            <a:endParaRPr lang="en-US" altLang="ko-KR" sz="1600" dirty="0"/>
          </a:p>
          <a:p>
            <a:pPr marL="800100" lvl="1"/>
            <a:endParaRPr lang="en-US" altLang="ko-KR" sz="1600" dirty="0" smtClean="0"/>
          </a:p>
          <a:p>
            <a:pPr marL="800100" lvl="1"/>
            <a:r>
              <a:rPr lang="en-US" altLang="ko-KR" sz="1600" dirty="0" smtClean="0"/>
              <a:t>UNIX</a:t>
            </a:r>
            <a:r>
              <a:rPr lang="ko-KR" altLang="en-US" sz="1600" dirty="0" smtClean="0"/>
              <a:t>와 같은 방식으로 원격 파일을 접근하고 함수를 실행하기 때문에 편리 </a:t>
            </a:r>
            <a:endParaRPr lang="en-US" altLang="ko-KR" sz="1600" dirty="0" smtClean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416" y="1700808"/>
            <a:ext cx="961751" cy="1080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099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04456" y="2852936"/>
            <a:ext cx="8229600" cy="1143000"/>
          </a:xfrm>
          <a:noFill/>
          <a:ln>
            <a:solidFill>
              <a:schemeClr val="accent1">
                <a:shade val="50000"/>
                <a:alpha val="0"/>
              </a:schemeClr>
            </a:solidFill>
          </a:ln>
        </p:spPr>
        <p:txBody>
          <a:bodyPr>
            <a:norm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이슈</a:t>
            </a:r>
            <a:endParaRPr lang="ko-KR" altLang="en-US" sz="5000" b="1" dirty="0">
              <a:solidFill>
                <a:schemeClr val="bg1"/>
              </a:solidFill>
            </a:endParaRPr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EE12C-40A5-4698-B11D-1D8FB58A7D29}" type="slidenum">
              <a:rPr lang="ko-KR" altLang="en-US" sz="1800"/>
              <a:t>15</a:t>
            </a:fld>
            <a:endParaRPr lang="ko-KR" altLang="en-US" sz="180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3272608" y="2564904"/>
            <a:ext cx="5472608" cy="1728192"/>
          </a:xfrm>
          <a:prstGeom prst="roundRect">
            <a:avLst/>
          </a:prstGeom>
          <a:noFill/>
          <a:ln>
            <a:solidFill>
              <a:schemeClr val="bg1">
                <a:alpha val="1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2696544" y="1988840"/>
            <a:ext cx="6696744" cy="2880320"/>
          </a:xfrm>
          <a:prstGeom prst="roundRect">
            <a:avLst/>
          </a:prstGeom>
          <a:noFill/>
          <a:ln>
            <a:solidFill>
              <a:schemeClr val="bg1">
                <a:alpha val="1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2264496" y="1412776"/>
            <a:ext cx="7704856" cy="4104456"/>
          </a:xfrm>
          <a:prstGeom prst="roundRect">
            <a:avLst/>
          </a:prstGeom>
          <a:noFill/>
          <a:ln>
            <a:solidFill>
              <a:schemeClr val="bg1">
                <a:alpha val="1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1760440" y="836712"/>
            <a:ext cx="8640960" cy="5472608"/>
          </a:xfrm>
          <a:prstGeom prst="roundRect">
            <a:avLst/>
          </a:prstGeom>
          <a:noFill/>
          <a:ln>
            <a:solidFill>
              <a:schemeClr val="bg1">
                <a:alpha val="1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1112368" y="404664"/>
            <a:ext cx="10009112" cy="6316812"/>
          </a:xfrm>
          <a:prstGeom prst="roundRect">
            <a:avLst/>
          </a:prstGeom>
          <a:noFill/>
          <a:ln>
            <a:solidFill>
              <a:schemeClr val="bg1">
                <a:alpha val="1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83976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EE12C-40A5-4698-B11D-1D8FB58A7D29}" type="slidenum">
              <a:rPr lang="ko-KR" altLang="en-US" sz="1050"/>
              <a:t>16</a:t>
            </a:fld>
            <a:endParaRPr lang="ko-KR" altLang="en-US" sz="1050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263352" y="1196752"/>
            <a:ext cx="104046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제목 1"/>
          <p:cNvSpPr txBox="1">
            <a:spLocks/>
          </p:cNvSpPr>
          <p:nvPr/>
        </p:nvSpPr>
        <p:spPr>
          <a:xfrm>
            <a:off x="279444" y="0"/>
            <a:ext cx="698477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altLang="ko-KR" sz="2000" b="1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/>
            <a:r>
              <a:rPr lang="en-US" altLang="ko-KR" sz="32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n-US" altLang="ko-KR" sz="32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NFS </a:t>
            </a:r>
            <a:r>
              <a:rPr lang="ko-KR" altLang="en-US" sz="32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보안 이슈</a:t>
            </a:r>
            <a:endParaRPr lang="ko-KR" altLang="en-US" sz="3200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내용 개체 틀 7"/>
          <p:cNvSpPr txBox="1">
            <a:spLocks/>
          </p:cNvSpPr>
          <p:nvPr/>
        </p:nvSpPr>
        <p:spPr>
          <a:xfrm>
            <a:off x="673922" y="1498188"/>
            <a:ext cx="10146478" cy="41630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b="1" dirty="0" smtClean="0"/>
              <a:t>인증방식</a:t>
            </a:r>
            <a:endParaRPr lang="en-US" altLang="ko-KR" sz="2000" b="1" dirty="0" smtClean="0"/>
          </a:p>
          <a:p>
            <a:pPr lvl="1"/>
            <a:r>
              <a:rPr lang="ko-KR" altLang="en-US" sz="1400" dirty="0" smtClean="0"/>
              <a:t>특정 사용자에 상관없이 네트워크 전체에 동일한 </a:t>
            </a:r>
            <a:r>
              <a:rPr lang="en-US" altLang="ko-KR" sz="1400" dirty="0" smtClean="0"/>
              <a:t>id</a:t>
            </a:r>
            <a:r>
              <a:rPr lang="ko-KR" altLang="en-US" sz="1400" dirty="0" smtClean="0"/>
              <a:t>를 제공하는 방식</a:t>
            </a:r>
            <a:endParaRPr lang="en-US" altLang="ko-KR" sz="1200" dirty="0" smtClean="0"/>
          </a:p>
          <a:p>
            <a:pPr lvl="1"/>
            <a:endParaRPr lang="en-US" altLang="ko-KR" sz="1200" b="1" dirty="0" smtClean="0"/>
          </a:p>
          <a:p>
            <a:pPr marL="457200" lvl="1" indent="0">
              <a:buNone/>
            </a:pPr>
            <a:endParaRPr lang="en-US" altLang="ko-KR" sz="1200" b="1" dirty="0" smtClean="0"/>
          </a:p>
          <a:p>
            <a:pPr marL="457200" lvl="1" indent="0">
              <a:buNone/>
            </a:pPr>
            <a:endParaRPr lang="en-US" altLang="ko-KR" sz="1200" b="1" dirty="0"/>
          </a:p>
          <a:p>
            <a:pPr indent="-285750"/>
            <a:r>
              <a:rPr lang="en-US" altLang="ko-KR" sz="2000" b="1" dirty="0" smtClean="0"/>
              <a:t>ROOT </a:t>
            </a:r>
            <a:r>
              <a:rPr lang="ko-KR" altLang="en-US" sz="2000" b="1" dirty="0" smtClean="0"/>
              <a:t>사용자</a:t>
            </a:r>
            <a:endParaRPr lang="en-US" altLang="ko-KR" sz="2000" b="1" dirty="0" smtClean="0"/>
          </a:p>
          <a:p>
            <a:pPr lvl="1"/>
            <a:r>
              <a:rPr lang="ko-KR" altLang="en-US" sz="1600" dirty="0" smtClean="0"/>
              <a:t>어떤 </a:t>
            </a:r>
            <a:r>
              <a:rPr lang="ko-KR" altLang="en-US" sz="1600" dirty="0" err="1" smtClean="0"/>
              <a:t>원격파일이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ROOT</a:t>
            </a:r>
            <a:r>
              <a:rPr lang="ko-KR" altLang="en-US" sz="1600" dirty="0" smtClean="0"/>
              <a:t>권한으로 접근가능한지 불명확</a:t>
            </a:r>
            <a:endParaRPr lang="en-US" altLang="ko-KR" sz="1600" dirty="0" smtClean="0"/>
          </a:p>
          <a:p>
            <a:pPr lvl="1" algn="ctr"/>
            <a:endParaRPr lang="en-US" altLang="ko-KR" sz="1200" dirty="0" smtClean="0"/>
          </a:p>
        </p:txBody>
      </p:sp>
    </p:spTree>
    <p:extLst>
      <p:ext uri="{BB962C8B-B14F-4D97-AF65-F5344CB8AC3E}">
        <p14:creationId xmlns:p14="http://schemas.microsoft.com/office/powerpoint/2010/main" val="1894499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EE12C-40A5-4698-B11D-1D8FB58A7D29}" type="slidenum">
              <a:rPr lang="ko-KR" altLang="en-US" sz="1050"/>
              <a:t>17</a:t>
            </a:fld>
            <a:endParaRPr lang="ko-KR" altLang="en-US" sz="1050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263352" y="1196752"/>
            <a:ext cx="104046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제목 1"/>
          <p:cNvSpPr txBox="1">
            <a:spLocks/>
          </p:cNvSpPr>
          <p:nvPr/>
        </p:nvSpPr>
        <p:spPr>
          <a:xfrm>
            <a:off x="279444" y="0"/>
            <a:ext cx="698477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altLang="ko-KR" sz="2000" b="1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/>
            <a:r>
              <a:rPr lang="en-US" altLang="ko-KR" sz="32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n-US" altLang="ko-KR" sz="32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NFS open file</a:t>
            </a:r>
            <a:r>
              <a:rPr lang="ko-KR" altLang="en-US" sz="32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이슈</a:t>
            </a:r>
            <a:endParaRPr lang="ko-KR" altLang="en-US" sz="3200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내용 개체 틀 7"/>
          <p:cNvSpPr txBox="1">
            <a:spLocks/>
          </p:cNvSpPr>
          <p:nvPr/>
        </p:nvSpPr>
        <p:spPr>
          <a:xfrm>
            <a:off x="673922" y="1498188"/>
            <a:ext cx="10146478" cy="41630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 dirty="0" smtClean="0"/>
              <a:t>UNIX</a:t>
            </a:r>
          </a:p>
          <a:p>
            <a:pPr lvl="1"/>
            <a:r>
              <a:rPr lang="en-US" altLang="ko-KR" sz="1600" dirty="0"/>
              <a:t>o</a:t>
            </a:r>
            <a:r>
              <a:rPr lang="en-US" altLang="ko-KR" sz="1600" dirty="0" smtClean="0"/>
              <a:t>pen file </a:t>
            </a:r>
            <a:r>
              <a:rPr lang="ko-KR" altLang="en-US" sz="1600" dirty="0" smtClean="0"/>
              <a:t>제거 가능</a:t>
            </a:r>
            <a:endParaRPr lang="en-US" altLang="ko-KR" sz="1600" dirty="0" smtClean="0"/>
          </a:p>
          <a:p>
            <a:pPr lvl="2"/>
            <a:endParaRPr lang="en-US" altLang="ko-KR" sz="1200" dirty="0" smtClean="0"/>
          </a:p>
          <a:p>
            <a:pPr lvl="1"/>
            <a:endParaRPr lang="en-US" altLang="ko-KR" sz="1600" dirty="0" smtClean="0"/>
          </a:p>
          <a:p>
            <a:pPr marL="457200" lvl="1" indent="0">
              <a:buNone/>
            </a:pPr>
            <a:endParaRPr lang="en-US" altLang="ko-KR" sz="1400" dirty="0" smtClean="0"/>
          </a:p>
          <a:p>
            <a:pPr lvl="1"/>
            <a:r>
              <a:rPr lang="en-US" altLang="ko-KR" sz="1600" dirty="0"/>
              <a:t>open file </a:t>
            </a:r>
            <a:r>
              <a:rPr lang="ko-KR" altLang="en-US" sz="1600" dirty="0" smtClean="0"/>
              <a:t>접근권한 변경가능</a:t>
            </a:r>
            <a:endParaRPr lang="en-US" altLang="ko-KR" sz="1600" dirty="0" smtClean="0"/>
          </a:p>
          <a:p>
            <a:pPr lvl="1"/>
            <a:endParaRPr lang="en-US" altLang="ko-KR" sz="1600" b="1" dirty="0" smtClean="0"/>
          </a:p>
          <a:p>
            <a:pPr lvl="1"/>
            <a:endParaRPr lang="en-US" altLang="ko-KR" sz="1600" b="1" dirty="0"/>
          </a:p>
          <a:p>
            <a:r>
              <a:rPr lang="ko-KR" altLang="en-US" sz="2000" b="1" dirty="0" smtClean="0"/>
              <a:t>해결법</a:t>
            </a:r>
            <a:endParaRPr lang="en-US" altLang="ko-KR" sz="2000" b="1" dirty="0" smtClean="0"/>
          </a:p>
          <a:p>
            <a:pPr lvl="1"/>
            <a:r>
              <a:rPr lang="ko-KR" altLang="en-US" sz="1600" dirty="0" smtClean="0"/>
              <a:t>파일 </a:t>
            </a:r>
            <a:r>
              <a:rPr lang="ko-KR" altLang="en-US" sz="1600" dirty="0" err="1" smtClean="0"/>
              <a:t>제거작업시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open, rename</a:t>
            </a:r>
            <a:r>
              <a:rPr lang="ko-KR" altLang="en-US" sz="1600" dirty="0" smtClean="0"/>
              <a:t>등 여부를 확인</a:t>
            </a:r>
            <a:endParaRPr lang="en-US" altLang="ko-KR" sz="1600" dirty="0" smtClean="0"/>
          </a:p>
          <a:p>
            <a:pPr lvl="1"/>
            <a:endParaRPr lang="en-US" altLang="ko-KR" sz="2000" dirty="0"/>
          </a:p>
          <a:p>
            <a:pPr lvl="1"/>
            <a:endParaRPr lang="en-US" altLang="ko-KR" sz="2000" dirty="0" smtClean="0"/>
          </a:p>
          <a:p>
            <a:pPr lvl="1"/>
            <a:r>
              <a:rPr lang="ko-KR" altLang="en-US" sz="1600" dirty="0" smtClean="0"/>
              <a:t>파일이 열린 시점의 접근 권한을 </a:t>
            </a:r>
            <a:r>
              <a:rPr lang="en-US" altLang="ko-KR" sz="1600" dirty="0" smtClean="0"/>
              <a:t>File table</a:t>
            </a:r>
            <a:r>
              <a:rPr lang="ko-KR" altLang="en-US" sz="1600" dirty="0" smtClean="0"/>
              <a:t>에 저장</a:t>
            </a:r>
            <a:endParaRPr lang="en-US" altLang="ko-KR" sz="1600" dirty="0"/>
          </a:p>
          <a:p>
            <a:pPr lvl="1"/>
            <a:endParaRPr lang="en-US" altLang="ko-KR" sz="1400" dirty="0" smtClean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3387" y="2050327"/>
            <a:ext cx="961751" cy="1080120"/>
          </a:xfrm>
          <a:prstGeom prst="rect">
            <a:avLst/>
          </a:prstGeom>
        </p:spPr>
      </p:pic>
      <p:sp>
        <p:nvSpPr>
          <p:cNvPr id="3" name="타원형 설명선 2"/>
          <p:cNvSpPr/>
          <p:nvPr/>
        </p:nvSpPr>
        <p:spPr>
          <a:xfrm flipH="1">
            <a:off x="7841209" y="1559431"/>
            <a:ext cx="1173832" cy="729521"/>
          </a:xfrm>
          <a:prstGeom prst="wedgeEllipseCallou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Read request fail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" name="모서리가 접힌 도형 4"/>
          <p:cNvSpPr/>
          <p:nvPr/>
        </p:nvSpPr>
        <p:spPr>
          <a:xfrm>
            <a:off x="7305834" y="2280985"/>
            <a:ext cx="656455" cy="648072"/>
          </a:xfrm>
          <a:prstGeom prst="foldedCorner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Open</a:t>
            </a:r>
          </a:p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file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0" name="꺾인 연결선 9"/>
          <p:cNvCxnSpPr>
            <a:endCxn id="5" idx="1"/>
          </p:cNvCxnSpPr>
          <p:nvPr/>
        </p:nvCxnSpPr>
        <p:spPr>
          <a:xfrm>
            <a:off x="4295800" y="1988840"/>
            <a:ext cx="3010034" cy="61618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꺾인 연결선 11"/>
          <p:cNvCxnSpPr/>
          <p:nvPr/>
        </p:nvCxnSpPr>
        <p:spPr>
          <a:xfrm flipV="1">
            <a:off x="4295800" y="2612338"/>
            <a:ext cx="1728192" cy="456622"/>
          </a:xfrm>
          <a:prstGeom prst="bentConnector3">
            <a:avLst>
              <a:gd name="adj1" fmla="val 8709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7" idx="1"/>
            <a:endCxn id="5" idx="3"/>
          </p:cNvCxnSpPr>
          <p:nvPr/>
        </p:nvCxnSpPr>
        <p:spPr>
          <a:xfrm flipH="1">
            <a:off x="7962289" y="2590387"/>
            <a:ext cx="1181098" cy="146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8288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EE12C-40A5-4698-B11D-1D8FB58A7D29}" type="slidenum">
              <a:rPr lang="ko-KR" altLang="en-US" sz="1050"/>
              <a:t>18</a:t>
            </a:fld>
            <a:endParaRPr lang="ko-KR" altLang="en-US" sz="1050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263352" y="1196752"/>
            <a:ext cx="104046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제목 1"/>
          <p:cNvSpPr txBox="1">
            <a:spLocks/>
          </p:cNvSpPr>
          <p:nvPr/>
        </p:nvSpPr>
        <p:spPr>
          <a:xfrm>
            <a:off x="279444" y="0"/>
            <a:ext cx="698477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altLang="ko-KR" sz="2000" b="1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/>
            <a:r>
              <a:rPr lang="en-US" altLang="ko-KR" sz="32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n-US" altLang="ko-KR" sz="32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NFS </a:t>
            </a:r>
            <a:r>
              <a:rPr lang="ko-KR" altLang="en-US" sz="32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시간 불일치</a:t>
            </a:r>
            <a:endParaRPr lang="ko-KR" altLang="en-US" sz="3200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내용 개체 틀 7"/>
          <p:cNvSpPr txBox="1">
            <a:spLocks/>
          </p:cNvSpPr>
          <p:nvPr/>
        </p:nvSpPr>
        <p:spPr>
          <a:xfrm>
            <a:off x="673922" y="1498188"/>
            <a:ext cx="10146478" cy="41630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b="1" dirty="0" smtClean="0"/>
              <a:t>서버와 클라이언트 간의 시간 불일치</a:t>
            </a:r>
            <a:endParaRPr lang="en-US" altLang="ko-KR" sz="2000" b="1" dirty="0" smtClean="0"/>
          </a:p>
          <a:p>
            <a:endParaRPr lang="en-US" altLang="ko-KR" sz="2000" b="1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5640" y="3429000"/>
            <a:ext cx="781452" cy="111206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2224" y="3554516"/>
            <a:ext cx="878436" cy="986551"/>
          </a:xfrm>
          <a:prstGeom prst="rect">
            <a:avLst/>
          </a:prstGeom>
        </p:spPr>
      </p:pic>
      <p:grpSp>
        <p:nvGrpSpPr>
          <p:cNvPr id="11" name="그룹 10"/>
          <p:cNvGrpSpPr/>
          <p:nvPr/>
        </p:nvGrpSpPr>
        <p:grpSpPr>
          <a:xfrm>
            <a:off x="5555720" y="2583758"/>
            <a:ext cx="794717" cy="402767"/>
            <a:chOff x="5591944" y="3645024"/>
            <a:chExt cx="794717" cy="402767"/>
          </a:xfrm>
        </p:grpSpPr>
        <p:sp>
          <p:nvSpPr>
            <p:cNvPr id="2" name="TextBox 1"/>
            <p:cNvSpPr txBox="1"/>
            <p:nvPr/>
          </p:nvSpPr>
          <p:spPr>
            <a:xfrm>
              <a:off x="5591944" y="3678459"/>
              <a:ext cx="7947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lib</a:t>
              </a:r>
              <a:endParaRPr lang="ko-KR" altLang="en-US" dirty="0"/>
            </a:p>
          </p:txBody>
        </p:sp>
        <p:sp>
          <p:nvSpPr>
            <p:cNvPr id="3" name="모서리가 둥근 직사각형 2"/>
            <p:cNvSpPr/>
            <p:nvPr/>
          </p:nvSpPr>
          <p:spPr>
            <a:xfrm>
              <a:off x="5591944" y="3645024"/>
              <a:ext cx="792088" cy="402767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0" name="직선 화살표 연결선 9"/>
          <p:cNvCxnSpPr/>
          <p:nvPr/>
        </p:nvCxnSpPr>
        <p:spPr>
          <a:xfrm>
            <a:off x="3888485" y="3645024"/>
            <a:ext cx="41963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862844" y="3244334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수정시간</a:t>
            </a:r>
            <a:endParaRPr lang="ko-KR" altLang="en-US" dirty="0"/>
          </a:p>
        </p:txBody>
      </p:sp>
      <p:cxnSp>
        <p:nvCxnSpPr>
          <p:cNvPr id="14" name="직선 화살표 연결선 13"/>
          <p:cNvCxnSpPr/>
          <p:nvPr/>
        </p:nvCxnSpPr>
        <p:spPr>
          <a:xfrm flipH="1">
            <a:off x="3888485" y="4293096"/>
            <a:ext cx="41291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960096" y="4366239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현재시간</a:t>
            </a:r>
            <a:endParaRPr lang="ko-KR" altLang="en-US" dirty="0"/>
          </a:p>
        </p:txBody>
      </p:sp>
      <p:sp>
        <p:nvSpPr>
          <p:cNvPr id="15" name="등호 14"/>
          <p:cNvSpPr/>
          <p:nvPr/>
        </p:nvSpPr>
        <p:spPr>
          <a:xfrm rot="5400000">
            <a:off x="5632136" y="3770929"/>
            <a:ext cx="670000" cy="374334"/>
          </a:xfrm>
          <a:prstGeom prst="mathEqual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뺄셈 기호 20"/>
          <p:cNvSpPr/>
          <p:nvPr/>
        </p:nvSpPr>
        <p:spPr>
          <a:xfrm rot="8706403">
            <a:off x="5544376" y="3835152"/>
            <a:ext cx="858190" cy="222657"/>
          </a:xfrm>
          <a:prstGeom prst="mathMinu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3771832" y="3068960"/>
            <a:ext cx="4340392" cy="1944216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94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04456" y="2852936"/>
            <a:ext cx="8229600" cy="1143000"/>
          </a:xfrm>
          <a:noFill/>
          <a:ln>
            <a:solidFill>
              <a:schemeClr val="accent1">
                <a:shade val="50000"/>
                <a:alpha val="0"/>
              </a:schemeClr>
            </a:solidFill>
          </a:ln>
        </p:spPr>
        <p:txBody>
          <a:bodyPr>
            <a:normAutofit/>
          </a:bodyPr>
          <a:lstStyle/>
          <a:p>
            <a:r>
              <a:rPr lang="en-US" altLang="ko-KR" sz="5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RFS vs NFS</a:t>
            </a:r>
            <a:endParaRPr lang="ko-KR" altLang="en-US" sz="5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EE12C-40A5-4698-B11D-1D8FB58A7D29}" type="slidenum">
              <a:rPr lang="ko-KR" altLang="en-US" sz="1800"/>
              <a:t>19</a:t>
            </a:fld>
            <a:endParaRPr lang="ko-KR" altLang="en-US" sz="180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3272608" y="2564904"/>
            <a:ext cx="5472608" cy="1728192"/>
          </a:xfrm>
          <a:prstGeom prst="roundRect">
            <a:avLst/>
          </a:prstGeom>
          <a:noFill/>
          <a:ln>
            <a:solidFill>
              <a:schemeClr val="bg1">
                <a:alpha val="1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2696544" y="1988840"/>
            <a:ext cx="6696744" cy="2880320"/>
          </a:xfrm>
          <a:prstGeom prst="roundRect">
            <a:avLst/>
          </a:prstGeom>
          <a:noFill/>
          <a:ln>
            <a:solidFill>
              <a:schemeClr val="bg1">
                <a:alpha val="1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2264496" y="1412776"/>
            <a:ext cx="7704856" cy="4104456"/>
          </a:xfrm>
          <a:prstGeom prst="roundRect">
            <a:avLst/>
          </a:prstGeom>
          <a:noFill/>
          <a:ln>
            <a:solidFill>
              <a:schemeClr val="bg1">
                <a:alpha val="1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1760440" y="836712"/>
            <a:ext cx="8640960" cy="5472608"/>
          </a:xfrm>
          <a:prstGeom prst="roundRect">
            <a:avLst/>
          </a:prstGeom>
          <a:noFill/>
          <a:ln>
            <a:solidFill>
              <a:schemeClr val="bg1">
                <a:alpha val="1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1112368" y="404664"/>
            <a:ext cx="10009112" cy="6316812"/>
          </a:xfrm>
          <a:prstGeom prst="roundRect">
            <a:avLst/>
          </a:prstGeom>
          <a:noFill/>
          <a:ln>
            <a:solidFill>
              <a:schemeClr val="bg1">
                <a:alpha val="1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98969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 rot="2722604">
            <a:off x="8001726" y="3163338"/>
            <a:ext cx="2210158" cy="2232248"/>
          </a:xfrm>
          <a:prstGeom prst="rect">
            <a:avLst/>
          </a:prstGeom>
          <a:noFill/>
          <a:ln>
            <a:solidFill>
              <a:schemeClr val="bg1">
                <a:alpha val="2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다이아몬드 4"/>
          <p:cNvSpPr/>
          <p:nvPr/>
        </p:nvSpPr>
        <p:spPr>
          <a:xfrm>
            <a:off x="5591944" y="6899"/>
            <a:ext cx="2880320" cy="2808312"/>
          </a:xfrm>
          <a:prstGeom prst="diamond">
            <a:avLst/>
          </a:prstGeom>
          <a:noFill/>
          <a:ln>
            <a:solidFill>
              <a:schemeClr val="bg1">
                <a:alpha val="2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다이아몬드 5"/>
          <p:cNvSpPr/>
          <p:nvPr/>
        </p:nvSpPr>
        <p:spPr>
          <a:xfrm>
            <a:off x="7968208" y="978878"/>
            <a:ext cx="2699792" cy="2558134"/>
          </a:xfrm>
          <a:prstGeom prst="diamond">
            <a:avLst/>
          </a:prstGeom>
          <a:noFill/>
          <a:ln>
            <a:solidFill>
              <a:schemeClr val="bg1">
                <a:alpha val="2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다이아몬드 6"/>
          <p:cNvSpPr/>
          <p:nvPr/>
        </p:nvSpPr>
        <p:spPr>
          <a:xfrm>
            <a:off x="5744344" y="2132856"/>
            <a:ext cx="2880320" cy="2808312"/>
          </a:xfrm>
          <a:prstGeom prst="diamond">
            <a:avLst/>
          </a:prstGeom>
          <a:noFill/>
          <a:ln>
            <a:solidFill>
              <a:schemeClr val="bg1">
                <a:alpha val="2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다이아몬드 7"/>
          <p:cNvSpPr/>
          <p:nvPr/>
        </p:nvSpPr>
        <p:spPr>
          <a:xfrm>
            <a:off x="6842420" y="-99393"/>
            <a:ext cx="2880320" cy="2808312"/>
          </a:xfrm>
          <a:prstGeom prst="diamond">
            <a:avLst/>
          </a:prstGeom>
          <a:noFill/>
          <a:ln>
            <a:solidFill>
              <a:schemeClr val="bg1">
                <a:alpha val="2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다이아몬드 8"/>
          <p:cNvSpPr/>
          <p:nvPr/>
        </p:nvSpPr>
        <p:spPr>
          <a:xfrm>
            <a:off x="5663952" y="5018400"/>
            <a:ext cx="1728192" cy="1722968"/>
          </a:xfrm>
          <a:prstGeom prst="diamond">
            <a:avLst/>
          </a:prstGeom>
          <a:noFill/>
          <a:ln>
            <a:solidFill>
              <a:schemeClr val="bg1">
                <a:alpha val="2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다이아몬드 9"/>
          <p:cNvSpPr/>
          <p:nvPr/>
        </p:nvSpPr>
        <p:spPr>
          <a:xfrm>
            <a:off x="6384032" y="3537012"/>
            <a:ext cx="3136540" cy="3204356"/>
          </a:xfrm>
          <a:prstGeom prst="diamond">
            <a:avLst/>
          </a:prstGeom>
          <a:noFill/>
          <a:ln>
            <a:solidFill>
              <a:schemeClr val="bg1">
                <a:alpha val="2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다이아몬드 10"/>
          <p:cNvSpPr/>
          <p:nvPr/>
        </p:nvSpPr>
        <p:spPr>
          <a:xfrm>
            <a:off x="4655840" y="692696"/>
            <a:ext cx="3096344" cy="3096344"/>
          </a:xfrm>
          <a:prstGeom prst="diamond">
            <a:avLst/>
          </a:prstGeom>
          <a:noFill/>
          <a:ln>
            <a:solidFill>
              <a:schemeClr val="bg1">
                <a:alpha val="2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다이아몬드 11"/>
          <p:cNvSpPr/>
          <p:nvPr/>
        </p:nvSpPr>
        <p:spPr>
          <a:xfrm>
            <a:off x="4439816" y="6900"/>
            <a:ext cx="2321024" cy="2290057"/>
          </a:xfrm>
          <a:prstGeom prst="diamond">
            <a:avLst/>
          </a:prstGeom>
          <a:noFill/>
          <a:ln>
            <a:solidFill>
              <a:schemeClr val="bg1">
                <a:alpha val="2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다이아몬드 12"/>
          <p:cNvSpPr/>
          <p:nvPr/>
        </p:nvSpPr>
        <p:spPr>
          <a:xfrm>
            <a:off x="5303912" y="3789040"/>
            <a:ext cx="1080120" cy="1080120"/>
          </a:xfrm>
          <a:prstGeom prst="diamond">
            <a:avLst/>
          </a:prstGeom>
          <a:noFill/>
          <a:ln>
            <a:solidFill>
              <a:schemeClr val="bg1">
                <a:alpha val="2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다이아몬드 13"/>
          <p:cNvSpPr/>
          <p:nvPr/>
        </p:nvSpPr>
        <p:spPr>
          <a:xfrm>
            <a:off x="8624664" y="6900"/>
            <a:ext cx="1791816" cy="1693909"/>
          </a:xfrm>
          <a:prstGeom prst="diamond">
            <a:avLst/>
          </a:prstGeom>
          <a:noFill/>
          <a:ln>
            <a:solidFill>
              <a:schemeClr val="bg1">
                <a:alpha val="2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다이아몬드 14"/>
          <p:cNvSpPr/>
          <p:nvPr/>
        </p:nvSpPr>
        <p:spPr>
          <a:xfrm>
            <a:off x="8472264" y="4581128"/>
            <a:ext cx="2088232" cy="2160240"/>
          </a:xfrm>
          <a:prstGeom prst="diamond">
            <a:avLst/>
          </a:prstGeom>
          <a:noFill/>
          <a:ln>
            <a:solidFill>
              <a:schemeClr val="bg1">
                <a:alpha val="2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제목 1"/>
          <p:cNvSpPr>
            <a:spLocks noGrp="1"/>
          </p:cNvSpPr>
          <p:nvPr>
            <p:ph type="title"/>
          </p:nvPr>
        </p:nvSpPr>
        <p:spPr>
          <a:xfrm>
            <a:off x="849086" y="274638"/>
            <a:ext cx="8229600" cy="1143000"/>
          </a:xfrm>
          <a:ln>
            <a:solidFill>
              <a:schemeClr val="bg1">
                <a:alpha val="0"/>
              </a:schemeClr>
            </a:solidFill>
          </a:ln>
        </p:spPr>
        <p:txBody>
          <a:bodyPr/>
          <a:lstStyle/>
          <a:p>
            <a:pPr algn="l"/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목차</a:t>
            </a: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내용 개체 틀 2"/>
          <p:cNvSpPr>
            <a:spLocks noGrp="1"/>
          </p:cNvSpPr>
          <p:nvPr>
            <p:ph idx="1"/>
          </p:nvPr>
        </p:nvSpPr>
        <p:spPr>
          <a:xfrm>
            <a:off x="1219470" y="1600201"/>
            <a:ext cx="7859216" cy="4525963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ko-KR" altLang="en-US" sz="25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서론</a:t>
            </a:r>
            <a:endParaRPr lang="en-US" altLang="ko-KR" sz="2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>
              <a:buAutoNum type="arabicPeriod"/>
            </a:pPr>
            <a:endParaRPr lang="en-US" altLang="ko-KR" sz="2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>
              <a:buAutoNum type="arabicPeriod"/>
            </a:pPr>
            <a:r>
              <a:rPr lang="ko-KR" altLang="en-US" sz="25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설계</a:t>
            </a:r>
            <a:endParaRPr lang="en-US" altLang="ko-KR" sz="2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>
              <a:buAutoNum type="arabicPeriod"/>
            </a:pPr>
            <a:endParaRPr lang="en-US" altLang="ko-KR" sz="2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>
              <a:buAutoNum type="arabicPeriod" startAt="3"/>
            </a:pPr>
            <a:r>
              <a:rPr lang="ko-KR" altLang="en-US" sz="25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이슈</a:t>
            </a:r>
            <a:endParaRPr lang="en-US" altLang="ko-KR" sz="2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>
              <a:buAutoNum type="arabicPeriod" startAt="3"/>
            </a:pPr>
            <a:endParaRPr lang="en-US" altLang="ko-KR" sz="2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altLang="ko-KR" sz="2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  </a:t>
            </a:r>
            <a:r>
              <a:rPr lang="en-US" altLang="ko-KR" sz="25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RFS vs NFS</a:t>
            </a:r>
            <a:endParaRPr lang="en-US" altLang="ko-KR" sz="2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altLang="ko-KR" sz="2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>
              <a:buAutoNum type="arabicPeriod" startAt="5"/>
            </a:pPr>
            <a:r>
              <a:rPr lang="ko-KR" altLang="en-US" sz="25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결론</a:t>
            </a:r>
            <a:endParaRPr lang="en-US" altLang="ko-KR" sz="2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EE12C-40A5-4698-B11D-1D8FB58A7D29}" type="slidenum">
              <a:rPr lang="ko-KR" altLang="en-US" sz="1800"/>
              <a:t>2</a:t>
            </a:fld>
            <a:endParaRPr lang="ko-KR" altLang="en-US" sz="1800" dirty="0"/>
          </a:p>
        </p:txBody>
      </p:sp>
      <p:sp>
        <p:nvSpPr>
          <p:cNvPr id="18" name="직사각형 17"/>
          <p:cNvSpPr/>
          <p:nvPr/>
        </p:nvSpPr>
        <p:spPr>
          <a:xfrm rot="2722604">
            <a:off x="10093504" y="3150762"/>
            <a:ext cx="2210158" cy="2232248"/>
          </a:xfrm>
          <a:prstGeom prst="rect">
            <a:avLst/>
          </a:prstGeom>
          <a:noFill/>
          <a:ln>
            <a:solidFill>
              <a:schemeClr val="bg1">
                <a:alpha val="2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다이아몬드 18"/>
          <p:cNvSpPr/>
          <p:nvPr/>
        </p:nvSpPr>
        <p:spPr>
          <a:xfrm>
            <a:off x="10059986" y="966302"/>
            <a:ext cx="2699792" cy="2558134"/>
          </a:xfrm>
          <a:prstGeom prst="diamond">
            <a:avLst/>
          </a:prstGeom>
          <a:noFill/>
          <a:ln>
            <a:solidFill>
              <a:schemeClr val="bg1">
                <a:alpha val="2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다이아몬드 19"/>
          <p:cNvSpPr/>
          <p:nvPr/>
        </p:nvSpPr>
        <p:spPr>
          <a:xfrm>
            <a:off x="8934198" y="-111969"/>
            <a:ext cx="2880320" cy="2808312"/>
          </a:xfrm>
          <a:prstGeom prst="diamond">
            <a:avLst/>
          </a:prstGeom>
          <a:noFill/>
          <a:ln>
            <a:solidFill>
              <a:schemeClr val="bg1">
                <a:alpha val="2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다이아몬드 20"/>
          <p:cNvSpPr/>
          <p:nvPr/>
        </p:nvSpPr>
        <p:spPr>
          <a:xfrm>
            <a:off x="10716442" y="-5676"/>
            <a:ext cx="1791816" cy="1693909"/>
          </a:xfrm>
          <a:prstGeom prst="diamond">
            <a:avLst/>
          </a:prstGeom>
          <a:noFill/>
          <a:ln>
            <a:solidFill>
              <a:schemeClr val="bg1">
                <a:alpha val="2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다이아몬드 21"/>
          <p:cNvSpPr/>
          <p:nvPr/>
        </p:nvSpPr>
        <p:spPr>
          <a:xfrm>
            <a:off x="10564042" y="4568552"/>
            <a:ext cx="2088232" cy="2160240"/>
          </a:xfrm>
          <a:prstGeom prst="diamond">
            <a:avLst/>
          </a:prstGeom>
          <a:noFill/>
          <a:ln>
            <a:solidFill>
              <a:schemeClr val="bg1">
                <a:alpha val="2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4332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EE12C-40A5-4698-B11D-1D8FB58A7D29}" type="slidenum">
              <a:rPr lang="ko-KR" altLang="en-US" sz="1050"/>
              <a:t>20</a:t>
            </a:fld>
            <a:endParaRPr lang="ko-KR" altLang="en-US" sz="1050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263352" y="1196752"/>
            <a:ext cx="104046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제목 1"/>
          <p:cNvSpPr txBox="1">
            <a:spLocks/>
          </p:cNvSpPr>
          <p:nvPr/>
        </p:nvSpPr>
        <p:spPr>
          <a:xfrm>
            <a:off x="279444" y="0"/>
            <a:ext cx="698477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altLang="ko-KR" sz="2000" b="1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/>
            <a:r>
              <a:rPr lang="en-US" altLang="ko-KR" sz="32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n-US" altLang="ko-KR" sz="32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RFS</a:t>
            </a:r>
            <a:r>
              <a:rPr lang="ko-KR" altLang="en-US" sz="32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와 </a:t>
            </a:r>
            <a:r>
              <a:rPr lang="en-US" altLang="ko-KR" sz="32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NFS</a:t>
            </a:r>
            <a:endParaRPr lang="ko-KR" altLang="en-US" sz="3200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내용 개체 틀 7"/>
          <p:cNvSpPr txBox="1">
            <a:spLocks/>
          </p:cNvSpPr>
          <p:nvPr/>
        </p:nvSpPr>
        <p:spPr>
          <a:xfrm>
            <a:off x="673922" y="1498188"/>
            <a:ext cx="10146478" cy="41630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 dirty="0" smtClean="0"/>
              <a:t>RFS(Remote File System)</a:t>
            </a:r>
          </a:p>
          <a:p>
            <a:pPr lvl="1"/>
            <a:r>
              <a:rPr lang="en-US" altLang="ko-KR" sz="1600" dirty="0" smtClean="0"/>
              <a:t>NFS</a:t>
            </a:r>
            <a:r>
              <a:rPr lang="ko-KR" altLang="en-US" sz="1600" dirty="0" smtClean="0"/>
              <a:t>와 유사하며 클라이언트가 원격 파일에 접근가능하게 함</a:t>
            </a:r>
            <a:r>
              <a:rPr lang="en-US" altLang="ko-KR" sz="1600" dirty="0" smtClean="0"/>
              <a:t>.</a:t>
            </a:r>
          </a:p>
          <a:p>
            <a:pPr lvl="1"/>
            <a:endParaRPr lang="en-US" altLang="ko-KR" sz="1600" dirty="0" smtClean="0"/>
          </a:p>
          <a:p>
            <a:pPr lvl="1"/>
            <a:r>
              <a:rPr lang="ko-KR" altLang="en-US" sz="1600" dirty="0" smtClean="0"/>
              <a:t>분산된 </a:t>
            </a:r>
            <a:r>
              <a:rPr lang="en-US" altLang="ko-KR" sz="1600" dirty="0" smtClean="0"/>
              <a:t>UNIX</a:t>
            </a:r>
            <a:r>
              <a:rPr lang="ko-KR" altLang="en-US" sz="1600" dirty="0"/>
              <a:t>파</a:t>
            </a:r>
            <a:r>
              <a:rPr lang="ko-KR" altLang="en-US" sz="1600" dirty="0" smtClean="0"/>
              <a:t>일 시스템 제공</a:t>
            </a:r>
            <a:endParaRPr lang="en-US" altLang="ko-KR" sz="1600" dirty="0" smtClean="0"/>
          </a:p>
          <a:p>
            <a:pPr lvl="1"/>
            <a:endParaRPr lang="en-US" altLang="ko-KR" sz="1600" dirty="0" smtClean="0"/>
          </a:p>
          <a:p>
            <a:pPr lvl="1"/>
            <a:endParaRPr lang="en-US" altLang="ko-KR" sz="1600" dirty="0"/>
          </a:p>
          <a:p>
            <a:r>
              <a:rPr lang="en-US" altLang="ko-KR" sz="2000" b="1" dirty="0" smtClean="0"/>
              <a:t>NFS(Network File System)</a:t>
            </a:r>
          </a:p>
          <a:p>
            <a:pPr lvl="1"/>
            <a:r>
              <a:rPr lang="ko-KR" altLang="en-US" sz="1600" dirty="0" smtClean="0"/>
              <a:t>일반적인 네트워크 서비스 제공</a:t>
            </a:r>
            <a:endParaRPr lang="en-US" altLang="ko-KR" sz="1600" dirty="0" smtClean="0"/>
          </a:p>
          <a:p>
            <a:pPr lvl="1"/>
            <a:endParaRPr lang="en-US" altLang="ko-KR" sz="1200" b="1" dirty="0" smtClean="0"/>
          </a:p>
          <a:p>
            <a:pPr lvl="1"/>
            <a:endParaRPr lang="en-US" altLang="ko-KR" sz="1200" b="1" dirty="0" smtClean="0"/>
          </a:p>
          <a:p>
            <a:pPr marL="457200" lvl="1" indent="0">
              <a:buNone/>
            </a:pPr>
            <a:endParaRPr lang="en-US" altLang="ko-KR" sz="1200" b="1" dirty="0" smtClean="0"/>
          </a:p>
          <a:p>
            <a:pPr marL="457200" lvl="1" indent="0">
              <a:buNone/>
            </a:pPr>
            <a:endParaRPr lang="en-US" altLang="ko-KR" sz="1200" b="1" dirty="0"/>
          </a:p>
          <a:p>
            <a:pPr indent="-285750"/>
            <a:endParaRPr lang="en-US" altLang="ko-KR" sz="1600" dirty="0" smtClean="0"/>
          </a:p>
          <a:p>
            <a:pPr lvl="1" algn="ctr"/>
            <a:endParaRPr lang="en-US" altLang="ko-KR" sz="1200" dirty="0" smtClean="0"/>
          </a:p>
        </p:txBody>
      </p:sp>
    </p:spTree>
    <p:extLst>
      <p:ext uri="{BB962C8B-B14F-4D97-AF65-F5344CB8AC3E}">
        <p14:creationId xmlns:p14="http://schemas.microsoft.com/office/powerpoint/2010/main" val="3025884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EE12C-40A5-4698-B11D-1D8FB58A7D29}" type="slidenum">
              <a:rPr lang="ko-KR" altLang="en-US" sz="1050"/>
              <a:t>21</a:t>
            </a:fld>
            <a:endParaRPr lang="ko-KR" altLang="en-US" sz="1050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263352" y="1196752"/>
            <a:ext cx="104046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4023310"/>
              </p:ext>
            </p:extLst>
          </p:nvPr>
        </p:nvGraphicFramePr>
        <p:xfrm>
          <a:off x="1055440" y="1556792"/>
          <a:ext cx="9217024" cy="46805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6431">
                  <a:extLst>
                    <a:ext uri="{9D8B030D-6E8A-4147-A177-3AD203B41FA5}">
                      <a16:colId xmlns:a16="http://schemas.microsoft.com/office/drawing/2014/main" val="4060941027"/>
                    </a:ext>
                  </a:extLst>
                </a:gridCol>
                <a:gridCol w="3592862">
                  <a:extLst>
                    <a:ext uri="{9D8B030D-6E8A-4147-A177-3AD203B41FA5}">
                      <a16:colId xmlns:a16="http://schemas.microsoft.com/office/drawing/2014/main" val="2621623892"/>
                    </a:ext>
                  </a:extLst>
                </a:gridCol>
                <a:gridCol w="3827731">
                  <a:extLst>
                    <a:ext uri="{9D8B030D-6E8A-4147-A177-3AD203B41FA5}">
                      <a16:colId xmlns:a16="http://schemas.microsoft.com/office/drawing/2014/main" val="3912671011"/>
                    </a:ext>
                  </a:extLst>
                </a:gridCol>
              </a:tblGrid>
              <a:tr h="72602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RFS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NFS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9751881"/>
                  </a:ext>
                </a:extLst>
              </a:tr>
              <a:tr h="8341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>
                          <a:solidFill>
                            <a:schemeClr val="bg1"/>
                          </a:solidFill>
                        </a:rPr>
                        <a:t>네트워크</a:t>
                      </a:r>
                      <a:endParaRPr lang="ko-KR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-</a:t>
                      </a:r>
                      <a:r>
                        <a:rPr lang="ko-KR" altLang="en-US" sz="1600" dirty="0" smtClean="0"/>
                        <a:t>특정 목적의 전송 프로토콜 사용</a:t>
                      </a:r>
                      <a:endParaRPr lang="en-US" altLang="ko-KR" sz="1600" dirty="0" smtClean="0"/>
                    </a:p>
                    <a:p>
                      <a:pPr algn="ctr" latinLnBrk="1"/>
                      <a:r>
                        <a:rPr lang="en-US" altLang="ko-KR" sz="1600" dirty="0" smtClean="0"/>
                        <a:t>-</a:t>
                      </a:r>
                      <a:r>
                        <a:rPr lang="ko-KR" altLang="en-US" sz="1600" dirty="0" smtClean="0"/>
                        <a:t>프로토콜 교체가 어려움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altLang="ko-KR" sz="1600" dirty="0" smtClean="0"/>
                        <a:t>-RPC</a:t>
                      </a:r>
                      <a:r>
                        <a:rPr lang="ko-KR" altLang="en-US" sz="1600" dirty="0" smtClean="0"/>
                        <a:t>계층을 사용</a:t>
                      </a:r>
                      <a:endParaRPr lang="en-US" altLang="ko-KR" sz="1600" dirty="0" smtClean="0"/>
                    </a:p>
                    <a:p>
                      <a:pPr lvl="1"/>
                      <a:r>
                        <a:rPr lang="en-US" altLang="ko-KR" sz="1600" dirty="0" smtClean="0"/>
                        <a:t>-</a:t>
                      </a:r>
                      <a:r>
                        <a:rPr lang="ko-KR" altLang="en-US" sz="1600" dirty="0" smtClean="0"/>
                        <a:t>타 전송 프로토콜 쉽게 지원</a:t>
                      </a:r>
                      <a:endParaRPr lang="en-US" altLang="ko-KR" sz="16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0756085"/>
                  </a:ext>
                </a:extLst>
              </a:tr>
              <a:tr h="8341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>
                          <a:solidFill>
                            <a:schemeClr val="bg1"/>
                          </a:solidFill>
                        </a:rPr>
                        <a:t>유연성</a:t>
                      </a:r>
                      <a:endParaRPr lang="ko-KR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-V.3</a:t>
                      </a:r>
                      <a:r>
                        <a:rPr lang="ko-KR" altLang="en-US" sz="1600" dirty="0" smtClean="0"/>
                        <a:t>기반 </a:t>
                      </a:r>
                      <a:r>
                        <a:rPr lang="en-US" altLang="ko-KR" sz="1600" dirty="0" smtClean="0"/>
                        <a:t>UNIX</a:t>
                      </a:r>
                      <a:r>
                        <a:rPr lang="ko-KR" altLang="en-US" sz="1600" dirty="0" smtClean="0"/>
                        <a:t>에서만 실행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-16</a:t>
                      </a:r>
                      <a:r>
                        <a:rPr lang="ko-KR" altLang="en-US" sz="1600" dirty="0" smtClean="0"/>
                        <a:t>개 이상의 </a:t>
                      </a:r>
                      <a:r>
                        <a:rPr lang="en-US" altLang="ko-KR" sz="1600" dirty="0" smtClean="0"/>
                        <a:t>HW</a:t>
                      </a:r>
                      <a:r>
                        <a:rPr lang="ko-KR" altLang="en-US" sz="1600" dirty="0" smtClean="0"/>
                        <a:t>에서 실행가능</a:t>
                      </a:r>
                      <a:endParaRPr lang="en-US" altLang="ko-KR" sz="1600" dirty="0" smtClean="0"/>
                    </a:p>
                    <a:p>
                      <a:pPr algn="ctr" latinLnBrk="1"/>
                      <a:r>
                        <a:rPr lang="en-US" altLang="ko-KR" sz="1600" dirty="0" smtClean="0"/>
                        <a:t>-</a:t>
                      </a:r>
                      <a:r>
                        <a:rPr lang="ko-KR" altLang="en-US" sz="1600" dirty="0" smtClean="0"/>
                        <a:t>다양한 </a:t>
                      </a:r>
                      <a:r>
                        <a:rPr lang="en-US" altLang="ko-KR" sz="1600" dirty="0" smtClean="0"/>
                        <a:t>OS</a:t>
                      </a:r>
                      <a:r>
                        <a:rPr lang="ko-KR" altLang="en-US" sz="1600" dirty="0" smtClean="0"/>
                        <a:t>에서 사용 가능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83843908"/>
                  </a:ext>
                </a:extLst>
              </a:tr>
              <a:tr h="8341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err="1" smtClean="0">
                          <a:solidFill>
                            <a:schemeClr val="bg1"/>
                          </a:solidFill>
                        </a:rPr>
                        <a:t>충돌복구</a:t>
                      </a:r>
                      <a:endParaRPr lang="ko-KR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-</a:t>
                      </a:r>
                      <a:r>
                        <a:rPr lang="ko-KR" altLang="en-US" sz="1600" dirty="0" err="1" smtClean="0"/>
                        <a:t>상태저장</a:t>
                      </a:r>
                      <a:r>
                        <a:rPr lang="ko-KR" altLang="en-US" sz="1600" dirty="0" smtClean="0"/>
                        <a:t> 프로토콜</a:t>
                      </a:r>
                      <a:endParaRPr lang="en-US" altLang="ko-KR" sz="1600" dirty="0" smtClean="0"/>
                    </a:p>
                    <a:p>
                      <a:pPr algn="ctr" latinLnBrk="1"/>
                      <a:r>
                        <a:rPr lang="en-US" altLang="ko-KR" sz="1600" dirty="0" smtClean="0"/>
                        <a:t>-</a:t>
                      </a:r>
                      <a:r>
                        <a:rPr lang="ko-KR" altLang="en-US" sz="1600" dirty="0" smtClean="0"/>
                        <a:t>충돌 복구 없음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-</a:t>
                      </a:r>
                      <a:r>
                        <a:rPr lang="ko-KR" altLang="en-US" sz="1600" dirty="0" smtClean="0"/>
                        <a:t>상태 </a:t>
                      </a:r>
                      <a:r>
                        <a:rPr lang="ko-KR" altLang="en-US" sz="1600" dirty="0" err="1" smtClean="0"/>
                        <a:t>비저장</a:t>
                      </a:r>
                      <a:r>
                        <a:rPr lang="ko-KR" altLang="en-US" sz="1600" dirty="0" smtClean="0"/>
                        <a:t> 프로토콜</a:t>
                      </a:r>
                      <a:endParaRPr lang="en-US" altLang="ko-KR" sz="1600" dirty="0" smtClean="0"/>
                    </a:p>
                    <a:p>
                      <a:pPr algn="ctr" latinLnBrk="1"/>
                      <a:r>
                        <a:rPr lang="en-US" altLang="ko-KR" sz="1600" dirty="0" smtClean="0"/>
                        <a:t>-</a:t>
                      </a:r>
                      <a:r>
                        <a:rPr lang="ko-KR" altLang="en-US" sz="1600" dirty="0" smtClean="0"/>
                        <a:t>재전송으로 </a:t>
                      </a:r>
                      <a:r>
                        <a:rPr lang="ko-KR" altLang="en-US" sz="1600" dirty="0" err="1" smtClean="0"/>
                        <a:t>충돌복구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598038"/>
                  </a:ext>
                </a:extLst>
              </a:tr>
              <a:tr h="7260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>
                          <a:solidFill>
                            <a:schemeClr val="bg1"/>
                          </a:solidFill>
                        </a:rPr>
                        <a:t>관리</a:t>
                      </a:r>
                      <a:endParaRPr lang="ko-KR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-</a:t>
                      </a:r>
                      <a:r>
                        <a:rPr lang="ko-KR" altLang="en-US" sz="1600" dirty="0" smtClean="0"/>
                        <a:t>모든 유저와 파일 추적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1600" dirty="0" smtClean="0"/>
                        <a:t>-</a:t>
                      </a:r>
                      <a:r>
                        <a:rPr lang="ko-KR" altLang="en-US" sz="1600" dirty="0" err="1" smtClean="0"/>
                        <a:t>비추적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7307022"/>
                  </a:ext>
                </a:extLst>
              </a:tr>
              <a:tr h="7260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>
                          <a:solidFill>
                            <a:schemeClr val="bg1"/>
                          </a:solidFill>
                        </a:rPr>
                        <a:t>기</a:t>
                      </a:r>
                      <a:r>
                        <a:rPr lang="ko-KR" altLang="en-US" sz="1600" b="1" dirty="0" smtClean="0">
                          <a:solidFill>
                            <a:schemeClr val="bg1"/>
                          </a:solidFill>
                        </a:rPr>
                        <a:t>호</a:t>
                      </a:r>
                      <a:endParaRPr lang="ko-KR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-UNIX</a:t>
                      </a:r>
                      <a:r>
                        <a:rPr lang="ko-KR" altLang="en-US" sz="1600" dirty="0" smtClean="0"/>
                        <a:t>기호 </a:t>
                      </a:r>
                      <a:r>
                        <a:rPr lang="en-US" altLang="ko-KR" sz="1600" dirty="0" smtClean="0"/>
                        <a:t>100%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지원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-</a:t>
                      </a:r>
                      <a:r>
                        <a:rPr lang="ko-KR" altLang="en-US" sz="1600" dirty="0" smtClean="0"/>
                        <a:t>일부 </a:t>
                      </a:r>
                      <a:r>
                        <a:rPr lang="en-US" altLang="ko-KR" sz="1600" dirty="0" smtClean="0"/>
                        <a:t>UNIX</a:t>
                      </a:r>
                      <a:r>
                        <a:rPr lang="ko-KR" altLang="en-US" sz="1600" dirty="0" smtClean="0"/>
                        <a:t>기호 지원하지 않음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26763278"/>
                  </a:ext>
                </a:extLst>
              </a:tr>
            </a:tbl>
          </a:graphicData>
        </a:graphic>
      </p:graphicFrame>
      <p:sp>
        <p:nvSpPr>
          <p:cNvPr id="9" name="제목 1"/>
          <p:cNvSpPr txBox="1">
            <a:spLocks/>
          </p:cNvSpPr>
          <p:nvPr/>
        </p:nvSpPr>
        <p:spPr>
          <a:xfrm>
            <a:off x="279444" y="0"/>
            <a:ext cx="698477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altLang="ko-KR" sz="2000" b="1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/>
            <a:r>
              <a:rPr lang="en-US" altLang="ko-KR" sz="32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n-US" altLang="ko-KR" sz="32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RFS</a:t>
            </a:r>
            <a:r>
              <a:rPr lang="ko-KR" altLang="en-US" sz="32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와 </a:t>
            </a:r>
            <a:r>
              <a:rPr lang="en-US" altLang="ko-KR" sz="32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NFS </a:t>
            </a:r>
            <a:r>
              <a:rPr lang="ko-KR" altLang="en-US" sz="32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비교</a:t>
            </a:r>
            <a:endParaRPr lang="ko-KR" altLang="en-US" sz="3200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13900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04456" y="2852936"/>
            <a:ext cx="8229600" cy="1143000"/>
          </a:xfrm>
          <a:noFill/>
          <a:ln>
            <a:solidFill>
              <a:schemeClr val="accent1">
                <a:shade val="50000"/>
                <a:alpha val="0"/>
              </a:schemeClr>
            </a:solidFill>
          </a:ln>
        </p:spPr>
        <p:txBody>
          <a:bodyPr>
            <a:normAutofit/>
          </a:bodyPr>
          <a:lstStyle/>
          <a:p>
            <a:r>
              <a:rPr lang="ko-KR" altLang="en-US" sz="5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결론</a:t>
            </a:r>
            <a:endParaRPr lang="ko-KR" altLang="en-US" sz="5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EE12C-40A5-4698-B11D-1D8FB58A7D29}" type="slidenum">
              <a:rPr lang="ko-KR" altLang="en-US" sz="1800"/>
              <a:t>22</a:t>
            </a:fld>
            <a:endParaRPr lang="ko-KR" altLang="en-US" sz="180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3272608" y="2564904"/>
            <a:ext cx="5472608" cy="1728192"/>
          </a:xfrm>
          <a:prstGeom prst="roundRect">
            <a:avLst/>
          </a:prstGeom>
          <a:noFill/>
          <a:ln>
            <a:solidFill>
              <a:schemeClr val="bg1">
                <a:alpha val="1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2696544" y="1988840"/>
            <a:ext cx="6696744" cy="2880320"/>
          </a:xfrm>
          <a:prstGeom prst="roundRect">
            <a:avLst/>
          </a:prstGeom>
          <a:noFill/>
          <a:ln>
            <a:solidFill>
              <a:schemeClr val="bg1">
                <a:alpha val="1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2264496" y="1412776"/>
            <a:ext cx="7704856" cy="4104456"/>
          </a:xfrm>
          <a:prstGeom prst="roundRect">
            <a:avLst/>
          </a:prstGeom>
          <a:noFill/>
          <a:ln>
            <a:solidFill>
              <a:schemeClr val="bg1">
                <a:alpha val="1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1760440" y="836712"/>
            <a:ext cx="8640960" cy="5472608"/>
          </a:xfrm>
          <a:prstGeom prst="roundRect">
            <a:avLst/>
          </a:prstGeom>
          <a:noFill/>
          <a:ln>
            <a:solidFill>
              <a:schemeClr val="bg1">
                <a:alpha val="1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1112368" y="404664"/>
            <a:ext cx="10009112" cy="6316812"/>
          </a:xfrm>
          <a:prstGeom prst="roundRect">
            <a:avLst/>
          </a:prstGeom>
          <a:noFill/>
          <a:ln>
            <a:solidFill>
              <a:schemeClr val="bg1">
                <a:alpha val="1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34822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EE12C-40A5-4698-B11D-1D8FB58A7D29}" type="slidenum">
              <a:rPr lang="ko-KR" altLang="en-US" sz="1050"/>
              <a:t>23</a:t>
            </a:fld>
            <a:endParaRPr lang="ko-KR" altLang="en-US" sz="1050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263352" y="1196752"/>
            <a:ext cx="104046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제목 1"/>
          <p:cNvSpPr txBox="1">
            <a:spLocks/>
          </p:cNvSpPr>
          <p:nvPr/>
        </p:nvSpPr>
        <p:spPr>
          <a:xfrm>
            <a:off x="279444" y="0"/>
            <a:ext cx="698477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altLang="ko-KR" sz="2000" b="1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/>
            <a:r>
              <a:rPr lang="en-US" altLang="ko-KR" sz="32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ko-KR" altLang="en-US" sz="32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결론</a:t>
            </a:r>
            <a:endParaRPr lang="ko-KR" altLang="en-US" sz="3200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내용 개체 틀 7"/>
          <p:cNvSpPr txBox="1">
            <a:spLocks/>
          </p:cNvSpPr>
          <p:nvPr/>
        </p:nvSpPr>
        <p:spPr>
          <a:xfrm>
            <a:off x="673922" y="1988840"/>
            <a:ext cx="10146478" cy="36724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 dirty="0"/>
              <a:t>NFS</a:t>
            </a:r>
            <a:r>
              <a:rPr lang="ko-KR" altLang="en-US" sz="2000" b="1" dirty="0"/>
              <a:t>는 </a:t>
            </a:r>
            <a:r>
              <a:rPr lang="en-US" altLang="ko-KR" sz="2000" b="1" dirty="0" smtClean="0"/>
              <a:t>RPC &amp; XDR</a:t>
            </a:r>
            <a:r>
              <a:rPr lang="ko-KR" altLang="en-US" sz="2000" b="1" dirty="0" smtClean="0"/>
              <a:t>과 </a:t>
            </a:r>
            <a:r>
              <a:rPr lang="ko-KR" altLang="en-US" sz="2000" b="1" dirty="0"/>
              <a:t>함께 </a:t>
            </a:r>
            <a:r>
              <a:rPr lang="ko-KR" altLang="en-US" sz="2000" b="1" dirty="0" err="1"/>
              <a:t>사용가능한</a:t>
            </a:r>
            <a:r>
              <a:rPr lang="ko-KR" altLang="en-US" sz="2000" b="1" dirty="0"/>
              <a:t> 가장 유연한 원격 파일 접근을 </a:t>
            </a:r>
            <a:r>
              <a:rPr lang="ko-KR" altLang="en-US" sz="2000" b="1" dirty="0" smtClean="0"/>
              <a:t>제공</a:t>
            </a:r>
            <a:r>
              <a:rPr lang="en-US" altLang="ko-KR" sz="2000" b="1" dirty="0" smtClean="0"/>
              <a:t>.</a:t>
            </a:r>
          </a:p>
          <a:p>
            <a:endParaRPr lang="en-US" altLang="ko-KR" sz="2000" b="1" dirty="0" smtClean="0"/>
          </a:p>
          <a:p>
            <a:endParaRPr lang="en-US" altLang="ko-KR" sz="2000" b="1" dirty="0"/>
          </a:p>
          <a:p>
            <a:r>
              <a:rPr lang="en-US" altLang="ko-KR" sz="2000" dirty="0"/>
              <a:t>RFS</a:t>
            </a:r>
            <a:r>
              <a:rPr lang="ko-KR" altLang="en-US" sz="2000" dirty="0"/>
              <a:t>는 </a:t>
            </a:r>
            <a:r>
              <a:rPr lang="en-US" altLang="ko-KR" sz="2000" dirty="0"/>
              <a:t>UNIX </a:t>
            </a:r>
            <a:r>
              <a:rPr lang="ko-KR" altLang="en-US" sz="2000" dirty="0" err="1"/>
              <a:t>기호체계를</a:t>
            </a:r>
            <a:r>
              <a:rPr lang="ko-KR" altLang="en-US" sz="2000" dirty="0"/>
              <a:t> 전부 구현하므로 파일에 대한 원격 접근에 </a:t>
            </a:r>
            <a:r>
              <a:rPr lang="ko-KR" altLang="en-US" sz="2000" dirty="0" smtClean="0"/>
              <a:t>용이</a:t>
            </a:r>
            <a:endParaRPr lang="en-US" altLang="ko-KR" sz="2000" dirty="0" smtClean="0"/>
          </a:p>
          <a:p>
            <a:endParaRPr lang="ko-KR" altLang="en-US" sz="2000" dirty="0"/>
          </a:p>
          <a:p>
            <a:r>
              <a:rPr lang="en-US" altLang="ko-KR" sz="2000" dirty="0"/>
              <a:t>NFS</a:t>
            </a:r>
            <a:r>
              <a:rPr lang="ko-KR" altLang="en-US" sz="2000" dirty="0"/>
              <a:t>는 대규모 네트워크 또는 혼합 프로토콜</a:t>
            </a:r>
            <a:r>
              <a:rPr lang="en-US" altLang="ko-KR" sz="2000" dirty="0"/>
              <a:t>, </a:t>
            </a:r>
            <a:r>
              <a:rPr lang="ko-KR" altLang="en-US" sz="2000" dirty="0"/>
              <a:t>여러 타입 기계</a:t>
            </a:r>
            <a:r>
              <a:rPr lang="en-US" altLang="ko-KR" sz="2000" dirty="0"/>
              <a:t>, OS</a:t>
            </a:r>
            <a:r>
              <a:rPr lang="ko-KR" altLang="en-US" sz="2000" dirty="0"/>
              <a:t>에서 사용하기 용이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817816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147" y="2853267"/>
            <a:ext cx="10972800" cy="1143000"/>
          </a:xfrm>
          <a:noFill/>
          <a:ln>
            <a:noFill/>
          </a:ln>
        </p:spPr>
        <p:txBody>
          <a:bodyPr>
            <a:normAutofit/>
          </a:bodyPr>
          <a:lstStyle/>
          <a:p>
            <a:r>
              <a:rPr lang="en-US" altLang="ko-KR" sz="6667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 &amp; A</a:t>
            </a:r>
            <a:endParaRPr lang="ko-KR" altLang="en-US" sz="6667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737600" y="6356774"/>
            <a:ext cx="2846493" cy="366607"/>
          </a:xfrm>
        </p:spPr>
        <p:txBody>
          <a:bodyPr/>
          <a:lstStyle/>
          <a:p>
            <a:fld id="{387EE12C-40A5-4698-B11D-1D8FB58A7D29}" type="slidenum">
              <a:rPr lang="ko-KR" altLang="en-US" sz="2400"/>
              <a:t>24</a:t>
            </a:fld>
            <a:endParaRPr lang="ko-KR" altLang="en-US" sz="2400" dirty="0"/>
          </a:p>
        </p:txBody>
      </p:sp>
      <p:sp>
        <p:nvSpPr>
          <p:cNvPr id="5" name="실행 단추: 도움말 4"/>
          <p:cNvSpPr/>
          <p:nvPr/>
        </p:nvSpPr>
        <p:spPr>
          <a:xfrm>
            <a:off x="2831254" y="23708"/>
            <a:ext cx="6350847" cy="6816513"/>
          </a:xfrm>
          <a:prstGeom prst="actionButtonHelp">
            <a:avLst/>
          </a:prstGeom>
          <a:solidFill>
            <a:schemeClr val="accent1">
              <a:lumMod val="60000"/>
              <a:lumOff val="40000"/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508457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04456" y="2852936"/>
            <a:ext cx="8229600" cy="1143000"/>
          </a:xfrm>
          <a:noFill/>
          <a:ln>
            <a:solidFill>
              <a:schemeClr val="accent1">
                <a:shade val="50000"/>
                <a:alpha val="0"/>
              </a:schemeClr>
            </a:solidFill>
          </a:ln>
        </p:spPr>
        <p:txBody>
          <a:bodyPr>
            <a:norm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서론</a:t>
            </a:r>
            <a:endParaRPr lang="ko-KR" altLang="en-US" sz="5000" b="1" dirty="0">
              <a:solidFill>
                <a:schemeClr val="bg1"/>
              </a:solidFill>
            </a:endParaRPr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EE12C-40A5-4698-B11D-1D8FB58A7D29}" type="slidenum">
              <a:rPr lang="ko-KR" altLang="en-US" sz="1800"/>
              <a:t>3</a:t>
            </a:fld>
            <a:endParaRPr lang="ko-KR" altLang="en-US" sz="180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3272608" y="2564904"/>
            <a:ext cx="5472608" cy="1728192"/>
          </a:xfrm>
          <a:prstGeom prst="roundRect">
            <a:avLst/>
          </a:prstGeom>
          <a:noFill/>
          <a:ln>
            <a:solidFill>
              <a:schemeClr val="bg1">
                <a:alpha val="1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2696544" y="1988840"/>
            <a:ext cx="6696744" cy="2880320"/>
          </a:xfrm>
          <a:prstGeom prst="roundRect">
            <a:avLst/>
          </a:prstGeom>
          <a:noFill/>
          <a:ln>
            <a:solidFill>
              <a:schemeClr val="bg1">
                <a:alpha val="1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2264496" y="1412776"/>
            <a:ext cx="7704856" cy="4104456"/>
          </a:xfrm>
          <a:prstGeom prst="roundRect">
            <a:avLst/>
          </a:prstGeom>
          <a:noFill/>
          <a:ln>
            <a:solidFill>
              <a:schemeClr val="bg1">
                <a:alpha val="1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1760440" y="836712"/>
            <a:ext cx="8640960" cy="5472608"/>
          </a:xfrm>
          <a:prstGeom prst="roundRect">
            <a:avLst/>
          </a:prstGeom>
          <a:noFill/>
          <a:ln>
            <a:solidFill>
              <a:schemeClr val="bg1">
                <a:alpha val="1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1112368" y="404664"/>
            <a:ext cx="10009112" cy="6316812"/>
          </a:xfrm>
          <a:prstGeom prst="roundRect">
            <a:avLst/>
          </a:prstGeom>
          <a:noFill/>
          <a:ln>
            <a:solidFill>
              <a:schemeClr val="bg1">
                <a:alpha val="1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01646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EE12C-40A5-4698-B11D-1D8FB58A7D29}" type="slidenum">
              <a:rPr lang="ko-KR" altLang="en-US" sz="1050"/>
              <a:t>4</a:t>
            </a:fld>
            <a:endParaRPr lang="ko-KR" altLang="en-US" sz="1050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263352" y="1196752"/>
            <a:ext cx="104046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제목 1"/>
          <p:cNvSpPr txBox="1">
            <a:spLocks/>
          </p:cNvSpPr>
          <p:nvPr/>
        </p:nvSpPr>
        <p:spPr>
          <a:xfrm>
            <a:off x="279444" y="0"/>
            <a:ext cx="698477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altLang="ko-KR" sz="2000" b="1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/>
            <a:r>
              <a:rPr lang="en-US" altLang="ko-KR" sz="32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n-US" altLang="ko-KR" sz="32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NFS </a:t>
            </a:r>
            <a:r>
              <a:rPr lang="ko-KR" altLang="en-US" sz="32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란</a:t>
            </a:r>
            <a:r>
              <a:rPr lang="en-US" altLang="ko-KR" sz="32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  <a:endParaRPr lang="ko-KR" altLang="en-US" sz="3200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내용 개체 틀 7"/>
          <p:cNvSpPr txBox="1">
            <a:spLocks/>
          </p:cNvSpPr>
          <p:nvPr/>
        </p:nvSpPr>
        <p:spPr>
          <a:xfrm>
            <a:off x="673922" y="1498189"/>
            <a:ext cx="10146478" cy="15407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 dirty="0" smtClean="0"/>
              <a:t>Network </a:t>
            </a:r>
            <a:r>
              <a:rPr lang="en-US" altLang="ko-KR" sz="2000" b="1" dirty="0"/>
              <a:t>File </a:t>
            </a:r>
            <a:r>
              <a:rPr lang="en-US" altLang="ko-KR" sz="2000" b="1" dirty="0" smtClean="0"/>
              <a:t>system (NFS) ?</a:t>
            </a:r>
            <a:endParaRPr lang="en-US" altLang="ko-KR" sz="900" dirty="0" smtClean="0"/>
          </a:p>
          <a:p>
            <a:pPr lvl="1"/>
            <a:r>
              <a:rPr lang="ko-KR" altLang="en-US" sz="1600" dirty="0" smtClean="0"/>
              <a:t>원격 호스트의 파일을 로컬에서 사용</a:t>
            </a:r>
            <a:r>
              <a:rPr lang="en-US" altLang="ko-KR" sz="1600" dirty="0" smtClean="0"/>
              <a:t>.</a:t>
            </a:r>
          </a:p>
          <a:p>
            <a:pPr lvl="1"/>
            <a:endParaRPr lang="en-US" altLang="ko-KR" sz="1600" dirty="0"/>
          </a:p>
          <a:p>
            <a:pPr lvl="1"/>
            <a:r>
              <a:rPr lang="ko-KR" altLang="en-US" sz="1600" dirty="0" smtClean="0"/>
              <a:t>                   에서 개발</a:t>
            </a:r>
            <a:endParaRPr lang="en-US" altLang="ko-KR" sz="1600" dirty="0" smtClean="0"/>
          </a:p>
          <a:p>
            <a:pPr lvl="1"/>
            <a:endParaRPr lang="en-US" altLang="ko-KR" sz="1600" dirty="0" smtClean="0"/>
          </a:p>
        </p:txBody>
      </p:sp>
      <p:grpSp>
        <p:nvGrpSpPr>
          <p:cNvPr id="28" name="그룹 27"/>
          <p:cNvGrpSpPr/>
          <p:nvPr/>
        </p:nvGrpSpPr>
        <p:grpSpPr>
          <a:xfrm>
            <a:off x="1581939" y="3034897"/>
            <a:ext cx="8712968" cy="2513792"/>
            <a:chOff x="1631504" y="2908802"/>
            <a:chExt cx="8712968" cy="2513792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5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631504" y="3649904"/>
              <a:ext cx="2924175" cy="1047750"/>
            </a:xfrm>
            <a:prstGeom prst="rect">
              <a:avLst/>
            </a:prstGeom>
          </p:spPr>
        </p:pic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harpenSoften amount="5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040216" y="2908802"/>
              <a:ext cx="2304256" cy="863182"/>
            </a:xfrm>
            <a:prstGeom prst="rect">
              <a:avLst/>
            </a:prstGeom>
          </p:spPr>
        </p:pic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harpenSoften amount="5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040216" y="4559412"/>
              <a:ext cx="2304256" cy="863182"/>
            </a:xfrm>
            <a:prstGeom prst="rect">
              <a:avLst/>
            </a:prstGeom>
          </p:spPr>
        </p:pic>
        <p:cxnSp>
          <p:nvCxnSpPr>
            <p:cNvPr id="11" name="직선 연결선 10"/>
            <p:cNvCxnSpPr>
              <a:stCxn id="23" idx="0"/>
              <a:endCxn id="9" idx="1"/>
            </p:cNvCxnSpPr>
            <p:nvPr/>
          </p:nvCxnSpPr>
          <p:spPr>
            <a:xfrm flipV="1">
              <a:off x="7150370" y="3340393"/>
              <a:ext cx="889846" cy="8372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>
              <a:stCxn id="23" idx="0"/>
              <a:endCxn id="14" idx="1"/>
            </p:cNvCxnSpPr>
            <p:nvPr/>
          </p:nvCxnSpPr>
          <p:spPr>
            <a:xfrm>
              <a:off x="7150370" y="4177624"/>
              <a:ext cx="889846" cy="8133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구름 22"/>
            <p:cNvSpPr/>
            <p:nvPr/>
          </p:nvSpPr>
          <p:spPr>
            <a:xfrm>
              <a:off x="5423618" y="3760931"/>
              <a:ext cx="1728192" cy="833386"/>
            </a:xfrm>
            <a:prstGeom prst="cloud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solidFill>
                    <a:schemeClr val="tx1"/>
                  </a:solidFill>
                </a:rPr>
                <a:t>Network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27" name="직선 연결선 26"/>
            <p:cNvCxnSpPr>
              <a:stCxn id="23" idx="2"/>
              <a:endCxn id="7" idx="3"/>
            </p:cNvCxnSpPr>
            <p:nvPr/>
          </p:nvCxnSpPr>
          <p:spPr>
            <a:xfrm flipH="1" flipV="1">
              <a:off x="4555679" y="4173779"/>
              <a:ext cx="873300" cy="384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26" name="Picture 2" descr="썬마이크로시스템즈에 대한 이미지 검색결과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9496" y="2382522"/>
            <a:ext cx="1183104" cy="519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3905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EE12C-40A5-4698-B11D-1D8FB58A7D29}" type="slidenum">
              <a:rPr lang="ko-KR" altLang="en-US" sz="1050"/>
              <a:t>5</a:t>
            </a:fld>
            <a:endParaRPr lang="ko-KR" altLang="en-US" sz="1050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263352" y="1196752"/>
            <a:ext cx="104046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제목 1"/>
          <p:cNvSpPr txBox="1">
            <a:spLocks/>
          </p:cNvSpPr>
          <p:nvPr/>
        </p:nvSpPr>
        <p:spPr>
          <a:xfrm>
            <a:off x="279444" y="0"/>
            <a:ext cx="698477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altLang="ko-KR" sz="2000" b="1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/>
            <a:r>
              <a:rPr lang="en-US" altLang="ko-KR" sz="32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n-US" altLang="ko-KR" sz="32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NFS </a:t>
            </a:r>
            <a:r>
              <a:rPr lang="ko-KR" altLang="en-US" sz="32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목적</a:t>
            </a:r>
            <a:endParaRPr lang="ko-KR" altLang="en-US" sz="3200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내용 개체 틀 7"/>
          <p:cNvSpPr txBox="1">
            <a:spLocks/>
          </p:cNvSpPr>
          <p:nvPr/>
        </p:nvSpPr>
        <p:spPr>
          <a:xfrm>
            <a:off x="673922" y="1498189"/>
            <a:ext cx="10146478" cy="15407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b="1" dirty="0" smtClean="0"/>
              <a:t>쉽게 타 </a:t>
            </a:r>
            <a:r>
              <a:rPr lang="en-US" altLang="ko-KR" sz="2000" b="1" dirty="0" smtClean="0"/>
              <a:t>OS </a:t>
            </a:r>
            <a:r>
              <a:rPr lang="ko-KR" altLang="en-US" sz="2000" b="1" dirty="0" smtClean="0"/>
              <a:t>및 기기와 파일 공유</a:t>
            </a:r>
            <a:endParaRPr lang="en-US" altLang="ko-KR" sz="2000" b="1" dirty="0" smtClean="0"/>
          </a:p>
          <a:p>
            <a:endParaRPr lang="en-US" altLang="ko-KR" sz="2000" b="1" dirty="0"/>
          </a:p>
          <a:p>
            <a:endParaRPr lang="en-US" altLang="ko-KR" sz="1600" dirty="0" smtClean="0"/>
          </a:p>
        </p:txBody>
      </p:sp>
      <p:grpSp>
        <p:nvGrpSpPr>
          <p:cNvPr id="5" name="그룹 4"/>
          <p:cNvGrpSpPr/>
          <p:nvPr/>
        </p:nvGrpSpPr>
        <p:grpSpPr>
          <a:xfrm>
            <a:off x="945218" y="3683041"/>
            <a:ext cx="1152128" cy="1153042"/>
            <a:chOff x="6960096" y="3754678"/>
            <a:chExt cx="1152128" cy="1153042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60096" y="3754678"/>
              <a:ext cx="990600" cy="942975"/>
            </a:xfrm>
            <a:prstGeom prst="rect">
              <a:avLst/>
            </a:prstGeom>
          </p:spPr>
        </p:pic>
        <p:sp>
          <p:nvSpPr>
            <p:cNvPr id="3" name="TextBox 2"/>
            <p:cNvSpPr txBox="1"/>
            <p:nvPr/>
          </p:nvSpPr>
          <p:spPr>
            <a:xfrm>
              <a:off x="7082904" y="4538388"/>
              <a:ext cx="10293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rgbClr val="256475"/>
                  </a:solidFill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Sun OS</a:t>
              </a:r>
              <a:endParaRPr lang="ko-KR" altLang="en-US" dirty="0">
                <a:solidFill>
                  <a:srgbClr val="256475"/>
                </a:solidFill>
                <a:latin typeface="Ebrima" panose="02000000000000000000" pitchFamily="2" charset="0"/>
                <a:cs typeface="Ebrima" panose="02000000000000000000" pitchFamily="2" charset="0"/>
              </a:endParaRPr>
            </a:p>
          </p:txBody>
        </p:sp>
      </p:grpSp>
      <p:pic>
        <p:nvPicPr>
          <p:cNvPr id="2052" name="Picture 4" descr="DEC Ultrix에 대한 이미지 검색결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3029" y="4898378"/>
            <a:ext cx="1122471" cy="583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MS/DOS에 대한 이미지 검색결과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5478" y="3975517"/>
            <a:ext cx="622920" cy="622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00800" y="4100996"/>
            <a:ext cx="1345406" cy="1264682"/>
          </a:xfrm>
          <a:prstGeom prst="rect">
            <a:avLst/>
          </a:prstGeom>
        </p:spPr>
      </p:pic>
      <p:grpSp>
        <p:nvGrpSpPr>
          <p:cNvPr id="20" name="그룹 19"/>
          <p:cNvGrpSpPr/>
          <p:nvPr/>
        </p:nvGrpSpPr>
        <p:grpSpPr>
          <a:xfrm>
            <a:off x="6821609" y="3084019"/>
            <a:ext cx="1133475" cy="1649318"/>
            <a:chOff x="1514698" y="4026913"/>
            <a:chExt cx="1133475" cy="1649318"/>
          </a:xfrm>
        </p:grpSpPr>
        <p:pic>
          <p:nvPicPr>
            <p:cNvPr id="2056" name="Picture 8" descr="HP-HP9000-715-100-Workstation 03.jp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59496" y="4285971"/>
              <a:ext cx="1043881" cy="13902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514698" y="4026913"/>
              <a:ext cx="1133475" cy="200025"/>
            </a:xfrm>
            <a:prstGeom prst="rect">
              <a:avLst/>
            </a:prstGeom>
          </p:spPr>
        </p:pic>
      </p:grpSp>
      <p:pic>
        <p:nvPicPr>
          <p:cNvPr id="2064" name="Picture 16" descr="raspberrypi에 대한 이미지 검색결과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6320" y="2954372"/>
            <a:ext cx="769886" cy="651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관련 이미지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3795" y="4164671"/>
            <a:ext cx="916236" cy="671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8765825" y="2646595"/>
            <a:ext cx="16568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err="1" smtClean="0"/>
              <a:t>Raspverry</a:t>
            </a:r>
            <a:r>
              <a:rPr lang="en-US" altLang="ko-KR" sz="1400" b="1" dirty="0" smtClean="0"/>
              <a:t> pi</a:t>
            </a:r>
            <a:endParaRPr lang="ko-KR" altLang="en-US" sz="1400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10186836" y="3837777"/>
            <a:ext cx="16568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err="1"/>
              <a:t>odroid</a:t>
            </a:r>
            <a:r>
              <a:rPr lang="en-US" altLang="ko-KR" sz="1400" b="1" dirty="0"/>
              <a:t> n2</a:t>
            </a:r>
            <a:endParaRPr lang="ko-KR" altLang="en-US" sz="1400" b="1" dirty="0"/>
          </a:p>
        </p:txBody>
      </p:sp>
      <p:pic>
        <p:nvPicPr>
          <p:cNvPr id="2068" name="Picture 20" descr="리눅스에 대한 이미지 검색결과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7649" y="3216712"/>
            <a:ext cx="1014327" cy="445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7070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EE12C-40A5-4698-B11D-1D8FB58A7D29}" type="slidenum">
              <a:rPr lang="ko-KR" altLang="en-US" sz="1050"/>
              <a:t>6</a:t>
            </a:fld>
            <a:endParaRPr lang="ko-KR" altLang="en-US" sz="1050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263352" y="1196752"/>
            <a:ext cx="104046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제목 1"/>
          <p:cNvSpPr txBox="1">
            <a:spLocks/>
          </p:cNvSpPr>
          <p:nvPr/>
        </p:nvSpPr>
        <p:spPr>
          <a:xfrm>
            <a:off x="279444" y="0"/>
            <a:ext cx="698477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altLang="ko-KR" sz="2000" b="1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/>
            <a:r>
              <a:rPr lang="en-US" altLang="ko-KR" sz="32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n-US" altLang="ko-KR" sz="32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NFS </a:t>
            </a:r>
            <a:r>
              <a:rPr lang="ko-KR" altLang="en-US" sz="32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목적</a:t>
            </a:r>
            <a:endParaRPr lang="ko-KR" altLang="en-US" sz="3200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내용 개체 틀 7"/>
          <p:cNvSpPr txBox="1">
            <a:spLocks/>
          </p:cNvSpPr>
          <p:nvPr/>
        </p:nvSpPr>
        <p:spPr>
          <a:xfrm>
            <a:off x="673922" y="1498188"/>
            <a:ext cx="10146478" cy="41630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b="1" dirty="0" smtClean="0"/>
              <a:t>설계 고려사항 </a:t>
            </a:r>
            <a:r>
              <a:rPr lang="en-US" altLang="ko-KR" sz="2000" b="1" dirty="0" smtClean="0"/>
              <a:t>3</a:t>
            </a:r>
            <a:r>
              <a:rPr lang="ko-KR" altLang="en-US" sz="2000" b="1" dirty="0" smtClean="0"/>
              <a:t>가지</a:t>
            </a:r>
            <a:endParaRPr lang="en-US" altLang="ko-KR" sz="2000" b="1" dirty="0" smtClean="0"/>
          </a:p>
          <a:p>
            <a:endParaRPr lang="en-US" altLang="ko-KR" sz="2000" b="1" dirty="0"/>
          </a:p>
          <a:p>
            <a:pPr marL="457200" lvl="1" indent="0">
              <a:buNone/>
            </a:pPr>
            <a:r>
              <a:rPr lang="en-US" altLang="ko-KR" sz="1600" dirty="0" smtClean="0"/>
              <a:t>1. </a:t>
            </a:r>
            <a:r>
              <a:rPr lang="ko-KR" altLang="en-US" sz="1600" dirty="0" smtClean="0"/>
              <a:t>기기와 </a:t>
            </a:r>
            <a:r>
              <a:rPr lang="en-US" altLang="ko-KR" sz="1600" dirty="0" smtClean="0"/>
              <a:t>OS</a:t>
            </a:r>
            <a:r>
              <a:rPr lang="ko-KR" altLang="en-US" sz="1600" dirty="0" smtClean="0"/>
              <a:t>의 독립성</a:t>
            </a:r>
            <a:endParaRPr lang="en-US" altLang="ko-KR" sz="1600" dirty="0" smtClean="0"/>
          </a:p>
          <a:p>
            <a:endParaRPr lang="en-US" altLang="ko-KR" sz="2000" dirty="0"/>
          </a:p>
          <a:p>
            <a:pPr marL="457200" lvl="1" indent="0">
              <a:buNone/>
            </a:pPr>
            <a:r>
              <a:rPr lang="en-US" altLang="ko-KR" sz="1600" dirty="0" smtClean="0"/>
              <a:t>2. </a:t>
            </a:r>
            <a:r>
              <a:rPr lang="ko-KR" altLang="en-US" sz="1600" dirty="0" err="1" smtClean="0"/>
              <a:t>충돌복구</a:t>
            </a:r>
            <a:endParaRPr lang="en-US" altLang="ko-KR" sz="1600" dirty="0" smtClean="0"/>
          </a:p>
          <a:p>
            <a:endParaRPr lang="en-US" altLang="ko-KR" sz="2000" dirty="0"/>
          </a:p>
          <a:p>
            <a:pPr marL="457200" lvl="1" indent="0">
              <a:buNone/>
            </a:pPr>
            <a:r>
              <a:rPr lang="en-US" altLang="ko-KR" sz="1600" dirty="0" smtClean="0"/>
              <a:t>3. </a:t>
            </a:r>
            <a:r>
              <a:rPr lang="ko-KR" altLang="en-US" sz="1600" dirty="0" smtClean="0"/>
              <a:t>합리적 성능</a:t>
            </a:r>
            <a:endParaRPr lang="en-US" altLang="ko-KR" sz="1600" dirty="0"/>
          </a:p>
          <a:p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2215432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04456" y="2852936"/>
            <a:ext cx="8229600" cy="1143000"/>
          </a:xfrm>
          <a:noFill/>
          <a:ln>
            <a:solidFill>
              <a:schemeClr val="accent1">
                <a:shade val="50000"/>
                <a:alpha val="0"/>
              </a:schemeClr>
            </a:solidFill>
          </a:ln>
        </p:spPr>
        <p:txBody>
          <a:bodyPr>
            <a:norm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설계</a:t>
            </a:r>
            <a:endParaRPr lang="ko-KR" altLang="en-US" sz="5000" b="1" dirty="0">
              <a:solidFill>
                <a:schemeClr val="bg1"/>
              </a:solidFill>
            </a:endParaRPr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EE12C-40A5-4698-B11D-1D8FB58A7D29}" type="slidenum">
              <a:rPr lang="ko-KR" altLang="en-US" sz="1800"/>
              <a:t>7</a:t>
            </a:fld>
            <a:endParaRPr lang="ko-KR" altLang="en-US" sz="180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3272608" y="2564904"/>
            <a:ext cx="5472608" cy="1728192"/>
          </a:xfrm>
          <a:prstGeom prst="roundRect">
            <a:avLst/>
          </a:prstGeom>
          <a:noFill/>
          <a:ln>
            <a:solidFill>
              <a:schemeClr val="bg1">
                <a:alpha val="1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2696544" y="1988840"/>
            <a:ext cx="6696744" cy="2880320"/>
          </a:xfrm>
          <a:prstGeom prst="roundRect">
            <a:avLst/>
          </a:prstGeom>
          <a:noFill/>
          <a:ln>
            <a:solidFill>
              <a:schemeClr val="bg1">
                <a:alpha val="1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2264496" y="1412776"/>
            <a:ext cx="7704856" cy="4104456"/>
          </a:xfrm>
          <a:prstGeom prst="roundRect">
            <a:avLst/>
          </a:prstGeom>
          <a:noFill/>
          <a:ln>
            <a:solidFill>
              <a:schemeClr val="bg1">
                <a:alpha val="1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1760440" y="836712"/>
            <a:ext cx="8640960" cy="5472608"/>
          </a:xfrm>
          <a:prstGeom prst="roundRect">
            <a:avLst/>
          </a:prstGeom>
          <a:noFill/>
          <a:ln>
            <a:solidFill>
              <a:schemeClr val="bg1">
                <a:alpha val="1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1112368" y="404664"/>
            <a:ext cx="10009112" cy="6316812"/>
          </a:xfrm>
          <a:prstGeom prst="roundRect">
            <a:avLst/>
          </a:prstGeom>
          <a:noFill/>
          <a:ln>
            <a:solidFill>
              <a:schemeClr val="bg1">
                <a:alpha val="1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16878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EE12C-40A5-4698-B11D-1D8FB58A7D29}" type="slidenum">
              <a:rPr lang="ko-KR" altLang="en-US" sz="1050"/>
              <a:t>8</a:t>
            </a:fld>
            <a:endParaRPr lang="ko-KR" altLang="en-US" sz="1050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263352" y="1196752"/>
            <a:ext cx="104046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제목 1"/>
          <p:cNvSpPr txBox="1">
            <a:spLocks/>
          </p:cNvSpPr>
          <p:nvPr/>
        </p:nvSpPr>
        <p:spPr>
          <a:xfrm>
            <a:off x="279444" y="0"/>
            <a:ext cx="698477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altLang="ko-KR" sz="2000" b="1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/>
            <a:r>
              <a:rPr lang="en-US" altLang="ko-KR" sz="32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n-US" altLang="ko-KR" sz="32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NFS </a:t>
            </a:r>
            <a:r>
              <a:rPr lang="ko-KR" altLang="en-US" sz="32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설계 구성</a:t>
            </a:r>
            <a:endParaRPr lang="ko-KR" altLang="en-US" sz="3200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내용 개체 틀 7"/>
          <p:cNvSpPr txBox="1">
            <a:spLocks/>
          </p:cNvSpPr>
          <p:nvPr/>
        </p:nvSpPr>
        <p:spPr>
          <a:xfrm>
            <a:off x="673922" y="1498188"/>
            <a:ext cx="10146478" cy="41630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b="1" dirty="0" smtClean="0"/>
              <a:t>크게 세 부분으로 구성</a:t>
            </a:r>
            <a:endParaRPr lang="en-US" altLang="ko-KR" sz="2000" b="1" dirty="0" smtClean="0"/>
          </a:p>
          <a:p>
            <a:pPr lvl="1"/>
            <a:r>
              <a:rPr lang="en-US" altLang="ko-KR" sz="1600" dirty="0" smtClean="0"/>
              <a:t>Protocol</a:t>
            </a:r>
          </a:p>
          <a:p>
            <a:pPr lvl="1"/>
            <a:r>
              <a:rPr lang="en-US" altLang="ko-KR" sz="1600" dirty="0" smtClean="0"/>
              <a:t>Server</a:t>
            </a:r>
          </a:p>
          <a:p>
            <a:pPr lvl="1"/>
            <a:r>
              <a:rPr lang="en-US" altLang="ko-KR" sz="1600" dirty="0" smtClean="0"/>
              <a:t>Client</a:t>
            </a:r>
          </a:p>
          <a:p>
            <a:endParaRPr lang="en-US" altLang="ko-KR" sz="2000" b="1" dirty="0" smtClean="0"/>
          </a:p>
          <a:p>
            <a:endParaRPr lang="en-US" altLang="ko-KR" sz="1600" dirty="0" smtClean="0"/>
          </a:p>
        </p:txBody>
      </p:sp>
      <p:grpSp>
        <p:nvGrpSpPr>
          <p:cNvPr id="18" name="그룹 17"/>
          <p:cNvGrpSpPr/>
          <p:nvPr/>
        </p:nvGrpSpPr>
        <p:grpSpPr>
          <a:xfrm>
            <a:off x="2439795" y="2915578"/>
            <a:ext cx="7518806" cy="2566596"/>
            <a:chOff x="2439795" y="2915578"/>
            <a:chExt cx="7518806" cy="2566596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720351" y="4091524"/>
              <a:ext cx="1238250" cy="1390650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439795" y="4068421"/>
              <a:ext cx="990600" cy="1409700"/>
            </a:xfrm>
            <a:prstGeom prst="rect">
              <a:avLst/>
            </a:prstGeom>
          </p:spPr>
        </p:pic>
        <p:sp>
          <p:nvSpPr>
            <p:cNvPr id="8" name="모서리가 둥근 직사각형 7"/>
            <p:cNvSpPr/>
            <p:nvPr/>
          </p:nvSpPr>
          <p:spPr>
            <a:xfrm>
              <a:off x="5331316" y="2915578"/>
              <a:ext cx="1296144" cy="1023574"/>
            </a:xfrm>
            <a:prstGeom prst="roundRect">
              <a:avLst/>
            </a:prstGeom>
            <a:noFill/>
            <a:ln>
              <a:solidFill>
                <a:schemeClr val="accent5">
                  <a:lumMod val="75000"/>
                </a:schemeClr>
              </a:solidFill>
            </a:ln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solidFill>
                    <a:schemeClr val="accent5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NFS</a:t>
              </a:r>
            </a:p>
            <a:p>
              <a:pPr algn="ctr"/>
              <a:r>
                <a:rPr lang="en-US" altLang="ko-KR" b="1" dirty="0" smtClean="0">
                  <a:solidFill>
                    <a:schemeClr val="accent5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Protocol</a:t>
              </a:r>
              <a:endParaRPr lang="ko-KR" altLang="en-US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0" name="직선 연결선 9"/>
            <p:cNvCxnSpPr>
              <a:stCxn id="8" idx="1"/>
              <a:endCxn id="7" idx="3"/>
            </p:cNvCxnSpPr>
            <p:nvPr/>
          </p:nvCxnSpPr>
          <p:spPr>
            <a:xfrm flipH="1">
              <a:off x="3430395" y="3427365"/>
              <a:ext cx="1900921" cy="13459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>
              <a:stCxn id="8" idx="3"/>
              <a:endCxn id="5" idx="1"/>
            </p:cNvCxnSpPr>
            <p:nvPr/>
          </p:nvCxnSpPr>
          <p:spPr>
            <a:xfrm>
              <a:off x="6627460" y="3427365"/>
              <a:ext cx="2092891" cy="13594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44993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EE12C-40A5-4698-B11D-1D8FB58A7D29}" type="slidenum">
              <a:rPr lang="ko-KR" altLang="en-US" sz="1050"/>
              <a:t>9</a:t>
            </a:fld>
            <a:endParaRPr lang="ko-KR" altLang="en-US" sz="1050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263352" y="1196752"/>
            <a:ext cx="104046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제목 1"/>
          <p:cNvSpPr txBox="1">
            <a:spLocks/>
          </p:cNvSpPr>
          <p:nvPr/>
        </p:nvSpPr>
        <p:spPr>
          <a:xfrm>
            <a:off x="279444" y="0"/>
            <a:ext cx="698477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altLang="ko-KR" sz="2000" b="1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/>
            <a:r>
              <a:rPr lang="en-US" altLang="ko-KR" sz="32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n-US" altLang="ko-KR" sz="32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NFS </a:t>
            </a:r>
            <a:r>
              <a:rPr lang="ko-KR" altLang="en-US" sz="32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설계 구성</a:t>
            </a:r>
            <a:endParaRPr lang="ko-KR" altLang="en-US" sz="3200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내용 개체 틀 7"/>
          <p:cNvSpPr txBox="1">
            <a:spLocks/>
          </p:cNvSpPr>
          <p:nvPr/>
        </p:nvSpPr>
        <p:spPr>
          <a:xfrm>
            <a:off x="2190981" y="1503550"/>
            <a:ext cx="10146478" cy="42398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/>
            <a:r>
              <a:rPr lang="ko-KR" altLang="en-US" sz="2000" b="1" dirty="0" smtClean="0"/>
              <a:t>설계 고려사항 </a:t>
            </a:r>
            <a:r>
              <a:rPr lang="en-US" altLang="ko-KR" sz="2000" b="1" dirty="0" smtClean="0"/>
              <a:t>3</a:t>
            </a:r>
            <a:r>
              <a:rPr lang="ko-KR" altLang="en-US" sz="2000" b="1" dirty="0" smtClean="0"/>
              <a:t>가지</a:t>
            </a:r>
            <a:endParaRPr lang="en-US" altLang="ko-KR" sz="2000" b="1" dirty="0" smtClean="0"/>
          </a:p>
          <a:p>
            <a:pPr marL="800100" lvl="1" indent="-342900">
              <a:buAutoNum type="arabicPeriod"/>
            </a:pPr>
            <a:r>
              <a:rPr lang="ko-KR" altLang="en-US" sz="1600" dirty="0" smtClean="0"/>
              <a:t>기기와 </a:t>
            </a:r>
            <a:r>
              <a:rPr lang="en-US" altLang="ko-KR" sz="1600" dirty="0"/>
              <a:t>OS</a:t>
            </a:r>
            <a:r>
              <a:rPr lang="ko-KR" altLang="en-US" sz="1600" dirty="0"/>
              <a:t>의 </a:t>
            </a:r>
            <a:r>
              <a:rPr lang="ko-KR" altLang="en-US" sz="1600" dirty="0" smtClean="0"/>
              <a:t>독립성</a:t>
            </a:r>
            <a:endParaRPr lang="en-US" altLang="ko-KR" sz="1600" dirty="0" smtClean="0"/>
          </a:p>
          <a:p>
            <a:pPr marL="914400" lvl="1" indent="-457200">
              <a:buAutoNum type="arabicPeriod"/>
            </a:pPr>
            <a:endParaRPr lang="en-US" altLang="ko-KR" sz="2000" dirty="0"/>
          </a:p>
          <a:p>
            <a:pPr marL="457200" lvl="1" indent="0">
              <a:buNone/>
            </a:pPr>
            <a:r>
              <a:rPr lang="en-US" altLang="ko-KR" sz="1600" dirty="0"/>
              <a:t>2. </a:t>
            </a:r>
            <a:r>
              <a:rPr lang="en-US" altLang="ko-KR" sz="1600" dirty="0" smtClean="0"/>
              <a:t>  </a:t>
            </a:r>
            <a:r>
              <a:rPr lang="ko-KR" altLang="en-US" sz="1600" dirty="0" err="1" smtClean="0"/>
              <a:t>충돌복구</a:t>
            </a:r>
            <a:endParaRPr lang="en-US" altLang="ko-KR" sz="1600" dirty="0" smtClean="0"/>
          </a:p>
          <a:p>
            <a:pPr marL="457200" lvl="1" indent="0">
              <a:buNone/>
            </a:pPr>
            <a:endParaRPr lang="en-US" altLang="ko-KR" sz="2000" dirty="0"/>
          </a:p>
          <a:p>
            <a:pPr marL="457200" lvl="1" indent="0">
              <a:buNone/>
            </a:pPr>
            <a:r>
              <a:rPr lang="en-US" altLang="ko-KR" sz="1600" dirty="0"/>
              <a:t>3. </a:t>
            </a:r>
            <a:r>
              <a:rPr lang="en-US" altLang="ko-KR" sz="1600" dirty="0" smtClean="0"/>
              <a:t>  </a:t>
            </a:r>
            <a:r>
              <a:rPr lang="ko-KR" altLang="en-US" sz="1600" dirty="0" smtClean="0"/>
              <a:t>합리적 </a:t>
            </a:r>
            <a:r>
              <a:rPr lang="ko-KR" altLang="en-US" sz="1600" dirty="0"/>
              <a:t>성능</a:t>
            </a:r>
            <a:endParaRPr lang="en-US" altLang="ko-KR" sz="1600" dirty="0"/>
          </a:p>
          <a:p>
            <a:endParaRPr lang="en-US" altLang="ko-KR" sz="1600" b="1" dirty="0" smtClean="0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639793" y="1481877"/>
            <a:ext cx="1296144" cy="1023574"/>
          </a:xfrm>
          <a:prstGeom prst="round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NFS</a:t>
            </a:r>
          </a:p>
          <a:p>
            <a:pPr algn="ctr"/>
            <a:r>
              <a:rPr lang="en-US" altLang="ko-KR" b="1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Protocol</a:t>
            </a:r>
            <a:endParaRPr lang="ko-KR" altLang="en-US" b="1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58118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6668</TotalTime>
  <Words>552</Words>
  <Application>Microsoft Office PowerPoint</Application>
  <PresentationFormat>와이드스크린</PresentationFormat>
  <Paragraphs>239</Paragraphs>
  <Slides>24</Slides>
  <Notes>17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8" baseType="lpstr">
      <vt:lpstr>맑은 고딕</vt:lpstr>
      <vt:lpstr>Arial</vt:lpstr>
      <vt:lpstr>Ebrima</vt:lpstr>
      <vt:lpstr>Office 테마</vt:lpstr>
      <vt:lpstr>The Sun Network File system: Design, Implementation and Experience   </vt:lpstr>
      <vt:lpstr>목차.</vt:lpstr>
      <vt:lpstr>서론</vt:lpstr>
      <vt:lpstr>PowerPoint 프레젠테이션</vt:lpstr>
      <vt:lpstr>PowerPoint 프레젠테이션</vt:lpstr>
      <vt:lpstr>PowerPoint 프레젠테이션</vt:lpstr>
      <vt:lpstr>설계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이슈</vt:lpstr>
      <vt:lpstr>PowerPoint 프레젠테이션</vt:lpstr>
      <vt:lpstr>PowerPoint 프레젠테이션</vt:lpstr>
      <vt:lpstr>PowerPoint 프레젠테이션</vt:lpstr>
      <vt:lpstr>RFS vs NFS</vt:lpstr>
      <vt:lpstr>PowerPoint 프레젠테이션</vt:lpstr>
      <vt:lpstr>PowerPoint 프레젠테이션</vt:lpstr>
      <vt:lpstr>결론</vt:lpstr>
      <vt:lpstr>PowerPoint 프레젠테이션</vt:lpstr>
      <vt:lpstr>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Sea</dc:creator>
  <cp:lastModifiedBy>Windows 사용자</cp:lastModifiedBy>
  <cp:revision>443</cp:revision>
  <dcterms:created xsi:type="dcterms:W3CDTF">2017-09-25T08:32:09Z</dcterms:created>
  <dcterms:modified xsi:type="dcterms:W3CDTF">2019-12-02T07:53:56Z</dcterms:modified>
</cp:coreProperties>
</file>