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7" r:id="rId2"/>
    <p:sldId id="308" r:id="rId3"/>
    <p:sldId id="309" r:id="rId4"/>
    <p:sldId id="310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1" initials="a" lastIdx="2" clrIdx="0">
    <p:extLst>
      <p:ext uri="{19B8F6BF-5375-455C-9EA6-DF929625EA0E}">
        <p15:presenceInfo xmlns:p15="http://schemas.microsoft.com/office/powerpoint/2012/main" userId="admin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1218" autoAdjust="0"/>
  </p:normalViewPr>
  <p:slideViewPr>
    <p:cSldViewPr snapToGrid="0">
      <p:cViewPr varScale="1">
        <p:scale>
          <a:sx n="81" d="100"/>
          <a:sy n="81" d="100"/>
        </p:scale>
        <p:origin x="80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19.wmf"/><Relationship Id="rId6" Type="http://schemas.openxmlformats.org/officeDocument/2006/relationships/image" Target="../media/image20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58431-4FB0-4D66-B860-710837F90B3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E59A7-AA76-4587-910A-12E4C0FD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59A7-AA76-4587-910A-12E4C0FD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1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026" y="6353004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0198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310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6486525"/>
          </a:xfrm>
          <a:prstGeom prst="rect">
            <a:avLst/>
          </a:prstGeom>
          <a:solidFill>
            <a:srgbClr val="223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872110" y="-2030424"/>
            <a:ext cx="10583741" cy="9974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110" y="-782219"/>
            <a:ext cx="10583741" cy="3849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7" y="1582451"/>
            <a:ext cx="8678656" cy="17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94" y="6362529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8593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2D89-B98B-F946-A31D-7ACA5974D791}"/>
              </a:ext>
            </a:extLst>
          </p:cNvPr>
          <p:cNvSpPr txBox="1"/>
          <p:nvPr userDrawn="1"/>
        </p:nvSpPr>
        <p:spPr>
          <a:xfrm>
            <a:off x="10405835" y="6593718"/>
            <a:ext cx="165342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TM Avo" panose="02040603050506020204" pitchFamily="18" charset="0"/>
              </a:rPr>
              <a:t>phenikaa-uni.edu.vn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63685" y="2846231"/>
            <a:ext cx="4417452" cy="14604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600" b="1" baseline="0">
                <a:solidFill>
                  <a:srgbClr val="2237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63685" y="4429523"/>
            <a:ext cx="4417452" cy="750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862149"/>
            <a:ext cx="7096258" cy="56319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Hình ảnh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CHỦ ĐỀ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899" y="351789"/>
            <a:ext cx="8061101" cy="922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rgbClr val="223771"/>
                </a:solidFill>
              </a:defRPr>
            </a:lvl1pPr>
          </a:lstStyle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899" y="1639781"/>
            <a:ext cx="333670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710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426539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AE6AC-9427-433F-AC00-F723CA5DD8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D4A-FD71-41E6-BED5-CF551BFDBC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6494093"/>
            <a:ext cx="12192000" cy="373091"/>
            <a:chOff x="0" y="1661375"/>
            <a:chExt cx="12192000" cy="373091"/>
          </a:xfrm>
        </p:grpSpPr>
        <p:sp>
          <p:nvSpPr>
            <p:cNvPr id="8" name="Rectangle 7"/>
            <p:cNvSpPr/>
            <p:nvPr/>
          </p:nvSpPr>
          <p:spPr>
            <a:xfrm>
              <a:off x="0" y="1661375"/>
              <a:ext cx="12192000" cy="109728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760146"/>
              <a:ext cx="12192000" cy="274320"/>
            </a:xfrm>
            <a:prstGeom prst="rect">
              <a:avLst/>
            </a:prstGeom>
            <a:solidFill>
              <a:srgbClr val="223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8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3" r:id="rId5"/>
    <p:sldLayoutId id="2147483660" r:id="rId6"/>
    <p:sldLayoutId id="2147483651" r:id="rId7"/>
    <p:sldLayoutId id="2147483652" r:id="rId8"/>
    <p:sldLayoutId id="2147483654" r:id="rId9"/>
    <p:sldLayoutId id="2147483655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3.wmf"/><Relationship Id="rId3" Type="http://schemas.openxmlformats.org/officeDocument/2006/relationships/image" Target="../media/image17.jpe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4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8885" y="199017"/>
            <a:ext cx="4033475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VIỆN NGHIÊN CỨU NANO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095" y="2993154"/>
            <a:ext cx="11715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ĐẦU VÀO HƯỚNG KẾT HỢP</a:t>
            </a:r>
            <a:br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SERS VÀ HỆ THỐNG XỬ LÝ SỐ LIỆU THÔNG MINH DỰA TRÊN MACHINE LEARNING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5241" y="653749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Nội – </a:t>
            </a:r>
            <a:r>
              <a:rPr lang="en-US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05/2023</a:t>
            </a:r>
            <a:endParaRPr lang="en-US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12087" cy="153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93535-3AE0-498C-B256-2AA1AD398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58" t="9634" r="10193" b="13053"/>
          <a:stretch/>
        </p:blipFill>
        <p:spPr>
          <a:xfrm>
            <a:off x="5046721" y="757411"/>
            <a:ext cx="2037802" cy="20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53" y="107100"/>
            <a:ext cx="5032476" cy="553289"/>
          </a:xfrm>
        </p:spPr>
        <p:txBody>
          <a:bodyPr>
            <a:normAutofit/>
          </a:bodyPr>
          <a:lstStyle/>
          <a:p>
            <a:r>
              <a:rPr lang="en-US" sz="2800" smtClean="0"/>
              <a:t>BÀI TOÁN: INPUT - OUTPUT</a:t>
            </a:r>
            <a:endParaRPr lang="en-US" sz="2800"/>
          </a:p>
        </p:txBody>
      </p:sp>
      <p:pic>
        <p:nvPicPr>
          <p:cNvPr id="1026" name="Picture 2" descr="Using Convolutional Neural Networks for Image Recognition - Edge AI and  Vision Alli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27" y="1740107"/>
            <a:ext cx="2424022" cy="26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89903" y="3070697"/>
            <a:ext cx="8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54405" y="3113829"/>
            <a:ext cx="8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68312" y="1217928"/>
            <a:ext cx="125239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/>
              <a:t>Tricyclazole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68312" y="1698606"/>
            <a:ext cx="84196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Thiram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68312" y="2160238"/>
            <a:ext cx="147777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4-nitrophenol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8312" y="2610292"/>
            <a:ext cx="177939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Chloramphenicol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68312" y="3070697"/>
            <a:ext cx="96968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Carbaryl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60156" y="3531102"/>
            <a:ext cx="124123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Glyphosate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60155" y="4011780"/>
            <a:ext cx="16651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Methylene blue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56501" y="4524603"/>
            <a:ext cx="10953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Congored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56501" y="5014539"/>
            <a:ext cx="13921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Crystal violet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56501" y="5527362"/>
            <a:ext cx="6353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Urea</a:t>
            </a:r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9964262" y="1695170"/>
            <a:ext cx="213073" cy="376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62" y="1145016"/>
            <a:ext cx="373271" cy="426595"/>
          </a:xfrm>
          <a:prstGeom prst="rect">
            <a:avLst/>
          </a:prstGeom>
        </p:spPr>
      </p:pic>
      <p:sp>
        <p:nvSpPr>
          <p:cNvPr id="25" name="Multiply 24"/>
          <p:cNvSpPr/>
          <p:nvPr/>
        </p:nvSpPr>
        <p:spPr>
          <a:xfrm>
            <a:off x="9964260" y="2160238"/>
            <a:ext cx="213073" cy="376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9964259" y="2606856"/>
            <a:ext cx="213073" cy="376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9964258" y="3076952"/>
            <a:ext cx="213073" cy="376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9964258" y="3542020"/>
            <a:ext cx="213073" cy="376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9964257" y="4013115"/>
            <a:ext cx="213073" cy="376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9964256" y="4521167"/>
            <a:ext cx="213073" cy="376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9964255" y="5023162"/>
            <a:ext cx="213073" cy="376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9964254" y="5518456"/>
            <a:ext cx="213073" cy="376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386435" y="1396039"/>
            <a:ext cx="68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76316" y="1171761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C</a:t>
            </a:r>
            <a:r>
              <a:rPr lang="en-US" sz="2400" b="1" baseline="-25000" smtClean="0"/>
              <a:t>M</a:t>
            </a:r>
            <a:r>
              <a:rPr lang="en-US" sz="2400" b="1" smtClean="0"/>
              <a:t> = </a:t>
            </a:r>
            <a:endParaRPr lang="en-US" sz="2400" b="1"/>
          </a:p>
        </p:txBody>
      </p:sp>
      <p:sp>
        <p:nvSpPr>
          <p:cNvPr id="24" name="Rectangle 23"/>
          <p:cNvSpPr/>
          <p:nvPr/>
        </p:nvSpPr>
        <p:spPr>
          <a:xfrm>
            <a:off x="4344804" y="4348989"/>
            <a:ext cx="294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convolutional neural network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71895"/>
              </p:ext>
            </p:extLst>
          </p:nvPr>
        </p:nvGraphicFramePr>
        <p:xfrm>
          <a:off x="-364830" y="640817"/>
          <a:ext cx="2722395" cy="210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64830" y="640817"/>
                        <a:ext cx="2722395" cy="2103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873704"/>
              </p:ext>
            </p:extLst>
          </p:nvPr>
        </p:nvGraphicFramePr>
        <p:xfrm>
          <a:off x="-43073" y="990615"/>
          <a:ext cx="2666880" cy="20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Graph" r:id="rId7" imgW="4023360" imgH="3108960" progId="Origin50.Graph">
                  <p:embed/>
                </p:oleObj>
              </mc:Choice>
              <mc:Fallback>
                <p:oleObj name="Graph" r:id="rId7" imgW="4023360" imgH="3108960" progId="Origin50.Graph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43073" y="990615"/>
                        <a:ext cx="2666880" cy="206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149874"/>
              </p:ext>
            </p:extLst>
          </p:nvPr>
        </p:nvGraphicFramePr>
        <p:xfrm>
          <a:off x="189358" y="1382298"/>
          <a:ext cx="2629407" cy="203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Graph" r:id="rId9" imgW="4023360" imgH="3108960" progId="Origin50.Graph">
                  <p:embed/>
                </p:oleObj>
              </mc:Choice>
              <mc:Fallback>
                <p:oleObj name="Graph" r:id="rId9" imgW="4023360" imgH="3108960" progId="Origin50.Graph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358" y="1382298"/>
                        <a:ext cx="2629407" cy="203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38435"/>
              </p:ext>
            </p:extLst>
          </p:nvPr>
        </p:nvGraphicFramePr>
        <p:xfrm>
          <a:off x="533488" y="1816635"/>
          <a:ext cx="2544214" cy="196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Graph" r:id="rId11" imgW="4023360" imgH="3108960" progId="Origin50.Graph">
                  <p:embed/>
                </p:oleObj>
              </mc:Choice>
              <mc:Fallback>
                <p:oleObj name="Graph" r:id="rId11" imgW="4023360" imgH="3108960" progId="Origin50.Graph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88" y="1816635"/>
                        <a:ext cx="2544214" cy="1965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87534"/>
              </p:ext>
            </p:extLst>
          </p:nvPr>
        </p:nvGraphicFramePr>
        <p:xfrm>
          <a:off x="865755" y="2333392"/>
          <a:ext cx="2568822" cy="198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Graph" r:id="rId13" imgW="4023360" imgH="3108960" progId="Origin50.Graph">
                  <p:embed/>
                </p:oleObj>
              </mc:Choice>
              <mc:Fallback>
                <p:oleObj name="Graph" r:id="rId13" imgW="4023360" imgH="3108960" progId="Origin50.Graph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5755" y="2333392"/>
                        <a:ext cx="2568822" cy="198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7564"/>
              </p:ext>
            </p:extLst>
          </p:nvPr>
        </p:nvGraphicFramePr>
        <p:xfrm>
          <a:off x="1096650" y="2889551"/>
          <a:ext cx="2612270" cy="2018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Graph" r:id="rId15" imgW="4023360" imgH="3108960" progId="Origin50.Graph">
                  <p:embed/>
                </p:oleObj>
              </mc:Choice>
              <mc:Fallback>
                <p:oleObj name="Graph" r:id="rId15" imgW="4023360" imgH="3108960" progId="Origin50.Graph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96650" y="2889551"/>
                        <a:ext cx="2612270" cy="2018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57647"/>
              </p:ext>
            </p:extLst>
          </p:nvPr>
        </p:nvGraphicFramePr>
        <p:xfrm>
          <a:off x="1377422" y="3412571"/>
          <a:ext cx="2635467" cy="203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Graph" r:id="rId17" imgW="4023360" imgH="3108960" progId="Origin50.Graph">
                  <p:embed/>
                </p:oleObj>
              </mc:Choice>
              <mc:Fallback>
                <p:oleObj name="Graph" r:id="rId17" imgW="4023360" imgH="3108960" progId="Origin50.Graph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77422" y="3412571"/>
                        <a:ext cx="2635467" cy="2036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54103"/>
              </p:ext>
            </p:extLst>
          </p:nvPr>
        </p:nvGraphicFramePr>
        <p:xfrm>
          <a:off x="1646477" y="3810665"/>
          <a:ext cx="2647184" cy="204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Graph" r:id="rId19" imgW="4023360" imgH="3108960" progId="Origin50.Graph">
                  <p:embed/>
                </p:oleObj>
              </mc:Choice>
              <mc:Fallback>
                <p:oleObj name="Graph" r:id="rId19" imgW="4023360" imgH="3108960" progId="Origin50.Graph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46477" y="3810665"/>
                        <a:ext cx="2647184" cy="2045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87240"/>
              </p:ext>
            </p:extLst>
          </p:nvPr>
        </p:nvGraphicFramePr>
        <p:xfrm>
          <a:off x="1951737" y="4152673"/>
          <a:ext cx="2635467" cy="203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Graph" r:id="rId21" imgW="4023360" imgH="3108960" progId="Origin50.Graph">
                  <p:embed/>
                </p:oleObj>
              </mc:Choice>
              <mc:Fallback>
                <p:oleObj name="Graph" r:id="rId21" imgW="4023360" imgH="3108960" progId="Origin50.Graph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51737" y="4152673"/>
                        <a:ext cx="2635467" cy="2036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07509"/>
              </p:ext>
            </p:extLst>
          </p:nvPr>
        </p:nvGraphicFramePr>
        <p:xfrm>
          <a:off x="2283652" y="4528123"/>
          <a:ext cx="2653168" cy="205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Graph" r:id="rId23" imgW="4023360" imgH="3108960" progId="Origin50.Graph">
                  <p:embed/>
                </p:oleObj>
              </mc:Choice>
              <mc:Fallback>
                <p:oleObj name="Graph" r:id="rId23" imgW="4023360" imgH="3108960" progId="Origin50.Graph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83652" y="4528123"/>
                        <a:ext cx="2653168" cy="205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99930" y="6542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01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7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28" y="227160"/>
            <a:ext cx="8483042" cy="553289"/>
          </a:xfrm>
        </p:spPr>
        <p:txBody>
          <a:bodyPr>
            <a:noAutofit/>
          </a:bodyPr>
          <a:lstStyle/>
          <a:p>
            <a:r>
              <a:rPr lang="en-US" sz="2400" smtClean="0"/>
              <a:t>Phổ Raman và các đỉnh đặc trưng của các chất phân tích</a:t>
            </a:r>
            <a:endParaRPr lang="en-US" sz="240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55994"/>
              </p:ext>
            </p:extLst>
          </p:nvPr>
        </p:nvGraphicFramePr>
        <p:xfrm>
          <a:off x="7293610" y="578926"/>
          <a:ext cx="4306309" cy="332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3610" y="578926"/>
                        <a:ext cx="4306309" cy="3327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56727"/>
              </p:ext>
            </p:extLst>
          </p:nvPr>
        </p:nvGraphicFramePr>
        <p:xfrm>
          <a:off x="3711028" y="578927"/>
          <a:ext cx="4325779" cy="3342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1028" y="578927"/>
                        <a:ext cx="4325779" cy="3342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92856"/>
              </p:ext>
            </p:extLst>
          </p:nvPr>
        </p:nvGraphicFramePr>
        <p:xfrm>
          <a:off x="386781" y="3476112"/>
          <a:ext cx="4225820" cy="326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Graph" r:id="rId7" imgW="4023360" imgH="3108960" progId="Origin50.Graph">
                  <p:embed/>
                </p:oleObj>
              </mc:Choice>
              <mc:Fallback>
                <p:oleObj name="Graph" r:id="rId7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781" y="3476112"/>
                        <a:ext cx="4225820" cy="326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47798"/>
              </p:ext>
            </p:extLst>
          </p:nvPr>
        </p:nvGraphicFramePr>
        <p:xfrm>
          <a:off x="3772495" y="3476112"/>
          <a:ext cx="4225820" cy="326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Graph" r:id="rId9" imgW="4023360" imgH="3108960" progId="Origin50.Graph">
                  <p:embed/>
                </p:oleObj>
              </mc:Choice>
              <mc:Fallback>
                <p:oleObj name="Graph" r:id="rId9" imgW="4023360" imgH="3108960" progId="Origin50.Graph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2495" y="3476112"/>
                        <a:ext cx="4225820" cy="326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524913"/>
              </p:ext>
            </p:extLst>
          </p:nvPr>
        </p:nvGraphicFramePr>
        <p:xfrm>
          <a:off x="7333854" y="3476112"/>
          <a:ext cx="4225820" cy="326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Graph" r:id="rId11" imgW="4023360" imgH="3108960" progId="Origin50.Graph">
                  <p:embed/>
                </p:oleObj>
              </mc:Choice>
              <mc:Fallback>
                <p:oleObj name="Graph" r:id="rId11" imgW="4023360" imgH="3108960" progId="Origin50.Graph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33854" y="3476112"/>
                        <a:ext cx="4225820" cy="326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66925"/>
              </p:ext>
            </p:extLst>
          </p:nvPr>
        </p:nvGraphicFramePr>
        <p:xfrm>
          <a:off x="336801" y="578926"/>
          <a:ext cx="4325780" cy="334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Graph" r:id="rId13" imgW="4023360" imgH="3108960" progId="Origin50.Graph">
                  <p:embed/>
                </p:oleObj>
              </mc:Choice>
              <mc:Fallback>
                <p:oleObj name="Graph" r:id="rId1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6801" y="578926"/>
                        <a:ext cx="4325780" cy="334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799930" y="6542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02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2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95150"/>
              </p:ext>
            </p:extLst>
          </p:nvPr>
        </p:nvGraphicFramePr>
        <p:xfrm>
          <a:off x="1854362" y="3310668"/>
          <a:ext cx="4453733" cy="344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362" y="3310668"/>
                        <a:ext cx="4453733" cy="3441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66244"/>
              </p:ext>
            </p:extLst>
          </p:nvPr>
        </p:nvGraphicFramePr>
        <p:xfrm>
          <a:off x="5586736" y="3310668"/>
          <a:ext cx="4453733" cy="344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6736" y="3310668"/>
                        <a:ext cx="4453733" cy="3441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01408"/>
              </p:ext>
            </p:extLst>
          </p:nvPr>
        </p:nvGraphicFramePr>
        <p:xfrm>
          <a:off x="1854362" y="495897"/>
          <a:ext cx="4453733" cy="344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Graph" r:id="rId7" imgW="4023360" imgH="3108960" progId="Origin50.Graph">
                  <p:embed/>
                </p:oleObj>
              </mc:Choice>
              <mc:Fallback>
                <p:oleObj name="Graph" r:id="rId7" imgW="4023360" imgH="3108960" progId="Origin50.Graph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4362" y="495897"/>
                        <a:ext cx="4453733" cy="3441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15656"/>
              </p:ext>
            </p:extLst>
          </p:nvPr>
        </p:nvGraphicFramePr>
        <p:xfrm>
          <a:off x="5586736" y="495897"/>
          <a:ext cx="4453733" cy="344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Graph" r:id="rId9" imgW="4023360" imgH="3108960" progId="Origin50.Graph">
                  <p:embed/>
                </p:oleObj>
              </mc:Choice>
              <mc:Fallback>
                <p:oleObj name="Graph" r:id="rId9" imgW="4023360" imgH="3108960" progId="Origin50.Graph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6736" y="495897"/>
                        <a:ext cx="4453733" cy="3441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4528" y="227160"/>
            <a:ext cx="8483042" cy="553289"/>
          </a:xfrm>
        </p:spPr>
        <p:txBody>
          <a:bodyPr>
            <a:noAutofit/>
          </a:bodyPr>
          <a:lstStyle/>
          <a:p>
            <a:r>
              <a:rPr lang="en-US" sz="2400" smtClean="0"/>
              <a:t>Phổ Raman và các đỉnh đặc trưng của các chất phân tích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11799930" y="6542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03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6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28" y="227160"/>
            <a:ext cx="8304567" cy="553289"/>
          </a:xfrm>
        </p:spPr>
        <p:txBody>
          <a:bodyPr>
            <a:noAutofit/>
          </a:bodyPr>
          <a:lstStyle/>
          <a:p>
            <a:r>
              <a:rPr lang="en-US" sz="2000" smtClean="0"/>
              <a:t>Xác định nồng độ Tricyclazole thông qua cường độ peak 430 cm</a:t>
            </a:r>
            <a:r>
              <a:rPr lang="en-US" sz="2000" baseline="30000" smtClean="0"/>
              <a:t>-1</a:t>
            </a: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324528" y="780449"/>
            <a:ext cx="682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Phương trình mối liên hệ giữa cường độ peak và nồng độ Tricyclazole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667320" y="1350656"/>
            <a:ext cx="248657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/>
              <a:t>Y = 5.58 + 0.36 ×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7320" y="1925667"/>
            <a:ext cx="54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 </a:t>
            </a:r>
            <a:r>
              <a:rPr lang="en-US" dirty="0" smtClean="0"/>
              <a:t>x </a:t>
            </a:r>
            <a:r>
              <a:rPr lang="en-US" dirty="0" err="1" smtClean="0"/>
              <a:t>là</a:t>
            </a:r>
            <a:r>
              <a:rPr lang="en-US" dirty="0" smtClean="0"/>
              <a:t> Log (C</a:t>
            </a:r>
            <a:r>
              <a:rPr lang="en-US" baseline="-25000" dirty="0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smtClean="0"/>
              <a:t>y </a:t>
            </a:r>
            <a:r>
              <a:rPr lang="en-US" dirty="0" err="1" smtClean="0"/>
              <a:t>là</a:t>
            </a:r>
            <a:r>
              <a:rPr lang="en-US" dirty="0" smtClean="0"/>
              <a:t> Log (I</a:t>
            </a:r>
            <a:r>
              <a:rPr lang="en-US" baseline="-25000" dirty="0" smtClean="0"/>
              <a:t>430</a:t>
            </a:r>
            <a:r>
              <a:rPr lang="en-US" dirty="0" smtClean="0"/>
              <a:t>) (</a:t>
            </a:r>
            <a:r>
              <a:rPr lang="en-US" dirty="0" err="1" smtClean="0"/>
              <a:t>logarit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peak 430)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83177"/>
              </p:ext>
            </p:extLst>
          </p:nvPr>
        </p:nvGraphicFramePr>
        <p:xfrm>
          <a:off x="4476811" y="2248830"/>
          <a:ext cx="5577822" cy="430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811" y="2248830"/>
                        <a:ext cx="5577822" cy="430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4528" y="3919050"/>
            <a:ext cx="452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Phổ Raman của Tricyclazole dùng để nhận biết</a:t>
            </a:r>
          </a:p>
          <a:p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 i="1" smtClean="0">
                <a:solidFill>
                  <a:srgbClr val="FF0000"/>
                </a:solidFill>
              </a:rPr>
              <a:t>à tính toán nồng độ.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99930" y="6542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05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84335"/>
      </p:ext>
    </p:extLst>
  </p:cSld>
  <p:clrMapOvr>
    <a:masterClrMapping/>
  </p:clrMapOvr>
</p:sld>
</file>

<file path=ppt/theme/theme1.xml><?xml version="1.0" encoding="utf-8"?>
<a:theme xmlns:a="http://schemas.openxmlformats.org/drawingml/2006/main" name="Vicoston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u thuyet trình cong ty Vicostone" id="{123813FF-2186-4307-88AB-E52DC4E764C5}" vid="{7A2E833A-1ED4-4E30-9CFE-D6481D7B3B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MauDH Thanh Tay</Template>
  <TotalTime>9866</TotalTime>
  <Words>137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UTM Avo</vt:lpstr>
      <vt:lpstr>Vicostone Template</vt:lpstr>
      <vt:lpstr>Graph</vt:lpstr>
      <vt:lpstr>PowerPoint Presentation</vt:lpstr>
      <vt:lpstr>BÀI TOÁN: INPUT - OUTPUT</vt:lpstr>
      <vt:lpstr>Phổ Raman và các đỉnh đặc trưng của các chất phân tích</vt:lpstr>
      <vt:lpstr>Phổ Raman và các đỉnh đặc trưng của các chất phân tích</vt:lpstr>
      <vt:lpstr>Xác định nồng độ Tricyclazole thông qua cường độ peak 430 cm-1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Quan Doan</dc:creator>
  <cp:lastModifiedBy>Khánh Nguyễn</cp:lastModifiedBy>
  <cp:revision>578</cp:revision>
  <dcterms:created xsi:type="dcterms:W3CDTF">2018-07-24T06:18:10Z</dcterms:created>
  <dcterms:modified xsi:type="dcterms:W3CDTF">2023-05-17T03:37:11Z</dcterms:modified>
</cp:coreProperties>
</file>