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6" r:id="rId2"/>
    <p:sldId id="256" r:id="rId3"/>
    <p:sldId id="258" r:id="rId4"/>
    <p:sldId id="259" r:id="rId5"/>
    <p:sldId id="283" r:id="rId6"/>
    <p:sldId id="285" r:id="rId7"/>
    <p:sldId id="284" r:id="rId8"/>
    <p:sldId id="266" r:id="rId9"/>
    <p:sldId id="272" r:id="rId10"/>
    <p:sldId id="264" r:id="rId11"/>
    <p:sldId id="275" r:id="rId12"/>
    <p:sldId id="277" r:id="rId13"/>
    <p:sldId id="278" r:id="rId14"/>
    <p:sldId id="279" r:id="rId15"/>
    <p:sldId id="263" r:id="rId16"/>
    <p:sldId id="281" r:id="rId17"/>
    <p:sldId id="280" r:id="rId18"/>
    <p:sldId id="282" r:id="rId19"/>
    <p:sldId id="287" r:id="rId20"/>
    <p:sldId id="288" r:id="rId21"/>
    <p:sldId id="289" r:id="rId22"/>
    <p:sldId id="290" r:id="rId23"/>
    <p:sldId id="271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68DEF-873A-46C5-AC7E-1661CACC2A5B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5E17A-925C-4395-A35C-12180990B8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5E17A-925C-4395-A35C-12180990B86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 달러의 주문 이유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자체 창고 없이 고객이 주문을 하면 아마존이 도서 유통업체에 주문을 하여 책이 도착하면 다시 고객에게 배달하는 시스템을 개발하였기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5E17A-925C-4395-A35C-12180990B8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5E17A-925C-4395-A35C-12180990B8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5E17A-925C-4395-A35C-12180990B8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간단히 말해서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5E17A-925C-4395-A35C-12180990B8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5E17A-925C-4395-A35C-12180990B8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5E17A-925C-4395-A35C-12180990B8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5E17A-925C-4395-A35C-12180990B8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A89A-5056-4AD7-8F5D-2A9F33B052E1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EC23-6777-47A8-84A0-906E7EB116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.blog.naver.com/sanny0314/220630765408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17" Type="http://schemas.openxmlformats.org/officeDocument/2006/relationships/hyperlink" Target="http://it.donga.com/27544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1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fastcampus/220778736584" TargetMode="External"/><Relationship Id="rId2" Type="http://schemas.openxmlformats.org/officeDocument/2006/relationships/image" Target="../media/image18.png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7" Type="http://schemas.openxmlformats.org/officeDocument/2006/relationships/hyperlink" Target="http://it.donga.com/27544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17" Type="http://schemas.openxmlformats.org/officeDocument/2006/relationships/hyperlink" Target="http://it.donga.com/27544/" TargetMode="External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6" Type="http://schemas.openxmlformats.org/officeDocument/2006/relationships/hyperlink" Target="http://it.donga.com/2754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IJFUzYmDO0daZsSkDL28UYCaNjxk.png"/>
          <p:cNvPicPr>
            <a:picLocks noChangeAspect="1"/>
          </p:cNvPicPr>
          <p:nvPr/>
        </p:nvPicPr>
        <p:blipFill>
          <a:blip r:embed="rId2" cstate="print">
            <a:grayscl/>
            <a:lum bright="-76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6481" y="2217807"/>
            <a:ext cx="544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Franklin Gothic Heavy" pitchFamily="34" charset="0"/>
                <a:ea typeface="HY견고딕" pitchFamily="18" charset="-127"/>
              </a:rPr>
              <a:t>BIG DATA OF AMAZON</a:t>
            </a:r>
            <a:endParaRPr lang="ko-KR" altLang="en-US" sz="4000" dirty="0">
              <a:solidFill>
                <a:schemeClr val="bg1"/>
              </a:solidFill>
              <a:latin typeface="Franklin Gothic Heavy" pitchFamily="34" charset="0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2292" y="2233196"/>
            <a:ext cx="98285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dirty="0" smtClean="0">
                <a:latin typeface="Franklin Gothic Heavy" pitchFamily="34" charset="0"/>
              </a:rPr>
              <a:t>HOW TO LEVERAGE BIG DATA IN AMAZON</a:t>
            </a:r>
            <a:endParaRPr lang="ko-KR" altLang="en-US" sz="3800" dirty="0">
              <a:latin typeface="Franklin Gothic Heavy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00AA3FA-7BBC-478B-8614-71759F355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6993958" y="0"/>
            <a:ext cx="2150042" cy="64807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AAVB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3648" y="1779662"/>
            <a:ext cx="1584176" cy="1584176"/>
          </a:xfrm>
          <a:prstGeom prst="rect">
            <a:avLst/>
          </a:prstGeom>
        </p:spPr>
      </p:pic>
      <p:pic>
        <p:nvPicPr>
          <p:cNvPr id="25" name="그림 24" descr="GO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0201" y="1919042"/>
            <a:ext cx="1182957" cy="1224136"/>
          </a:xfrm>
          <a:prstGeom prst="rect">
            <a:avLst/>
          </a:prstGeom>
        </p:spPr>
      </p:pic>
      <p:pic>
        <p:nvPicPr>
          <p:cNvPr id="27" name="그림 26" descr="sh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1892310"/>
            <a:ext cx="1358880" cy="1358880"/>
          </a:xfrm>
          <a:prstGeom prst="rect">
            <a:avLst/>
          </a:prstGeom>
        </p:spPr>
      </p:pic>
      <p:grpSp>
        <p:nvGrpSpPr>
          <p:cNvPr id="29" name="그룹 26"/>
          <p:cNvGrpSpPr/>
          <p:nvPr/>
        </p:nvGrpSpPr>
        <p:grpSpPr>
          <a:xfrm>
            <a:off x="1983954" y="483518"/>
            <a:ext cx="5176092" cy="806757"/>
            <a:chOff x="3042138" y="1065230"/>
            <a:chExt cx="5780135" cy="58772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3118863-F668-4C51-B579-ADBC68A3416E}"/>
                </a:ext>
              </a:extLst>
            </p:cNvPr>
            <p:cNvSpPr/>
            <p:nvPr/>
          </p:nvSpPr>
          <p:spPr>
            <a:xfrm>
              <a:off x="4878388" y="1065230"/>
              <a:ext cx="3943885" cy="506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000" b="1" dirty="0" smtClean="0">
                  <a:solidFill>
                    <a:srgbClr val="2B243C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의 </a:t>
              </a:r>
              <a:r>
                <a:rPr lang="ko-KR" altLang="en-US" sz="3000" b="1" dirty="0" err="1" smtClean="0">
                  <a:solidFill>
                    <a:srgbClr val="2B243C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빅데이터</a:t>
              </a:r>
              <a:r>
                <a:rPr lang="ko-KR" altLang="en-US" sz="3000" b="1" dirty="0" smtClean="0">
                  <a:solidFill>
                    <a:srgbClr val="2B243C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활용법</a:t>
              </a:r>
              <a:endParaRPr lang="en-US" altLang="ko-KR" sz="3000" b="1" dirty="0">
                <a:solidFill>
                  <a:srgbClr val="2B243C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="" xmlns:a16="http://schemas.microsoft.com/office/drawing/2014/main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3042138" y="1229726"/>
              <a:ext cx="1907931" cy="423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14530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AAVB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1383750"/>
            <a:ext cx="2376000" cy="2376000"/>
          </a:xfrm>
          <a:prstGeom prst="rect">
            <a:avLst/>
          </a:prstGeom>
        </p:spPr>
      </p:pic>
      <p:pic>
        <p:nvPicPr>
          <p:cNvPr id="25" name="그림 24" descr="GOOD.png"/>
          <p:cNvPicPr>
            <a:picLocks noChangeAspect="1"/>
          </p:cNvPicPr>
          <p:nvPr/>
        </p:nvPicPr>
        <p:blipFill>
          <a:blip r:embed="rId3" cstate="print">
            <a:lum bright="50000"/>
          </a:blip>
          <a:stretch>
            <a:fillRect/>
          </a:stretch>
        </p:blipFill>
        <p:spPr>
          <a:xfrm>
            <a:off x="3960201" y="1919042"/>
            <a:ext cx="1182957" cy="1224136"/>
          </a:xfrm>
          <a:prstGeom prst="rect">
            <a:avLst/>
          </a:prstGeom>
        </p:spPr>
      </p:pic>
      <p:pic>
        <p:nvPicPr>
          <p:cNvPr id="27" name="그림 26" descr="shop.png"/>
          <p:cNvPicPr>
            <a:picLocks noChangeAspect="1"/>
          </p:cNvPicPr>
          <p:nvPr/>
        </p:nvPicPr>
        <p:blipFill>
          <a:blip r:embed="rId4" cstate="print">
            <a:lum bright="50000"/>
          </a:blip>
          <a:stretch>
            <a:fillRect/>
          </a:stretch>
        </p:blipFill>
        <p:spPr>
          <a:xfrm>
            <a:off x="6300192" y="1892310"/>
            <a:ext cx="1358880" cy="135888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67544" y="3559542"/>
            <a:ext cx="3291160" cy="409748"/>
            <a:chOff x="467544" y="3559542"/>
            <a:chExt cx="3291160" cy="409748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467544" y="3651870"/>
              <a:ext cx="1430948" cy="3174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14488" y="355954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의 예측배송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14530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AAVB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0000"/>
          </a:blip>
          <a:stretch>
            <a:fillRect/>
          </a:stretch>
        </p:blipFill>
        <p:spPr>
          <a:xfrm>
            <a:off x="1403648" y="1779662"/>
            <a:ext cx="1584176" cy="1584176"/>
          </a:xfrm>
          <a:prstGeom prst="rect">
            <a:avLst/>
          </a:prstGeom>
        </p:spPr>
      </p:pic>
      <p:pic>
        <p:nvPicPr>
          <p:cNvPr id="25" name="그림 24" descr="GO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8330" y="1347614"/>
            <a:ext cx="2087339" cy="2160000"/>
          </a:xfrm>
          <a:prstGeom prst="rect">
            <a:avLst/>
          </a:prstGeom>
        </p:spPr>
      </p:pic>
      <p:pic>
        <p:nvPicPr>
          <p:cNvPr id="27" name="그림 26" descr="shop.png"/>
          <p:cNvPicPr>
            <a:picLocks noChangeAspect="1"/>
          </p:cNvPicPr>
          <p:nvPr/>
        </p:nvPicPr>
        <p:blipFill>
          <a:blip r:embed="rId4" cstate="print">
            <a:lum bright="50000"/>
          </a:blip>
          <a:stretch>
            <a:fillRect/>
          </a:stretch>
        </p:blipFill>
        <p:spPr>
          <a:xfrm>
            <a:off x="6300192" y="1892310"/>
            <a:ext cx="1358880" cy="135888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75856" y="3559542"/>
            <a:ext cx="3015064" cy="409748"/>
            <a:chOff x="3275856" y="3559542"/>
            <a:chExt cx="3015064" cy="409748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3275856" y="3651870"/>
              <a:ext cx="1430948" cy="3174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634736" y="355954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의 추천상품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14530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AAVB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0000"/>
          </a:blip>
          <a:stretch>
            <a:fillRect/>
          </a:stretch>
        </p:blipFill>
        <p:spPr>
          <a:xfrm>
            <a:off x="1403648" y="1779662"/>
            <a:ext cx="1584176" cy="1584176"/>
          </a:xfrm>
          <a:prstGeom prst="rect">
            <a:avLst/>
          </a:prstGeom>
        </p:spPr>
      </p:pic>
      <p:pic>
        <p:nvPicPr>
          <p:cNvPr id="25" name="그림 24" descr="GOOD.png"/>
          <p:cNvPicPr>
            <a:picLocks noChangeAspect="1"/>
          </p:cNvPicPr>
          <p:nvPr/>
        </p:nvPicPr>
        <p:blipFill>
          <a:blip r:embed="rId3" cstate="print">
            <a:lum bright="50000"/>
          </a:blip>
          <a:stretch>
            <a:fillRect/>
          </a:stretch>
        </p:blipFill>
        <p:spPr>
          <a:xfrm>
            <a:off x="3960201" y="1919042"/>
            <a:ext cx="1182957" cy="1224136"/>
          </a:xfrm>
          <a:prstGeom prst="rect">
            <a:avLst/>
          </a:prstGeom>
        </p:spPr>
      </p:pic>
      <p:pic>
        <p:nvPicPr>
          <p:cNvPr id="27" name="그림 26" descr="sh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491750"/>
            <a:ext cx="2160000" cy="2160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012160" y="3569702"/>
            <a:ext cx="1934944" cy="399588"/>
            <a:chOff x="6012160" y="3569702"/>
            <a:chExt cx="1934944" cy="399588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6012160" y="3651870"/>
              <a:ext cx="1430948" cy="3174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371040" y="356970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GO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14530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55552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ko-KR" b="1" dirty="0" smtClean="0">
                <a:solidFill>
                  <a:srgbClr val="FF0000"/>
                </a:solidFill>
              </a:rPr>
              <a:t>빨리</a:t>
            </a:r>
            <a:r>
              <a:rPr lang="en-US" altLang="ko-KR" b="1" dirty="0" smtClean="0">
                <a:solidFill>
                  <a:srgbClr val="FF0000"/>
                </a:solidFill>
              </a:rPr>
              <a:t>” </a:t>
            </a:r>
            <a:r>
              <a:rPr lang="ko-KR" altLang="ko-KR" b="1" dirty="0" smtClean="0">
                <a:solidFill>
                  <a:schemeClr val="bg1"/>
                </a:solidFill>
              </a:rPr>
              <a:t>를 이길 수 있는 방법은</a:t>
            </a:r>
            <a:r>
              <a:rPr lang="en-US" altLang="ko-KR" b="1" dirty="0" smtClean="0">
                <a:solidFill>
                  <a:schemeClr val="bg1"/>
                </a:solidFill>
              </a:rPr>
              <a:t> “</a:t>
            </a:r>
            <a:r>
              <a:rPr lang="ko-KR" altLang="ko-KR" b="1" dirty="0" smtClean="0">
                <a:solidFill>
                  <a:schemeClr val="bg1"/>
                </a:solidFill>
              </a:rPr>
              <a:t>더 빨리</a:t>
            </a:r>
            <a:r>
              <a:rPr lang="en-US" altLang="ko-KR" b="1" dirty="0" smtClean="0">
                <a:solidFill>
                  <a:schemeClr val="bg1"/>
                </a:solidFill>
              </a:rPr>
              <a:t>”</a:t>
            </a:r>
            <a:r>
              <a:rPr lang="ko-KR" altLang="ko-KR" b="1" dirty="0" smtClean="0">
                <a:solidFill>
                  <a:schemeClr val="bg1"/>
                </a:solidFill>
              </a:rPr>
              <a:t>가 아닌</a:t>
            </a:r>
            <a:r>
              <a:rPr lang="en-US" altLang="ko-KR" b="1" dirty="0" smtClean="0">
                <a:solidFill>
                  <a:schemeClr val="bg1"/>
                </a:solidFill>
              </a:rPr>
              <a:t>  </a:t>
            </a:r>
            <a:r>
              <a:rPr lang="en-US" altLang="ko-KR" b="1" dirty="0" smtClean="0">
                <a:solidFill>
                  <a:srgbClr val="FFFF00"/>
                </a:solidFill>
              </a:rPr>
              <a:t>“</a:t>
            </a:r>
            <a:r>
              <a:rPr lang="ko-KR" altLang="ko-KR" b="1" dirty="0" smtClean="0">
                <a:solidFill>
                  <a:srgbClr val="FFFF00"/>
                </a:solidFill>
              </a:rPr>
              <a:t>미리</a:t>
            </a:r>
            <a:r>
              <a:rPr lang="en-US" altLang="ko-KR" b="1" dirty="0" smtClean="0">
                <a:solidFill>
                  <a:srgbClr val="FFFF00"/>
                </a:solidFill>
              </a:rPr>
              <a:t>” </a:t>
            </a:r>
            <a:r>
              <a:rPr lang="ko-KR" altLang="ko-KR" b="1" dirty="0" smtClean="0">
                <a:solidFill>
                  <a:schemeClr val="bg1"/>
                </a:solidFill>
              </a:rPr>
              <a:t>이다</a:t>
            </a:r>
            <a:endParaRPr lang="ko-KR" altLang="ko-KR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572000" y="411510"/>
            <a:ext cx="4572000" cy="4618390"/>
            <a:chOff x="4572000" y="411510"/>
            <a:chExt cx="4572000" cy="4618390"/>
          </a:xfrm>
        </p:grpSpPr>
        <p:sp>
          <p:nvSpPr>
            <p:cNvPr id="13" name="TextBox 12"/>
            <p:cNvSpPr txBox="1"/>
            <p:nvPr/>
          </p:nvSpPr>
          <p:spPr>
            <a:xfrm>
              <a:off x="4572000" y="411510"/>
              <a:ext cx="457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b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예측배송이란</a:t>
              </a:r>
              <a:r>
                <a:rPr lang="en-US" altLang="ko-KR" sz="2500" b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?</a:t>
              </a:r>
              <a:endParaRPr lang="ko-KR" altLang="en-US" sz="2500" b="1" dirty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1059582"/>
              <a:ext cx="42484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1. </a:t>
              </a:r>
              <a:r>
                <a:rPr lang="ko-KR" altLang="en-US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고객이  주문했던 상품</a:t>
              </a:r>
              <a:r>
                <a:rPr lang="en-US" altLang="ko-KR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검색한 기록</a:t>
              </a:r>
              <a:r>
                <a:rPr lang="en-US" altLang="ko-KR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장바구니 상품 등의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빅데이터를</a:t>
              </a:r>
              <a:r>
                <a:rPr lang="ko-KR" altLang="en-US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분석</a:t>
              </a:r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2. </a:t>
              </a:r>
              <a:r>
                <a:rPr lang="ko-KR" altLang="en-US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고객이 원하는 상품 예측</a:t>
              </a:r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3. </a:t>
              </a:r>
              <a:r>
                <a:rPr lang="ko-KR" altLang="en-US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상품을 고객이 주문하기 전에 고객과 가까운 물류창고로 배송</a:t>
              </a:r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4. </a:t>
              </a:r>
              <a:r>
                <a:rPr lang="ko-KR" altLang="en-US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고객이 주문 후 빠른 배송 가능</a:t>
              </a:r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ko-KR" altLang="en-US" dirty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</p:txBody>
        </p:sp>
      </p:grpSp>
      <p:pic>
        <p:nvPicPr>
          <p:cNvPr id="17" name="그림 16" descr="아마존%20예측배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55526"/>
            <a:ext cx="4572000" cy="452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그룹 5"/>
          <p:cNvGrpSpPr/>
          <p:nvPr/>
        </p:nvGrpSpPr>
        <p:grpSpPr>
          <a:xfrm>
            <a:off x="2926420" y="2366876"/>
            <a:ext cx="3291160" cy="409748"/>
            <a:chOff x="467544" y="3559542"/>
            <a:chExt cx="3291160" cy="409748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467544" y="3651870"/>
              <a:ext cx="1430948" cy="3174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14488" y="355954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의 예측배송</a:t>
              </a:r>
              <a:endPara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931 -0.433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-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218134" y="411510"/>
            <a:ext cx="2707731" cy="2707731"/>
            <a:chOff x="3218134" y="411510"/>
            <a:chExt cx="2707731" cy="2707731"/>
          </a:xfrm>
        </p:grpSpPr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350C782E-2802-429C-B87E-504C720CB769}"/>
                </a:ext>
              </a:extLst>
            </p:cNvPr>
            <p:cNvSpPr/>
            <p:nvPr/>
          </p:nvSpPr>
          <p:spPr>
            <a:xfrm>
              <a:off x="3218134" y="411510"/>
              <a:ext cx="2707731" cy="2707731"/>
            </a:xfrm>
            <a:prstGeom prst="ellipse">
              <a:avLst/>
            </a:prstGeom>
            <a:solidFill>
              <a:srgbClr val="E9618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1880" y="1131590"/>
              <a:ext cx="23222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solidFill>
                    <a:schemeClr val="bg1"/>
                  </a:solidFill>
                </a:rPr>
                <a:t>고객의 검색목록</a:t>
              </a:r>
              <a:r>
                <a:rPr lang="en-US" altLang="ko-KR" sz="13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300" dirty="0" smtClean="0">
                  <a:solidFill>
                    <a:schemeClr val="bg1"/>
                  </a:solidFill>
                </a:rPr>
                <a:t>구매이력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23928" y="1635646"/>
            <a:ext cx="2808312" cy="2707731"/>
            <a:chOff x="3923928" y="1635646"/>
            <a:chExt cx="2808312" cy="2707731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AD2CC128-8872-4706-AEF0-FAC36786C33C}"/>
                </a:ext>
              </a:extLst>
            </p:cNvPr>
            <p:cNvSpPr/>
            <p:nvPr/>
          </p:nvSpPr>
          <p:spPr>
            <a:xfrm>
              <a:off x="3923928" y="1635646"/>
              <a:ext cx="2707731" cy="2707731"/>
            </a:xfrm>
            <a:prstGeom prst="ellipse">
              <a:avLst/>
            </a:prstGeom>
            <a:solidFill>
              <a:srgbClr val="9B86B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0072" y="2931790"/>
              <a:ext cx="15121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solidFill>
                    <a:schemeClr val="bg1"/>
                  </a:solidFill>
                </a:rPr>
                <a:t>비슷한 물품을 산 고객의 구매내역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83768" y="1635646"/>
            <a:ext cx="2707731" cy="2707731"/>
            <a:chOff x="2483768" y="1635646"/>
            <a:chExt cx="2707731" cy="2707731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C94C8642-BE86-4B0D-A461-E4D4757CFBE6}"/>
                </a:ext>
              </a:extLst>
            </p:cNvPr>
            <p:cNvSpPr/>
            <p:nvPr/>
          </p:nvSpPr>
          <p:spPr>
            <a:xfrm>
              <a:off x="2483768" y="1635646"/>
              <a:ext cx="2707731" cy="2707731"/>
            </a:xfrm>
            <a:prstGeom prst="ellipse">
              <a:avLst/>
            </a:prstGeom>
            <a:solidFill>
              <a:srgbClr val="F3986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1800" y="2931790"/>
              <a:ext cx="11521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solidFill>
                    <a:schemeClr val="bg1"/>
                  </a:solidFill>
                </a:rPr>
                <a:t>같은 종류의 물품들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47964" y="2325528"/>
            <a:ext cx="64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 smtClean="0"/>
              <a:t>추천상품</a:t>
            </a:r>
            <a:endParaRPr lang="ko-KR" altLang="en-US" sz="13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3064468" y="2366876"/>
            <a:ext cx="3015064" cy="409748"/>
            <a:chOff x="3275856" y="3559542"/>
            <a:chExt cx="3015064" cy="409748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3275856" y="3651870"/>
              <a:ext cx="1430948" cy="3174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34736" y="355954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의 추천상품</a:t>
              </a:r>
              <a:endPara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292 -0.433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-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8881944" descr="EMB00003e548b5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4171C3"/>
              </a:clrFrom>
              <a:clrTo>
                <a:srgbClr val="4171C3">
                  <a:alpha val="0"/>
                </a:srgbClr>
              </a:clrTo>
            </a:clrChange>
          </a:blip>
          <a:srcRect r="1905" b="4498"/>
          <a:stretch>
            <a:fillRect/>
          </a:stretch>
        </p:blipFill>
        <p:spPr bwMode="auto">
          <a:xfrm>
            <a:off x="0" y="1098528"/>
            <a:ext cx="3707904" cy="3057398"/>
          </a:xfrm>
          <a:prstGeom prst="rect">
            <a:avLst/>
          </a:prstGeom>
          <a:noFill/>
        </p:spPr>
      </p:pic>
      <p:sp>
        <p:nvSpPr>
          <p:cNvPr id="9" name="오른쪽 화살표 8"/>
          <p:cNvSpPr/>
          <p:nvPr/>
        </p:nvSpPr>
        <p:spPr>
          <a:xfrm>
            <a:off x="3851920" y="2355726"/>
            <a:ext cx="1440160" cy="72008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89057512" descr="EMB00003e548b5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171C3"/>
              </a:clrFrom>
              <a:clrTo>
                <a:srgbClr val="4171C3">
                  <a:alpha val="0"/>
                </a:srgbClr>
              </a:clrTo>
            </a:clrChange>
          </a:blip>
          <a:srcRect b="1656"/>
          <a:stretch>
            <a:fillRect/>
          </a:stretch>
        </p:blipFill>
        <p:spPr bwMode="auto">
          <a:xfrm>
            <a:off x="5292080" y="1059582"/>
            <a:ext cx="3780000" cy="324036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12160" y="488189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sng" dirty="0" smtClean="0">
                <a:solidFill>
                  <a:schemeClr val="bg1"/>
                </a:solidFill>
                <a:hlinkClick r:id="rId6"/>
              </a:rPr>
              <a:t>http://m.blog.naver.com/sanny0314/220630765408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9512" y="123478"/>
            <a:ext cx="3015064" cy="409748"/>
            <a:chOff x="3275856" y="3559542"/>
            <a:chExt cx="3015064" cy="409748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3275856" y="3651870"/>
              <a:ext cx="1430948" cy="3174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634736" y="355954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의 추천상품</a:t>
              </a:r>
              <a:endPara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923928" y="0"/>
            <a:ext cx="5220072" cy="5143500"/>
            <a:chOff x="3203848" y="0"/>
            <a:chExt cx="5940152" cy="5143500"/>
          </a:xfrm>
          <a:solidFill>
            <a:schemeClr val="tx1">
              <a:lumMod val="85000"/>
              <a:lumOff val="15000"/>
              <a:alpha val="80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4572000" y="0"/>
              <a:ext cx="4572000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각 삼각형 23"/>
            <p:cNvSpPr/>
            <p:nvPr/>
          </p:nvSpPr>
          <p:spPr>
            <a:xfrm flipH="1">
              <a:off x="3203848" y="0"/>
              <a:ext cx="1368152" cy="51435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596082" y="2366876"/>
            <a:ext cx="1951836" cy="409748"/>
            <a:chOff x="3275856" y="3559542"/>
            <a:chExt cx="1951836" cy="409748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3275856" y="3651870"/>
              <a:ext cx="1430948" cy="3174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34736" y="3559542"/>
              <a:ext cx="592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GO</a:t>
              </a:r>
              <a:endPara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067944" y="123478"/>
            <a:ext cx="5076056" cy="4817278"/>
            <a:chOff x="4067944" y="123478"/>
            <a:chExt cx="5076056" cy="4817278"/>
          </a:xfrm>
        </p:grpSpPr>
        <p:grpSp>
          <p:nvGrpSpPr>
            <p:cNvPr id="12" name="그룹 11"/>
            <p:cNvGrpSpPr/>
            <p:nvPr/>
          </p:nvGrpSpPr>
          <p:grpSpPr>
            <a:xfrm>
              <a:off x="5292080" y="123478"/>
              <a:ext cx="2673568" cy="477054"/>
              <a:chOff x="6012160" y="3497694"/>
              <a:chExt cx="2673568" cy="477054"/>
            </a:xfrm>
          </p:grpSpPr>
          <p:pic>
            <p:nvPicPr>
              <p:cNvPr id="13" name="그림 12">
                <a:extLst>
                  <a:ext uri="{FF2B5EF4-FFF2-40B4-BE49-F238E27FC236}">
                    <a16:creationId xmlns="" xmlns:a16="http://schemas.microsoft.com/office/drawing/2014/main" id="{500AA3FA-7BBC-478B-8614-71759F35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17"/>
                  </a:ext>
                </a:extLst>
              </a:blip>
              <a:stretch>
                <a:fillRect/>
              </a:stretch>
            </p:blipFill>
            <p:spPr>
              <a:xfrm>
                <a:off x="6012160" y="3651870"/>
                <a:ext cx="1430948" cy="31742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380312" y="3497694"/>
                <a:ext cx="130541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b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GO</a:t>
                </a:r>
                <a:r>
                  <a:rPr lang="ko-KR" altLang="en-US" sz="2500" b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란</a:t>
                </a:r>
                <a:r>
                  <a:rPr lang="en-US" altLang="ko-KR" sz="2500" b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?</a:t>
                </a:r>
                <a:endParaRPr lang="ko-KR" altLang="en-US" sz="2500" b="1" dirty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788024" y="915566"/>
              <a:ext cx="3888432" cy="664219"/>
              <a:chOff x="4701540" y="1275607"/>
              <a:chExt cx="3528392" cy="66421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69356" y="1275607"/>
                <a:ext cx="288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50</a:t>
                </a:r>
                <a:r>
                  <a:rPr lang="ko-KR" altLang="en-US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평 </a:t>
                </a:r>
                <a:r>
                  <a:rPr lang="ko-KR" altLang="ko-KR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규모의 </a:t>
                </a:r>
                <a:r>
                  <a:rPr lang="ko-KR" altLang="en-US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공간</a:t>
                </a:r>
                <a:r>
                  <a:rPr lang="ko-KR" altLang="ko-KR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에서</a:t>
                </a:r>
              </a:p>
              <a:p>
                <a:endParaRPr lang="ko-KR" altLang="en-US" i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1540" y="1570494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4000</a:t>
                </a:r>
                <a:r>
                  <a:rPr lang="ko-KR" altLang="ko-KR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여 개 제품 판매</a:t>
                </a:r>
                <a:r>
                  <a:rPr lang="ko-KR" altLang="en-US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하는 무인 상점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716016" y="1851670"/>
              <a:ext cx="36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운영 방법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2355727"/>
              <a:ext cx="4572000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이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아마존고는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컴퓨터비전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,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딥러닝센서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융합등의</a:t>
              </a:r>
              <a:endParaRPr lang="ko-KR" altLang="en-US" sz="1500" i="1" dirty="0" smtClean="0"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sz="150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sz="150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r>
                <a:rPr lang="en-US" altLang="ko-KR" sz="1500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 </a:t>
              </a:r>
            </a:p>
            <a:p>
              <a:endParaRPr lang="en-US" altLang="ko-KR" sz="1500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  <a:p>
              <a:endParaRPr lang="ko-KR" altLang="en-US" dirty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9992" y="2571750"/>
              <a:ext cx="41806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기술을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이용</a:t>
              </a:r>
              <a:endParaRPr lang="ko-KR" altLang="en-US" sz="1500" i="1" dirty="0">
                <a:latin typeface="HY나무M" pitchFamily="18" charset="-127"/>
                <a:ea typeface="HY나무M" pitchFamily="18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283968" y="3147814"/>
              <a:ext cx="4860032" cy="611197"/>
              <a:chOff x="4283968" y="2859782"/>
              <a:chExt cx="4860032" cy="61119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283968" y="3147814"/>
                <a:ext cx="486003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인식해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 </a:t>
                </a:r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아마존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 </a:t>
                </a:r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앱에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 </a:t>
                </a:r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있는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 </a:t>
                </a:r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가상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 </a:t>
                </a:r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쇼핑카</a:t>
                </a:r>
                <a:r>
                  <a:rPr lang="ko-KR" altLang="en-US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트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에 </a:t>
                </a:r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정확히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 </a:t>
                </a:r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저장</a:t>
                </a:r>
                <a:endParaRPr lang="ko-KR" altLang="en-US" sz="1500" i="1" dirty="0">
                  <a:latin typeface="HY나무M" pitchFamily="18" charset="-127"/>
                  <a:ea typeface="HY나무M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391472" y="2859782"/>
                <a:ext cx="47525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소비자가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 </a:t>
                </a:r>
                <a:r>
                  <a:rPr lang="ko-KR" altLang="en-US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상품을 장바구니에 넣으면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 </a:t>
                </a:r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이를</a:t>
                </a:r>
                <a:r>
                  <a:rPr lang="en-US" altLang="ko-KR" sz="1500" i="1" dirty="0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 </a:t>
                </a:r>
                <a:r>
                  <a:rPr lang="en-US" altLang="ko-KR" sz="1500" i="1" dirty="0" err="1" smtClean="0">
                    <a:solidFill>
                      <a:schemeClr val="bg1"/>
                    </a:solidFill>
                    <a:latin typeface="HY나무M" pitchFamily="18" charset="-127"/>
                    <a:ea typeface="HY나무M" pitchFamily="18" charset="-127"/>
                  </a:rPr>
                  <a:t>스스로</a:t>
                </a:r>
                <a:endParaRPr lang="ko-KR" altLang="en-US" sz="1500" dirty="0">
                  <a:latin typeface="HY나무M" pitchFamily="18" charset="-127"/>
                  <a:ea typeface="HY나무M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067944" y="4155926"/>
              <a:ext cx="507605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쇼핑을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마친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후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나가면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앱에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등록된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500" i="1" dirty="0" err="1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결제수단으로</a:t>
              </a:r>
              <a:r>
                <a:rPr lang="en-US" altLang="ko-KR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ko-KR" altLang="en-US" sz="1500" i="1" dirty="0" smtClean="0">
                  <a:solidFill>
                    <a:schemeClr val="bg1"/>
                  </a:solidFill>
                  <a:latin typeface="HY나무M" pitchFamily="18" charset="-127"/>
                  <a:ea typeface="HY나무M" pitchFamily="18" charset="-127"/>
                </a:rPr>
                <a:t>자동 결제</a:t>
              </a:r>
              <a:endParaRPr lang="en-US" altLang="ko-KR" sz="1500" i="1" dirty="0" smtClean="0">
                <a:latin typeface="HY나무M" pitchFamily="18" charset="-127"/>
                <a:ea typeface="HY나무M" pitchFamily="18" charset="-127"/>
              </a:endParaRPr>
            </a:p>
            <a:p>
              <a:endParaRPr lang="ko-KR" altLang="en-US" sz="1500" i="1" dirty="0"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233 -0.42006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217807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Franklin Gothic Heavy" pitchFamily="34" charset="0"/>
              </a:rPr>
              <a:t>BIG DATA RESULT</a:t>
            </a:r>
            <a:endParaRPr lang="ko-KR" altLang="en-US" sz="4000" dirty="0">
              <a:latin typeface="Franklin Gothic Heavy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IJFUzYmDO0daZsSkDL28UYCaNjxk.png"/>
          <p:cNvPicPr>
            <a:picLocks noChangeAspect="1"/>
          </p:cNvPicPr>
          <p:nvPr/>
        </p:nvPicPr>
        <p:blipFill>
          <a:blip r:embed="rId3" cstate="print">
            <a:grayscl/>
            <a:lum bright="-76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2267744" cy="51435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0"/>
            <a:ext cx="2304256" cy="514350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72000" y="0"/>
            <a:ext cx="2304256" cy="51435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31790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INTRODUCE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00AA3FA-7BBC-478B-8614-71759F355C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323528" y="2083024"/>
            <a:ext cx="1763688" cy="488726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4788024" y="1131590"/>
            <a:ext cx="2304256" cy="2376264"/>
            <a:chOff x="3419872" y="1131590"/>
            <a:chExt cx="2447528" cy="2590800"/>
          </a:xfrm>
        </p:grpSpPr>
        <p:grpSp>
          <p:nvGrpSpPr>
            <p:cNvPr id="29" name="그룹 28"/>
            <p:cNvGrpSpPr/>
            <p:nvPr/>
          </p:nvGrpSpPr>
          <p:grpSpPr>
            <a:xfrm>
              <a:off x="3419872" y="1131590"/>
              <a:ext cx="2447528" cy="2590800"/>
              <a:chOff x="3276600" y="1276350"/>
              <a:chExt cx="2590800" cy="2590800"/>
            </a:xfrm>
          </p:grpSpPr>
          <p:pic>
            <p:nvPicPr>
              <p:cNvPr id="27" name="그림 26" descr="AAAAA.jpg"/>
              <p:cNvPicPr>
                <a:picLocks noChangeAspect="1"/>
              </p:cNvPicPr>
              <p:nvPr/>
            </p:nvPicPr>
            <p:blipFill>
              <a:blip r:embed="rId1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52751"/>
              <a:stretch>
                <a:fillRect/>
              </a:stretch>
            </p:blipFill>
            <p:spPr>
              <a:xfrm>
                <a:off x="3276600" y="1276350"/>
                <a:ext cx="1224136" cy="2590800"/>
              </a:xfrm>
              <a:prstGeom prst="rect">
                <a:avLst/>
              </a:prstGeom>
            </p:spPr>
          </p:pic>
          <p:pic>
            <p:nvPicPr>
              <p:cNvPr id="28" name="그림 27" descr="AAAAA.jpg"/>
              <p:cNvPicPr>
                <a:picLocks noChangeAspect="1"/>
              </p:cNvPicPr>
              <p:nvPr/>
            </p:nvPicPr>
            <p:blipFill>
              <a:blip r:embed="rId1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47249"/>
              <a:stretch>
                <a:fillRect/>
              </a:stretch>
            </p:blipFill>
            <p:spPr>
              <a:xfrm>
                <a:off x="3276600" y="2500486"/>
                <a:ext cx="2590800" cy="1366664"/>
              </a:xfrm>
              <a:prstGeom prst="rect">
                <a:avLst/>
              </a:prstGeom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16"/>
                </a:ext>
              </a:extLst>
            </a:blip>
            <a:stretch>
              <a:fillRect/>
            </a:stretch>
          </p:blipFill>
          <p:spPr>
            <a:xfrm>
              <a:off x="4572000" y="1995686"/>
              <a:ext cx="864096" cy="360040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6876256" y="0"/>
            <a:ext cx="2267744" cy="51435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4048" y="307580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EXPLAIN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5" name="그림 34" descr="untitled.png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-872" b="3713"/>
          <a:stretch>
            <a:fillRect/>
          </a:stretch>
        </p:blipFill>
        <p:spPr>
          <a:xfrm>
            <a:off x="2771800" y="1347614"/>
            <a:ext cx="1584176" cy="151216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987824" y="300379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WHY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8" name="그림 37" descr="depositphotos_109234010-stock-illustration-rising-line-graph-icon.jpg"/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8304" y="1563638"/>
            <a:ext cx="1543536" cy="15435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524328" y="300379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RESULT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0" grpId="0" animBg="1"/>
      <p:bldP spid="20" grpId="1" animBg="1"/>
      <p:bldP spid="21" grpId="0" animBg="1"/>
      <p:bldP spid="21" grpId="1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259632" y="1059582"/>
            <a:ext cx="6628546" cy="4083918"/>
            <a:chOff x="1259632" y="1059582"/>
            <a:chExt cx="6628546" cy="4083918"/>
          </a:xfrm>
        </p:grpSpPr>
        <p:sp>
          <p:nvSpPr>
            <p:cNvPr id="19" name="직사각형 18"/>
            <p:cNvSpPr/>
            <p:nvPr/>
          </p:nvSpPr>
          <p:spPr>
            <a:xfrm>
              <a:off x="1259632" y="1995686"/>
              <a:ext cx="6624736" cy="3147814"/>
            </a:xfrm>
            <a:prstGeom prst="rect">
              <a:avLst/>
            </a:prstGeom>
            <a:solidFill>
              <a:srgbClr val="F9E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2208" y="221171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ko-KR" b="1" dirty="0" smtClean="0">
                  <a:latin typeface="HY헤드라인M" pitchFamily="18" charset="-127"/>
                  <a:ea typeface="HY헤드라인M" pitchFamily="18" charset="-127"/>
                </a:rPr>
                <a:t>물류 최적화를 통한 비용삭감 </a:t>
              </a:r>
              <a:endParaRPr lang="ko-KR" altLang="en-US" b="1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56224" y="2787774"/>
              <a:ext cx="2808312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300" dirty="0" smtClean="0">
                  <a:latin typeface="한컴 윤고딕 230" pitchFamily="18" charset="-127"/>
                  <a:ea typeface="한컴 윤고딕 230" pitchFamily="18" charset="-127"/>
                </a:rPr>
                <a:t>인터넷쇼핑의 </a:t>
              </a:r>
              <a:r>
                <a:rPr lang="ko-KR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장점은 편리</a:t>
              </a:r>
              <a:r>
                <a:rPr lang="ko-KR" altLang="en-US" sz="1300" dirty="0" smtClean="0">
                  <a:latin typeface="한컴 윤고딕 230" pitchFamily="18" charset="-127"/>
                  <a:ea typeface="한컴 윤고딕 230" pitchFamily="18" charset="-127"/>
                </a:rPr>
                <a:t>한 것이다</a:t>
              </a:r>
              <a:r>
                <a:rPr lang="en-US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.</a:t>
              </a:r>
            </a:p>
            <a:p>
              <a:r>
                <a:rPr lang="en-US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 </a:t>
              </a:r>
            </a:p>
            <a:p>
              <a:r>
                <a:rPr lang="ko-KR" altLang="en-US" sz="1300" dirty="0" smtClean="0">
                  <a:latin typeface="한컴 윤고딕 230" pitchFamily="18" charset="-127"/>
                  <a:ea typeface="한컴 윤고딕 230" pitchFamily="18" charset="-127"/>
                </a:rPr>
                <a:t>하지만</a:t>
              </a:r>
              <a:r>
                <a:rPr lang="ko-KR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 구입하고 물건이 </a:t>
              </a:r>
              <a:r>
                <a:rPr lang="ko-KR" altLang="ko-KR" sz="1300" dirty="0" err="1" smtClean="0">
                  <a:latin typeface="한컴 윤고딕 230" pitchFamily="18" charset="-127"/>
                  <a:ea typeface="한컴 윤고딕 230" pitchFamily="18" charset="-127"/>
                </a:rPr>
                <a:t>도착할때까지</a:t>
              </a:r>
              <a:r>
                <a:rPr lang="ko-KR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 기다려야 한다는 단점이 있다</a:t>
              </a:r>
              <a:r>
                <a:rPr lang="en-US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. </a:t>
              </a:r>
            </a:p>
            <a:p>
              <a:endParaRPr lang="en-US" altLang="ko-KR" sz="13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r>
                <a:rPr lang="ko-KR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그런데 그 시간을 대폭 단축시킨다면 기존 </a:t>
              </a:r>
              <a:r>
                <a:rPr lang="ko-KR" altLang="ko-KR" sz="1300" dirty="0" err="1" smtClean="0">
                  <a:latin typeface="한컴 윤고딕 230" pitchFamily="18" charset="-127"/>
                  <a:ea typeface="한컴 윤고딕 230" pitchFamily="18" charset="-127"/>
                </a:rPr>
                <a:t>매장형</a:t>
              </a:r>
              <a:r>
                <a:rPr lang="ko-KR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 소매점들의 장점을 상쇄하는 결과를 가져오게 된다</a:t>
              </a:r>
              <a:r>
                <a:rPr lang="en-US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.</a:t>
              </a:r>
              <a:endParaRPr lang="ko-KR" altLang="ko-KR" sz="13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22852" y="1995686"/>
              <a:ext cx="3365326" cy="45719"/>
            </a:xfrm>
            <a:prstGeom prst="rect">
              <a:avLst/>
            </a:prstGeom>
            <a:solidFill>
              <a:srgbClr val="2E2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pic>
          <p:nvPicPr>
            <p:cNvPr id="21" name="그림 20" descr="AAVB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88024" y="1059582"/>
              <a:ext cx="1080120" cy="108012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796136" y="1563638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HY견고딕" pitchFamily="18" charset="-127"/>
                  <a:ea typeface="HY견고딕" pitchFamily="18" charset="-127"/>
                </a:rPr>
                <a:t>예측배송의 결과</a:t>
              </a:r>
              <a:endParaRPr lang="ko-KR" altLang="en-US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409281" y="2418010"/>
            <a:ext cx="2325437" cy="307480"/>
            <a:chOff x="3635896" y="2195544"/>
            <a:chExt cx="2583818" cy="61495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16"/>
                </a:ext>
              </a:extLst>
            </a:blip>
            <a:stretch>
              <a:fillRect/>
            </a:stretch>
          </p:blipFill>
          <p:spPr>
            <a:xfrm>
              <a:off x="3635896" y="2332997"/>
              <a:ext cx="1584176" cy="47750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39594" y="2195544"/>
              <a:ext cx="108012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HY견고딕" pitchFamily="18" charset="-127"/>
                  <a:ea typeface="HY견고딕" pitchFamily="18" charset="-127"/>
                </a:rPr>
                <a:t>의 결과</a:t>
              </a:r>
              <a:endParaRPr lang="ko-KR" altLang="en-US" sz="1200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72000" y="2139702"/>
            <a:ext cx="3312368" cy="1524655"/>
            <a:chOff x="4572000" y="2139702"/>
            <a:chExt cx="3312368" cy="1524655"/>
          </a:xfrm>
        </p:grpSpPr>
        <p:sp>
          <p:nvSpPr>
            <p:cNvPr id="27" name="직사각형 26"/>
            <p:cNvSpPr/>
            <p:nvPr/>
          </p:nvSpPr>
          <p:spPr>
            <a:xfrm>
              <a:off x="4572000" y="2139702"/>
              <a:ext cx="33123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ko-KR" dirty="0" smtClean="0">
                  <a:latin typeface="HY헤드라인M" pitchFamily="18" charset="-127"/>
                  <a:ea typeface="HY헤드라인M" pitchFamily="18" charset="-127"/>
                </a:rPr>
                <a:t>아마존의 </a:t>
              </a:r>
              <a:r>
                <a:rPr lang="ko-KR" altLang="ko-KR" dirty="0" err="1" smtClean="0">
                  <a:latin typeface="HY헤드라인M" pitchFamily="18" charset="-127"/>
                  <a:ea typeface="HY헤드라인M" pitchFamily="18" charset="-127"/>
                </a:rPr>
                <a:t>혁신성</a:t>
              </a:r>
              <a:r>
                <a:rPr lang="ko-KR" altLang="ko-KR" dirty="0" smtClean="0">
                  <a:latin typeface="HY헤드라인M" pitchFamily="18" charset="-127"/>
                  <a:ea typeface="HY헤드라인M" pitchFamily="18" charset="-127"/>
                </a:rPr>
                <a:t> 이미지 제고</a:t>
              </a:r>
              <a:endParaRPr lang="ko-KR" altLang="en-US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72000" y="2571750"/>
              <a:ext cx="3312368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이런 서비스들은 아마존이라는 브랜드에 혁신이란 이미지를 더</a:t>
              </a:r>
              <a:r>
                <a:rPr lang="ko-KR" altLang="en-US" sz="1300" dirty="0" smtClean="0">
                  <a:latin typeface="한컴 윤고딕 230" pitchFamily="18" charset="-127"/>
                  <a:ea typeface="한컴 윤고딕 230" pitchFamily="18" charset="-127"/>
                </a:rPr>
                <a:t>해줄 것이다</a:t>
              </a:r>
              <a:r>
                <a:rPr lang="en-US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.</a:t>
              </a:r>
            </a:p>
            <a:p>
              <a:endParaRPr lang="en-US" altLang="ko-KR" sz="1300" dirty="0" smtClean="0">
                <a:latin typeface="한컴 윤고딕 230" pitchFamily="18" charset="-127"/>
                <a:ea typeface="한컴 윤고딕 230" pitchFamily="18" charset="-127"/>
              </a:endParaRPr>
            </a:p>
            <a:p>
              <a:r>
                <a:rPr lang="ko-KR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서비스가 </a:t>
              </a:r>
              <a:r>
                <a:rPr lang="ko-KR" altLang="en-US" sz="1300" dirty="0" smtClean="0">
                  <a:latin typeface="한컴 윤고딕 230" pitchFamily="18" charset="-127"/>
                  <a:ea typeface="한컴 윤고딕 230" pitchFamily="18" charset="-127"/>
                </a:rPr>
                <a:t>만약 실패하더라도 </a:t>
              </a:r>
              <a:r>
                <a:rPr lang="ko-KR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브랜드 이미지 향상에 기여를 할 것이다</a:t>
              </a:r>
              <a:r>
                <a:rPr lang="en-US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.</a:t>
              </a:r>
              <a:endParaRPr lang="ko-KR" altLang="ko-KR" sz="13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854 -0.43395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259632" y="699542"/>
            <a:ext cx="6730652" cy="4443958"/>
            <a:chOff x="1259632" y="699542"/>
            <a:chExt cx="6730652" cy="4443958"/>
          </a:xfrm>
        </p:grpSpPr>
        <p:sp>
          <p:nvSpPr>
            <p:cNvPr id="6" name="직사각형 5"/>
            <p:cNvSpPr/>
            <p:nvPr/>
          </p:nvSpPr>
          <p:spPr>
            <a:xfrm>
              <a:off x="1259632" y="1995686"/>
              <a:ext cx="6624736" cy="3147814"/>
            </a:xfrm>
            <a:prstGeom prst="rect">
              <a:avLst/>
            </a:prstGeom>
            <a:solidFill>
              <a:srgbClr val="F9E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522852" y="1995686"/>
              <a:ext cx="3365326" cy="45719"/>
            </a:xfrm>
            <a:prstGeom prst="rect">
              <a:avLst/>
            </a:prstGeom>
            <a:solidFill>
              <a:srgbClr val="2E2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pic>
          <p:nvPicPr>
            <p:cNvPr id="7" name="그림 6" descr="GOO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699542"/>
              <a:ext cx="1236247" cy="12792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046068" y="1563638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HY견고딕" pitchFamily="18" charset="-127"/>
                  <a:ea typeface="HY견고딕" pitchFamily="18" charset="-127"/>
                </a:rPr>
                <a:t>추천상품의 결과</a:t>
              </a:r>
              <a:endParaRPr lang="ko-KR" altLang="en-US" b="1" dirty="0"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9" name="그림 8" descr="https://mblogthumb-phinf.pstatic.net/20160803_50/fastcampus_1470210556455oRftc_PNG/%BD%BD%B6%F3%C0%CC%B5%E511.PNG?type=w800">
              <a:hlinkClick r:id="rId3"/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995686"/>
              <a:ext cx="3312368" cy="3147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572000" y="2211710"/>
              <a:ext cx="33123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한컴 윤고딕 230" pitchFamily="18" charset="-127"/>
                  <a:ea typeface="한컴 윤고딕 230" pitchFamily="18" charset="-127"/>
                </a:rPr>
                <a:t>왼쪽의 사진에서 보듯 추천 시스템을 통한 판매 비율은 </a:t>
              </a:r>
              <a:r>
                <a:rPr lang="en-US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35%</a:t>
              </a:r>
              <a:r>
                <a:rPr lang="ko-KR" altLang="en-US" sz="1300" dirty="0" smtClean="0">
                  <a:latin typeface="한컴 윤고딕 230" pitchFamily="18" charset="-127"/>
                  <a:ea typeface="한컴 윤고딕 230" pitchFamily="18" charset="-127"/>
                </a:rPr>
                <a:t>이다</a:t>
              </a:r>
              <a:r>
                <a:rPr lang="en-US" altLang="ko-KR" sz="1300" dirty="0" smtClean="0">
                  <a:latin typeface="한컴 윤고딕 230" pitchFamily="18" charset="-127"/>
                  <a:ea typeface="한컴 윤고딕 230" pitchFamily="18" charset="-127"/>
                </a:rPr>
                <a:t>.</a:t>
              </a:r>
              <a:endParaRPr lang="ko-KR" altLang="en-US" sz="13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9512" y="123478"/>
            <a:ext cx="2325437" cy="307480"/>
            <a:chOff x="3635896" y="2195544"/>
            <a:chExt cx="2583818" cy="61495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16"/>
                </a:ext>
              </a:extLst>
            </a:blip>
            <a:stretch>
              <a:fillRect/>
            </a:stretch>
          </p:blipFill>
          <p:spPr>
            <a:xfrm>
              <a:off x="3635896" y="2332997"/>
              <a:ext cx="1584176" cy="47750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139594" y="2195544"/>
              <a:ext cx="108012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HY견고딕" pitchFamily="18" charset="-127"/>
                  <a:ea typeface="HY견고딕" pitchFamily="18" charset="-127"/>
                </a:rPr>
                <a:t>의 결과</a:t>
              </a:r>
              <a:endParaRPr lang="ko-KR" altLang="en-US" sz="1200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1995686"/>
            <a:ext cx="6624736" cy="3147814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/>
              <a:t>.</a:t>
            </a:r>
            <a:endParaRPr lang="ko-KR" altLang="ko-KR" sz="1300" dirty="0"/>
          </a:p>
        </p:txBody>
      </p:sp>
      <p:sp>
        <p:nvSpPr>
          <p:cNvPr id="5" name="직사각형 4"/>
          <p:cNvSpPr/>
          <p:nvPr/>
        </p:nvSpPr>
        <p:spPr>
          <a:xfrm>
            <a:off x="4522852" y="1995686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6" name="그림 5" descr="sh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771550"/>
            <a:ext cx="1223896" cy="1223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15636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아마존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GO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의 결과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9512" y="123478"/>
            <a:ext cx="2325437" cy="307480"/>
            <a:chOff x="3635896" y="2195544"/>
            <a:chExt cx="2583818" cy="61495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16"/>
                </a:ext>
              </a:extLst>
            </a:blip>
            <a:stretch>
              <a:fillRect/>
            </a:stretch>
          </p:blipFill>
          <p:spPr>
            <a:xfrm>
              <a:off x="3635896" y="2332997"/>
              <a:ext cx="1584176" cy="47750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39594" y="2195544"/>
              <a:ext cx="108012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HY견고딕" pitchFamily="18" charset="-127"/>
                  <a:ea typeface="HY견고딕" pitchFamily="18" charset="-127"/>
                </a:rPr>
                <a:t>의 결과</a:t>
              </a:r>
              <a:endParaRPr lang="ko-KR" altLang="en-US" sz="1200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59632" y="218717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</a:rPr>
              <a:t>간접적 아마존 광고효과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2787774"/>
            <a:ext cx="338437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한컴 윤고딕 230" pitchFamily="18" charset="-127"/>
                <a:ea typeface="한컴 윤고딕 230" pitchFamily="18" charset="-127"/>
              </a:rPr>
              <a:t>2016</a:t>
            </a:r>
            <a:r>
              <a:rPr lang="ko-KR" altLang="ko-KR" sz="1300" dirty="0" smtClean="0">
                <a:latin typeface="한컴 윤고딕 230" pitchFamily="18" charset="-127"/>
                <a:ea typeface="한컴 윤고딕 230" pitchFamily="18" charset="-127"/>
              </a:rPr>
              <a:t>년</a:t>
            </a:r>
            <a:r>
              <a:rPr lang="en-US" altLang="ko-KR" sz="1300" dirty="0" smtClean="0">
                <a:latin typeface="한컴 윤고딕 230" pitchFamily="18" charset="-127"/>
                <a:ea typeface="한컴 윤고딕 230" pitchFamily="18" charset="-127"/>
              </a:rPr>
              <a:t> 12</a:t>
            </a:r>
            <a:r>
              <a:rPr lang="ko-KR" altLang="ko-KR" sz="1300" dirty="0" smtClean="0">
                <a:latin typeface="한컴 윤고딕 230" pitchFamily="18" charset="-127"/>
                <a:ea typeface="한컴 윤고딕 230" pitchFamily="18" charset="-127"/>
              </a:rPr>
              <a:t>월 아마존 고</a:t>
            </a:r>
            <a:r>
              <a:rPr lang="en-US" altLang="ko-KR" sz="13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ko-KR" sz="1300" dirty="0" smtClean="0">
                <a:latin typeface="한컴 윤고딕 230" pitchFamily="18" charset="-127"/>
                <a:ea typeface="한컴 윤고딕 230" pitchFamily="18" charset="-127"/>
              </a:rPr>
              <a:t>계획을 </a:t>
            </a:r>
            <a:r>
              <a:rPr lang="ko-KR" altLang="ko-KR" sz="1300" dirty="0" err="1" smtClean="0">
                <a:latin typeface="한컴 윤고딕 230" pitchFamily="18" charset="-127"/>
                <a:ea typeface="한컴 윤고딕 230" pitchFamily="18" charset="-127"/>
              </a:rPr>
              <a:t>발표하고나서</a:t>
            </a:r>
            <a:r>
              <a:rPr lang="ko-KR" altLang="ko-KR" sz="13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300" dirty="0" smtClean="0">
                <a:latin typeface="한컴 윤고딕 230" pitchFamily="18" charset="-127"/>
                <a:ea typeface="한컴 윤고딕 230" pitchFamily="18" charset="-127"/>
              </a:rPr>
              <a:t>아</a:t>
            </a:r>
            <a:r>
              <a:rPr lang="ko-KR" altLang="ko-KR" sz="1300" dirty="0" smtClean="0">
                <a:latin typeface="한컴 윤고딕 230" pitchFamily="18" charset="-127"/>
                <a:ea typeface="한컴 윤고딕 230" pitchFamily="18" charset="-127"/>
              </a:rPr>
              <a:t>마존은 광고나 특별한 홍보 또는 프로모션을 하지 않았지만 언론과 </a:t>
            </a:r>
            <a:r>
              <a:rPr lang="ko-KR" altLang="ko-KR" sz="1300" dirty="0" err="1" smtClean="0">
                <a:latin typeface="한컴 윤고딕 230" pitchFamily="18" charset="-127"/>
                <a:ea typeface="한컴 윤고딕 230" pitchFamily="18" charset="-127"/>
              </a:rPr>
              <a:t>관심있는</a:t>
            </a:r>
            <a:r>
              <a:rPr lang="ko-KR" altLang="ko-KR" sz="1300" dirty="0" smtClean="0">
                <a:latin typeface="한컴 윤고딕 230" pitchFamily="18" charset="-127"/>
                <a:ea typeface="한컴 윤고딕 230" pitchFamily="18" charset="-127"/>
              </a:rPr>
              <a:t> 사람들이 자발적으로 아마존의 홍보 요원이 되어 아마존 고에 대해서 이야기해 주었습니다</a:t>
            </a:r>
            <a:endParaRPr lang="ko-KR" altLang="en-US" sz="13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220241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</a:rPr>
              <a:t>기업의 이미지 효과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787774"/>
            <a:ext cx="32403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 smtClean="0">
                <a:latin typeface="한컴 윤고딕 230" pitchFamily="18" charset="-127"/>
                <a:ea typeface="한컴 윤고딕 230" pitchFamily="18" charset="-127"/>
              </a:rPr>
              <a:t>아마존 고의 경우는 오프라인 유통 또는 쇼핑에서 기존에 보여주지 못했던 새로운 혁신이라는 평가를 주면서 아마존 브랜드의 한 단계 높은 질적 도약을 가능하게 한다는 </a:t>
            </a:r>
            <a:r>
              <a:rPr lang="ko-KR" altLang="en-US" sz="1300" dirty="0" smtClean="0">
                <a:latin typeface="한컴 윤고딕 230" pitchFamily="18" charset="-127"/>
                <a:ea typeface="한컴 윤고딕 230" pitchFamily="18" charset="-127"/>
              </a:rPr>
              <a:t>믿</a:t>
            </a:r>
            <a:r>
              <a:rPr lang="ko-KR" altLang="ko-KR" sz="1300" dirty="0" smtClean="0">
                <a:latin typeface="한컴 윤고딕 230" pitchFamily="18" charset="-127"/>
                <a:ea typeface="한컴 윤고딕 230" pitchFamily="18" charset="-127"/>
              </a:rPr>
              <a:t>음을 주었다는 판단입니다</a:t>
            </a:r>
            <a:r>
              <a:rPr lang="en-US" altLang="ko-KR" sz="1300" dirty="0" smtClean="0">
                <a:latin typeface="한컴 윤고딕 230" pitchFamily="18" charset="-127"/>
                <a:ea typeface="한컴 윤고딕 230" pitchFamily="18" charset="-127"/>
              </a:rPr>
              <a:t>.</a:t>
            </a:r>
            <a:endParaRPr lang="ko-KR" altLang="en-US" sz="130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1" grpId="0"/>
      <p:bldP spid="12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664" y="1563638"/>
            <a:ext cx="597666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5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9794" y="2217807"/>
            <a:ext cx="450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Franklin Gothic Heavy" pitchFamily="34" charset="0"/>
                <a:ea typeface="HY견고딕" pitchFamily="18" charset="-127"/>
              </a:rPr>
              <a:t>WHAT IS AMAZON?</a:t>
            </a:r>
            <a:endParaRPr lang="ko-KR" altLang="en-US" sz="4000" dirty="0">
              <a:latin typeface="Franklin Gothic Heavy" pitchFamily="34" charset="0"/>
              <a:ea typeface="HY견고딕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00AA3FA-7BBC-478B-8614-71759F355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6993958" y="0"/>
            <a:ext cx="2150042" cy="64807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23928" y="0"/>
            <a:ext cx="5220072" cy="5143500"/>
            <a:chOff x="3203848" y="0"/>
            <a:chExt cx="5940152" cy="5143500"/>
          </a:xfrm>
          <a:solidFill>
            <a:schemeClr val="tx1">
              <a:lumMod val="85000"/>
              <a:lumOff val="15000"/>
              <a:alpha val="8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4572000" y="0"/>
              <a:ext cx="4572000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3203848" y="0"/>
              <a:ext cx="1368152" cy="51435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464496" y="1925419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endParaRPr lang="en-US" altLang="ko-K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fontAlgn="base" latinLnBrk="0"/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세계 최대 규모의 인터넷 종합 쇼핑몰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91556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세계 최초의 온라인 쇼핑몰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9952" y="3579862"/>
            <a:ext cx="35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아마존 </a:t>
            </a:r>
            <a:r>
              <a:rPr lang="ko-KR" altLang="en-US" i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프라임</a:t>
            </a:r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회원 수 </a:t>
            </a:r>
            <a:r>
              <a:rPr lang="en-US" altLang="ko-KR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억 돌파</a:t>
            </a:r>
            <a:endParaRPr lang="en-US" altLang="ko-KR" i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8AFC15B2-0860-444A-9035-B514F48D5807}"/>
              </a:ext>
            </a:extLst>
          </p:cNvPr>
          <p:cNvSpPr/>
          <p:nvPr/>
        </p:nvSpPr>
        <p:spPr>
          <a:xfrm>
            <a:off x="3643313" y="2228850"/>
            <a:ext cx="685800" cy="685800"/>
          </a:xfrm>
          <a:prstGeom prst="ellipse">
            <a:avLst/>
          </a:prstGeom>
          <a:solidFill>
            <a:srgbClr val="FAC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31F7C42-C809-4395-882F-48261AFC3EC0}"/>
              </a:ext>
            </a:extLst>
          </p:cNvPr>
          <p:cNvCxnSpPr>
            <a:cxnSpLocks/>
          </p:cNvCxnSpPr>
          <p:nvPr/>
        </p:nvCxnSpPr>
        <p:spPr>
          <a:xfrm>
            <a:off x="4407952" y="2571750"/>
            <a:ext cx="846887" cy="0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5EA5A3A9-B48D-4D7F-ADC5-1938E7EBEFD5}"/>
              </a:ext>
            </a:extLst>
          </p:cNvPr>
          <p:cNvSpPr/>
          <p:nvPr/>
        </p:nvSpPr>
        <p:spPr>
          <a:xfrm>
            <a:off x="5331500" y="2336007"/>
            <a:ext cx="471487" cy="471487"/>
          </a:xfrm>
          <a:prstGeom prst="ellipse">
            <a:avLst/>
          </a:prstGeom>
          <a:solidFill>
            <a:srgbClr val="9B8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6707E74A-D9EB-4D2C-BD7B-7A6E079F267E}"/>
              </a:ext>
            </a:extLst>
          </p:cNvPr>
          <p:cNvCxnSpPr>
            <a:cxnSpLocks/>
          </p:cNvCxnSpPr>
          <p:nvPr/>
        </p:nvCxnSpPr>
        <p:spPr>
          <a:xfrm flipV="1">
            <a:off x="5872421" y="2561873"/>
            <a:ext cx="1278473" cy="9877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F726B27-C6B4-466B-8543-542DD4F897AD}"/>
              </a:ext>
            </a:extLst>
          </p:cNvPr>
          <p:cNvSpPr/>
          <p:nvPr/>
        </p:nvSpPr>
        <p:spPr>
          <a:xfrm>
            <a:off x="7221199" y="1975315"/>
            <a:ext cx="1157237" cy="1157237"/>
          </a:xfrm>
          <a:prstGeom prst="ellipse">
            <a:avLst/>
          </a:prstGeom>
          <a:solidFill>
            <a:srgbClr val="E96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61A412E9-24F8-42AD-AED1-D8C5BFAF9BAF}"/>
              </a:ext>
            </a:extLst>
          </p:cNvPr>
          <p:cNvCxnSpPr>
            <a:cxnSpLocks/>
          </p:cNvCxnSpPr>
          <p:nvPr/>
        </p:nvCxnSpPr>
        <p:spPr>
          <a:xfrm flipV="1">
            <a:off x="8453668" y="2581626"/>
            <a:ext cx="826064" cy="1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6ED9768-F1EE-4308-AA3A-DF54641A4961}"/>
              </a:ext>
            </a:extLst>
          </p:cNvPr>
          <p:cNvSpPr txBox="1"/>
          <p:nvPr/>
        </p:nvSpPr>
        <p:spPr>
          <a:xfrm>
            <a:off x="3738229" y="2405851"/>
            <a:ext cx="49597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월</a:t>
            </a:r>
            <a:endParaRPr lang="ko-KR" altLang="en-US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3734220" y="1964995"/>
            <a:ext cx="503984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1994</a:t>
            </a:r>
            <a:endParaRPr lang="ko-KR" altLang="en-US" sz="1200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DAFD0738-C77F-498B-8D85-494B44D20A73}"/>
              </a:ext>
            </a:extLst>
          </p:cNvPr>
          <p:cNvSpPr/>
          <p:nvPr/>
        </p:nvSpPr>
        <p:spPr>
          <a:xfrm rot="10800000">
            <a:off x="3903344" y="2963038"/>
            <a:ext cx="165735" cy="142875"/>
          </a:xfrm>
          <a:prstGeom prst="triangle">
            <a:avLst/>
          </a:prstGeom>
          <a:solidFill>
            <a:srgbClr val="FAC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D7A7A71-3041-4D2B-BC9A-84BCDA432133}"/>
              </a:ext>
            </a:extLst>
          </p:cNvPr>
          <p:cNvSpPr txBox="1"/>
          <p:nvPr/>
        </p:nvSpPr>
        <p:spPr>
          <a:xfrm>
            <a:off x="3304611" y="3234717"/>
            <a:ext cx="1363199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‘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카다브라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’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라는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이름의 법인설립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F1EEF7F-A717-4746-84D3-62E13CF82EBD}"/>
              </a:ext>
            </a:extLst>
          </p:cNvPr>
          <p:cNvSpPr txBox="1"/>
          <p:nvPr/>
        </p:nvSpPr>
        <p:spPr>
          <a:xfrm>
            <a:off x="5372951" y="2452017"/>
            <a:ext cx="383759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</a:t>
            </a:r>
            <a:endParaRPr lang="ko-KR" altLang="en-US" sz="120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="" xmlns:a16="http://schemas.microsoft.com/office/drawing/2014/main" id="{83F19718-BC87-4B48-8146-9B7E16030CF3}"/>
              </a:ext>
            </a:extLst>
          </p:cNvPr>
          <p:cNvSpPr/>
          <p:nvPr/>
        </p:nvSpPr>
        <p:spPr>
          <a:xfrm rot="10800000" flipH="1" flipV="1">
            <a:off x="5484375" y="2135126"/>
            <a:ext cx="165735" cy="142875"/>
          </a:xfrm>
          <a:prstGeom prst="triangle">
            <a:avLst/>
          </a:prstGeom>
          <a:solidFill>
            <a:srgbClr val="9B8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C8F95F7-397D-43AB-BE9A-73D23A2C6664}"/>
              </a:ext>
            </a:extLst>
          </p:cNvPr>
          <p:cNvSpPr txBox="1"/>
          <p:nvPr/>
        </p:nvSpPr>
        <p:spPr>
          <a:xfrm>
            <a:off x="4883230" y="1585277"/>
            <a:ext cx="136319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‘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아마존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’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으로</a:t>
            </a:r>
            <a:endParaRPr lang="en-US" altLang="ko-KR" dirty="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회사명 변경</a:t>
            </a:r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2" name="이등변 삼각형 51">
            <a:extLst>
              <a:ext uri="{FF2B5EF4-FFF2-40B4-BE49-F238E27FC236}">
                <a16:creationId xmlns="" xmlns:a16="http://schemas.microsoft.com/office/drawing/2014/main" id="{C960E6EE-94EC-46D5-B574-45414A675E8E}"/>
              </a:ext>
            </a:extLst>
          </p:cNvPr>
          <p:cNvSpPr/>
          <p:nvPr/>
        </p:nvSpPr>
        <p:spPr>
          <a:xfrm rot="9539308" flipH="1" flipV="1">
            <a:off x="7290315" y="2993717"/>
            <a:ext cx="165735" cy="142875"/>
          </a:xfrm>
          <a:prstGeom prst="triangle">
            <a:avLst/>
          </a:prstGeom>
          <a:solidFill>
            <a:srgbClr val="E96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A493FE81-F053-421E-A13A-DAB73B346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05" y="2283718"/>
            <a:ext cx="556487" cy="5564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E8BC2B0-DFA6-4B87-A15A-7084DE1D0B43}"/>
              </a:ext>
            </a:extLst>
          </p:cNvPr>
          <p:cNvSpPr txBox="1"/>
          <p:nvPr/>
        </p:nvSpPr>
        <p:spPr>
          <a:xfrm>
            <a:off x="6132195" y="3231986"/>
            <a:ext cx="148255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주일 만에    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만 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천 달러의 주문</a:t>
            </a:r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BA82BDB0-874A-4FD5-A00A-7113EFA465F9}"/>
              </a:ext>
            </a:extLst>
          </p:cNvPr>
          <p:cNvSpPr/>
          <p:nvPr/>
        </p:nvSpPr>
        <p:spPr>
          <a:xfrm>
            <a:off x="8157230" y="1951281"/>
            <a:ext cx="108522" cy="108522"/>
          </a:xfrm>
          <a:prstGeom prst="ellipse">
            <a:avLst/>
          </a:prstGeom>
          <a:solidFill>
            <a:srgbClr val="E96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1D709A1C-C907-4CD0-AC89-28E202393C14}"/>
              </a:ext>
            </a:extLst>
          </p:cNvPr>
          <p:cNvSpPr/>
          <p:nvPr/>
        </p:nvSpPr>
        <p:spPr>
          <a:xfrm>
            <a:off x="8306575" y="2104270"/>
            <a:ext cx="61713" cy="61713"/>
          </a:xfrm>
          <a:prstGeom prst="ellipse">
            <a:avLst/>
          </a:prstGeom>
          <a:solidFill>
            <a:srgbClr val="E96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6" name="그림 35" descr="개체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A7D7D96-B53E-494C-9DDE-4ED4FDBC3C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32" y="4850934"/>
            <a:ext cx="3506668" cy="292566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31F7C42-C809-4395-882F-48261AFC3EC0}"/>
              </a:ext>
            </a:extLst>
          </p:cNvPr>
          <p:cNvCxnSpPr>
            <a:cxnSpLocks/>
          </p:cNvCxnSpPr>
          <p:nvPr/>
        </p:nvCxnSpPr>
        <p:spPr>
          <a:xfrm>
            <a:off x="2555776" y="2571750"/>
            <a:ext cx="846887" cy="0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107504" y="123478"/>
            <a:ext cx="2673568" cy="477054"/>
            <a:chOff x="6012160" y="3497694"/>
            <a:chExt cx="2673568" cy="477054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500AA3FA-7BBC-478B-8614-71759F35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6012160" y="3651870"/>
              <a:ext cx="1430948" cy="31742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380312" y="3497694"/>
              <a:ext cx="13054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>
                  <a:latin typeface="HY견고딕" pitchFamily="18" charset="-127"/>
                  <a:ea typeface="HY견고딕" pitchFamily="18" charset="-127"/>
                </a:rPr>
                <a:t>의</a:t>
              </a:r>
              <a:r>
                <a:rPr lang="en-US" altLang="ko-KR" sz="2500" b="1" dirty="0" smtClean="0"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sz="2500" b="1" dirty="0" smtClean="0">
                  <a:latin typeface="HY견고딕" pitchFamily="18" charset="-127"/>
                  <a:ea typeface="HY견고딕" pitchFamily="18" charset="-127"/>
                </a:rPr>
                <a:t>역사</a:t>
              </a:r>
              <a:endParaRPr lang="ko-KR" altLang="en-US" sz="2500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5330180" y="2859782"/>
            <a:ext cx="503985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1995</a:t>
            </a:r>
            <a:endParaRPr lang="ko-KR" altLang="en-US" sz="1200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D7A7A71-3041-4D2B-BC9A-84BCDA432133}"/>
              </a:ext>
            </a:extLst>
          </p:cNvPr>
          <p:cNvSpPr txBox="1"/>
          <p:nvPr/>
        </p:nvSpPr>
        <p:spPr>
          <a:xfrm>
            <a:off x="5868144" y="2211710"/>
            <a:ext cx="136319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주일 후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3553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31F7C42-C809-4395-882F-48261AFC3EC0}"/>
              </a:ext>
            </a:extLst>
          </p:cNvPr>
          <p:cNvCxnSpPr>
            <a:cxnSpLocks/>
          </p:cNvCxnSpPr>
          <p:nvPr/>
        </p:nvCxnSpPr>
        <p:spPr>
          <a:xfrm>
            <a:off x="-328354" y="2571750"/>
            <a:ext cx="846887" cy="0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5EA5A3A9-B48D-4D7F-ADC5-1938E7EBEFD5}"/>
              </a:ext>
            </a:extLst>
          </p:cNvPr>
          <p:cNvSpPr/>
          <p:nvPr/>
        </p:nvSpPr>
        <p:spPr>
          <a:xfrm>
            <a:off x="576341" y="2016942"/>
            <a:ext cx="1089860" cy="1089860"/>
          </a:xfrm>
          <a:prstGeom prst="ellipse">
            <a:avLst/>
          </a:prstGeom>
          <a:solidFill>
            <a:srgbClr val="6D5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6707E74A-D9EB-4D2C-BD7B-7A6E079F267E}"/>
              </a:ext>
            </a:extLst>
          </p:cNvPr>
          <p:cNvCxnSpPr>
            <a:cxnSpLocks/>
          </p:cNvCxnSpPr>
          <p:nvPr/>
        </p:nvCxnSpPr>
        <p:spPr>
          <a:xfrm flipV="1">
            <a:off x="4243365" y="2561872"/>
            <a:ext cx="737258" cy="4939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1F726B27-C6B4-466B-8543-542DD4F897AD}"/>
              </a:ext>
            </a:extLst>
          </p:cNvPr>
          <p:cNvSpPr/>
          <p:nvPr/>
        </p:nvSpPr>
        <p:spPr>
          <a:xfrm>
            <a:off x="2527678" y="2289265"/>
            <a:ext cx="564971" cy="564971"/>
          </a:xfrm>
          <a:prstGeom prst="ellipse">
            <a:avLst/>
          </a:prstGeom>
          <a:solidFill>
            <a:srgbClr val="CB4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1A412E9-24F8-42AD-AED1-D8C5BFAF9BAF}"/>
              </a:ext>
            </a:extLst>
          </p:cNvPr>
          <p:cNvCxnSpPr>
            <a:cxnSpLocks/>
          </p:cNvCxnSpPr>
          <p:nvPr/>
        </p:nvCxnSpPr>
        <p:spPr>
          <a:xfrm flipV="1">
            <a:off x="1724009" y="2571748"/>
            <a:ext cx="733485" cy="5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DB87807-5BCB-4D8F-BD42-08D262BBDC39}"/>
              </a:ext>
            </a:extLst>
          </p:cNvPr>
          <p:cNvCxnSpPr>
            <a:cxnSpLocks/>
          </p:cNvCxnSpPr>
          <p:nvPr/>
        </p:nvCxnSpPr>
        <p:spPr>
          <a:xfrm>
            <a:off x="3154940" y="2571748"/>
            <a:ext cx="184395" cy="3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A76C81D3-1BEA-4EC6-B652-91D5FB47322E}"/>
              </a:ext>
            </a:extLst>
          </p:cNvPr>
          <p:cNvSpPr/>
          <p:nvPr/>
        </p:nvSpPr>
        <p:spPr>
          <a:xfrm>
            <a:off x="3414567" y="2187201"/>
            <a:ext cx="753176" cy="753176"/>
          </a:xfrm>
          <a:prstGeom prst="ellipse">
            <a:avLst/>
          </a:prstGeom>
          <a:solidFill>
            <a:srgbClr val="F39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5F85796-9CFC-4D23-88A6-251F258834DC}"/>
              </a:ext>
            </a:extLst>
          </p:cNvPr>
          <p:cNvSpPr/>
          <p:nvPr/>
        </p:nvSpPr>
        <p:spPr>
          <a:xfrm>
            <a:off x="5056245" y="2026815"/>
            <a:ext cx="1089869" cy="1089869"/>
          </a:xfrm>
          <a:prstGeom prst="ellipse">
            <a:avLst/>
          </a:prstGeom>
          <a:solidFill>
            <a:srgbClr val="C27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D65D1C82-09F6-49B5-9678-F0DE3D6A5339}"/>
              </a:ext>
            </a:extLst>
          </p:cNvPr>
          <p:cNvCxnSpPr>
            <a:cxnSpLocks/>
          </p:cNvCxnSpPr>
          <p:nvPr/>
        </p:nvCxnSpPr>
        <p:spPr>
          <a:xfrm flipV="1">
            <a:off x="6221735" y="2571748"/>
            <a:ext cx="574850" cy="1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AB7CB30-5E94-4BE3-8D01-54A6B08A2F71}"/>
              </a:ext>
            </a:extLst>
          </p:cNvPr>
          <p:cNvSpPr txBox="1"/>
          <p:nvPr/>
        </p:nvSpPr>
        <p:spPr>
          <a:xfrm>
            <a:off x="827584" y="2340917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월</a:t>
            </a:r>
            <a:endParaRPr lang="ko-KR" altLang="en-US" sz="2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="" xmlns:a16="http://schemas.microsoft.com/office/drawing/2014/main" id="{99EE4F3A-3280-4161-A5FF-DD582BD141B5}"/>
              </a:ext>
            </a:extLst>
          </p:cNvPr>
          <p:cNvSpPr/>
          <p:nvPr/>
        </p:nvSpPr>
        <p:spPr>
          <a:xfrm rot="10800000" flipH="1" flipV="1">
            <a:off x="1038402" y="1822178"/>
            <a:ext cx="165735" cy="142875"/>
          </a:xfrm>
          <a:prstGeom prst="triangle">
            <a:avLst/>
          </a:prstGeom>
          <a:solidFill>
            <a:srgbClr val="6D5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B4EC0867-AD11-46A5-AAEC-0F3CDD10E750}"/>
              </a:ext>
            </a:extLst>
          </p:cNvPr>
          <p:cNvSpPr/>
          <p:nvPr/>
        </p:nvSpPr>
        <p:spPr>
          <a:xfrm>
            <a:off x="488863" y="2854236"/>
            <a:ext cx="131068" cy="131068"/>
          </a:xfrm>
          <a:prstGeom prst="ellipse">
            <a:avLst/>
          </a:prstGeom>
          <a:solidFill>
            <a:srgbClr val="6D5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EA6DF0CE-0D83-45D8-AE68-0EA9350A0865}"/>
              </a:ext>
            </a:extLst>
          </p:cNvPr>
          <p:cNvSpPr/>
          <p:nvPr/>
        </p:nvSpPr>
        <p:spPr>
          <a:xfrm>
            <a:off x="619930" y="3028348"/>
            <a:ext cx="92802" cy="92802"/>
          </a:xfrm>
          <a:prstGeom prst="ellipse">
            <a:avLst/>
          </a:prstGeom>
          <a:solidFill>
            <a:srgbClr val="6D5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F7747FB2-875C-4DC5-B037-DD7081759F78}"/>
              </a:ext>
            </a:extLst>
          </p:cNvPr>
          <p:cNvSpPr/>
          <p:nvPr/>
        </p:nvSpPr>
        <p:spPr>
          <a:xfrm>
            <a:off x="796571" y="3087256"/>
            <a:ext cx="68456" cy="68456"/>
          </a:xfrm>
          <a:prstGeom prst="ellipse">
            <a:avLst/>
          </a:prstGeom>
          <a:solidFill>
            <a:srgbClr val="6D5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BE8E786-4E2D-4213-8C45-D3735B1DF11E}"/>
              </a:ext>
            </a:extLst>
          </p:cNvPr>
          <p:cNvSpPr txBox="1"/>
          <p:nvPr/>
        </p:nvSpPr>
        <p:spPr>
          <a:xfrm>
            <a:off x="3435366" y="2395802"/>
            <a:ext cx="705964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21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</a:t>
            </a:r>
            <a:r>
              <a:rPr lang="ko-KR" altLang="en-US" sz="21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월</a:t>
            </a:r>
            <a:endParaRPr lang="ko-KR" altLang="en-US" sz="21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="" xmlns:a16="http://schemas.microsoft.com/office/drawing/2014/main" id="{213928F1-CE85-4385-A6CF-BC57884F5B05}"/>
              </a:ext>
            </a:extLst>
          </p:cNvPr>
          <p:cNvSpPr/>
          <p:nvPr/>
        </p:nvSpPr>
        <p:spPr>
          <a:xfrm rot="10800000" flipH="1" flipV="1">
            <a:off x="3705480" y="1996726"/>
            <a:ext cx="165735" cy="142875"/>
          </a:xfrm>
          <a:prstGeom prst="triangle">
            <a:avLst/>
          </a:prstGeom>
          <a:solidFill>
            <a:srgbClr val="F39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0C3ACAA-8AEF-4674-9666-3C1B07D3225C}"/>
              </a:ext>
            </a:extLst>
          </p:cNvPr>
          <p:cNvSpPr txBox="1"/>
          <p:nvPr/>
        </p:nvSpPr>
        <p:spPr>
          <a:xfrm>
            <a:off x="2555776" y="2398625"/>
            <a:ext cx="50719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</a:t>
            </a:r>
            <a:endParaRPr lang="ko-KR" altLang="en-US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6C3B2673-33C0-4A20-96C0-3F594A0C752E}"/>
              </a:ext>
            </a:extLst>
          </p:cNvPr>
          <p:cNvSpPr/>
          <p:nvPr/>
        </p:nvSpPr>
        <p:spPr>
          <a:xfrm rot="10800000">
            <a:off x="2732017" y="2905437"/>
            <a:ext cx="165735" cy="142875"/>
          </a:xfrm>
          <a:prstGeom prst="triangle">
            <a:avLst/>
          </a:prstGeom>
          <a:solidFill>
            <a:srgbClr val="CB4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A4F321-15DD-4271-9B17-6266014D50D8}"/>
              </a:ext>
            </a:extLst>
          </p:cNvPr>
          <p:cNvSpPr txBox="1"/>
          <p:nvPr/>
        </p:nvSpPr>
        <p:spPr>
          <a:xfrm>
            <a:off x="5508813" y="255547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="" xmlns:a16="http://schemas.microsoft.com/office/drawing/2014/main" id="{D1A6EE10-A8C1-4430-AD70-ADB7B1F8D559}"/>
              </a:ext>
            </a:extLst>
          </p:cNvPr>
          <p:cNvSpPr/>
          <p:nvPr/>
        </p:nvSpPr>
        <p:spPr>
          <a:xfrm rot="10800000">
            <a:off x="5518309" y="3183217"/>
            <a:ext cx="165735" cy="142875"/>
          </a:xfrm>
          <a:prstGeom prst="triangle">
            <a:avLst/>
          </a:prstGeom>
          <a:solidFill>
            <a:srgbClr val="C27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3CD21FC-271D-4000-86F7-9EA4443EB439}"/>
              </a:ext>
            </a:extLst>
          </p:cNvPr>
          <p:cNvSpPr txBox="1"/>
          <p:nvPr/>
        </p:nvSpPr>
        <p:spPr>
          <a:xfrm>
            <a:off x="4572000" y="3363838"/>
            <a:ext cx="2088232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카테고리 확장</a:t>
            </a:r>
            <a:endParaRPr lang="en-US" altLang="ko-KR" dirty="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패션 카테고리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1B143A8C-71FB-4F3F-9072-99D2F334AC8C}"/>
              </a:ext>
            </a:extLst>
          </p:cNvPr>
          <p:cNvSpPr/>
          <p:nvPr/>
        </p:nvSpPr>
        <p:spPr>
          <a:xfrm>
            <a:off x="6080578" y="2060224"/>
            <a:ext cx="131068" cy="131068"/>
          </a:xfrm>
          <a:prstGeom prst="ellipse">
            <a:avLst/>
          </a:prstGeom>
          <a:solidFill>
            <a:srgbClr val="C27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BDD89C3E-E41D-4EB6-A226-1D7DBDD66F5C}"/>
              </a:ext>
            </a:extLst>
          </p:cNvPr>
          <p:cNvSpPr/>
          <p:nvPr/>
        </p:nvSpPr>
        <p:spPr>
          <a:xfrm>
            <a:off x="5923285" y="2013823"/>
            <a:ext cx="92802" cy="92802"/>
          </a:xfrm>
          <a:prstGeom prst="ellipse">
            <a:avLst/>
          </a:prstGeom>
          <a:solidFill>
            <a:srgbClr val="C27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683568" y="3219822"/>
            <a:ext cx="792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1996</a:t>
            </a:r>
            <a:endParaRPr lang="ko-KR" altLang="en-US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9071280-3429-44EC-91BF-38DDC12EEBD9}"/>
              </a:ext>
            </a:extLst>
          </p:cNvPr>
          <p:cNvSpPr txBox="1"/>
          <p:nvPr/>
        </p:nvSpPr>
        <p:spPr>
          <a:xfrm>
            <a:off x="251520" y="915566"/>
            <a:ext cx="1728192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인터넷 전자 상거래 최초로 </a:t>
            </a:r>
            <a:r>
              <a:rPr lang="ko-KR" altLang="en-US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회원수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1000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만 달성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2411760" y="1995686"/>
            <a:ext cx="79208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1998</a:t>
            </a:r>
            <a:endParaRPr lang="ko-KR" altLang="en-US" sz="1200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F7A6F3C-E822-4B96-9FD1-946BA06FCAD1}"/>
              </a:ext>
            </a:extLst>
          </p:cNvPr>
          <p:cNvSpPr txBox="1"/>
          <p:nvPr/>
        </p:nvSpPr>
        <p:spPr>
          <a:xfrm>
            <a:off x="2051720" y="3124954"/>
            <a:ext cx="1512168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카테고리 확장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음원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판매서비스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3401204" y="2962270"/>
            <a:ext cx="79208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2002</a:t>
            </a:r>
            <a:endParaRPr lang="ko-KR" altLang="en-US" sz="1200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3CD21FC-271D-4000-86F7-9EA4443EB439}"/>
              </a:ext>
            </a:extLst>
          </p:cNvPr>
          <p:cNvSpPr txBox="1"/>
          <p:nvPr/>
        </p:nvSpPr>
        <p:spPr>
          <a:xfrm>
            <a:off x="3108980" y="1275606"/>
            <a:ext cx="1378021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아마존 </a:t>
            </a:r>
            <a:r>
              <a:rPr lang="ko-KR" altLang="en-US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웹서비스의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시작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5212452" y="1600974"/>
            <a:ext cx="792089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2007</a:t>
            </a:r>
            <a:endParaRPr lang="ko-KR" altLang="en-US" sz="2000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7" name="그림 36" descr="552721-2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067694"/>
            <a:ext cx="864096" cy="864096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5EA5A3A9-B48D-4D7F-ADC5-1938E7EBEFD5}"/>
              </a:ext>
            </a:extLst>
          </p:cNvPr>
          <p:cNvSpPr/>
          <p:nvPr/>
        </p:nvSpPr>
        <p:spPr>
          <a:xfrm>
            <a:off x="6876256" y="2093838"/>
            <a:ext cx="936104" cy="955824"/>
          </a:xfrm>
          <a:prstGeom prst="ellipse">
            <a:avLst/>
          </a:prstGeom>
          <a:solidFill>
            <a:srgbClr val="9B8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="" xmlns:a16="http://schemas.microsoft.com/office/drawing/2014/main" id="{83F19718-BC87-4B48-8146-9B7E16030CF3}"/>
              </a:ext>
            </a:extLst>
          </p:cNvPr>
          <p:cNvSpPr/>
          <p:nvPr/>
        </p:nvSpPr>
        <p:spPr>
          <a:xfrm rot="10800000" flipH="1" flipV="1">
            <a:off x="7236296" y="1825526"/>
            <a:ext cx="216024" cy="216024"/>
          </a:xfrm>
          <a:prstGeom prst="triangle">
            <a:avLst/>
          </a:prstGeom>
          <a:solidFill>
            <a:srgbClr val="9B8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6963504" y="3030086"/>
            <a:ext cx="79208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2009</a:t>
            </a:r>
            <a:endParaRPr lang="ko-KR" altLang="en-US" sz="1500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50" name="그림 49" descr="fo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2175706"/>
            <a:ext cx="792088" cy="79208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F7A6F3C-E822-4B96-9FD1-946BA06FCAD1}"/>
              </a:ext>
            </a:extLst>
          </p:cNvPr>
          <p:cNvSpPr txBox="1"/>
          <p:nvPr/>
        </p:nvSpPr>
        <p:spPr>
          <a:xfrm>
            <a:off x="6588224" y="1347614"/>
            <a:ext cx="1512168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카테고리 확장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신선 식품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6707E74A-D9EB-4D2C-BD7B-7A6E079F267E}"/>
              </a:ext>
            </a:extLst>
          </p:cNvPr>
          <p:cNvCxnSpPr>
            <a:cxnSpLocks/>
          </p:cNvCxnSpPr>
          <p:nvPr/>
        </p:nvCxnSpPr>
        <p:spPr>
          <a:xfrm flipV="1">
            <a:off x="8028384" y="2571750"/>
            <a:ext cx="1944216" cy="1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31F7C42-C809-4395-882F-48261AFC3EC0}"/>
              </a:ext>
            </a:extLst>
          </p:cNvPr>
          <p:cNvCxnSpPr>
            <a:cxnSpLocks/>
          </p:cNvCxnSpPr>
          <p:nvPr/>
        </p:nvCxnSpPr>
        <p:spPr>
          <a:xfrm>
            <a:off x="-328354" y="2571750"/>
            <a:ext cx="846887" cy="0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5EA5A3A9-B48D-4D7F-ADC5-1938E7EBEFD5}"/>
              </a:ext>
            </a:extLst>
          </p:cNvPr>
          <p:cNvSpPr/>
          <p:nvPr/>
        </p:nvSpPr>
        <p:spPr>
          <a:xfrm>
            <a:off x="576341" y="2016942"/>
            <a:ext cx="1089860" cy="10898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6707E74A-D9EB-4D2C-BD7B-7A6E079F267E}"/>
              </a:ext>
            </a:extLst>
          </p:cNvPr>
          <p:cNvCxnSpPr>
            <a:cxnSpLocks/>
          </p:cNvCxnSpPr>
          <p:nvPr/>
        </p:nvCxnSpPr>
        <p:spPr>
          <a:xfrm flipV="1">
            <a:off x="4243365" y="2561872"/>
            <a:ext cx="737258" cy="4939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F726B27-C6B4-466B-8543-542DD4F897AD}"/>
              </a:ext>
            </a:extLst>
          </p:cNvPr>
          <p:cNvSpPr/>
          <p:nvPr/>
        </p:nvSpPr>
        <p:spPr>
          <a:xfrm>
            <a:off x="2339752" y="2214483"/>
            <a:ext cx="720080" cy="714533"/>
          </a:xfrm>
          <a:prstGeom prst="ellipse">
            <a:avLst/>
          </a:prstGeom>
          <a:solidFill>
            <a:srgbClr val="CB4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61A412E9-24F8-42AD-AED1-D8C5BFAF9BAF}"/>
              </a:ext>
            </a:extLst>
          </p:cNvPr>
          <p:cNvCxnSpPr>
            <a:cxnSpLocks/>
          </p:cNvCxnSpPr>
          <p:nvPr/>
        </p:nvCxnSpPr>
        <p:spPr>
          <a:xfrm flipV="1">
            <a:off x="1724009" y="2571750"/>
            <a:ext cx="543735" cy="4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CDB87807-5BCB-4D8F-BD42-08D262BBDC39}"/>
              </a:ext>
            </a:extLst>
          </p:cNvPr>
          <p:cNvCxnSpPr>
            <a:cxnSpLocks/>
          </p:cNvCxnSpPr>
          <p:nvPr/>
        </p:nvCxnSpPr>
        <p:spPr>
          <a:xfrm>
            <a:off x="3154940" y="2571748"/>
            <a:ext cx="184395" cy="3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A76C81D3-1BEA-4EC6-B652-91D5FB47322E}"/>
              </a:ext>
            </a:extLst>
          </p:cNvPr>
          <p:cNvSpPr/>
          <p:nvPr/>
        </p:nvSpPr>
        <p:spPr>
          <a:xfrm>
            <a:off x="3414567" y="2187201"/>
            <a:ext cx="753176" cy="753176"/>
          </a:xfrm>
          <a:prstGeom prst="ellipse">
            <a:avLst/>
          </a:prstGeom>
          <a:solidFill>
            <a:srgbClr val="F39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5F85796-9CFC-4D23-88A6-251F258834DC}"/>
              </a:ext>
            </a:extLst>
          </p:cNvPr>
          <p:cNvSpPr/>
          <p:nvPr/>
        </p:nvSpPr>
        <p:spPr>
          <a:xfrm>
            <a:off x="5056245" y="2026815"/>
            <a:ext cx="1089869" cy="108986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="" xmlns:a16="http://schemas.microsoft.com/office/drawing/2014/main" id="{99EE4F3A-3280-4161-A5FF-DD582BD141B5}"/>
              </a:ext>
            </a:extLst>
          </p:cNvPr>
          <p:cNvSpPr/>
          <p:nvPr/>
        </p:nvSpPr>
        <p:spPr>
          <a:xfrm rot="10800000" flipH="1" flipV="1">
            <a:off x="1038402" y="1822178"/>
            <a:ext cx="165735" cy="142875"/>
          </a:xfrm>
          <a:prstGeom prst="triangle">
            <a:avLst/>
          </a:prstGeom>
          <a:solidFill>
            <a:srgbClr val="6D5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4EC0867-AD11-46A5-AAEC-0F3CDD10E750}"/>
              </a:ext>
            </a:extLst>
          </p:cNvPr>
          <p:cNvSpPr/>
          <p:nvPr/>
        </p:nvSpPr>
        <p:spPr>
          <a:xfrm>
            <a:off x="488863" y="2854236"/>
            <a:ext cx="131068" cy="13106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A6DF0CE-0D83-45D8-AE68-0EA9350A0865}"/>
              </a:ext>
            </a:extLst>
          </p:cNvPr>
          <p:cNvSpPr/>
          <p:nvPr/>
        </p:nvSpPr>
        <p:spPr>
          <a:xfrm>
            <a:off x="619930" y="3028348"/>
            <a:ext cx="92802" cy="9280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F7747FB2-875C-4DC5-B037-DD7081759F78}"/>
              </a:ext>
            </a:extLst>
          </p:cNvPr>
          <p:cNvSpPr/>
          <p:nvPr/>
        </p:nvSpPr>
        <p:spPr>
          <a:xfrm>
            <a:off x="796571" y="3087256"/>
            <a:ext cx="68456" cy="684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="" xmlns:a16="http://schemas.microsoft.com/office/drawing/2014/main" id="{213928F1-CE85-4385-A6CF-BC57884F5B05}"/>
              </a:ext>
            </a:extLst>
          </p:cNvPr>
          <p:cNvSpPr/>
          <p:nvPr/>
        </p:nvSpPr>
        <p:spPr>
          <a:xfrm rot="10800000" flipH="1" flipV="1">
            <a:off x="3705480" y="1996726"/>
            <a:ext cx="165735" cy="142875"/>
          </a:xfrm>
          <a:prstGeom prst="triangle">
            <a:avLst/>
          </a:prstGeom>
          <a:solidFill>
            <a:srgbClr val="F39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="" xmlns:a16="http://schemas.microsoft.com/office/drawing/2014/main" id="{6C3B2673-33C0-4A20-96C0-3F594A0C752E}"/>
              </a:ext>
            </a:extLst>
          </p:cNvPr>
          <p:cNvSpPr/>
          <p:nvPr/>
        </p:nvSpPr>
        <p:spPr>
          <a:xfrm rot="10800000">
            <a:off x="2627784" y="3003798"/>
            <a:ext cx="165735" cy="142875"/>
          </a:xfrm>
          <a:prstGeom prst="triangle">
            <a:avLst/>
          </a:prstGeom>
          <a:solidFill>
            <a:srgbClr val="CB4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6A4F321-15DD-4271-9B17-6266014D50D8}"/>
              </a:ext>
            </a:extLst>
          </p:cNvPr>
          <p:cNvSpPr txBox="1"/>
          <p:nvPr/>
        </p:nvSpPr>
        <p:spPr>
          <a:xfrm>
            <a:off x="5508813" y="255547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="" xmlns:a16="http://schemas.microsoft.com/office/drawing/2014/main" id="{D1A6EE10-A8C1-4430-AD70-ADB7B1F8D559}"/>
              </a:ext>
            </a:extLst>
          </p:cNvPr>
          <p:cNvSpPr/>
          <p:nvPr/>
        </p:nvSpPr>
        <p:spPr>
          <a:xfrm rot="10800000">
            <a:off x="5518309" y="3183217"/>
            <a:ext cx="165735" cy="142875"/>
          </a:xfrm>
          <a:prstGeom prst="triangle">
            <a:avLst/>
          </a:prstGeom>
          <a:solidFill>
            <a:srgbClr val="C27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3CD21FC-271D-4000-86F7-9EA4443EB439}"/>
              </a:ext>
            </a:extLst>
          </p:cNvPr>
          <p:cNvSpPr txBox="1"/>
          <p:nvPr/>
        </p:nvSpPr>
        <p:spPr>
          <a:xfrm>
            <a:off x="4572000" y="3363838"/>
            <a:ext cx="2088232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pPr algn="l"/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온 오프라인을 </a:t>
            </a:r>
            <a:r>
              <a: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넘어드는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문어발 확장</a:t>
            </a:r>
            <a:endParaRPr lang="en-US" altLang="ko-KR" sz="1200" dirty="0" smtClean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l"/>
            <a:r>
              <a: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클라우드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서비스로 세계 </a:t>
            </a:r>
            <a:r>
              <a:rPr lang="en-US" altLang="ko-KR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위에 오른 후 음성인식 스피커</a:t>
            </a:r>
            <a:r>
              <a:rPr lang="en-US" altLang="ko-KR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‘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에코</a:t>
            </a:r>
            <a:r>
              <a:rPr lang="en-US" altLang="ko-KR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’, 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인공지능 서비스 </a:t>
            </a:r>
            <a:r>
              <a:rPr lang="en-US" altLang="ko-KR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‘</a:t>
            </a:r>
            <a:r>
              <a: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알렉사</a:t>
            </a:r>
            <a:r>
              <a:rPr lang="en-US" altLang="ko-KR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’ 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로 히트</a:t>
            </a:r>
            <a:endParaRPr lang="en-US" altLang="ko-KR" sz="1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1B143A8C-71FB-4F3F-9072-99D2F334AC8C}"/>
              </a:ext>
            </a:extLst>
          </p:cNvPr>
          <p:cNvSpPr/>
          <p:nvPr/>
        </p:nvSpPr>
        <p:spPr>
          <a:xfrm>
            <a:off x="6080578" y="2060224"/>
            <a:ext cx="131068" cy="1310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BDD89C3E-E41D-4EB6-A226-1D7DBDD66F5C}"/>
              </a:ext>
            </a:extLst>
          </p:cNvPr>
          <p:cNvSpPr/>
          <p:nvPr/>
        </p:nvSpPr>
        <p:spPr>
          <a:xfrm>
            <a:off x="5923285" y="2013823"/>
            <a:ext cx="92802" cy="928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683568" y="3219822"/>
            <a:ext cx="792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2009</a:t>
            </a:r>
            <a:endParaRPr lang="ko-KR" altLang="en-US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9071280-3429-44EC-91BF-38DDC12EEBD9}"/>
              </a:ext>
            </a:extLst>
          </p:cNvPr>
          <p:cNvSpPr txBox="1"/>
          <p:nvPr/>
        </p:nvSpPr>
        <p:spPr>
          <a:xfrm>
            <a:off x="251520" y="1203598"/>
            <a:ext cx="1728192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신발 전문 쇼핑몰 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zappos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인수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2305844" y="1885786"/>
            <a:ext cx="79208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2010</a:t>
            </a:r>
            <a:endParaRPr lang="ko-KR" altLang="en-US" sz="1200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F7A6F3C-E822-4B96-9FD1-946BA06FCAD1}"/>
              </a:ext>
            </a:extLst>
          </p:cNvPr>
          <p:cNvSpPr txBox="1"/>
          <p:nvPr/>
        </p:nvSpPr>
        <p:spPr>
          <a:xfrm>
            <a:off x="1960280" y="3140194"/>
            <a:ext cx="151216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데일리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서비스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woot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인수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3401204" y="2962270"/>
            <a:ext cx="79208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2010</a:t>
            </a:r>
            <a:endParaRPr lang="ko-KR" altLang="en-US" sz="1200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3CD21FC-271D-4000-86F7-9EA4443EB439}"/>
              </a:ext>
            </a:extLst>
          </p:cNvPr>
          <p:cNvSpPr txBox="1"/>
          <p:nvPr/>
        </p:nvSpPr>
        <p:spPr>
          <a:xfrm>
            <a:off x="3048020" y="1347614"/>
            <a:ext cx="146302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Yoon 윤고딕 730" panose="020B0503000000000000" pitchFamily="34" charset="-127"/>
                <a:ea typeface="Yoon 윤고딕 730" panose="020B0503000000000000" pitchFamily="34" charset="-127"/>
              </a:defRPr>
            </a:lvl1pPr>
          </a:lstStyle>
          <a:p>
            <a:r>
              <a: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다이퍼스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닷컴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인수 후 육아 및 </a:t>
            </a:r>
            <a:r>
              <a:rPr lang="ko-KR" altLang="en-US" sz="1200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유아동</a:t>
            </a:r>
            <a:r>
              <a:rPr lang="ko-KR" altLang="en-US" sz="12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카테고리 확장  </a:t>
            </a:r>
            <a:endParaRPr lang="en-US" altLang="ko-KR" sz="1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879F57A-5DFA-48D2-82DB-8298C375DF46}"/>
              </a:ext>
            </a:extLst>
          </p:cNvPr>
          <p:cNvSpPr txBox="1"/>
          <p:nvPr/>
        </p:nvSpPr>
        <p:spPr>
          <a:xfrm>
            <a:off x="4716016" y="1563638"/>
            <a:ext cx="187220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FAC76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최근의 아마존</a:t>
            </a:r>
            <a:endParaRPr lang="ko-KR" altLang="en-US" sz="2000" dirty="0">
              <a:solidFill>
                <a:srgbClr val="FAC76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9832" y="2402473"/>
            <a:ext cx="4320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smtClean="0"/>
              <a:t>1</a:t>
            </a:r>
            <a:r>
              <a:rPr lang="ko-KR" altLang="en-US" sz="500" dirty="0" smtClean="0"/>
              <a:t>개월 후</a:t>
            </a:r>
            <a:endParaRPr lang="ko-KR" altLang="en-US" sz="500" dirty="0"/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500AA3FA-7BBC-478B-8614-71759F355C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148064" y="2375821"/>
            <a:ext cx="936104" cy="391858"/>
          </a:xfrm>
          <a:prstGeom prst="rect">
            <a:avLst/>
          </a:prstGeom>
        </p:spPr>
      </p:pic>
      <p:pic>
        <p:nvPicPr>
          <p:cNvPr id="72" name="그림 71" descr="untitled.png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68" y="2143125"/>
            <a:ext cx="857250" cy="857250"/>
          </a:xfrm>
          <a:prstGeom prst="rect">
            <a:avLst/>
          </a:prstGeom>
        </p:spPr>
      </p:pic>
      <p:pic>
        <p:nvPicPr>
          <p:cNvPr id="73" name="그림 72" descr="untitled.png"/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411760" y="2283718"/>
            <a:ext cx="576064" cy="576064"/>
          </a:xfrm>
          <a:prstGeom prst="rect">
            <a:avLst/>
          </a:prstGeom>
        </p:spPr>
      </p:pic>
      <p:pic>
        <p:nvPicPr>
          <p:cNvPr id="74" name="그림 73" descr="baby-with-diaper_318-44404.jpg"/>
          <p:cNvPicPr>
            <a:picLocks noChangeAspect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1880" y="2273617"/>
            <a:ext cx="596265" cy="596265"/>
          </a:xfrm>
          <a:prstGeom prst="rect">
            <a:avLst/>
          </a:prstGeom>
        </p:spPr>
      </p:pic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61A412E9-24F8-42AD-AED1-D8C5BFAF9BAF}"/>
              </a:ext>
            </a:extLst>
          </p:cNvPr>
          <p:cNvCxnSpPr>
            <a:cxnSpLocks/>
          </p:cNvCxnSpPr>
          <p:nvPr/>
        </p:nvCxnSpPr>
        <p:spPr>
          <a:xfrm flipV="1">
            <a:off x="6300192" y="2571750"/>
            <a:ext cx="543735" cy="4"/>
          </a:xfrm>
          <a:prstGeom prst="line">
            <a:avLst/>
          </a:prstGeom>
          <a:ln w="44450" cap="rnd">
            <a:solidFill>
              <a:srgbClr val="2B243C">
                <a:alpha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780E2BAA-9B9E-4AF4-AFEF-63E4D4EAD0B5}"/>
              </a:ext>
            </a:extLst>
          </p:cNvPr>
          <p:cNvSpPr txBox="1"/>
          <p:nvPr/>
        </p:nvSpPr>
        <p:spPr>
          <a:xfrm>
            <a:off x="7020272" y="2217807"/>
            <a:ext cx="837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rgbClr val="5E596B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ing</a:t>
            </a:r>
            <a:endParaRPr lang="ko-KR" altLang="en-US" sz="4000" dirty="0">
              <a:solidFill>
                <a:srgbClr val="5E596B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9704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00AA3FA-7BBC-478B-8614-71759F355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6993958" y="0"/>
            <a:ext cx="2150042" cy="648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5606" y="1910030"/>
            <a:ext cx="7092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Franklin Gothic Heavy" pitchFamily="34" charset="0"/>
              </a:rPr>
              <a:t>Why did Amazon use Big</a:t>
            </a:r>
            <a:endParaRPr lang="ko-KR" altLang="en-US" sz="4000" dirty="0">
              <a:latin typeface="Franklin Gothic Heavy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606" y="2571750"/>
            <a:ext cx="7092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Franklin Gothic Heavy" pitchFamily="34" charset="0"/>
              </a:rPr>
              <a:t>Data technology?</a:t>
            </a:r>
            <a:endParaRPr lang="ko-KR" altLang="en-US" sz="4000" dirty="0">
              <a:latin typeface="Franklin Gothic Heavy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923928" y="0"/>
            <a:ext cx="5220072" cy="5143500"/>
            <a:chOff x="3203848" y="0"/>
            <a:chExt cx="5940152" cy="5143500"/>
          </a:xfrm>
          <a:solidFill>
            <a:schemeClr val="tx1">
              <a:lumMod val="85000"/>
              <a:lumOff val="15000"/>
              <a:alpha val="80000"/>
            </a:schemeClr>
          </a:solidFill>
        </p:grpSpPr>
        <p:sp>
          <p:nvSpPr>
            <p:cNvPr id="9" name="직사각형 8"/>
            <p:cNvSpPr/>
            <p:nvPr/>
          </p:nvSpPr>
          <p:spPr>
            <a:xfrm>
              <a:off x="4572000" y="0"/>
              <a:ext cx="4572000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/>
            <p:cNvSpPr/>
            <p:nvPr/>
          </p:nvSpPr>
          <p:spPr>
            <a:xfrm flipH="1">
              <a:off x="3203848" y="0"/>
              <a:ext cx="1368152" cy="51435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88024" y="113159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고객 자신보다 고객을 더 잘 이해할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3075806"/>
            <a:ext cx="41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사용자에게 알맞은 상품을 추천해주기</a:t>
            </a:r>
            <a:endParaRPr lang="ko-KR" altLang="en-US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141962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수 있게 하려고 </a:t>
            </a:r>
            <a:r>
              <a:rPr lang="ko-KR" altLang="en-US" i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빅데이터를</a:t>
            </a:r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사용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8" y="336383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위해서 </a:t>
            </a:r>
            <a:r>
              <a:rPr lang="ko-KR" altLang="en-US" i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빅데이터를</a:t>
            </a:r>
            <a:r>
              <a:rPr lang="ko-KR" altLang="en-US" i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사용</a:t>
            </a:r>
            <a:endParaRPr lang="ko-KR" altLang="en-US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511</Words>
  <Application>Microsoft Office PowerPoint</Application>
  <PresentationFormat>화면 슬라이드 쇼(16:9)</PresentationFormat>
  <Paragraphs>131</Paragraphs>
  <Slides>23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SAMSUNG</cp:lastModifiedBy>
  <cp:revision>141</cp:revision>
  <dcterms:created xsi:type="dcterms:W3CDTF">2017-12-04T14:07:31Z</dcterms:created>
  <dcterms:modified xsi:type="dcterms:W3CDTF">2018-05-30T18:02:58Z</dcterms:modified>
</cp:coreProperties>
</file>