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457" r:id="rId3"/>
    <p:sldId id="434" r:id="rId4"/>
    <p:sldId id="423" r:id="rId5"/>
    <p:sldId id="377" r:id="rId6"/>
    <p:sldId id="424" r:id="rId7"/>
    <p:sldId id="410" r:id="rId8"/>
    <p:sldId id="411" r:id="rId9"/>
    <p:sldId id="425" r:id="rId10"/>
    <p:sldId id="430" r:id="rId11"/>
    <p:sldId id="413" r:id="rId12"/>
    <p:sldId id="412" r:id="rId13"/>
    <p:sldId id="446" r:id="rId14"/>
    <p:sldId id="447" r:id="rId15"/>
    <p:sldId id="420" r:id="rId16"/>
    <p:sldId id="428" r:id="rId17"/>
    <p:sldId id="415" r:id="rId18"/>
    <p:sldId id="449" r:id="rId19"/>
    <p:sldId id="458" r:id="rId20"/>
    <p:sldId id="416" r:id="rId21"/>
    <p:sldId id="429" r:id="rId22"/>
    <p:sldId id="451" r:id="rId23"/>
    <p:sldId id="452" r:id="rId24"/>
    <p:sldId id="453" r:id="rId25"/>
    <p:sldId id="456" r:id="rId26"/>
    <p:sldId id="438" r:id="rId27"/>
    <p:sldId id="417" r:id="rId28"/>
    <p:sldId id="448" r:id="rId29"/>
    <p:sldId id="437" r:id="rId30"/>
    <p:sldId id="454" r:id="rId31"/>
    <p:sldId id="418" r:id="rId32"/>
    <p:sldId id="459" r:id="rId33"/>
    <p:sldId id="460" r:id="rId34"/>
    <p:sldId id="461" r:id="rId35"/>
    <p:sldId id="455" r:id="rId36"/>
    <p:sldId id="419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C0EFEB-822F-4AB4-BEA4-777C4E492DB3}">
          <p14:sldIdLst>
            <p14:sldId id="256"/>
            <p14:sldId id="457"/>
            <p14:sldId id="434"/>
            <p14:sldId id="423"/>
            <p14:sldId id="377"/>
            <p14:sldId id="424"/>
            <p14:sldId id="410"/>
            <p14:sldId id="411"/>
            <p14:sldId id="425"/>
            <p14:sldId id="430"/>
            <p14:sldId id="413"/>
            <p14:sldId id="412"/>
            <p14:sldId id="446"/>
            <p14:sldId id="447"/>
            <p14:sldId id="420"/>
            <p14:sldId id="428"/>
            <p14:sldId id="415"/>
            <p14:sldId id="449"/>
            <p14:sldId id="458"/>
          </p14:sldIdLst>
        </p14:section>
        <p14:section name="제목 없는 구역" id="{236E10A4-2939-49FD-B89A-B6876F067A03}">
          <p14:sldIdLst>
            <p14:sldId id="416"/>
            <p14:sldId id="429"/>
            <p14:sldId id="451"/>
            <p14:sldId id="452"/>
            <p14:sldId id="453"/>
            <p14:sldId id="456"/>
            <p14:sldId id="438"/>
            <p14:sldId id="417"/>
            <p14:sldId id="448"/>
            <p14:sldId id="437"/>
            <p14:sldId id="454"/>
            <p14:sldId id="418"/>
            <p14:sldId id="459"/>
            <p14:sldId id="460"/>
            <p14:sldId id="461"/>
            <p14:sldId id="455"/>
            <p14:sldId id="41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FF3399"/>
    <a:srgbClr val="92D050"/>
    <a:srgbClr val="94B6D2"/>
    <a:srgbClr val="FFFF00"/>
    <a:srgbClr val="EFE0BE"/>
    <a:srgbClr val="FF9900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909" autoAdjust="0"/>
  </p:normalViewPr>
  <p:slideViewPr>
    <p:cSldViewPr>
      <p:cViewPr varScale="1">
        <p:scale>
          <a:sx n="121" d="100"/>
          <a:sy n="121" d="100"/>
        </p:scale>
        <p:origin x="16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0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8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896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2018-02-05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장점과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템플릿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코드의 재사용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높은 소프트웨어의 생산성과 유용성</a:t>
            </a:r>
            <a:endParaRPr lang="en-US" altLang="ko-KR" dirty="0" smtClean="0"/>
          </a:p>
          <a:p>
            <a:r>
              <a:rPr lang="ko-KR" altLang="en-US" dirty="0" smtClean="0"/>
              <a:t>템플릿 단점</a:t>
            </a:r>
            <a:endParaRPr lang="en-US" altLang="ko-KR" dirty="0" smtClean="0"/>
          </a:p>
          <a:p>
            <a:pPr lvl="1"/>
            <a:r>
              <a:rPr lang="ko-KR" altLang="en-US" dirty="0" err="1"/>
              <a:t>포팅에</a:t>
            </a:r>
            <a:r>
              <a:rPr lang="ko-KR" altLang="en-US" dirty="0"/>
              <a:t> 취약</a:t>
            </a:r>
            <a:endParaRPr lang="en-US" altLang="ko-KR" dirty="0"/>
          </a:p>
          <a:p>
            <a:pPr lvl="2"/>
            <a:r>
              <a:rPr lang="ko-KR" altLang="en-US" dirty="0" smtClean="0"/>
              <a:t>컴파일러에 따라 지원하지 않을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오류 메시지 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디버깅에 많은 어려움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generic programming</a:t>
            </a:r>
          </a:p>
          <a:p>
            <a:pPr lvl="2"/>
            <a:r>
              <a:rPr lang="ko-KR" altLang="en-US" dirty="0" smtClean="0"/>
              <a:t>일반화 프로그래밍이라고도 부름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함수나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클래스를 활용하는 프로그래밍 기법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STL(Standard Template Library)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보편화 추세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Java, C# </a:t>
            </a:r>
            <a:r>
              <a:rPr lang="ko-KR" altLang="en-US" dirty="0" smtClean="0"/>
              <a:t>등 많은 언어에서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10–2 </a:t>
            </a:r>
            <a:r>
              <a:rPr lang="ko-KR" altLang="en-US" dirty="0" smtClean="0"/>
              <a:t>큰 </a:t>
            </a:r>
            <a:r>
              <a:rPr lang="ko-KR" altLang="en-US" dirty="0"/>
              <a:t>값을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bigger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1753652"/>
            <a:ext cx="6048672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template &lt;class T&gt;</a:t>
            </a:r>
          </a:p>
          <a:p>
            <a:pPr defTabSz="180000"/>
            <a:r>
              <a:rPr lang="en-US" altLang="ko-KR" sz="1400" b="1" dirty="0"/>
              <a:t>T bigger(T a, T b) </a:t>
            </a:r>
            <a:r>
              <a:rPr lang="en-US" altLang="ko-KR" sz="1400" dirty="0"/>
              <a:t>{ // </a:t>
            </a:r>
            <a:r>
              <a:rPr lang="ko-KR" altLang="en-US" sz="1400" dirty="0"/>
              <a:t>두 개의 매개 변수를 비교하여 큰 값을 리턴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if(a &gt; b)</a:t>
            </a:r>
          </a:p>
          <a:p>
            <a:pPr defTabSz="180000"/>
            <a:r>
              <a:rPr lang="en-US" altLang="ko-KR" sz="1400" dirty="0"/>
              <a:t>		return a; 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return b;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a=20, b=50;</a:t>
            </a:r>
          </a:p>
          <a:p>
            <a:pPr defTabSz="180000"/>
            <a:r>
              <a:rPr lang="en-US" altLang="ko-KR" sz="1400" dirty="0"/>
              <a:t>	char c='a', d='z';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bigger(a, b)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bigger(c, d)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547664" y="5661248"/>
            <a:ext cx="604867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50</a:t>
            </a:r>
          </a:p>
          <a:p>
            <a:r>
              <a:rPr lang="en-US" altLang="ko-KR" sz="1400" dirty="0"/>
              <a:t>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z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21281"/>
            <a:ext cx="729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두 값을 매개 변수로 받아 큰 값을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제네릭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bigger()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10–3 </a:t>
            </a:r>
            <a:r>
              <a:rPr lang="ko-KR" altLang="en-US" dirty="0" smtClean="0"/>
              <a:t>배열의 합을 구하여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add()</a:t>
            </a:r>
            <a:r>
              <a:rPr lang="ko-KR" altLang="en-US" dirty="0"/>
              <a:t>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753652"/>
            <a:ext cx="756084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template &lt;class T&gt;</a:t>
            </a:r>
          </a:p>
          <a:p>
            <a:pPr defTabSz="180000"/>
            <a:r>
              <a:rPr lang="en-US" altLang="ko-KR" sz="1400" b="1" dirty="0" smtClean="0"/>
              <a:t>T add(T data [],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n) </a:t>
            </a:r>
            <a:r>
              <a:rPr lang="en-US" altLang="ko-KR" sz="1400" dirty="0" smtClean="0"/>
              <a:t>{ // 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개의 원소를 합한 결과를 리턴</a:t>
            </a:r>
          </a:p>
          <a:p>
            <a:pPr defTabSz="180000"/>
            <a:r>
              <a:rPr lang="ko-KR" altLang="en-US" sz="1400" dirty="0" smtClean="0"/>
              <a:t>	</a:t>
            </a:r>
            <a:r>
              <a:rPr lang="en-US" altLang="ko-KR" sz="1400" dirty="0" smtClean="0"/>
              <a:t>T sum = 0;</a:t>
            </a:r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&lt;n;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</a:t>
            </a:r>
          </a:p>
          <a:p>
            <a:pPr defTabSz="180000"/>
            <a:r>
              <a:rPr lang="en-US" altLang="ko-KR" sz="1400" dirty="0" smtClean="0"/>
              <a:t>		sum += data[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return sum; // sum</a:t>
            </a:r>
            <a:r>
              <a:rPr lang="ko-KR" altLang="en-US" sz="1400" dirty="0" smtClean="0"/>
              <a:t>와 타입과 리턴 타입이 모두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로 선언되어 있음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x[] = {1,2,3,4,5};</a:t>
            </a:r>
          </a:p>
          <a:p>
            <a:pPr defTabSz="180000"/>
            <a:r>
              <a:rPr lang="en-US" altLang="ko-KR" sz="1400" dirty="0" smtClean="0"/>
              <a:t>	double d[] = {1.2, 2.3, 3.4, 4.5, 5.6, 6.7};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"sum of x[] = " &lt;&lt; </a:t>
            </a:r>
            <a:r>
              <a:rPr lang="en-US" altLang="ko-KR" sz="1400" b="1" dirty="0" smtClean="0"/>
              <a:t>add(x, 5) </a:t>
            </a:r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와 원소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개의 합을 계산</a:t>
            </a:r>
          </a:p>
          <a:p>
            <a:pPr defTabSz="180000"/>
            <a:r>
              <a:rPr lang="ko-KR" altLang="en-US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"sum of d[] = " &lt;&lt; </a:t>
            </a:r>
            <a:r>
              <a:rPr lang="en-US" altLang="ko-KR" sz="1400" b="1" dirty="0" smtClean="0"/>
              <a:t>add(d, 6) </a:t>
            </a:r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d</a:t>
            </a:r>
            <a:r>
              <a:rPr lang="ko-KR" altLang="en-US" sz="1400" dirty="0" smtClean="0"/>
              <a:t>와 원소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개의 합을 계산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06068" y="6074132"/>
            <a:ext cx="755436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sum of x[] = 15</a:t>
            </a:r>
          </a:p>
          <a:p>
            <a:r>
              <a:rPr lang="en-US" altLang="ko-KR" sz="1400" dirty="0"/>
              <a:t>sum of d[] = 23.7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321281"/>
            <a:ext cx="8023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배열과 크기를 매개 변수로 받아 합을 구하여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함수 </a:t>
            </a:r>
            <a:r>
              <a:rPr lang="en-US" altLang="ko-KR" dirty="0"/>
              <a:t>add()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10-4 </a:t>
            </a:r>
            <a:r>
              <a:rPr lang="ko-KR" altLang="en-US" dirty="0" smtClean="0"/>
              <a:t>배열을 복사하는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</a:t>
            </a:r>
            <a:r>
              <a:rPr lang="en-US" altLang="ko-KR" dirty="0" err="1" smtClean="0"/>
              <a:t>mcopy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708472"/>
            <a:ext cx="619268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 </a:t>
            </a:r>
            <a:r>
              <a:rPr lang="en-US" altLang="ko-KR" sz="1200" dirty="0"/>
              <a:t>T1, T2</a:t>
            </a:r>
            <a:r>
              <a:rPr lang="ko-KR" altLang="en-US" sz="1200" dirty="0"/>
              <a:t>를 가지는 </a:t>
            </a:r>
            <a:r>
              <a:rPr lang="en-US" altLang="ko-KR" sz="1200" dirty="0"/>
              <a:t>copy()</a:t>
            </a:r>
            <a:r>
              <a:rPr lang="ko-KR" altLang="en-US" sz="1200" dirty="0"/>
              <a:t>의 템플릿</a:t>
            </a:r>
          </a:p>
          <a:p>
            <a:pPr defTabSz="180000"/>
            <a:r>
              <a:rPr lang="en-US" altLang="ko-KR" sz="1200" b="1" dirty="0"/>
              <a:t>template &lt;class T1, class T2&gt; 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(T1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 [], T2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//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[]</a:t>
            </a:r>
            <a:r>
              <a:rPr lang="ko-KR" altLang="en-US" sz="1200" dirty="0"/>
              <a:t>의 </a:t>
            </a:r>
            <a:r>
              <a:rPr lang="en-US" altLang="ko-KR" sz="1200" dirty="0"/>
              <a:t>n</a:t>
            </a:r>
            <a:r>
              <a:rPr lang="ko-KR" altLang="en-US" sz="1200" dirty="0"/>
              <a:t>개 원소를 </a:t>
            </a:r>
            <a:r>
              <a:rPr lang="en-US" altLang="ko-KR" sz="1200" dirty="0" err="1" smtClean="0"/>
              <a:t>dest</a:t>
            </a:r>
            <a:r>
              <a:rPr lang="en-US" altLang="ko-KR" sz="1200" dirty="0" smtClean="0"/>
              <a:t>[]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복사하는 함수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(T2)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// T1 </a:t>
            </a:r>
            <a:r>
              <a:rPr lang="ko-KR" altLang="en-US" sz="1200" dirty="0"/>
              <a:t>타입의 값을 </a:t>
            </a:r>
            <a:r>
              <a:rPr lang="en-US" altLang="ko-KR" sz="1200" dirty="0"/>
              <a:t>T2 </a:t>
            </a:r>
            <a:r>
              <a:rPr lang="ko-KR" altLang="en-US" sz="1200" dirty="0"/>
              <a:t>타입으로 변환한다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en-US" altLang="ko-KR" sz="1200" dirty="0"/>
              <a:t>	double d[5];</a:t>
            </a:r>
          </a:p>
          <a:p>
            <a:pPr defTabSz="180000"/>
            <a:r>
              <a:rPr lang="en-US" altLang="ko-KR" sz="1200" dirty="0"/>
              <a:t>	char c[5] = {'H', 'e', 'l', 'l', 'o'}, e[5];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(x, d, 5);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원소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개를 </a:t>
            </a:r>
            <a:r>
              <a:rPr lang="en-US" altLang="ko-KR" sz="1200" dirty="0"/>
              <a:t>double d[]</a:t>
            </a:r>
            <a:r>
              <a:rPr lang="ko-KR" altLang="en-US" sz="1200" dirty="0"/>
              <a:t>에 복사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(c, e, 5);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char c[]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원소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개를 </a:t>
            </a:r>
            <a:r>
              <a:rPr lang="en-US" altLang="ko-KR" sz="1200" dirty="0" smtClean="0"/>
              <a:t>char e[]</a:t>
            </a:r>
            <a:r>
              <a:rPr lang="ko-KR" altLang="en-US" sz="1200" dirty="0"/>
              <a:t>에 복사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d[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d[]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e[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e[]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	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191787" y="6135687"/>
            <a:ext cx="619663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1 2 3 4 5</a:t>
            </a:r>
          </a:p>
          <a:p>
            <a:r>
              <a:rPr lang="en-US" altLang="ko-KR" sz="1200" dirty="0"/>
              <a:t>H e l </a:t>
            </a:r>
            <a:r>
              <a:rPr lang="en-US" altLang="ko-KR" sz="1200" dirty="0" err="1"/>
              <a:t>l</a:t>
            </a:r>
            <a:r>
              <a:rPr lang="en-US" altLang="ko-KR" sz="1200" dirty="0"/>
              <a:t> o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3481" y="3931555"/>
            <a:ext cx="1818924" cy="476436"/>
          </a:xfrm>
          <a:prstGeom prst="wedgeRoundRectCallout">
            <a:avLst>
              <a:gd name="adj1" fmla="val 80354"/>
              <a:gd name="adj2" fmla="val 65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mcopy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T1</a:t>
            </a:r>
            <a:r>
              <a:rPr lang="ko-KR" altLang="en-US" sz="1000" dirty="0">
                <a:solidFill>
                  <a:schemeClr val="tx1"/>
                </a:solidFill>
              </a:rPr>
              <a:t>은 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r>
              <a:rPr lang="en-US" altLang="ko-KR" sz="1000" dirty="0">
                <a:solidFill>
                  <a:schemeClr val="tx1"/>
                </a:solidFill>
              </a:rPr>
              <a:t>, T2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321281"/>
            <a:ext cx="788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두 개의 배열을 매개 변수로 받아 배열을 복사하는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 err="1"/>
              <a:t>mcopy</a:t>
            </a:r>
            <a:r>
              <a:rPr lang="en-US" altLang="ko-KR" dirty="0"/>
              <a:t>() </a:t>
            </a:r>
            <a:r>
              <a:rPr lang="ko-KR" altLang="en-US" dirty="0"/>
              <a:t>함수를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61353" y="4939171"/>
            <a:ext cx="1818924" cy="476436"/>
          </a:xfrm>
          <a:prstGeom prst="wedgeRoundRectCallout">
            <a:avLst>
              <a:gd name="adj1" fmla="val 80354"/>
              <a:gd name="adj2" fmla="val -684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mcopy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T1, T2 </a:t>
            </a:r>
            <a:r>
              <a:rPr lang="ko-KR" altLang="en-US" sz="1000" dirty="0">
                <a:solidFill>
                  <a:schemeClr val="tx1"/>
                </a:solidFill>
              </a:rPr>
              <a:t>모두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배열을 출력하는 </a:t>
            </a:r>
            <a:r>
              <a:rPr lang="en-US" altLang="ko-KR" dirty="0" smtClean="0"/>
              <a:t>print() </a:t>
            </a:r>
            <a:r>
              <a:rPr lang="ko-KR" altLang="en-US" dirty="0" smtClean="0"/>
              <a:t>템플릿 함수의 문제점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84782" y="1412776"/>
            <a:ext cx="3874627" cy="3733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array[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'\t';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x[] = {1,2,3,4,5};</a:t>
            </a:r>
          </a:p>
          <a:p>
            <a:pPr defTabSz="180000"/>
            <a:r>
              <a:rPr lang="fr-FR" altLang="ko-KR" sz="1200" dirty="0" smtClean="0"/>
              <a:t>	double </a:t>
            </a:r>
            <a:r>
              <a:rPr lang="fr-FR" altLang="ko-KR" sz="1200" dirty="0"/>
              <a:t>d[5] = { 1.1, 2.2, 3.3, 4.4, 5.5 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print(x</a:t>
            </a:r>
            <a:r>
              <a:rPr lang="en-US" altLang="ko-KR" sz="1200" b="1" dirty="0"/>
              <a:t>, 5); </a:t>
            </a:r>
          </a:p>
          <a:p>
            <a:pPr defTabSz="180000"/>
            <a:r>
              <a:rPr lang="en-US" altLang="ko-KR" sz="1200" b="1" dirty="0" smtClean="0"/>
              <a:t>	print(d</a:t>
            </a:r>
            <a:r>
              <a:rPr lang="en-US" altLang="ko-KR" sz="1200" b="1" dirty="0"/>
              <a:t>, 5);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char </a:t>
            </a:r>
            <a:r>
              <a:rPr lang="en-US" altLang="ko-KR" sz="1200" dirty="0"/>
              <a:t>c[5] = {1, 2, 3, 4, 5};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print(c</a:t>
            </a:r>
            <a:r>
              <a:rPr lang="en-US" altLang="ko-KR" sz="1200" b="1" dirty="0"/>
              <a:t>, 5);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499992" y="392341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20714" y="463269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99592" y="2348880"/>
            <a:ext cx="1656184" cy="586287"/>
          </a:xfrm>
          <a:prstGeom prst="wedgeRoundRectCallout">
            <a:avLst>
              <a:gd name="adj1" fmla="val 83524"/>
              <a:gd name="adj2" fmla="val 53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 구체화되는  경우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정수 </a:t>
            </a:r>
            <a:r>
              <a:rPr lang="en-US" altLang="ko-KR" sz="1000" dirty="0">
                <a:solidFill>
                  <a:schemeClr val="tx1"/>
                </a:solidFill>
              </a:rPr>
              <a:t>1, 2, 3, 4, 5</a:t>
            </a:r>
            <a:r>
              <a:rPr lang="ko-KR" altLang="en-US" sz="1000" dirty="0">
                <a:solidFill>
                  <a:schemeClr val="tx1"/>
                </a:solidFill>
              </a:rPr>
              <a:t>에 대한 그래픽 문자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69" y="5341435"/>
            <a:ext cx="3903441" cy="12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자유형 6"/>
          <p:cNvSpPr/>
          <p:nvPr/>
        </p:nvSpPr>
        <p:spPr>
          <a:xfrm>
            <a:off x="1714500" y="2935167"/>
            <a:ext cx="1057300" cy="3086121"/>
          </a:xfrm>
          <a:custGeom>
            <a:avLst/>
            <a:gdLst>
              <a:gd name="connsiteX0" fmla="*/ 0 w 1059873"/>
              <a:gd name="connsiteY0" fmla="*/ 0 h 3377046"/>
              <a:gd name="connsiteX1" fmla="*/ 374073 w 1059873"/>
              <a:gd name="connsiteY1" fmla="*/ 2524991 h 3377046"/>
              <a:gd name="connsiteX2" fmla="*/ 1059873 w 1059873"/>
              <a:gd name="connsiteY2" fmla="*/ 3377046 h 33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873" h="3377046">
                <a:moveTo>
                  <a:pt x="0" y="0"/>
                </a:moveTo>
                <a:cubicBezTo>
                  <a:pt x="98714" y="981075"/>
                  <a:pt x="197428" y="1962150"/>
                  <a:pt x="374073" y="2524991"/>
                </a:cubicBezTo>
                <a:cubicBezTo>
                  <a:pt x="550719" y="3087832"/>
                  <a:pt x="805296" y="3232439"/>
                  <a:pt x="1059873" y="3377046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0232" y="1412776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char</a:t>
            </a:r>
            <a:r>
              <a:rPr lang="ko-KR" altLang="en-US" sz="1600" dirty="0" smtClean="0">
                <a:solidFill>
                  <a:srgbClr val="FF0000"/>
                </a:solidFill>
              </a:rPr>
              <a:t>로 구체화되면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숫자대신 문자가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출력되는 문제 발생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1674" y="18864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10-5 </a:t>
            </a:r>
            <a:r>
              <a:rPr lang="ko-KR" altLang="en-US" dirty="0" smtClean="0"/>
              <a:t>템플릿 함수보다 중복 함수가 우선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980728"/>
            <a:ext cx="59046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void print(char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// </a:t>
            </a:r>
            <a:r>
              <a:rPr lang="en-US" altLang="ko-KR" sz="1200" dirty="0" smtClean="0"/>
              <a:t>char </a:t>
            </a:r>
            <a:r>
              <a:rPr lang="ko-KR" altLang="en-US" sz="1200" dirty="0" smtClean="0"/>
              <a:t>배열을 출력하기 위한 함수 중복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dirty="0"/>
              <a:t>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 //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변환하여 정수 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en-US" altLang="ko-KR" sz="1200" dirty="0"/>
              <a:t>	double d[5] = { 1.1, 2.2, 3.3, 4.4, 5.5 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print(x, 5); </a:t>
            </a:r>
          </a:p>
          <a:p>
            <a:pPr defTabSz="180000"/>
            <a:r>
              <a:rPr lang="en-US" altLang="ko-KR" sz="1200" b="1" dirty="0"/>
              <a:t>	print(d, 5);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c[5] = {</a:t>
            </a:r>
            <a:r>
              <a:rPr lang="en-US" altLang="ko-KR" sz="1200" dirty="0" smtClean="0"/>
              <a:t>1,2,3,4,5</a:t>
            </a:r>
            <a:r>
              <a:rPr lang="en-US" altLang="ko-KR" sz="1200" dirty="0"/>
              <a:t>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print(c, 5);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2392738" y="2992346"/>
            <a:ext cx="470092" cy="2340302"/>
          </a:xfrm>
          <a:custGeom>
            <a:avLst/>
            <a:gdLst>
              <a:gd name="connsiteX0" fmla="*/ 470092 w 470092"/>
              <a:gd name="connsiteY0" fmla="*/ 1399591 h 1399591"/>
              <a:gd name="connsiteX1" fmla="*/ 3561 w 470092"/>
              <a:gd name="connsiteY1" fmla="*/ 765110 h 1399591"/>
              <a:gd name="connsiteX2" fmla="*/ 292810 w 470092"/>
              <a:gd name="connsiteY2" fmla="*/ 0 h 139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92" h="1399591">
                <a:moveTo>
                  <a:pt x="470092" y="1399591"/>
                </a:moveTo>
                <a:cubicBezTo>
                  <a:pt x="251600" y="1198983"/>
                  <a:pt x="33108" y="998375"/>
                  <a:pt x="3561" y="765110"/>
                </a:cubicBezTo>
                <a:cubicBezTo>
                  <a:pt x="-25986" y="531845"/>
                  <a:pt x="133412" y="265922"/>
                  <a:pt x="29281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71600" y="2569586"/>
            <a:ext cx="1304635" cy="476436"/>
          </a:xfrm>
          <a:prstGeom prst="wedgeRoundRectCallout">
            <a:avLst>
              <a:gd name="adj1" fmla="val 80104"/>
              <a:gd name="adj2" fmla="val 319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함수와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99592" y="3789040"/>
            <a:ext cx="1304635" cy="476436"/>
          </a:xfrm>
          <a:prstGeom prst="wedgeRoundRectCallout">
            <a:avLst>
              <a:gd name="adj1" fmla="val 65692"/>
              <a:gd name="adj2" fmla="val -299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함수가 우선 바인딩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27784" y="5949280"/>
            <a:ext cx="590465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1       2       3       4       5</a:t>
            </a:r>
          </a:p>
          <a:p>
            <a:r>
              <a:rPr lang="en-US" altLang="ko-KR" sz="1200" dirty="0"/>
              <a:t>1.1     2.2     3.3     4.4     5.5</a:t>
            </a:r>
          </a:p>
          <a:p>
            <a:r>
              <a:rPr lang="en-US" altLang="ko-KR" sz="1200" dirty="0"/>
              <a:t>1       2       3       4       5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224317" y="6369524"/>
            <a:ext cx="504056" cy="226087"/>
          </a:xfrm>
          <a:prstGeom prst="wedgeRoundRectCallout">
            <a:avLst>
              <a:gd name="adj1" fmla="val -158115"/>
              <a:gd name="adj2" fmla="val -7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728621" y="1846555"/>
            <a:ext cx="4735504" cy="27964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28621" y="1846555"/>
            <a:ext cx="4887904" cy="29488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948264" y="4795421"/>
            <a:ext cx="1304635" cy="476436"/>
          </a:xfrm>
          <a:prstGeom prst="wedgeRoundRectCallout">
            <a:avLst>
              <a:gd name="adj1" fmla="val -43061"/>
              <a:gd name="adj2" fmla="val -85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함수로부터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선언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구현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클래스 구체화 및 객체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46740" y="1268760"/>
            <a:ext cx="424847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data [100]; // T </a:t>
            </a:r>
            <a:r>
              <a:rPr lang="ko-KR" altLang="en-US" sz="1200" dirty="0"/>
              <a:t>타입의 배열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MyStack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void 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element); </a:t>
            </a:r>
            <a:endParaRPr lang="en-US" altLang="ko-KR" sz="1200" dirty="0" smtClean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pop();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212976"/>
            <a:ext cx="42484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</a:p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b="1" dirty="0"/>
              <a:t>template &lt;class T&gt; </a:t>
            </a:r>
            <a:r>
              <a:rPr lang="en-US" altLang="ko-KR" sz="1200" b="1" dirty="0" smtClean="0"/>
              <a:t>T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::pop() {</a:t>
            </a:r>
          </a:p>
          <a:p>
            <a:pPr defTabSz="180000" fontAlgn="base" latinLnBrk="0"/>
            <a:r>
              <a:rPr lang="en-US" altLang="ko-KR" sz="1200" dirty="0"/>
              <a:t>	...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13120" y="5157192"/>
            <a:ext cx="561662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iStack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생성</a:t>
            </a:r>
          </a:p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&lt;double&gt;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dStack</a:t>
            </a:r>
            <a:r>
              <a:rPr lang="en-US" altLang="ko-KR" sz="1200" dirty="0"/>
              <a:t>; // double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 smtClean="0"/>
              <a:t>iStack.push</a:t>
            </a:r>
            <a:r>
              <a:rPr lang="en-US" altLang="ko-KR" sz="1200" dirty="0" smtClean="0"/>
              <a:t>(3); </a:t>
            </a:r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iStack.pop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dStack.push</a:t>
            </a:r>
            <a:r>
              <a:rPr lang="en-US" altLang="ko-KR" sz="1200" dirty="0" smtClean="0"/>
              <a:t>(3.5); </a:t>
            </a:r>
          </a:p>
          <a:p>
            <a:pPr defTabSz="180000" fontAlgn="base" latinLnBrk="0"/>
            <a:r>
              <a:rPr lang="en-US" altLang="ko-KR" sz="1200" dirty="0" smtClean="0"/>
              <a:t>double d = </a:t>
            </a:r>
            <a:r>
              <a:rPr lang="en-US" altLang="ko-KR" sz="1200" dirty="0" err="1" smtClean="0"/>
              <a:t>dStack.pop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20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10–6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908720"/>
            <a:ext cx="3816424" cy="578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;// top of stack</a:t>
            </a:r>
          </a:p>
          <a:p>
            <a:pPr defTabSz="180000"/>
            <a:r>
              <a:rPr lang="en-US" altLang="ko-KR" sz="1000" dirty="0"/>
              <a:t>	T data [100]; // T </a:t>
            </a:r>
            <a:r>
              <a:rPr lang="ko-KR" altLang="en-US" sz="1000" dirty="0"/>
              <a:t>타입의 배열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스택의</a:t>
            </a:r>
            <a:r>
              <a:rPr lang="ko-KR" altLang="en-US" sz="1000" dirty="0"/>
              <a:t> 크기는 </a:t>
            </a:r>
            <a:r>
              <a:rPr lang="en-US" altLang="ko-KR" sz="1000" dirty="0"/>
              <a:t>100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MyStack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void push(T element); // </a:t>
            </a:r>
            <a:r>
              <a:rPr lang="en-US" altLang="ko-KR" sz="1000" dirty="0" smtClean="0"/>
              <a:t>element</a:t>
            </a:r>
            <a:r>
              <a:rPr lang="ko-KR" altLang="en-US" sz="1000" dirty="0"/>
              <a:t>를 </a:t>
            </a:r>
            <a:r>
              <a:rPr lang="en-US" altLang="ko-KR" sz="1000" dirty="0"/>
              <a:t>data [] </a:t>
            </a:r>
            <a:r>
              <a:rPr lang="ko-KR" altLang="en-US" sz="1000" dirty="0"/>
              <a:t>배열에 삽입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 pop(); // </a:t>
            </a:r>
            <a:r>
              <a:rPr lang="ko-KR" altLang="en-US" sz="1000" dirty="0" err="1" smtClean="0"/>
              <a:t>스택의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탑에 있는 데이터를 </a:t>
            </a:r>
            <a:r>
              <a:rPr lang="en-US" altLang="ko-KR" sz="1000" dirty="0"/>
              <a:t>data[] </a:t>
            </a:r>
            <a:r>
              <a:rPr lang="ko-KR" altLang="en-US" sz="1000" dirty="0"/>
              <a:t>배열에서 리턴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 -1; // </a:t>
            </a:r>
            <a:r>
              <a:rPr lang="ko-KR" altLang="en-US" sz="1000" dirty="0" err="1"/>
              <a:t>스택은</a:t>
            </a:r>
            <a:r>
              <a:rPr lang="ko-KR" altLang="en-US" sz="1000" dirty="0"/>
              <a:t> 비어 있음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void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&lt;T&gt;::push(T element)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99)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full";</a:t>
            </a:r>
          </a:p>
          <a:p>
            <a:pPr defTabSz="180000"/>
            <a:r>
              <a:rPr lang="en-US" altLang="ko-KR" sz="1000" dirty="0"/>
              <a:t>		return;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] = element;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/>
              <a:t>template &lt;class T&gt; </a:t>
            </a:r>
          </a:p>
          <a:p>
            <a:pPr defTabSz="180000"/>
            <a:r>
              <a:rPr lang="en-US" altLang="ko-KR" sz="1000" b="1" dirty="0"/>
              <a:t>T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&lt;T&gt;::pop()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T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-1)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empty";</a:t>
            </a:r>
          </a:p>
          <a:p>
            <a:pPr defTabSz="180000"/>
            <a:r>
              <a:rPr lang="en-US" altLang="ko-KR" sz="1000" dirty="0"/>
              <a:t>		return 0; // </a:t>
            </a:r>
            <a:r>
              <a:rPr lang="ko-KR" altLang="en-US" sz="1000" dirty="0" smtClean="0"/>
              <a:t>오류 표시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 = 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--];</a:t>
            </a:r>
          </a:p>
          <a:p>
            <a:pPr defTabSz="180000"/>
            <a:r>
              <a:rPr lang="en-US" altLang="ko-KR" sz="1000" dirty="0"/>
              <a:t>	return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27984" y="908719"/>
            <a:ext cx="453650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&gt; </a:t>
            </a:r>
            <a:r>
              <a:rPr lang="en-US" altLang="ko-KR" sz="1000" b="1" dirty="0" err="1"/>
              <a:t>iStack</a:t>
            </a:r>
            <a:r>
              <a:rPr lang="en-US" altLang="ko-KR" sz="1000" dirty="0"/>
              <a:t>; //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ko-KR" altLang="en-US" sz="1000" dirty="0"/>
              <a:t>만 </a:t>
            </a:r>
            <a:r>
              <a:rPr lang="ko-KR" altLang="en-US" sz="1000" dirty="0" smtClean="0"/>
              <a:t>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iStack.push</a:t>
            </a:r>
            <a:r>
              <a:rPr lang="en-US" altLang="ko-KR" sz="1000" dirty="0"/>
              <a:t>(3);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iStack.pop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&lt;double&gt; </a:t>
            </a:r>
            <a:r>
              <a:rPr lang="en-US" altLang="ko-KR" sz="1000" b="1" dirty="0" err="1"/>
              <a:t>dStack</a:t>
            </a:r>
            <a:r>
              <a:rPr lang="en-US" altLang="ko-KR" sz="1000" b="1" dirty="0"/>
              <a:t>; </a:t>
            </a:r>
            <a:r>
              <a:rPr lang="en-US" altLang="ko-KR" sz="1000" dirty="0"/>
              <a:t>// double </a:t>
            </a:r>
            <a:r>
              <a:rPr lang="ko-KR" altLang="en-US" sz="1000" dirty="0"/>
              <a:t>만 </a:t>
            </a:r>
            <a:r>
              <a:rPr lang="ko-KR" altLang="en-US" sz="1000" dirty="0" smtClean="0"/>
              <a:t>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dStack.push</a:t>
            </a:r>
            <a:r>
              <a:rPr lang="en-US" altLang="ko-KR" sz="1000" dirty="0"/>
              <a:t>(3.5);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dStack.pop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 *p = new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&lt;char&gt;(); </a:t>
            </a:r>
            <a:r>
              <a:rPr lang="en-US" altLang="ko-KR" sz="1000" dirty="0"/>
              <a:t>// </a:t>
            </a:r>
            <a:r>
              <a:rPr lang="en-US" altLang="ko-KR" sz="1000" dirty="0" smtClean="0"/>
              <a:t>char</a:t>
            </a:r>
            <a:r>
              <a:rPr lang="ko-KR" altLang="en-US" sz="1000" dirty="0" smtClean="0"/>
              <a:t>만 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p-&gt;push('a');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p-&gt;pop()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	delete p;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427984" y="3406120"/>
            <a:ext cx="453650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altLang="ko-KR" sz="1200" dirty="0"/>
              <a:t>3</a:t>
            </a:r>
          </a:p>
          <a:p>
            <a:r>
              <a:rPr lang="pt-BR" altLang="ko-KR" sz="1200" dirty="0"/>
              <a:t>3.5</a:t>
            </a:r>
          </a:p>
          <a:p>
            <a:r>
              <a:rPr lang="pt-BR" altLang="ko-KR" sz="1200" dirty="0"/>
              <a:t>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35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10–7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타입을 포인터나 클래스로 구체화하는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8725" y="1529624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1426706"/>
            <a:ext cx="417646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#include &lt;string&gt;</a:t>
            </a:r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 smtClean="0"/>
              <a:t>;</a:t>
            </a:r>
          </a:p>
          <a:p>
            <a:endParaRPr lang="en-US" altLang="ko-KR" sz="1100" dirty="0"/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/*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이 부분에 예제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10-6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에 작성한 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</a:rPr>
              <a:t>MyStack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템플릿 클래스</a:t>
            </a:r>
            <a:endParaRPr lang="en-US" altLang="ko-KR" sz="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 코드가  생략되었음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*/</a:t>
            </a:r>
            <a:endParaRPr lang="en-US" altLang="ko-K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defTabSz="180000"/>
            <a:endParaRPr lang="en-US" altLang="ko-KR" sz="1100" b="1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/>
              <a:t>Point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x, y;</a:t>
            </a:r>
          </a:p>
          <a:p>
            <a:pPr defTabSz="180000"/>
            <a:r>
              <a:rPr lang="en-US" altLang="ko-KR" sz="1100" dirty="0"/>
              <a:t>public:</a:t>
            </a:r>
          </a:p>
          <a:p>
            <a:pPr defTabSz="180000"/>
            <a:r>
              <a:rPr lang="en-US" altLang="ko-KR" sz="1100" dirty="0"/>
              <a:t>	Point(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x=0,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y=0) { this-&gt;x = x; this-&gt;y = y; }</a:t>
            </a:r>
          </a:p>
          <a:p>
            <a:pPr defTabSz="180000"/>
            <a:r>
              <a:rPr lang="en-US" altLang="ko-KR" sz="1100" dirty="0"/>
              <a:t>	void show() {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'(' &lt;&lt; x &lt;&lt; ',' &lt;&lt; y &lt;&lt; ')'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 }</a:t>
            </a:r>
          </a:p>
          <a:p>
            <a:pPr defTabSz="180000"/>
            <a:r>
              <a:rPr lang="en-US" altLang="ko-KR" sz="1100" dirty="0"/>
              <a:t>};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*&gt; </a:t>
            </a:r>
            <a:r>
              <a:rPr lang="en-US" altLang="ko-KR" sz="1100" b="1" dirty="0" err="1"/>
              <a:t>ipStack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* </a:t>
            </a:r>
            <a:r>
              <a:rPr lang="ko-KR" altLang="en-US" sz="1100" dirty="0"/>
              <a:t>만을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*p = new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[3];</a:t>
            </a:r>
          </a:p>
          <a:p>
            <a:pPr defTabSz="180000"/>
            <a:r>
              <a:rPr lang="en-US" altLang="ko-KR" sz="1100" dirty="0"/>
              <a:t>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p[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*10; // 0, </a:t>
            </a:r>
            <a:r>
              <a:rPr lang="en-US" altLang="ko-KR" sz="1100" dirty="0" smtClean="0"/>
              <a:t>10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20</a:t>
            </a:r>
            <a:r>
              <a:rPr lang="ko-KR" altLang="en-US" sz="1100" dirty="0"/>
              <a:t>으로 초기화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ipStack.push</a:t>
            </a:r>
            <a:r>
              <a:rPr lang="en-US" altLang="ko-KR" sz="1100" dirty="0"/>
              <a:t>(p); // </a:t>
            </a:r>
            <a:r>
              <a:rPr lang="ko-KR" altLang="en-US" sz="1100" dirty="0"/>
              <a:t>포인터 </a:t>
            </a:r>
            <a:r>
              <a:rPr lang="ko-KR" altLang="en-US" sz="1100" dirty="0" err="1"/>
              <a:t>푸시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*q = </a:t>
            </a:r>
            <a:r>
              <a:rPr lang="en-US" altLang="ko-KR" sz="1100" dirty="0" err="1"/>
              <a:t>ipStack.pop</a:t>
            </a:r>
            <a:r>
              <a:rPr lang="en-US" altLang="ko-KR" sz="1100" dirty="0"/>
              <a:t>(); // </a:t>
            </a:r>
            <a:r>
              <a:rPr lang="ko-KR" altLang="en-US" sz="1100" dirty="0"/>
              <a:t>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q[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&lt;&lt; ' '; // </a:t>
            </a:r>
            <a:r>
              <a:rPr lang="ko-KR" altLang="en-US" sz="1100" dirty="0"/>
              <a:t>화면 출력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delete [] p;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&lt;Point&gt; </a:t>
            </a:r>
            <a:r>
              <a:rPr lang="en-US" altLang="ko-KR" sz="1100" b="1" dirty="0" err="1"/>
              <a:t>pointStack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 </a:t>
            </a:r>
            <a:r>
              <a:rPr lang="ko-KR" altLang="en-US" sz="1100" dirty="0" smtClean="0"/>
              <a:t>객체 저장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 a(2,3), b;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pointStack.push</a:t>
            </a:r>
            <a:r>
              <a:rPr lang="en-US" altLang="ko-KR" sz="1100" dirty="0"/>
              <a:t>(a); // Point </a:t>
            </a:r>
            <a:r>
              <a:rPr lang="ko-KR" altLang="en-US" sz="1100" dirty="0"/>
              <a:t>객체 </a:t>
            </a:r>
            <a:r>
              <a:rPr lang="en-US" altLang="ko-KR" sz="1100" dirty="0"/>
              <a:t>a </a:t>
            </a:r>
            <a:r>
              <a:rPr lang="ko-KR" altLang="en-US" sz="1100" dirty="0" err="1"/>
              <a:t>푸시</a:t>
            </a:r>
            <a:r>
              <a:rPr lang="en-US" altLang="ko-KR" sz="1100" dirty="0"/>
              <a:t>. </a:t>
            </a:r>
            <a:r>
              <a:rPr lang="ko-KR" altLang="en-US" sz="1100" dirty="0"/>
              <a:t>복사되어 저장 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b = </a:t>
            </a:r>
            <a:r>
              <a:rPr lang="en-US" altLang="ko-KR" sz="1100" dirty="0" err="1"/>
              <a:t>pointStack.pop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b.show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2751196"/>
            <a:ext cx="439248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&lt;Point*&gt; </a:t>
            </a:r>
            <a:r>
              <a:rPr lang="en-US" altLang="ko-KR" sz="1100" b="1" dirty="0" err="1"/>
              <a:t>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Point* </a:t>
            </a:r>
            <a:r>
              <a:rPr lang="ko-KR" altLang="en-US" sz="1100" dirty="0" smtClean="0"/>
              <a:t>포인터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pStack.push</a:t>
            </a:r>
            <a:r>
              <a:rPr lang="en-US" altLang="ko-KR" sz="1100" dirty="0"/>
              <a:t>(new Point(10,20)); // </a:t>
            </a:r>
            <a:r>
              <a:rPr lang="en-US" altLang="ko-KR" sz="1100" dirty="0" smtClean="0"/>
              <a:t>Point </a:t>
            </a:r>
            <a:r>
              <a:rPr lang="ko-KR" altLang="en-US" sz="1100" dirty="0" smtClean="0"/>
              <a:t>객체 </a:t>
            </a:r>
            <a:r>
              <a:rPr lang="ko-KR" altLang="en-US" sz="1100" dirty="0" err="1" smtClean="0"/>
              <a:t>푸시</a:t>
            </a:r>
            <a:r>
              <a:rPr lang="ko-KR" altLang="en-US" sz="1100" dirty="0" smtClean="0"/>
              <a:t> 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Point* 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객체의 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-&gt;show();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&lt;string&gt; </a:t>
            </a:r>
            <a:r>
              <a:rPr lang="en-US" altLang="ko-KR" sz="1100" b="1" dirty="0" err="1"/>
              <a:t>stringStack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 </a:t>
            </a:r>
            <a:r>
              <a:rPr lang="ko-KR" altLang="en-US" sz="1100" dirty="0"/>
              <a:t>문자열만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string s="</a:t>
            </a:r>
            <a:r>
              <a:rPr lang="en-US" altLang="ko-KR" sz="1100" dirty="0" err="1"/>
              <a:t>c++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(s);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("java");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' </a:t>
            </a:r>
            <a:r>
              <a:rPr lang="en-US" altLang="ko-KR" sz="1100" dirty="0" smtClean="0"/>
              <a:t>‘;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cout</a:t>
            </a:r>
            <a:r>
              <a:rPr lang="en-US" altLang="ko-KR" sz="1100" dirty="0" smtClean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4572001" y="5013176"/>
            <a:ext cx="4392487" cy="76944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sz="1100" dirty="0"/>
              <a:t>0 10 20</a:t>
            </a:r>
          </a:p>
          <a:p>
            <a:r>
              <a:rPr lang="fr-FR" altLang="ko-KR" sz="1100" dirty="0"/>
              <a:t>(2,3)</a:t>
            </a:r>
          </a:p>
          <a:p>
            <a:r>
              <a:rPr lang="fr-FR" altLang="ko-KR" sz="1100" dirty="0" smtClean="0"/>
              <a:t>(10,20</a:t>
            </a:r>
            <a:r>
              <a:rPr lang="fr-FR" altLang="ko-KR" sz="1100" dirty="0"/>
              <a:t>)</a:t>
            </a:r>
          </a:p>
          <a:p>
            <a:r>
              <a:rPr lang="fr-FR" altLang="ko-KR" sz="1100" dirty="0"/>
              <a:t>java c++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9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73843" y="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참고</a:t>
            </a:r>
            <a:r>
              <a:rPr lang="en-US" altLang="ko-KR" b="1" dirty="0" smtClean="0"/>
              <a:t>!!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a &lt;&lt; b &lt;&lt; c;</a:t>
            </a:r>
            <a:r>
              <a:rPr lang="ko-KR" altLang="en-US" dirty="0" smtClean="0"/>
              <a:t>의 실행 순서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804390"/>
            <a:ext cx="36004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 1  &lt;&lt;  2  &lt;&lt;  3;</a:t>
            </a:r>
            <a:endParaRPr lang="en-US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157632" y="4507844"/>
            <a:ext cx="89768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smtClean="0"/>
              <a:t>++</a:t>
            </a:r>
            <a:r>
              <a:rPr lang="en-US" altLang="ko-KR" sz="1400" dirty="0" smtClean="0"/>
              <a:t> java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131840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7214" y="1656704"/>
            <a:ext cx="970142" cy="1144183"/>
            <a:chOff x="950292" y="2265936"/>
            <a:chExt cx="970142" cy="1144183"/>
          </a:xfrm>
        </p:grpSpPr>
        <p:grpSp>
          <p:nvGrpSpPr>
            <p:cNvPr id="14" name="그룹 13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6" name="직사각형 15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72350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731130" y="1656704"/>
            <a:ext cx="970142" cy="1130207"/>
            <a:chOff x="2184208" y="2265936"/>
            <a:chExt cx="970142" cy="1130207"/>
          </a:xfrm>
        </p:grpSpPr>
        <p:grpSp>
          <p:nvGrpSpPr>
            <p:cNvPr id="23" name="그룹 22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24" name="직사각형 2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012081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53958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68775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987824" y="1656704"/>
            <a:ext cx="970142" cy="1127779"/>
            <a:chOff x="3576153" y="2265936"/>
            <a:chExt cx="970142" cy="1127779"/>
          </a:xfrm>
        </p:grpSpPr>
        <p:grpSp>
          <p:nvGrpSpPr>
            <p:cNvPr id="31" name="그룹 30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32" name="직사각형 3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778096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3648" y="98905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8207" y="9853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73820" y="9970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95936" y="2797524"/>
            <a:ext cx="168828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1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1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1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283968" y="1656704"/>
            <a:ext cx="970142" cy="1130207"/>
            <a:chOff x="5076056" y="2298793"/>
            <a:chExt cx="970142" cy="1130207"/>
          </a:xfrm>
        </p:grpSpPr>
        <p:grpSp>
          <p:nvGrpSpPr>
            <p:cNvPr id="51" name="그룹 5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52" name="직사각형 5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458370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2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2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2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746402" y="1643120"/>
            <a:ext cx="970142" cy="1130207"/>
            <a:chOff x="5076056" y="2298793"/>
            <a:chExt cx="970142" cy="1130207"/>
          </a:xfrm>
        </p:grpSpPr>
        <p:grpSp>
          <p:nvGrpSpPr>
            <p:cNvPr id="63" name="그룹 62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67" name="직사각형 66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905108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3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3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3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7193140" y="1628800"/>
            <a:ext cx="970142" cy="1130207"/>
            <a:chOff x="5076056" y="2298793"/>
            <a:chExt cx="970142" cy="1130207"/>
          </a:xfrm>
        </p:grpSpPr>
        <p:grpSp>
          <p:nvGrpSpPr>
            <p:cNvPr id="71" name="그룹 7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74" name="직사각형 7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1868" y="727445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200" dirty="0" smtClean="0">
                <a:solidFill>
                  <a:srgbClr val="0070C0"/>
                </a:solidFill>
              </a:rPr>
              <a:t>으로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200" dirty="0" smtClean="0">
                <a:solidFill>
                  <a:srgbClr val="0070C0"/>
                </a:solidFill>
              </a:rPr>
              <a:t>연산자가 연속되면</a:t>
            </a:r>
            <a:r>
              <a:rPr lang="en-US" altLang="ko-KR" sz="12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마지막 데이터부터 거꾸로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200" dirty="0" smtClean="0">
                <a:solidFill>
                  <a:srgbClr val="0070C0"/>
                </a:solidFill>
              </a:rPr>
              <a:t>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200" dirty="0" smtClean="0">
                <a:solidFill>
                  <a:srgbClr val="0070C0"/>
                </a:solidFill>
              </a:rPr>
              <a:t> 삽입한 후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앞에서부터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200" dirty="0" smtClean="0">
                <a:solidFill>
                  <a:srgbClr val="0070C0"/>
                </a:solidFill>
              </a:rPr>
              <a:t>연산자를 </a:t>
            </a:r>
            <a:r>
              <a:rPr lang="ko-KR" altLang="en-US" sz="1200" dirty="0">
                <a:solidFill>
                  <a:srgbClr val="0070C0"/>
                </a:solidFill>
              </a:rPr>
              <a:t>순서대로 </a:t>
            </a:r>
            <a:r>
              <a:rPr lang="ko-KR" altLang="en-US" sz="1200" dirty="0" smtClean="0">
                <a:solidFill>
                  <a:srgbClr val="0070C0"/>
                </a:solidFill>
              </a:rPr>
              <a:t>처리한다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이때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200" dirty="0" smtClean="0">
                <a:solidFill>
                  <a:srgbClr val="0070C0"/>
                </a:solidFill>
              </a:rPr>
              <a:t> 삽입된 데이터를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팝하여</a:t>
            </a:r>
            <a:r>
              <a:rPr lang="ko-KR" altLang="en-US" sz="1200" dirty="0" smtClean="0">
                <a:solidFill>
                  <a:srgbClr val="0070C0"/>
                </a:solidFill>
              </a:rPr>
              <a:t> 사용한다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9512" y="620688"/>
            <a:ext cx="8640960" cy="2952328"/>
          </a:xfrm>
          <a:prstGeom prst="rect">
            <a:avLst/>
          </a:prstGeom>
          <a:noFill/>
          <a:ln w="28575">
            <a:solidFill>
              <a:srgbClr val="94B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1835" y="4169290"/>
            <a:ext cx="548233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 </a:t>
            </a:r>
            <a:r>
              <a:rPr lang="en-US" altLang="ko-KR" sz="1600" dirty="0" err="1" smtClean="0"/>
              <a:t>stringStack.pop</a:t>
            </a:r>
            <a:r>
              <a:rPr lang="en-US" altLang="ko-KR" sz="1600" dirty="0" smtClean="0"/>
              <a:t>() &lt;&lt; ' ' &lt;&lt; </a:t>
            </a:r>
            <a:r>
              <a:rPr lang="en-US" altLang="ko-KR" sz="1600" dirty="0" err="1"/>
              <a:t>stringStack.pop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4721868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97214" y="4830652"/>
            <a:ext cx="970142" cy="1144183"/>
            <a:chOff x="950292" y="2265936"/>
            <a:chExt cx="970142" cy="1144183"/>
          </a:xfrm>
        </p:grpSpPr>
        <p:grpSp>
          <p:nvGrpSpPr>
            <p:cNvPr id="81" name="그룹 80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84" name="직사각형 8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"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java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72350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731130" y="4830652"/>
            <a:ext cx="970142" cy="1130207"/>
            <a:chOff x="2184208" y="2265936"/>
            <a:chExt cx="970142" cy="1130207"/>
          </a:xfrm>
        </p:grpSpPr>
        <p:grpSp>
          <p:nvGrpSpPr>
            <p:cNvPr id="88" name="그룹 87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92" name="직사각형 9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'</a:t>
              </a:r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' 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012081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21623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268775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987824" y="4830652"/>
            <a:ext cx="970142" cy="1127779"/>
            <a:chOff x="3576153" y="2265936"/>
            <a:chExt cx="970142" cy="1127779"/>
          </a:xfrm>
        </p:grpSpPr>
        <p:grpSp>
          <p:nvGrpSpPr>
            <p:cNvPr id="98" name="그룹 97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03" name="직사각형 102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' </a:t>
              </a:r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 err="1" smtClean="0">
                  <a:solidFill>
                    <a:srgbClr val="FF0000"/>
                  </a:solidFill>
                  <a:sym typeface="Wingdings"/>
                </a:rPr>
                <a:t>c++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2275066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08723" y="43265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46333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834336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995936" y="5971472"/>
            <a:ext cx="14269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c++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283968" y="4830652"/>
            <a:ext cx="970142" cy="1130207"/>
            <a:chOff x="5076056" y="2298793"/>
            <a:chExt cx="970142" cy="1130207"/>
          </a:xfrm>
        </p:grpSpPr>
        <p:grpSp>
          <p:nvGrpSpPr>
            <p:cNvPr id="111" name="그룹 11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15" name="직사각형 114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</a:t>
              </a:r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java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5458370" y="5971472"/>
            <a:ext cx="1233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5746402" y="5192781"/>
            <a:ext cx="970142" cy="754494"/>
            <a:chOff x="5076056" y="2674506"/>
            <a:chExt cx="970142" cy="754494"/>
          </a:xfrm>
        </p:grpSpPr>
        <p:grpSp>
          <p:nvGrpSpPr>
            <p:cNvPr id="119" name="그룹 118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22" name="직사각형 121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905108" y="5971472"/>
            <a:ext cx="13021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있는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java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56176" y="3871369"/>
            <a:ext cx="266429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70C0"/>
                </a:solidFill>
              </a:rPr>
              <a:t>맨 뒤에 있는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stringStack.pop</a:t>
            </a:r>
            <a:r>
              <a:rPr lang="en-US" altLang="ko-KR" sz="1100" dirty="0" smtClean="0">
                <a:solidFill>
                  <a:srgbClr val="0070C0"/>
                </a:solidFill>
              </a:rPr>
              <a:t>() </a:t>
            </a:r>
            <a:r>
              <a:rPr lang="ko-KR" altLang="en-US" sz="1100" dirty="0" smtClean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100" dirty="0" smtClean="0">
                <a:solidFill>
                  <a:srgbClr val="0070C0"/>
                </a:solidFill>
              </a:rPr>
              <a:t>의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100" dirty="0" smtClean="0">
                <a:solidFill>
                  <a:srgbClr val="0070C0"/>
                </a:solidFill>
              </a:rPr>
              <a:t> 삽입하고</a:t>
            </a:r>
            <a:r>
              <a:rPr lang="en-US" altLang="ko-KR" sz="1100" dirty="0" smtClean="0">
                <a:solidFill>
                  <a:srgbClr val="0070C0"/>
                </a:solidFill>
              </a:rPr>
              <a:t>, ‘ ‘ </a:t>
            </a:r>
            <a:r>
              <a:rPr lang="ko-KR" altLang="en-US" sz="1100" dirty="0" smtClean="0">
                <a:solidFill>
                  <a:srgbClr val="0070C0"/>
                </a:solidFill>
              </a:rPr>
              <a:t>문자를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cout</a:t>
            </a:r>
            <a:r>
              <a:rPr lang="en-US" altLang="ko-KR" sz="1100" dirty="0" smtClean="0">
                <a:solidFill>
                  <a:srgbClr val="0070C0"/>
                </a:solidFill>
              </a:rPr>
              <a:t>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100" dirty="0" smtClean="0">
                <a:solidFill>
                  <a:srgbClr val="0070C0"/>
                </a:solidFill>
              </a:rPr>
              <a:t> 삽입하고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다시 맨 앞이 있는 </a:t>
            </a:r>
            <a:r>
              <a:rPr lang="en-US" altLang="ko-KR" sz="1100" dirty="0" err="1">
                <a:solidFill>
                  <a:srgbClr val="0070C0"/>
                </a:solidFill>
              </a:rPr>
              <a:t>stringStack.pop</a:t>
            </a:r>
            <a:r>
              <a:rPr lang="en-US" altLang="ko-KR" sz="1100" dirty="0">
                <a:solidFill>
                  <a:srgbClr val="0070C0"/>
                </a:solidFill>
              </a:rPr>
              <a:t>() </a:t>
            </a:r>
            <a:r>
              <a:rPr lang="ko-KR" altLang="en-US" sz="1100" dirty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>
                <a:solidFill>
                  <a:srgbClr val="0070C0"/>
                </a:solidFill>
              </a:rPr>
              <a:t>cout</a:t>
            </a:r>
            <a:r>
              <a:rPr lang="ko-KR" altLang="en-US" sz="1100" dirty="0">
                <a:solidFill>
                  <a:srgbClr val="0070C0"/>
                </a:solidFill>
              </a:rPr>
              <a:t>의 </a:t>
            </a:r>
            <a:r>
              <a:rPr lang="ko-KR" altLang="en-US" sz="1100" dirty="0" err="1">
                <a:solidFill>
                  <a:srgbClr val="0070C0"/>
                </a:solidFill>
              </a:rPr>
              <a:t>스택에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smtClean="0">
                <a:solidFill>
                  <a:srgbClr val="0070C0"/>
                </a:solidFill>
              </a:rPr>
              <a:t>삽입한 후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앞에서부터 </a:t>
            </a:r>
            <a:r>
              <a:rPr lang="en-US" altLang="ko-KR" sz="11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100" dirty="0" smtClean="0">
                <a:solidFill>
                  <a:srgbClr val="0070C0"/>
                </a:solidFill>
              </a:rPr>
              <a:t>연산자를 </a:t>
            </a:r>
            <a:r>
              <a:rPr lang="ko-KR" altLang="en-US" sz="1100" dirty="0">
                <a:solidFill>
                  <a:srgbClr val="0070C0"/>
                </a:solidFill>
              </a:rPr>
              <a:t>순서대로 </a:t>
            </a:r>
            <a:r>
              <a:rPr lang="ko-KR" altLang="en-US" sz="1100" dirty="0" smtClean="0">
                <a:solidFill>
                  <a:srgbClr val="0070C0"/>
                </a:solidFill>
              </a:rPr>
              <a:t>처리한다</a:t>
            </a:r>
            <a:r>
              <a:rPr lang="en-US" altLang="ko-KR" sz="1100" dirty="0" smtClean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79512" y="3861048"/>
            <a:ext cx="8640960" cy="2880320"/>
          </a:xfrm>
          <a:prstGeom prst="rect">
            <a:avLst/>
          </a:prstGeom>
          <a:noFill/>
          <a:ln w="57150"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7058242" y="5194786"/>
            <a:ext cx="970142" cy="754494"/>
            <a:chOff x="5076056" y="2674506"/>
            <a:chExt cx="970142" cy="754494"/>
          </a:xfrm>
        </p:grpSpPr>
        <p:grpSp>
          <p:nvGrpSpPr>
            <p:cNvPr id="133" name="그룹 132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36" name="직사각형 135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9511" y="3665608"/>
            <a:ext cx="6623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예제 </a:t>
            </a:r>
            <a:r>
              <a:rPr lang="en-US" altLang="ko-KR" sz="1100" dirty="0" smtClean="0">
                <a:solidFill>
                  <a:srgbClr val="FF0000"/>
                </a:solidFill>
              </a:rPr>
              <a:t>10-7</a:t>
            </a:r>
            <a:r>
              <a:rPr lang="ko-KR" altLang="en-US" sz="1100" dirty="0" smtClean="0">
                <a:solidFill>
                  <a:srgbClr val="FF0000"/>
                </a:solidFill>
              </a:rPr>
              <a:t>의 라인 </a:t>
            </a:r>
            <a:r>
              <a:rPr lang="en-US" altLang="ko-KR" sz="1100" dirty="0" smtClean="0">
                <a:solidFill>
                  <a:srgbClr val="FF0000"/>
                </a:solidFill>
              </a:rPr>
              <a:t>39-40</a:t>
            </a:r>
            <a:r>
              <a:rPr lang="ko-KR" altLang="en-US" sz="1100" dirty="0" smtClean="0">
                <a:solidFill>
                  <a:srgbClr val="FF0000"/>
                </a:solidFill>
              </a:rPr>
              <a:t>을 다음과 같이 연결하면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잘못된 결과가 나오며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이유를 설명하면 다음과 같다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945160" y="1159077"/>
            <a:ext cx="48282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5800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일반화와 템플릿의 개념과 목적을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템플릿으로부터 구체화의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템플릿 함수와 템플릿 클래스를 작성하고 활용할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(STL)</a:t>
            </a:r>
            <a:r>
              <a:rPr lang="ko-KR" altLang="en-US" dirty="0" smtClean="0"/>
              <a:t>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vector, map </a:t>
            </a:r>
            <a:r>
              <a:rPr lang="ko-KR" altLang="en-US" dirty="0" smtClean="0"/>
              <a:t>컨테이너를 이해하고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STL</a:t>
            </a:r>
            <a:r>
              <a:rPr lang="ko-KR" altLang="en-US" dirty="0"/>
              <a:t>의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와 알고리즘 함수에 대해 이해하고 간단히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auto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쉽게 선언하는 것을 알고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람다식의</a:t>
            </a:r>
            <a:r>
              <a:rPr lang="ko-KR" altLang="en-US" dirty="0" smtClean="0"/>
              <a:t> 개념을 알고 간단한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9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10–8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타입을 가진 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412776"/>
            <a:ext cx="453650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</a:t>
            </a:r>
            <a:r>
              <a:rPr lang="en-US" altLang="ko-KR" sz="1200" b="1" dirty="0" smtClean="0"/>
              <a:t>&gt;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 선언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T1 data1;</a:t>
            </a:r>
          </a:p>
          <a:p>
            <a:pPr defTabSz="180000"/>
            <a:r>
              <a:rPr lang="en-US" altLang="ko-KR" sz="1200" dirty="0"/>
              <a:t>	T2 data2;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GClass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void set(T1 a, T2 b);</a:t>
            </a:r>
          </a:p>
          <a:p>
            <a:pPr defTabSz="180000"/>
            <a:r>
              <a:rPr lang="en-US" altLang="ko-KR" sz="1200" dirty="0"/>
              <a:t>	void get(T1 &amp;a, T2 &amp;b);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b="1" dirty="0" err="1" smtClean="0"/>
              <a:t>GClass</a:t>
            </a:r>
            <a:r>
              <a:rPr lang="en-US" altLang="ko-KR" sz="1200" b="1" dirty="0" smtClean="0"/>
              <a:t>&lt;T1</a:t>
            </a:r>
            <a:r>
              <a:rPr lang="en-US" altLang="ko-KR" sz="1200" b="1" dirty="0"/>
              <a:t>, T2&gt;::</a:t>
            </a:r>
            <a:r>
              <a:rPr lang="en-US" altLang="ko-KR" sz="1200" b="1" dirty="0" err="1"/>
              <a:t>GClass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data1 = 0</a:t>
            </a:r>
            <a:r>
              <a:rPr lang="en-US" altLang="ko-KR" sz="1200" dirty="0" smtClean="0"/>
              <a:t>; data2 </a:t>
            </a:r>
            <a:r>
              <a:rPr lang="en-US" altLang="ko-KR" sz="1200" dirty="0"/>
              <a:t>= 0;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</a:t>
            </a:r>
            <a:r>
              <a:rPr lang="en-US" altLang="ko-KR" sz="1200" b="1" dirty="0" smtClean="0"/>
              <a:t>T2&gt;</a:t>
            </a:r>
          </a:p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T2&gt;::set(T1 a, T2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data1 = a</a:t>
            </a:r>
            <a:r>
              <a:rPr lang="en-US" altLang="ko-KR" sz="1200" dirty="0" smtClean="0"/>
              <a:t>; data2 </a:t>
            </a:r>
            <a:r>
              <a:rPr lang="en-US" altLang="ko-KR" sz="1200" dirty="0"/>
              <a:t>= b;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template </a:t>
            </a:r>
            <a:r>
              <a:rPr lang="en-US" altLang="ko-KR" sz="1200" b="1" dirty="0"/>
              <a:t>&lt;class T1, class T2&gt;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T2&gt;::get(T1 &amp; a, T2 &amp;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a = data1</a:t>
            </a:r>
            <a:r>
              <a:rPr lang="en-US" altLang="ko-KR" sz="1200" dirty="0" smtClean="0"/>
              <a:t>; b </a:t>
            </a:r>
            <a:r>
              <a:rPr lang="en-US" altLang="ko-KR" sz="1200" dirty="0"/>
              <a:t>= data2;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644008" y="2428438"/>
            <a:ext cx="415820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a;</a:t>
            </a:r>
          </a:p>
          <a:p>
            <a:pPr defTabSz="180000"/>
            <a:r>
              <a:rPr lang="en-US" altLang="ko-KR" sz="1200" dirty="0"/>
              <a:t>	double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 double&gt; x;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x.set</a:t>
            </a:r>
            <a:r>
              <a:rPr lang="en-US" altLang="ko-KR" sz="1200" dirty="0"/>
              <a:t>(2, 0.5);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x.get</a:t>
            </a:r>
            <a:r>
              <a:rPr lang="en-US" altLang="ko-KR" sz="1200" dirty="0"/>
              <a:t>(a, b);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"a=" &lt;&lt; a &lt;&lt; '\t' &lt;&lt; "b="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c;</a:t>
            </a:r>
          </a:p>
          <a:p>
            <a:pPr defTabSz="180000"/>
            <a:r>
              <a:rPr lang="en-US" altLang="ko-KR" sz="1200" dirty="0"/>
              <a:t>	float d;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&lt;char, float&gt; y;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y.set</a:t>
            </a:r>
            <a:r>
              <a:rPr lang="en-US" altLang="ko-KR" sz="1200" dirty="0"/>
              <a:t>('m', 12.5);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y.get</a:t>
            </a:r>
            <a:r>
              <a:rPr lang="en-US" altLang="ko-KR" sz="1200" dirty="0"/>
              <a:t>(c, d);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"c=" &lt;&lt; c &lt;&lt; '\t' &lt;&lt; "d="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236296" y="5331163"/>
            <a:ext cx="156592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a=2     b=0.5</a:t>
            </a:r>
          </a:p>
          <a:p>
            <a:r>
              <a:rPr lang="en-US" altLang="ko-KR" sz="1200" dirty="0"/>
              <a:t>c=m     d=12.5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71800" y="3073508"/>
            <a:ext cx="1512168" cy="476436"/>
          </a:xfrm>
          <a:prstGeom prst="wedgeRoundRectCallout">
            <a:avLst>
              <a:gd name="adj1" fmla="val -83669"/>
              <a:gd name="adj2" fmla="val 212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data1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, data2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ko-KR" altLang="en-US" sz="1000" dirty="0" err="1">
                <a:solidFill>
                  <a:schemeClr val="tx1"/>
                </a:solidFill>
              </a:rPr>
              <a:t>리턴하는</a:t>
            </a:r>
            <a:r>
              <a:rPr lang="ko-KR" altLang="en-US" sz="1000" dirty="0">
                <a:solidFill>
                  <a:schemeClr val="tx1"/>
                </a:solidFill>
              </a:rPr>
              <a:t> 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, 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STL(Standard Template Library)</a:t>
            </a:r>
          </a:p>
          <a:p>
            <a:pPr lvl="1"/>
            <a:r>
              <a:rPr lang="ko-KR" altLang="en-US" dirty="0" smtClean="0"/>
              <a:t>표준 템플릿 라이브러리</a:t>
            </a:r>
            <a:endParaRPr lang="en-US" altLang="ko-KR" dirty="0" smtClean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표준 라이브러리 중 하나</a:t>
            </a:r>
            <a:endParaRPr lang="en-US" altLang="ko-KR" dirty="0"/>
          </a:p>
          <a:p>
            <a:pPr lvl="1"/>
            <a:r>
              <a:rPr lang="ko-KR" altLang="en-US" dirty="0" smtClean="0"/>
              <a:t>많은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개발자는 이들을 이용하여 쉽게 응용 프로그램 작성</a:t>
            </a:r>
            <a:endParaRPr lang="en-US" altLang="ko-KR" dirty="0" smtClean="0"/>
          </a:p>
          <a:p>
            <a:r>
              <a:rPr lang="en-US" altLang="ko-KR" dirty="0" smtClean="0"/>
              <a:t>STL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담아두는 자료 구조를 표현한 클래스</a:t>
            </a:r>
            <a:endParaRPr lang="en-US" altLang="ko-KR" dirty="0"/>
          </a:p>
          <a:p>
            <a:pPr lvl="2"/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 – </a:t>
            </a:r>
            <a:r>
              <a:rPr lang="ko-KR" altLang="en-US" dirty="0" smtClean="0"/>
              <a:t>컨테이너 원소에 대한 포인터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원소들을 순회하면서 접근하기 위해 만들어진 컨테이너 원소에 대한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 원소에 대한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등의 기능을 구현한 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멤버 함수 아님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8137"/>
            <a:ext cx="5900738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r>
              <a:rPr lang="ko-KR" altLang="en-US" dirty="0" smtClean="0"/>
              <a:t>과 관련된 헤더 파일과 이름 공간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헤더파일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클래스를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클래스가 선언된 헤더 파일 </a:t>
            </a:r>
            <a:r>
              <a:rPr lang="en-US" altLang="ko-KR" dirty="0" smtClean="0"/>
              <a:t>include</a:t>
            </a:r>
          </a:p>
          <a:p>
            <a:pPr marL="685800" lvl="2" indent="0"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vector </a:t>
            </a:r>
            <a:r>
              <a:rPr lang="ko-KR" altLang="en-US" dirty="0" smtClean="0"/>
              <a:t>클래스를 사용하려면 </a:t>
            </a:r>
            <a:r>
              <a:rPr lang="en-US" altLang="ko-KR" dirty="0" smtClean="0"/>
              <a:t>#include &lt;vector&gt;</a:t>
            </a:r>
          </a:p>
          <a:p>
            <a:pPr marL="6858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list </a:t>
            </a:r>
            <a:r>
              <a:rPr lang="ko-KR" altLang="en-US" dirty="0" smtClean="0"/>
              <a:t>클래스를 사용하려면 </a:t>
            </a:r>
            <a:r>
              <a:rPr lang="en-US" altLang="ko-KR" dirty="0"/>
              <a:t>#include </a:t>
            </a:r>
            <a:r>
              <a:rPr lang="en-US" altLang="ko-KR" dirty="0" smtClean="0"/>
              <a:t>&lt;list&gt;</a:t>
            </a:r>
          </a:p>
          <a:p>
            <a:pPr lvl="1"/>
            <a:r>
              <a:rPr lang="ko-KR" altLang="en-US" dirty="0" smtClean="0"/>
              <a:t>알고리즘 함수를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알고리즘 함수에 상관 없이 </a:t>
            </a:r>
            <a:r>
              <a:rPr lang="en-US" altLang="ko-KR" dirty="0" smtClean="0"/>
              <a:t>#include </a:t>
            </a:r>
            <a:r>
              <a:rPr lang="en-US" altLang="ko-KR" dirty="0"/>
              <a:t>&lt;algorithm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이름 공간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STL</a:t>
            </a:r>
            <a:r>
              <a:rPr lang="ko-KR" altLang="en-US" dirty="0" smtClean="0"/>
              <a:t>이 선언된 이름 공간은 </a:t>
            </a:r>
            <a:r>
              <a:rPr lang="en-US" altLang="ko-KR" dirty="0" err="1" smtClean="0"/>
              <a:t>std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길이 배열을 구현한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벡터의 길이에 대한 고민할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원소의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 다양한 멤버 함수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벡터에 저장된 원소는 인덱스로 접근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697501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클래스의 주요 멤버와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69900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6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/>
              <a:t> </a:t>
            </a:r>
            <a:r>
              <a:rPr lang="ko-KR" altLang="en-US" dirty="0" smtClean="0"/>
              <a:t>다루기 사례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19834"/>
            <a:ext cx="6552728" cy="5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10–9 vector </a:t>
            </a:r>
            <a:r>
              <a:rPr lang="ko-KR" altLang="en-US" dirty="0" smtClean="0"/>
              <a:t>컨테이너 활용하기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628800"/>
            <a:ext cx="4572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정수만 삽입 가능한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v.push_back</a:t>
            </a:r>
            <a:r>
              <a:rPr lang="en-US" altLang="ko-KR" sz="1200" b="1" dirty="0"/>
              <a:t>(1);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2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3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v[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" "; </a:t>
            </a:r>
            <a:r>
              <a:rPr lang="en-US" altLang="ko-KR" sz="1200" dirty="0" smtClean="0"/>
              <a:t>// v[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v[0] = 10; // </a:t>
            </a:r>
            <a:r>
              <a:rPr lang="ko-KR" altLang="en-US" sz="1200" dirty="0"/>
              <a:t>벡터의 첫 번째 원소를 </a:t>
            </a:r>
            <a:r>
              <a:rPr lang="en-US" altLang="ko-KR" sz="1200" dirty="0"/>
              <a:t>10</a:t>
            </a:r>
            <a:r>
              <a:rPr lang="ko-KR" altLang="en-US" sz="1200" dirty="0"/>
              <a:t>으로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v[2]; // n</a:t>
            </a:r>
            <a:r>
              <a:rPr lang="ko-KR" altLang="en-US" sz="1200" dirty="0"/>
              <a:t>에 </a:t>
            </a:r>
            <a:r>
              <a:rPr lang="en-US" altLang="ko-KR" sz="1200" dirty="0"/>
              <a:t>3</a:t>
            </a:r>
            <a:r>
              <a:rPr lang="ko-KR" altLang="en-US" sz="1200" dirty="0"/>
              <a:t>이 저장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v.at(2)</a:t>
            </a:r>
            <a:r>
              <a:rPr lang="en-US" altLang="ko-KR" sz="1200" dirty="0"/>
              <a:t> = 5; // </a:t>
            </a:r>
            <a:r>
              <a:rPr lang="ko-KR" altLang="en-US" sz="1200" dirty="0"/>
              <a:t>벡터의 </a:t>
            </a:r>
            <a:r>
              <a:rPr lang="en-US" altLang="ko-KR" sz="1200" dirty="0"/>
              <a:t>3 </a:t>
            </a:r>
            <a:r>
              <a:rPr lang="ko-KR" altLang="en-US" sz="1200" dirty="0"/>
              <a:t>번째 원소를 </a:t>
            </a:r>
            <a:r>
              <a:rPr lang="en-US" altLang="ko-KR" sz="1200" dirty="0"/>
              <a:t>5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"; </a:t>
            </a:r>
            <a:r>
              <a:rPr lang="en-US" altLang="ko-KR" sz="1200" dirty="0" smtClean="0"/>
              <a:t>// v[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96136" y="5517232"/>
            <a:ext cx="63350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1 2 3</a:t>
            </a:r>
          </a:p>
          <a:p>
            <a:r>
              <a:rPr lang="en-US" altLang="ko-KR" sz="1200" dirty="0"/>
              <a:t>10 2 5</a:t>
            </a:r>
            <a:endParaRPr lang="ko-KR" altLang="en-US" sz="1200" dirty="0"/>
          </a:p>
        </p:txBody>
      </p:sp>
      <p:sp>
        <p:nvSpPr>
          <p:cNvPr id="8" name="오른쪽 중괄호 7"/>
          <p:cNvSpPr/>
          <p:nvPr/>
        </p:nvSpPr>
        <p:spPr>
          <a:xfrm>
            <a:off x="3871190" y="2994730"/>
            <a:ext cx="360040" cy="504057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240155" y="3245346"/>
            <a:ext cx="1627989" cy="2415902"/>
          </a:xfrm>
          <a:custGeom>
            <a:avLst/>
            <a:gdLst>
              <a:gd name="connsiteX0" fmla="*/ 0 w 2939143"/>
              <a:gd name="connsiteY0" fmla="*/ 8817 h 1268449"/>
              <a:gd name="connsiteX1" fmla="*/ 1231641 w 2939143"/>
              <a:gd name="connsiteY1" fmla="*/ 55470 h 1268449"/>
              <a:gd name="connsiteX2" fmla="*/ 2108719 w 2939143"/>
              <a:gd name="connsiteY2" fmla="*/ 428694 h 1268449"/>
              <a:gd name="connsiteX3" fmla="*/ 2939143 w 2939143"/>
              <a:gd name="connsiteY3" fmla="*/ 1268449 h 126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143" h="1268449">
                <a:moveTo>
                  <a:pt x="0" y="8817"/>
                </a:moveTo>
                <a:cubicBezTo>
                  <a:pt x="440094" y="-2847"/>
                  <a:pt x="880188" y="-14510"/>
                  <a:pt x="1231641" y="55470"/>
                </a:cubicBezTo>
                <a:cubicBezTo>
                  <a:pt x="1583094" y="125450"/>
                  <a:pt x="1824135" y="226531"/>
                  <a:pt x="2108719" y="428694"/>
                </a:cubicBezTo>
                <a:cubicBezTo>
                  <a:pt x="2393303" y="630857"/>
                  <a:pt x="2939143" y="1268449"/>
                  <a:pt x="2939143" y="1268449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4572000" y="4509120"/>
            <a:ext cx="360040" cy="432049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932040" y="4725144"/>
            <a:ext cx="936104" cy="1080119"/>
          </a:xfrm>
          <a:custGeom>
            <a:avLst/>
            <a:gdLst>
              <a:gd name="connsiteX0" fmla="*/ 0 w 447869"/>
              <a:gd name="connsiteY0" fmla="*/ 0 h 765110"/>
              <a:gd name="connsiteX1" fmla="*/ 177281 w 447869"/>
              <a:gd name="connsiteY1" fmla="*/ 121298 h 765110"/>
              <a:gd name="connsiteX2" fmla="*/ 289249 w 447869"/>
              <a:gd name="connsiteY2" fmla="*/ 513184 h 765110"/>
              <a:gd name="connsiteX3" fmla="*/ 447869 w 447869"/>
              <a:gd name="connsiteY3" fmla="*/ 76511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869" h="765110">
                <a:moveTo>
                  <a:pt x="0" y="0"/>
                </a:moveTo>
                <a:cubicBezTo>
                  <a:pt x="64536" y="17883"/>
                  <a:pt x="129073" y="35767"/>
                  <a:pt x="177281" y="121298"/>
                </a:cubicBezTo>
                <a:cubicBezTo>
                  <a:pt x="225489" y="206829"/>
                  <a:pt x="244151" y="405882"/>
                  <a:pt x="289249" y="513184"/>
                </a:cubicBezTo>
                <a:cubicBezTo>
                  <a:pt x="334347" y="620486"/>
                  <a:pt x="391108" y="692798"/>
                  <a:pt x="447869" y="765110"/>
                </a:cubicBezTo>
              </a:path>
            </a:pathLst>
          </a:custGeom>
          <a:noFill/>
          <a:ln w="12700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10-10 </a:t>
            </a:r>
            <a:r>
              <a:rPr lang="ko-KR" altLang="en-US" dirty="0" smtClean="0"/>
              <a:t>문자열을 저장하는 벡터 만들기 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3165" y="2060848"/>
            <a:ext cx="525658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vector&lt;string&gt; </a:t>
            </a:r>
            <a:r>
              <a:rPr lang="en-US" altLang="ko-KR" sz="1200" b="1" dirty="0" err="1"/>
              <a:t>sv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문자열 벡터 생성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string name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// </a:t>
            </a:r>
            <a:r>
              <a:rPr lang="ko-KR" altLang="en-US" sz="1200" dirty="0"/>
              <a:t>한 줄에 한 개씩 </a:t>
            </a:r>
            <a:r>
              <a:rPr lang="en-US" altLang="ko-KR" sz="1200" dirty="0"/>
              <a:t>5 </a:t>
            </a:r>
            <a:r>
              <a:rPr lang="ko-KR" altLang="en-US" sz="1200" dirty="0"/>
              <a:t>개의 이름을 </a:t>
            </a:r>
            <a:r>
              <a:rPr lang="ko-KR" altLang="en-US" sz="1200" dirty="0" err="1"/>
              <a:t>입력받는다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i+1 &lt;&lt; "&gt;&gt;";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name);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sv.push_back</a:t>
            </a:r>
            <a:r>
              <a:rPr lang="en-US" altLang="ko-KR" sz="1200" b="1" dirty="0"/>
              <a:t>(name);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name = sv.at(0</a:t>
            </a:r>
            <a:r>
              <a:rPr lang="en-US" altLang="ko-KR" sz="1200" b="1" dirty="0" smtClean="0"/>
              <a:t>); </a:t>
            </a:r>
            <a:r>
              <a:rPr lang="en-US" altLang="ko-KR" sz="1200" dirty="0" smtClean="0"/>
              <a:t>// </a:t>
            </a:r>
            <a:r>
              <a:rPr lang="ko-KR" altLang="en-US" sz="1200" dirty="0" smtClean="0"/>
              <a:t>벡터의 첫 원소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sv.size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if(name &lt;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문자열이 </a:t>
            </a:r>
            <a:r>
              <a:rPr lang="en-US" altLang="ko-KR" sz="1200" dirty="0"/>
              <a:t>name</a:t>
            </a:r>
            <a:r>
              <a:rPr lang="ko-KR" altLang="en-US" sz="1200" dirty="0"/>
              <a:t>보다 사전에서 뒤에 나옴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name =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; // name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사전에서 가장 뒤에 나오는 이름은 </a:t>
            </a:r>
            <a:r>
              <a:rPr lang="en-US" altLang="ko-KR" sz="1200" dirty="0"/>
              <a:t>"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19203" y="4827070"/>
            <a:ext cx="3073277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</a:p>
          <a:p>
            <a:r>
              <a:rPr lang="en-US" altLang="ko-KR" sz="1200" dirty="0"/>
              <a:t>1&gt;&gt;</a:t>
            </a:r>
            <a:r>
              <a:rPr lang="ko-KR" altLang="en-US" sz="1200" dirty="0">
                <a:solidFill>
                  <a:srgbClr val="00B050"/>
                </a:solidFill>
              </a:rPr>
              <a:t>황기태</a:t>
            </a:r>
          </a:p>
          <a:p>
            <a:r>
              <a:rPr lang="en-US" altLang="ko-KR" sz="1200" dirty="0"/>
              <a:t>2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이재</a:t>
            </a:r>
            <a:r>
              <a:rPr lang="ko-KR" altLang="en-US" sz="1200" dirty="0">
                <a:solidFill>
                  <a:srgbClr val="00B050"/>
                </a:solidFill>
              </a:rPr>
              <a:t>문</a:t>
            </a:r>
          </a:p>
          <a:p>
            <a:r>
              <a:rPr lang="en-US" altLang="ko-KR" sz="1200" dirty="0"/>
              <a:t>3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김남</a:t>
            </a:r>
            <a:r>
              <a:rPr lang="ko-KR" altLang="en-US" sz="1200" dirty="0">
                <a:solidFill>
                  <a:srgbClr val="00B050"/>
                </a:solidFill>
              </a:rPr>
              <a:t>윤</a:t>
            </a:r>
          </a:p>
          <a:p>
            <a:r>
              <a:rPr lang="en-US" altLang="ko-KR" sz="1200" dirty="0"/>
              <a:t>4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한원</a:t>
            </a:r>
            <a:r>
              <a:rPr lang="ko-KR" altLang="en-US" sz="1200" dirty="0">
                <a:solidFill>
                  <a:srgbClr val="00B050"/>
                </a:solidFill>
              </a:rPr>
              <a:t>선</a:t>
            </a:r>
          </a:p>
          <a:p>
            <a:r>
              <a:rPr lang="en-US" altLang="ko-KR" sz="1200" dirty="0"/>
              <a:t>5</a:t>
            </a:r>
            <a:r>
              <a:rPr lang="en-US" altLang="ko-KR" sz="1200" dirty="0" smtClean="0"/>
              <a:t>&gt;&gt;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애슐리</a:t>
            </a:r>
            <a:endParaRPr lang="ko-KR" altLang="en-US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이름은 황기태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5850" y="1265829"/>
            <a:ext cx="800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타입의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vector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문자열을 저장하는 벡터를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이름을 입력 받아 사전에 서 가장 뒤에 나오는 이름을 출력하라 </a:t>
            </a:r>
          </a:p>
        </p:txBody>
      </p:sp>
    </p:spTree>
    <p:extLst>
      <p:ext uri="{BB962C8B-B14F-4D97-AF65-F5344CB8AC3E}">
        <p14:creationId xmlns:p14="http://schemas.microsoft.com/office/powerpoint/2010/main" val="7049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iterator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반복자라고도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컨테이너의 원소를 가리키는 포인터</a:t>
            </a:r>
            <a:endParaRPr lang="en-US" altLang="ko-KR" dirty="0" smtClean="0"/>
          </a:p>
          <a:p>
            <a:r>
              <a:rPr lang="en-US" altLang="ko-KR" dirty="0" smtClean="0"/>
              <a:t>iterator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구체적인 컨테이너를 지정하여 반복자 변수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414480"/>
            <a:ext cx="228774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&gt;::iterator it</a:t>
            </a:r>
            <a:r>
              <a:rPr lang="en-US" altLang="ko-KR" sz="1600" dirty="0" smtClean="0"/>
              <a:t>;</a:t>
            </a:r>
          </a:p>
          <a:p>
            <a:pPr fontAlgn="base" latinLnBrk="0"/>
            <a:r>
              <a:rPr lang="en-US" altLang="ko-KR" sz="1600" dirty="0" smtClean="0"/>
              <a:t>it = </a:t>
            </a:r>
            <a:r>
              <a:rPr lang="en-US" altLang="ko-KR" sz="1600" dirty="0" err="1" smtClean="0"/>
              <a:t>v.begin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99380" y="4477921"/>
            <a:ext cx="3316046" cy="965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43888"/>
              </p:ext>
            </p:extLst>
          </p:nvPr>
        </p:nvGraphicFramePr>
        <p:xfrm>
          <a:off x="5415030" y="4853716"/>
          <a:ext cx="2800371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6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584365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27228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62947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7058104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547652" y="4477921"/>
            <a:ext cx="481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......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049933" y="4106268"/>
            <a:ext cx="1400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v</a:t>
            </a:r>
            <a:r>
              <a:rPr lang="en-US" altLang="ko-KR" sz="1400" dirty="0" smtClean="0"/>
              <a:t>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v;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172360" y="4477921"/>
            <a:ext cx="276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it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484632" y="45058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4698417" y="4609426"/>
            <a:ext cx="788051" cy="249381"/>
          </a:xfrm>
          <a:custGeom>
            <a:avLst/>
            <a:gdLst>
              <a:gd name="connsiteX0" fmla="*/ 0 w 849745"/>
              <a:gd name="connsiteY0" fmla="*/ 0 h 249381"/>
              <a:gd name="connsiteX1" fmla="*/ 692727 w 849745"/>
              <a:gd name="connsiteY1" fmla="*/ 46181 h 249381"/>
              <a:gd name="connsiteX2" fmla="*/ 849745 w 849745"/>
              <a:gd name="connsiteY2" fmla="*/ 249381 h 24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45" h="249381">
                <a:moveTo>
                  <a:pt x="0" y="0"/>
                </a:moveTo>
                <a:cubicBezTo>
                  <a:pt x="275551" y="2309"/>
                  <a:pt x="551103" y="4618"/>
                  <a:pt x="692727" y="46181"/>
                </a:cubicBezTo>
                <a:cubicBezTo>
                  <a:pt x="834351" y="87745"/>
                  <a:pt x="842048" y="168563"/>
                  <a:pt x="849745" y="2493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215092" y="3501008"/>
            <a:ext cx="1148996" cy="698827"/>
          </a:xfrm>
          <a:prstGeom prst="wedgeRoundRectCallout">
            <a:avLst>
              <a:gd name="adj1" fmla="val -14283"/>
              <a:gd name="adj2" fmla="val 844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it</a:t>
            </a:r>
            <a:r>
              <a:rPr lang="ko-KR" altLang="en-US" sz="1000" dirty="0">
                <a:solidFill>
                  <a:schemeClr val="tx1"/>
                </a:solidFill>
              </a:rPr>
              <a:t>는 원소가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타입인 벡터의 원소에 대한 포인터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78989" y="5593457"/>
            <a:ext cx="772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v.begin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933434" y="5593456"/>
            <a:ext cx="640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v.end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3" idx="0"/>
          </p:cNvCxnSpPr>
          <p:nvPr/>
        </p:nvCxnSpPr>
        <p:spPr>
          <a:xfrm flipV="1">
            <a:off x="5565056" y="5157192"/>
            <a:ext cx="0" cy="4362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0"/>
          </p:cNvCxnSpPr>
          <p:nvPr/>
        </p:nvCxnSpPr>
        <p:spPr>
          <a:xfrm flipV="1">
            <a:off x="7253778" y="5157192"/>
            <a:ext cx="0" cy="4362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중복의 약점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함수의 코드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57223" y="1528331"/>
            <a:ext cx="504056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b="1" dirty="0" smtClean="0"/>
              <a:t>&amp; </a:t>
            </a:r>
            <a:r>
              <a:rPr lang="en-US" altLang="ko-KR" sz="1200" b="1" dirty="0"/>
              <a:t>a,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b="1" dirty="0" smtClean="0"/>
              <a:t>&amp; </a:t>
            </a:r>
            <a:r>
              <a:rPr lang="en-US" altLang="ko-KR" sz="1200" b="1" dirty="0"/>
              <a:t>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&amp; a, 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b="1" dirty="0"/>
              <a:t> &amp; 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a=4, b=5;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(a, b); // </a:t>
            </a:r>
            <a:r>
              <a:rPr lang="en-US" altLang="ko-KR" sz="1200" b="1" dirty="0" err="1" smtClean="0"/>
              <a:t>myswap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&amp; a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 smtClean="0"/>
              <a:t>&amp; b</a:t>
            </a:r>
            <a:r>
              <a:rPr lang="en-US" altLang="ko-KR" sz="1200" b="1" dirty="0"/>
              <a:t>) 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 &lt;&lt; '\t'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c=0.3, d=12.5;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(c, d); // </a:t>
            </a:r>
            <a:r>
              <a:rPr lang="en-US" altLang="ko-KR" sz="1200" b="1" dirty="0" err="1" smtClean="0"/>
              <a:t>myswap</a:t>
            </a:r>
            <a:r>
              <a:rPr lang="en-US" altLang="ko-KR" sz="1200" b="1" dirty="0" smtClean="0"/>
              <a:t>(double&amp; </a:t>
            </a:r>
            <a:r>
              <a:rPr lang="en-US" altLang="ko-KR" sz="1200" b="1" dirty="0"/>
              <a:t>a, </a:t>
            </a:r>
            <a:r>
              <a:rPr lang="en-US" altLang="ko-KR" sz="1200" b="1" dirty="0" smtClean="0"/>
              <a:t>double&amp; </a:t>
            </a:r>
            <a:r>
              <a:rPr lang="en-US" altLang="ko-KR" sz="1200" b="1" dirty="0"/>
              <a:t>b)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 &lt;&lt; '\t'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499992" y="2542258"/>
            <a:ext cx="1800200" cy="382817"/>
          </a:xfrm>
          <a:prstGeom prst="wedgeRoundRectCallout">
            <a:avLst>
              <a:gd name="adj1" fmla="val -92548"/>
              <a:gd name="adj2" fmla="val -1061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두 함수는 매개 </a:t>
            </a:r>
            <a:r>
              <a:rPr lang="ko-KR" altLang="en-US" sz="1000" dirty="0">
                <a:solidFill>
                  <a:schemeClr val="tx1"/>
                </a:solidFill>
              </a:rPr>
              <a:t>변수만 다르고 나머지 코드는 동일함</a:t>
            </a:r>
          </a:p>
        </p:txBody>
      </p:sp>
      <p:sp>
        <p:nvSpPr>
          <p:cNvPr id="8" name="자유형 7"/>
          <p:cNvSpPr/>
          <p:nvPr/>
        </p:nvSpPr>
        <p:spPr>
          <a:xfrm>
            <a:off x="3875578" y="2919988"/>
            <a:ext cx="1364137" cy="282957"/>
          </a:xfrm>
          <a:custGeom>
            <a:avLst/>
            <a:gdLst>
              <a:gd name="connsiteX0" fmla="*/ 948500 w 1364137"/>
              <a:gd name="connsiteY0" fmla="*/ 9237 h 397173"/>
              <a:gd name="connsiteX1" fmla="*/ 6391 w 1364137"/>
              <a:gd name="connsiteY1" fmla="*/ 397164 h 397173"/>
              <a:gd name="connsiteX2" fmla="*/ 1364137 w 1364137"/>
              <a:gd name="connsiteY2" fmla="*/ 0 h 3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37" h="397173">
                <a:moveTo>
                  <a:pt x="948500" y="9237"/>
                </a:moveTo>
                <a:cubicBezTo>
                  <a:pt x="442809" y="203970"/>
                  <a:pt x="-62882" y="398703"/>
                  <a:pt x="6391" y="397164"/>
                </a:cubicBezTo>
                <a:cubicBezTo>
                  <a:pt x="75664" y="395625"/>
                  <a:pt x="719900" y="197812"/>
                  <a:pt x="1364137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005309" y="2523070"/>
            <a:ext cx="548439" cy="1359751"/>
          </a:xfrm>
          <a:custGeom>
            <a:avLst/>
            <a:gdLst>
              <a:gd name="connsiteX0" fmla="*/ 711200 w 711200"/>
              <a:gd name="connsiteY0" fmla="*/ 0 h 2105891"/>
              <a:gd name="connsiteX1" fmla="*/ 0 w 711200"/>
              <a:gd name="connsiteY1" fmla="*/ 1016000 h 2105891"/>
              <a:gd name="connsiteX2" fmla="*/ 711200 w 711200"/>
              <a:gd name="connsiteY2" fmla="*/ 2105891 h 21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105891">
                <a:moveTo>
                  <a:pt x="711200" y="0"/>
                </a:moveTo>
                <a:cubicBezTo>
                  <a:pt x="355600" y="332509"/>
                  <a:pt x="0" y="665018"/>
                  <a:pt x="0" y="1016000"/>
                </a:cubicBezTo>
                <a:cubicBezTo>
                  <a:pt x="0" y="1366982"/>
                  <a:pt x="711200" y="2105891"/>
                  <a:pt x="711200" y="21058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3589" y="3691758"/>
            <a:ext cx="952058" cy="437584"/>
          </a:xfrm>
          <a:prstGeom prst="wedgeRoundRectCallout">
            <a:avLst>
              <a:gd name="adj1" fmla="val 44563"/>
              <a:gd name="adj2" fmla="val -84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동일한 코드 중복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3748" y="2326234"/>
            <a:ext cx="1550105" cy="72008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5215" y="3406354"/>
            <a:ext cx="1550105" cy="7229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04248" y="5775647"/>
            <a:ext cx="131157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5 	4</a:t>
            </a:r>
            <a:endParaRPr lang="en-US" altLang="ko-KR" sz="1200" dirty="0"/>
          </a:p>
          <a:p>
            <a:r>
              <a:rPr lang="en-US" altLang="ko-KR" sz="1200" dirty="0" smtClean="0"/>
              <a:t>12.5	0.3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08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67" y="-831"/>
            <a:ext cx="6718225" cy="685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5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10-11 </a:t>
            </a:r>
            <a:r>
              <a:rPr lang="en-US" altLang="ko-KR" dirty="0"/>
              <a:t>iterator</a:t>
            </a:r>
            <a:r>
              <a:rPr lang="ko-KR" altLang="en-US" dirty="0"/>
              <a:t>를 사용하여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모든 원소에 </a:t>
            </a:r>
            <a:r>
              <a:rPr lang="en-US" altLang="ko-KR" dirty="0"/>
              <a:t>2 </a:t>
            </a:r>
            <a:r>
              <a:rPr lang="ko-KR" altLang="en-US" dirty="0" smtClean="0"/>
              <a:t>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516944"/>
            <a:ext cx="61744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정수 벡터 생성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&gt;::iterator it;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의 원소에 대한 포인터 </a:t>
            </a:r>
            <a:r>
              <a:rPr lang="en-US" altLang="ko-KR" sz="1200" dirty="0" smtClean="0"/>
              <a:t>it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for(it=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(); it !=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(); it++) { // iterator</a:t>
            </a:r>
            <a:r>
              <a:rPr lang="ko-KR" altLang="en-US" sz="1200" b="1" dirty="0"/>
              <a:t>를 이용하여 모든 원소 탐색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*it; // it</a:t>
            </a:r>
            <a:r>
              <a:rPr lang="ko-KR" altLang="en-US" sz="1200" b="1" dirty="0"/>
              <a:t>가 가리키는 </a:t>
            </a:r>
            <a:r>
              <a:rPr lang="ko-KR" altLang="en-US" sz="1200" b="1" dirty="0" smtClean="0"/>
              <a:t>원소 값 </a:t>
            </a:r>
            <a:r>
              <a:rPr lang="ko-KR" altLang="en-US" sz="1200" b="1" dirty="0"/>
              <a:t>리턴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/>
              <a:t>n = n*2; // </a:t>
            </a:r>
            <a:r>
              <a:rPr lang="ko-KR" altLang="en-US" sz="1200" b="1" dirty="0"/>
              <a:t>곱하기 </a:t>
            </a:r>
            <a:r>
              <a:rPr lang="en-US" altLang="ko-KR" sz="1200" b="1" dirty="0"/>
              <a:t>2</a:t>
            </a:r>
          </a:p>
          <a:p>
            <a:pPr defTabSz="180000"/>
            <a:r>
              <a:rPr lang="en-US" altLang="ko-KR" sz="1200" b="1" dirty="0"/>
              <a:t>		*it = n; // it</a:t>
            </a:r>
            <a:r>
              <a:rPr lang="ko-KR" altLang="en-US" sz="1200" b="1" dirty="0"/>
              <a:t>가 </a:t>
            </a:r>
            <a:r>
              <a:rPr lang="ko-KR" altLang="en-US" sz="1200" b="1" dirty="0" smtClean="0"/>
              <a:t>가리</a:t>
            </a:r>
            <a:r>
              <a:rPr lang="ko-KR" altLang="en-US" sz="1200" b="1" dirty="0"/>
              <a:t>키</a:t>
            </a:r>
            <a:r>
              <a:rPr lang="ko-KR" altLang="en-US" sz="1200" b="1" dirty="0" smtClean="0"/>
              <a:t>는 </a:t>
            </a:r>
            <a:r>
              <a:rPr lang="ko-KR" altLang="en-US" sz="1200" b="1" dirty="0"/>
              <a:t>원소에 값 쓰기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</a:t>
            </a:r>
            <a:r>
              <a:rPr lang="en-US" altLang="ko-KR" sz="1200" dirty="0" smtClean="0"/>
              <a:t> 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' 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61482" y="5816297"/>
            <a:ext cx="6168525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2 4 6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4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73630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(‘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의 쌍을 원소로 저장하는 제네릭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가진 원소가 중복 저장되면 오류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응용에서 필요함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 &lt;map&gt;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맵 컨테이너 생성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영한 사전을 저장하기 위한 맵 컨테이너 생성 및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영어 단어와 한글 단어를 쌍으로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단어로 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077072"/>
            <a:ext cx="619268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맵 생성</a:t>
            </a:r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Map&lt;string</a:t>
            </a:r>
            <a:r>
              <a:rPr lang="en-US" altLang="ko-KR" sz="1400" dirty="0">
                <a:latin typeface="+mn-ea"/>
              </a:rPr>
              <a:t>, string&gt; </a:t>
            </a:r>
            <a:r>
              <a:rPr lang="en-US" altLang="ko-KR" sz="1400" dirty="0" err="1">
                <a:latin typeface="+mn-ea"/>
              </a:rPr>
              <a:t>dic</a:t>
            </a:r>
            <a:r>
              <a:rPr lang="en-US" altLang="ko-KR" sz="1400" dirty="0">
                <a:latin typeface="+mn-ea"/>
              </a:rPr>
              <a:t>; </a:t>
            </a:r>
            <a:r>
              <a:rPr lang="en-US" altLang="ko-KR" sz="1400" dirty="0" smtClean="0">
                <a:latin typeface="+mn-ea"/>
              </a:rPr>
              <a:t>						// </a:t>
            </a:r>
            <a:r>
              <a:rPr lang="ko-KR" altLang="en-US" sz="1400" dirty="0">
                <a:latin typeface="+mn-ea"/>
              </a:rPr>
              <a:t>키는 영어 단어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값은 한글 </a:t>
            </a:r>
            <a:r>
              <a:rPr lang="ko-KR" altLang="en-US" sz="1400" dirty="0" smtClean="0">
                <a:latin typeface="+mn-ea"/>
              </a:rPr>
              <a:t>단어</a:t>
            </a:r>
            <a:endParaRPr lang="en-US" altLang="ko-KR" sz="1400" dirty="0" smtClean="0">
              <a:latin typeface="+mn-ea"/>
            </a:endParaRPr>
          </a:p>
          <a:p>
            <a:pPr defTabSz="180000"/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원소 저장</a:t>
            </a:r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 err="1"/>
              <a:t>dic.insert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make_pair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 smtClean="0"/>
              <a:t>"));		// 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/>
              <a:t>") </a:t>
            </a:r>
            <a:r>
              <a:rPr lang="ko-KR" altLang="en-US" sz="1400" dirty="0"/>
              <a:t>저장</a:t>
            </a:r>
          </a:p>
          <a:p>
            <a:pPr defTabSz="180000"/>
            <a:r>
              <a:rPr lang="en-US" altLang="ko-KR" sz="1400" dirty="0" err="1"/>
              <a:t>dic</a:t>
            </a:r>
            <a:r>
              <a:rPr lang="en-US" altLang="ko-KR" sz="1400" dirty="0"/>
              <a:t>["love"] = "</a:t>
            </a:r>
            <a:r>
              <a:rPr lang="ko-KR" altLang="en-US" sz="1400" dirty="0"/>
              <a:t>사랑</a:t>
            </a:r>
            <a:r>
              <a:rPr lang="en-US" altLang="ko-KR" sz="1400" dirty="0"/>
              <a:t>"; </a:t>
            </a:r>
            <a:r>
              <a:rPr lang="en-US" altLang="ko-KR" sz="1400" dirty="0" smtClean="0"/>
              <a:t>								// 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/>
              <a:t>")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/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원소 검색</a:t>
            </a:r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dic</a:t>
            </a:r>
            <a:r>
              <a:rPr lang="en-US" altLang="ko-KR" sz="1400" dirty="0"/>
              <a:t>["love"]; </a:t>
            </a:r>
            <a:r>
              <a:rPr lang="en-US" altLang="ko-KR" sz="1400" dirty="0" smtClean="0"/>
              <a:t>							//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사랑</a:t>
            </a:r>
            <a:r>
              <a:rPr lang="en-US" altLang="ko-KR" sz="1400" dirty="0" smtClean="0"/>
              <a:t>“</a:t>
            </a:r>
          </a:p>
          <a:p>
            <a:pPr defTabSz="180000"/>
            <a:r>
              <a:rPr lang="en-US" altLang="ko-KR" sz="1400" dirty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dic.at("love“); </a:t>
            </a:r>
            <a:r>
              <a:rPr lang="en-US" altLang="ko-KR" sz="1400" dirty="0"/>
              <a:t>						//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/>
              <a:t>사랑</a:t>
            </a:r>
            <a:r>
              <a:rPr lang="en-US" altLang="ko-KR" sz="1400" dirty="0" smtClean="0"/>
              <a:t>"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927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클래스의 주요 멤버와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76764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86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10-12 map</a:t>
            </a:r>
            <a:r>
              <a:rPr lang="ko-KR" altLang="en-US" dirty="0" smtClean="0"/>
              <a:t>으로 영한 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1353611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map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컨테이너를 이용하여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한글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단어를 쌍으로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영어로 한글을 검색하는 사전을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340121"/>
            <a:ext cx="5843755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b="1" dirty="0"/>
              <a:t>#include &lt;map&gt;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map&lt;string</a:t>
            </a:r>
            <a:r>
              <a:rPr lang="en-US" altLang="ko-KR" sz="1200" b="1" dirty="0"/>
              <a:t>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;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맵 컨테이너 생성</a:t>
            </a:r>
            <a:r>
              <a:rPr lang="en-US" altLang="ko-KR" sz="1200" dirty="0"/>
              <a:t>. </a:t>
            </a:r>
            <a:r>
              <a:rPr lang="ko-KR" altLang="en-US" sz="1200" dirty="0"/>
              <a:t>키는 영어 단어</a:t>
            </a:r>
            <a:r>
              <a:rPr lang="en-US" altLang="ko-KR" sz="1200" dirty="0"/>
              <a:t>, </a:t>
            </a:r>
            <a:r>
              <a:rPr lang="ko-KR" altLang="en-US" sz="1200" dirty="0"/>
              <a:t>값은 한글 단어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단어 </a:t>
            </a:r>
            <a:r>
              <a:rPr lang="en-US" altLang="ko-KR" sz="1200" dirty="0"/>
              <a:t>3</a:t>
            </a:r>
            <a:r>
              <a:rPr lang="ko-KR" altLang="en-US" sz="1200" dirty="0"/>
              <a:t>개를 </a:t>
            </a:r>
            <a:r>
              <a:rPr lang="en-US" altLang="ko-KR" sz="1200" dirty="0"/>
              <a:t>map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dic.insert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make_pair</a:t>
            </a:r>
            <a:r>
              <a:rPr lang="en-US" altLang="ko-KR" sz="1200" b="1" dirty="0"/>
              <a:t>("love", "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")); </a:t>
            </a:r>
            <a:r>
              <a:rPr lang="en-US" altLang="ko-KR" sz="1200" dirty="0"/>
              <a:t>// 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dic.insert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make_pair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")); // 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dic</a:t>
            </a:r>
            <a:r>
              <a:rPr lang="en-US" altLang="ko-KR" sz="1200" b="1" dirty="0"/>
              <a:t>["cherry"] = "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"; </a:t>
            </a:r>
            <a:r>
              <a:rPr lang="en-US" altLang="ko-KR" sz="1200" dirty="0"/>
              <a:t>// ("cherry",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저장된 단어 개수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b="1" dirty="0" err="1"/>
              <a:t>dic.size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/>
              <a:t>eng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while (true)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찾고 싶은 단어</a:t>
            </a:r>
            <a:r>
              <a:rPr lang="en-US" altLang="ko-KR" sz="1200" dirty="0" smtClean="0"/>
              <a:t>&gt;&gt; ";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getline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); // </a:t>
            </a:r>
            <a:r>
              <a:rPr lang="ko-KR" altLang="en-US" sz="1200" dirty="0" smtClean="0"/>
              <a:t>사용자로부터 키 입력</a:t>
            </a:r>
          </a:p>
          <a:p>
            <a:pPr defTabSz="180000"/>
            <a:r>
              <a:rPr lang="en-US" altLang="ko-KR" sz="1200" dirty="0" smtClean="0"/>
              <a:t>		if (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 == "exit")</a:t>
            </a:r>
          </a:p>
          <a:p>
            <a:pPr defTabSz="180000"/>
            <a:r>
              <a:rPr lang="en-US" altLang="ko-KR" sz="1200" dirty="0" smtClean="0"/>
              <a:t>			break;  // "exit"</a:t>
            </a:r>
            <a:r>
              <a:rPr lang="ko-KR" altLang="en-US" sz="1200" dirty="0" smtClean="0"/>
              <a:t>이 입력되면 종료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dic.find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) ==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dic.end</a:t>
            </a:r>
            <a:r>
              <a:rPr lang="en-US" altLang="ko-KR" sz="1200" b="1" dirty="0" smtClean="0"/>
              <a:t>()) </a:t>
            </a:r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 '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를 끝까지 찾았는데 없음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없음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else 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ko-KR" altLang="en-US" sz="1200" dirty="0" smtClean="0"/>
              <a:t> </a:t>
            </a:r>
            <a:r>
              <a:rPr lang="en-US" altLang="ko-KR" sz="1200" b="1" dirty="0" err="1" smtClean="0"/>
              <a:t>dic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]</a:t>
            </a:r>
            <a:r>
              <a:rPr lang="ko-KR" altLang="en-US" sz="1200" b="1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// </a:t>
            </a:r>
            <a:r>
              <a:rPr lang="en-US" altLang="ko-KR" sz="1200" dirty="0" err="1" smtClean="0"/>
              <a:t>dic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eng</a:t>
            </a:r>
            <a:r>
              <a:rPr lang="ko-KR" altLang="en-US" sz="1200" dirty="0" smtClean="0"/>
              <a:t>의 값을 찾아 출력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종료합니다</a:t>
            </a:r>
            <a:r>
              <a:rPr lang="en-US" altLang="ko-KR" sz="1200" dirty="0" smtClean="0"/>
              <a:t>..."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5033440"/>
            <a:ext cx="2424019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저장된 단어 개수 </a:t>
            </a:r>
            <a:r>
              <a:rPr lang="en-US" altLang="ko-KR" sz="1200" dirty="0"/>
              <a:t>3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 apple</a:t>
            </a:r>
          </a:p>
          <a:p>
            <a:r>
              <a:rPr lang="ko-KR" altLang="en-US" sz="1200" dirty="0"/>
              <a:t>사과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 err="1">
                <a:solidFill>
                  <a:srgbClr val="00B050"/>
                </a:solidFill>
              </a:rPr>
              <a:t>lov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없음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love</a:t>
            </a:r>
          </a:p>
          <a:p>
            <a:r>
              <a:rPr lang="ko-KR" altLang="en-US" sz="1200" dirty="0"/>
              <a:t>사랑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200" dirty="0"/>
              <a:t>종료합니다</a:t>
            </a:r>
            <a:r>
              <a:rPr lang="en-US" altLang="ko-KR" sz="1200" dirty="0"/>
              <a:t>...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80006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smtClean="0"/>
              <a:t>알고리즘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알고리즘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STL </a:t>
            </a:r>
            <a:r>
              <a:rPr lang="ko-KR" altLang="en-US" dirty="0" smtClean="0"/>
              <a:t>컨테이너 클래스의 멤버 함수가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</a:t>
            </a:r>
            <a:r>
              <a:rPr lang="ko-KR" altLang="en-US" dirty="0" smtClean="0"/>
              <a:t>와 함께 작동</a:t>
            </a:r>
            <a:endParaRPr lang="en-US" altLang="ko-KR" dirty="0" smtClean="0"/>
          </a:p>
          <a:p>
            <a:r>
              <a:rPr lang="en-US" altLang="ko-KR" dirty="0" smtClean="0"/>
              <a:t>sort() </a:t>
            </a:r>
            <a:r>
              <a:rPr lang="ko-KR" altLang="en-US" dirty="0" smtClean="0"/>
              <a:t>함수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매개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소팅을</a:t>
            </a:r>
            <a:r>
              <a:rPr lang="ko-KR" altLang="en-US" dirty="0" smtClean="0"/>
              <a:t> 시작한 원소의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</a:t>
            </a:r>
            <a:r>
              <a:rPr lang="ko-KR" altLang="en-US" dirty="0" smtClean="0"/>
              <a:t> 범위의 마지막 원소 다음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923745"/>
            <a:ext cx="770485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v;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()+3); //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</a:t>
            </a:r>
            <a:r>
              <a:rPr lang="ko-KR" altLang="en-US" sz="1400" dirty="0"/>
              <a:t>까지</a:t>
            </a:r>
            <a:r>
              <a:rPr lang="en-US" altLang="ko-KR" sz="1400" dirty="0"/>
              <a:t>, </a:t>
            </a:r>
            <a:r>
              <a:rPr lang="ko-KR" altLang="en-US" sz="1400" dirty="0"/>
              <a:t>처음 </a:t>
            </a:r>
            <a:r>
              <a:rPr lang="en-US" altLang="ko-KR" sz="1400" dirty="0"/>
              <a:t>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()+5); // </a:t>
            </a:r>
            <a:r>
              <a:rPr lang="ko-KR" altLang="en-US" sz="1400" dirty="0"/>
              <a:t>벡터의 </a:t>
            </a:r>
            <a:r>
              <a:rPr lang="en-US" altLang="ko-KR" sz="1400" dirty="0"/>
              <a:t>3</a:t>
            </a:r>
            <a:r>
              <a:rPr lang="ko-KR" altLang="en-US" sz="1400" dirty="0"/>
              <a:t>번째 원소에서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()+4</a:t>
            </a:r>
            <a:r>
              <a:rPr lang="ko-KR" altLang="en-US" sz="1400" dirty="0"/>
              <a:t>까지</a:t>
            </a:r>
            <a:r>
              <a:rPr lang="en-US" altLang="ko-KR" sz="1400" dirty="0"/>
              <a:t>, 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()); // </a:t>
            </a:r>
            <a:r>
              <a:rPr lang="ko-KR" altLang="en-US" sz="1400" dirty="0"/>
              <a:t>벡터 전체 정렬</a:t>
            </a:r>
          </a:p>
        </p:txBody>
      </p:sp>
    </p:spTree>
    <p:extLst>
      <p:ext uri="{BB962C8B-B14F-4D97-AF65-F5344CB8AC3E}">
        <p14:creationId xmlns:p14="http://schemas.microsoft.com/office/powerpoint/2010/main" val="9821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10-13 sort() </a:t>
            </a:r>
            <a:r>
              <a:rPr lang="ko-KR" altLang="en-US" dirty="0" smtClean="0"/>
              <a:t>함수를 이용한 </a:t>
            </a:r>
            <a:r>
              <a:rPr lang="en-US" altLang="ko-KR" dirty="0" smtClean="0"/>
              <a:t>vector </a:t>
            </a:r>
            <a:r>
              <a:rPr lang="ko-KR" altLang="en-US" dirty="0" err="1" smtClean="0"/>
              <a:t>소팅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53542"/>
            <a:ext cx="5583881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b="1" dirty="0"/>
              <a:t>#include &lt;algorithm&gt;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v; 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정수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(n); // </a:t>
            </a:r>
            <a:r>
              <a:rPr lang="ko-KR" altLang="en-US" sz="1200" dirty="0"/>
              <a:t>키보드에서 읽은 정수를 벡터에 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 </a:t>
            </a:r>
            <a:r>
              <a:rPr lang="ko-KR" altLang="en-US" sz="1200" dirty="0"/>
              <a:t>사이의 값을 오름차순으로 정렬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sort() </a:t>
            </a:r>
            <a:r>
              <a:rPr lang="ko-KR" altLang="en-US" sz="1200" dirty="0"/>
              <a:t>함수의 실행 결과 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원소 순서가 변경됨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sort(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(),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it;  // </a:t>
            </a:r>
            <a:r>
              <a:rPr lang="ko-KR" altLang="en-US" sz="1200" dirty="0"/>
              <a:t>벡터 내의 원소를 탐색하는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변수 선언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</a:t>
            </a:r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출력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</a:t>
            </a:r>
            <a:r>
              <a:rPr lang="en-US" altLang="ko-KR" sz="1200" dirty="0" smtClean="0"/>
              <a:t>&lt;&lt; ' </a:t>
            </a:r>
            <a:r>
              <a:rPr lang="en-US" altLang="ko-KR" sz="1200" dirty="0"/>
              <a:t>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915817" y="6207695"/>
            <a:ext cx="55838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30 -7 250 6 120</a:t>
            </a:r>
          </a:p>
          <a:p>
            <a:r>
              <a:rPr lang="en-US" altLang="ko-KR" sz="1200" dirty="0"/>
              <a:t>-7 6 30 120 250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77622" y="1704863"/>
            <a:ext cx="586179" cy="349414"/>
          </a:xfrm>
          <a:prstGeom prst="wedgeRoundRectCallout">
            <a:avLst>
              <a:gd name="adj1" fmla="val -135466"/>
              <a:gd name="adj2" fmla="val 11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975" y="1353611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벡터에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정수를 입력 받아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sort()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정렬하는 프로그램을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03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 smtClean="0"/>
              <a:t>를 이용하여 쉬운 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auto</a:t>
            </a:r>
          </a:p>
          <a:p>
            <a:pPr lvl="1"/>
            <a:r>
              <a:rPr lang="ko-KR" altLang="en-US" dirty="0" smtClean="0"/>
              <a:t>기능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auto </a:t>
            </a:r>
            <a:r>
              <a:rPr lang="ko-KR" altLang="en-US" dirty="0" smtClean="0"/>
              <a:t>선언의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컴파일러에게 변수선언문에서 추론하여 타입을 자동 선언하도록 지시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C++11 </a:t>
            </a:r>
            <a:r>
              <a:rPr lang="ko-KR" altLang="en-US" dirty="0" smtClean="0"/>
              <a:t>이전까지는 스택에 할당되는 지역 변수를 선언하는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변수 선언을 간소하게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긴 타입 선언 시 오타 줄임</a:t>
            </a:r>
            <a:endParaRPr lang="en-US" altLang="ko-KR" dirty="0" smtClean="0"/>
          </a:p>
          <a:p>
            <a:r>
              <a:rPr lang="en-US" altLang="ko-KR" dirty="0" smtClean="0"/>
              <a:t>auto</a:t>
            </a:r>
            <a:r>
              <a:rPr lang="ko-KR" altLang="en-US" dirty="0" smtClean="0"/>
              <a:t>의 기본 사용 사례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437112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pi = 3.14;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3.14</a:t>
            </a:r>
            <a:r>
              <a:rPr lang="ko-KR" altLang="en-US" sz="1400" dirty="0"/>
              <a:t>가 실수이므로 </a:t>
            </a:r>
            <a:r>
              <a:rPr lang="en-US" altLang="ko-KR" sz="1400" dirty="0"/>
              <a:t>pi</a:t>
            </a:r>
            <a:r>
              <a:rPr lang="ko-KR" altLang="en-US" sz="1400" dirty="0"/>
              <a:t>는 </a:t>
            </a:r>
            <a:r>
              <a:rPr lang="en-US" altLang="ko-KR" sz="1400" b="1" dirty="0"/>
              <a:t>double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선언됨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n = 3; 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3</a:t>
            </a:r>
            <a:r>
              <a:rPr lang="ko-KR" altLang="en-US" sz="1400" dirty="0"/>
              <a:t>이 정수이므로 </a:t>
            </a:r>
            <a:r>
              <a:rPr lang="en-US" altLang="ko-KR" sz="1400" dirty="0"/>
              <a:t>n</a:t>
            </a:r>
            <a:r>
              <a:rPr lang="ko-KR" altLang="en-US" sz="1400" dirty="0"/>
              <a:t>을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</a:t>
            </a:r>
            <a:r>
              <a:rPr lang="ko-KR" altLang="en-US" sz="1400" dirty="0"/>
              <a:t>*</a:t>
            </a:r>
            <a:r>
              <a:rPr lang="en-US" altLang="ko-KR" sz="1400" dirty="0"/>
              <a:t>p = &amp;n;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p</a:t>
            </a:r>
            <a:r>
              <a:rPr lang="ko-KR" altLang="en-US" sz="1400" dirty="0"/>
              <a:t>는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</a:t>
            </a:r>
            <a:r>
              <a:rPr lang="ko-KR" altLang="en-US" sz="1400" dirty="0"/>
              <a:t>타입으로 추론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373216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n = 10;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&amp; ref = n; 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ref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에 대한 참조 </a:t>
            </a:r>
            <a:r>
              <a:rPr lang="ko-KR" altLang="en-US" sz="1400" dirty="0" smtClean="0"/>
              <a:t>변수</a:t>
            </a:r>
            <a:endParaRPr lang="ko-KR" altLang="en-US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ref2 = ref;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ref2</a:t>
            </a:r>
            <a:r>
              <a:rPr lang="ko-KR" altLang="en-US" sz="1400" dirty="0"/>
              <a:t>는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변수로 자동 선언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5511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 smtClean="0"/>
              <a:t>의 다른 활용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2399" y="1412776"/>
            <a:ext cx="8153400" cy="4896544"/>
          </a:xfrm>
        </p:spPr>
        <p:txBody>
          <a:bodyPr/>
          <a:lstStyle/>
          <a:p>
            <a:r>
              <a:rPr lang="ko-KR" altLang="en-US" dirty="0" smtClean="0"/>
              <a:t>다른 활용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리턴 </a:t>
            </a:r>
            <a:r>
              <a:rPr lang="ko-KR" altLang="en-US" dirty="0" err="1" smtClean="0"/>
              <a:t>타입으로부터</a:t>
            </a:r>
            <a:r>
              <a:rPr lang="ko-KR" altLang="en-US" dirty="0" smtClean="0"/>
              <a:t> 추론하여 변수 타입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STL </a:t>
            </a:r>
            <a:r>
              <a:rPr lang="ko-KR" altLang="en-US" dirty="0" smtClean="0"/>
              <a:t>템플릿에 활용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&gt;iterator </a:t>
            </a:r>
            <a:r>
              <a:rPr lang="ko-KR" altLang="en-US" dirty="0" smtClean="0"/>
              <a:t>타입의 변수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auto</a:t>
            </a:r>
            <a:r>
              <a:rPr lang="ko-KR" altLang="en-US" dirty="0" smtClean="0"/>
              <a:t>를 이용하여 간단히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276872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{ return x*x; }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b="1" dirty="0"/>
              <a:t>auto </a:t>
            </a:r>
            <a:r>
              <a:rPr lang="en-US" altLang="ko-KR" sz="1400" dirty="0"/>
              <a:t>ret</a:t>
            </a:r>
            <a:r>
              <a:rPr lang="en-US" altLang="ko-KR" sz="1400" b="1" dirty="0"/>
              <a:t> </a:t>
            </a:r>
            <a:r>
              <a:rPr lang="en-US" altLang="ko-KR" sz="1400" dirty="0"/>
              <a:t>= square(3); 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ret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</a:t>
            </a:r>
            <a:r>
              <a:rPr lang="ko-KR" altLang="en-US" sz="1400" dirty="0" smtClean="0"/>
              <a:t>추론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065381" y="4460443"/>
            <a:ext cx="31683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vector&lt;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&gt;::iterator it; </a:t>
            </a:r>
          </a:p>
          <a:p>
            <a:pPr defTabSz="180000"/>
            <a:endParaRPr lang="ko-KR" altLang="en-US" sz="1400" b="1" dirty="0" smtClean="0"/>
          </a:p>
          <a:p>
            <a:pPr defTabSz="180000"/>
            <a:r>
              <a:rPr lang="en-US" altLang="ko-KR" sz="1400" dirty="0" smtClean="0"/>
              <a:t>for (</a:t>
            </a:r>
            <a:r>
              <a:rPr lang="en-US" altLang="ko-KR" sz="1400" b="1" dirty="0" smtClean="0"/>
              <a:t>it 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v.begin</a:t>
            </a:r>
            <a:r>
              <a:rPr lang="en-US" altLang="ko-KR" sz="1400" dirty="0" smtClean="0"/>
              <a:t>(); it != </a:t>
            </a:r>
            <a:r>
              <a:rPr lang="en-US" altLang="ko-KR" sz="1400" dirty="0" err="1" smtClean="0"/>
              <a:t>v.end</a:t>
            </a:r>
            <a:r>
              <a:rPr lang="en-US" altLang="ko-KR" sz="1400" dirty="0" smtClean="0"/>
              <a:t>(); it++)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*it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788024" y="4891330"/>
            <a:ext cx="3672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for (</a:t>
            </a:r>
            <a:r>
              <a:rPr lang="en-US" altLang="ko-KR" sz="1400" b="1" dirty="0">
                <a:solidFill>
                  <a:srgbClr val="FF0000"/>
                </a:solidFill>
              </a:rPr>
              <a:t>auto</a:t>
            </a:r>
            <a:r>
              <a:rPr lang="en-US" altLang="ko-KR" sz="1400" dirty="0"/>
              <a:t> </a:t>
            </a:r>
            <a:r>
              <a:rPr lang="en-US" altLang="ko-KR" sz="1400" b="1" dirty="0"/>
              <a:t>it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(); it !=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(); it++)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*it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4294854" y="4997558"/>
            <a:ext cx="432048" cy="26642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10-14 auto</a:t>
            </a:r>
            <a:r>
              <a:rPr lang="ko-KR" altLang="en-US" dirty="0" smtClean="0"/>
              <a:t>를 이용한 변수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38149"/>
            <a:ext cx="5933697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square(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 return x*x; 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기본 타입 선언에 </a:t>
            </a:r>
            <a:r>
              <a:rPr lang="en-US" altLang="ko-KR" sz="1200" dirty="0"/>
              <a:t>auto </a:t>
            </a:r>
            <a:r>
              <a:rPr lang="ko-KR" altLang="en-US" sz="1200" dirty="0"/>
              <a:t>활용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c = 'a'; </a:t>
            </a:r>
            <a:r>
              <a:rPr lang="en-US" altLang="ko-KR" sz="1200" dirty="0" smtClean="0"/>
              <a:t>			// </a:t>
            </a:r>
            <a:r>
              <a:rPr lang="en-US" altLang="ko-KR" sz="1200" dirty="0"/>
              <a:t>c</a:t>
            </a:r>
            <a:r>
              <a:rPr lang="ko-KR" altLang="en-US" sz="1200" dirty="0"/>
              <a:t>는 </a:t>
            </a:r>
            <a:r>
              <a:rPr lang="en-US" altLang="ko-KR" sz="1200" dirty="0"/>
              <a:t>char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pi = 3.14; 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pi</a:t>
            </a:r>
            <a:r>
              <a:rPr lang="ko-KR" altLang="en-US" sz="1200" dirty="0"/>
              <a:t>은 </a:t>
            </a:r>
            <a:r>
              <a:rPr lang="en-US" altLang="ko-KR" sz="1200" dirty="0"/>
              <a:t>double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b="1" dirty="0" smtClean="0"/>
              <a:t> </a:t>
            </a:r>
            <a:r>
              <a:rPr lang="en-US" altLang="ko-KR" sz="1200" dirty="0"/>
              <a:t>ten = 10; </a:t>
            </a:r>
            <a:r>
              <a:rPr lang="en-US" altLang="ko-KR" sz="1200" dirty="0" smtClean="0"/>
              <a:t>		// ten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b="1" dirty="0" smtClean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p = &amp;ten;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변수 </a:t>
            </a:r>
            <a:r>
              <a:rPr lang="en-US" altLang="ko-KR" sz="1200" dirty="0"/>
              <a:t>p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c &lt;&lt; " " &lt;&lt; pi &lt;&lt; " " &lt;&lt; ten &lt;&lt; " " &lt;&lt; *p &lt;&lt; </a:t>
            </a:r>
            <a:r>
              <a:rPr lang="en-US" altLang="ko-KR" sz="1200" dirty="0" err="1">
                <a:solidFill>
                  <a:srgbClr val="C00000"/>
                </a:solidFill>
              </a:rPr>
              <a:t>endl</a:t>
            </a:r>
            <a:r>
              <a:rPr lang="en-US" altLang="ko-KR" sz="1200" dirty="0">
                <a:solidFill>
                  <a:srgbClr val="C00000"/>
                </a:solidFill>
              </a:rPr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함수의 리턴 타입으로 추론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ret = square(3); // square() </a:t>
            </a:r>
            <a:r>
              <a:rPr lang="ko-KR" altLang="en-US" sz="1200" dirty="0"/>
              <a:t>함수의 리턴 타입이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ret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*p &lt;&lt; " " &lt;&lt; ret &lt;&lt; </a:t>
            </a:r>
            <a:r>
              <a:rPr lang="en-US" altLang="ko-KR" sz="1200" dirty="0" err="1">
                <a:solidFill>
                  <a:srgbClr val="C00000"/>
                </a:solidFill>
              </a:rPr>
              <a:t>endl</a:t>
            </a:r>
            <a:r>
              <a:rPr lang="en-US" altLang="ko-KR" sz="1200" dirty="0">
                <a:solidFill>
                  <a:srgbClr val="C00000"/>
                </a:solidFill>
              </a:rPr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vector&lt;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 v = { 1,2,3,4, 5 }; //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에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원소</a:t>
            </a:r>
            <a:r>
              <a:rPr lang="en-US" altLang="ko-KR" sz="1200" dirty="0"/>
              <a:t>, 1,2,3,4,5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vector&lt;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&gt;::iterator it;</a:t>
            </a:r>
          </a:p>
          <a:p>
            <a:pPr defTabSz="180000"/>
            <a:r>
              <a:rPr lang="en-US" altLang="ko-KR" sz="1200" dirty="0" smtClean="0"/>
              <a:t>	for </a:t>
            </a:r>
            <a:r>
              <a:rPr lang="en-US" altLang="ko-KR" sz="1200" dirty="0"/>
              <a:t>(it =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*it &lt;&lt; " "; </a:t>
            </a:r>
            <a:r>
              <a:rPr lang="en-US" altLang="ko-KR" sz="1200" dirty="0"/>
              <a:t>// 1 2 3 4 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템플릿에 </a:t>
            </a:r>
            <a:r>
              <a:rPr lang="en-US" altLang="ko-KR" sz="1200" dirty="0"/>
              <a:t>auto</a:t>
            </a:r>
            <a:r>
              <a:rPr lang="ko-KR" altLang="en-US" sz="1200" dirty="0"/>
              <a:t>를 사용하여 </a:t>
            </a:r>
            <a:r>
              <a:rPr lang="ko-KR" altLang="en-US" sz="1200" dirty="0" smtClean="0"/>
              <a:t>간소화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for </a:t>
            </a:r>
            <a:r>
              <a:rPr lang="en-US" altLang="ko-KR" sz="1200" dirty="0"/>
              <a:t>(</a:t>
            </a:r>
            <a:r>
              <a:rPr lang="en-US" altLang="ko-KR" sz="1200" b="1" dirty="0"/>
              <a:t>auto</a:t>
            </a:r>
            <a:r>
              <a:rPr lang="en-US" altLang="ko-KR" sz="1200" dirty="0"/>
              <a:t> it =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*it &lt;&lt; " "; </a:t>
            </a:r>
            <a:r>
              <a:rPr lang="en-US" altLang="ko-KR" sz="1200" dirty="0"/>
              <a:t>// 1 2 3 4 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57975" y="1353611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auto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사용하여 변수를 선언하는 다양한 사례를 보인다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588224" y="5661248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두 코드는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동일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940152" y="5157193"/>
            <a:ext cx="720080" cy="576064"/>
          </a:xfrm>
          <a:custGeom>
            <a:avLst/>
            <a:gdLst>
              <a:gd name="connsiteX0" fmla="*/ 525727 w 578278"/>
              <a:gd name="connsiteY0" fmla="*/ 536136 h 536136"/>
              <a:gd name="connsiteX1" fmla="*/ 209 w 578278"/>
              <a:gd name="connsiteY1" fmla="*/ 109 h 536136"/>
              <a:gd name="connsiteX2" fmla="*/ 578278 w 578278"/>
              <a:gd name="connsiteY2" fmla="*/ 499350 h 53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78" h="536136">
                <a:moveTo>
                  <a:pt x="525727" y="536136"/>
                </a:moveTo>
                <a:cubicBezTo>
                  <a:pt x="258589" y="271188"/>
                  <a:pt x="-8549" y="6240"/>
                  <a:pt x="209" y="109"/>
                </a:cubicBezTo>
                <a:cubicBezTo>
                  <a:pt x="8967" y="-6022"/>
                  <a:pt x="293622" y="246664"/>
                  <a:pt x="578278" y="4993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31840" y="4869160"/>
            <a:ext cx="2808312" cy="576064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4406" y="5957527"/>
            <a:ext cx="3021769" cy="388760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3154" y="5767306"/>
            <a:ext cx="201622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 3.14 10 10</a:t>
            </a:r>
          </a:p>
          <a:p>
            <a:r>
              <a:rPr lang="en-US" altLang="ko-KR" sz="1200" dirty="0"/>
              <a:t>10 9</a:t>
            </a:r>
          </a:p>
          <a:p>
            <a:r>
              <a:rPr lang="en-US" altLang="ko-KR" sz="1200" dirty="0"/>
              <a:t>1 2 3 4 5</a:t>
            </a:r>
          </a:p>
          <a:p>
            <a:r>
              <a:rPr lang="en-US" altLang="ko-KR" sz="1200" dirty="0"/>
              <a:t>1 2 3 4 5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1539766" y="3725917"/>
            <a:ext cx="1560786" cy="2149366"/>
          </a:xfrm>
          <a:custGeom>
            <a:avLst/>
            <a:gdLst>
              <a:gd name="connsiteX0" fmla="*/ 1560786 w 1560786"/>
              <a:gd name="connsiteY0" fmla="*/ 0 h 2149366"/>
              <a:gd name="connsiteX1" fmla="*/ 1045779 w 1560786"/>
              <a:gd name="connsiteY1" fmla="*/ 656897 h 2149366"/>
              <a:gd name="connsiteX2" fmla="*/ 798786 w 1560786"/>
              <a:gd name="connsiteY2" fmla="*/ 1692166 h 2149366"/>
              <a:gd name="connsiteX3" fmla="*/ 0 w 1560786"/>
              <a:gd name="connsiteY3" fmla="*/ 2149366 h 214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786" h="2149366">
                <a:moveTo>
                  <a:pt x="1560786" y="0"/>
                </a:moveTo>
                <a:cubicBezTo>
                  <a:pt x="1366782" y="187434"/>
                  <a:pt x="1172779" y="374869"/>
                  <a:pt x="1045779" y="656897"/>
                </a:cubicBezTo>
                <a:cubicBezTo>
                  <a:pt x="918779" y="938925"/>
                  <a:pt x="973082" y="1443421"/>
                  <a:pt x="798786" y="1692166"/>
                </a:cubicBezTo>
                <a:cubicBezTo>
                  <a:pt x="624490" y="1940911"/>
                  <a:pt x="146269" y="2054773"/>
                  <a:pt x="0" y="214936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566041" y="4472152"/>
            <a:ext cx="1608083" cy="1571296"/>
          </a:xfrm>
          <a:custGeom>
            <a:avLst/>
            <a:gdLst>
              <a:gd name="connsiteX0" fmla="*/ 1608083 w 1608083"/>
              <a:gd name="connsiteY0" fmla="*/ 0 h 1571296"/>
              <a:gd name="connsiteX1" fmla="*/ 1014249 w 1608083"/>
              <a:gd name="connsiteY1" fmla="*/ 972207 h 1571296"/>
              <a:gd name="connsiteX2" fmla="*/ 0 w 1608083"/>
              <a:gd name="connsiteY2" fmla="*/ 1571296 h 157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3" h="1571296">
                <a:moveTo>
                  <a:pt x="1608083" y="0"/>
                </a:moveTo>
                <a:cubicBezTo>
                  <a:pt x="1445173" y="355162"/>
                  <a:pt x="1282263" y="710324"/>
                  <a:pt x="1014249" y="972207"/>
                </a:cubicBezTo>
                <a:cubicBezTo>
                  <a:pt x="746235" y="1234090"/>
                  <a:pt x="373117" y="1402693"/>
                  <a:pt x="0" y="157129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355835" y="5373215"/>
            <a:ext cx="1818290" cy="922481"/>
          </a:xfrm>
          <a:custGeom>
            <a:avLst/>
            <a:gdLst>
              <a:gd name="connsiteX0" fmla="*/ 1991711 w 1991711"/>
              <a:gd name="connsiteY0" fmla="*/ 0 h 940676"/>
              <a:gd name="connsiteX1" fmla="*/ 746235 w 1991711"/>
              <a:gd name="connsiteY1" fmla="*/ 746234 h 940676"/>
              <a:gd name="connsiteX2" fmla="*/ 0 w 1991711"/>
              <a:gd name="connsiteY2" fmla="*/ 940676 h 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711" h="940676">
                <a:moveTo>
                  <a:pt x="1991711" y="0"/>
                </a:moveTo>
                <a:cubicBezTo>
                  <a:pt x="1534949" y="294727"/>
                  <a:pt x="1078187" y="589455"/>
                  <a:pt x="746235" y="746234"/>
                </a:cubicBezTo>
                <a:cubicBezTo>
                  <a:pt x="414283" y="903013"/>
                  <a:pt x="207141" y="921844"/>
                  <a:pt x="0" y="94067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1355834" y="6287567"/>
            <a:ext cx="1848015" cy="185310"/>
          </a:xfrm>
          <a:custGeom>
            <a:avLst/>
            <a:gdLst>
              <a:gd name="connsiteX0" fmla="*/ 1991711 w 1991711"/>
              <a:gd name="connsiteY0" fmla="*/ 0 h 940676"/>
              <a:gd name="connsiteX1" fmla="*/ 746235 w 1991711"/>
              <a:gd name="connsiteY1" fmla="*/ 746234 h 940676"/>
              <a:gd name="connsiteX2" fmla="*/ 0 w 1991711"/>
              <a:gd name="connsiteY2" fmla="*/ 940676 h 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711" h="940676">
                <a:moveTo>
                  <a:pt x="1991711" y="0"/>
                </a:moveTo>
                <a:cubicBezTo>
                  <a:pt x="1534949" y="294727"/>
                  <a:pt x="1078187" y="589455"/>
                  <a:pt x="746235" y="746234"/>
                </a:cubicBezTo>
                <a:cubicBezTo>
                  <a:pt x="414283" y="903013"/>
                  <a:pt x="207141" y="921844"/>
                  <a:pt x="0" y="94067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일반화와 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86326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(generic) </a:t>
            </a:r>
            <a:r>
              <a:rPr lang="ko-KR" altLang="en-US" dirty="0" smtClean="0"/>
              <a:t>또는 일반화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 타입을 지정하여 틀에서 찍어 내듯이 함수나 클래스 코드를 생산하는 기법</a:t>
            </a:r>
            <a:endParaRPr lang="en-US" altLang="ko-KR" dirty="0" smtClean="0"/>
          </a:p>
          <a:p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일반화하는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/>
              <a:t>template </a:t>
            </a:r>
            <a:r>
              <a:rPr lang="ko-KR" altLang="en-US" dirty="0"/>
              <a:t>키워드로 함수나 클래스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변수나 매개 변수의 타입만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부분이 동일한 함수를 일반화시킴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일반화를 위한 데이터 타입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템플릿 선언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8382" y="4514924"/>
            <a:ext cx="3206688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3442" y="6133582"/>
            <a:ext cx="341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템플릿을 이용한 </a:t>
            </a:r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 </a:t>
            </a:r>
            <a:r>
              <a:rPr lang="en-US" altLang="ko-KR" sz="1400" dirty="0" err="1" smtClean="0"/>
              <a:t>myswap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500565" y="3849235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878103" y="3849235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56260" y="3843994"/>
            <a:ext cx="1348770" cy="360040"/>
          </a:xfrm>
          <a:prstGeom prst="wedgeRoundRectCallout">
            <a:avLst>
              <a:gd name="adj1" fmla="val -86929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4168150"/>
            <a:ext cx="295232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template &lt;class T&gt; </a:t>
            </a:r>
            <a:r>
              <a:rPr lang="ko-KR" altLang="en-US" sz="1200" dirty="0" smtClean="0"/>
              <a:t>또는 </a:t>
            </a:r>
            <a:endParaRPr lang="en-US" altLang="ko-KR" sz="1200" dirty="0" smtClean="0"/>
          </a:p>
          <a:p>
            <a:r>
              <a:rPr lang="en-US" altLang="ko-KR" sz="1200" dirty="0" smtClean="0"/>
              <a:t>template &lt;</a:t>
            </a:r>
            <a:r>
              <a:rPr lang="en-US" altLang="ko-KR" sz="1200" dirty="0" err="1" smtClean="0"/>
              <a:t>typename</a:t>
            </a:r>
            <a:r>
              <a:rPr lang="en-US" altLang="ko-KR" sz="1200" dirty="0" smtClean="0"/>
              <a:t> T&gt;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제네릭</a:t>
            </a:r>
            <a:r>
              <a:rPr lang="ko-KR" altLang="en-US" sz="1200" dirty="0" smtClean="0"/>
              <a:t> 타입을 가진 템플릿 선언</a:t>
            </a:r>
            <a:endParaRPr lang="en-US" altLang="ko-KR" sz="1200" dirty="0"/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&lt;class </a:t>
            </a:r>
            <a:r>
              <a:rPr lang="en-US" altLang="ko-KR" sz="1200" dirty="0" smtClean="0"/>
              <a:t>T1, class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T2, class T3&gt;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0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람다 대수와 </a:t>
            </a:r>
            <a:r>
              <a:rPr lang="ko-KR" altLang="en-US" dirty="0" err="1" smtClean="0"/>
              <a:t>람다식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람다 대수에서 </a:t>
            </a:r>
            <a:r>
              <a:rPr lang="ko-KR" altLang="en-US" dirty="0" err="1" smtClean="0"/>
              <a:t>람다식은</a:t>
            </a:r>
            <a:r>
              <a:rPr lang="ko-KR" altLang="en-US" dirty="0" smtClean="0"/>
              <a:t> 수학 함수를 단순하게 표현하는 기법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람다</a:t>
            </a:r>
            <a:endParaRPr lang="en-US" altLang="ko-KR" dirty="0"/>
          </a:p>
          <a:p>
            <a:pPr lvl="1"/>
            <a:r>
              <a:rPr lang="ko-KR" altLang="en-US" dirty="0"/>
              <a:t>익명의 함수 만드는 기능으로 </a:t>
            </a:r>
            <a:r>
              <a:rPr lang="en-US" altLang="ko-KR" dirty="0"/>
              <a:t>C++11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도입 </a:t>
            </a:r>
            <a:endParaRPr lang="en-US" altLang="ko-KR" dirty="0"/>
          </a:p>
          <a:p>
            <a:pPr lvl="2"/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ko-KR" altLang="en-US" dirty="0"/>
              <a:t>람다 함수로도 </a:t>
            </a:r>
            <a:r>
              <a:rPr lang="ko-KR" altLang="en-US" dirty="0" smtClean="0"/>
              <a:t>불림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C#, Java, </a:t>
            </a:r>
            <a:r>
              <a:rPr lang="ko-KR" altLang="en-US" dirty="0" err="1" smtClean="0"/>
              <a:t>파이선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등 많은 언어들이 도입하고 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59632" y="2348880"/>
            <a:ext cx="6913981" cy="1158532"/>
            <a:chOff x="1259632" y="2348880"/>
            <a:chExt cx="6913981" cy="1158532"/>
          </a:xfrm>
        </p:grpSpPr>
        <p:sp>
          <p:nvSpPr>
            <p:cNvPr id="5" name="직사각형 4"/>
            <p:cNvSpPr/>
            <p:nvPr/>
          </p:nvSpPr>
          <p:spPr>
            <a:xfrm>
              <a:off x="1619672" y="2676415"/>
              <a:ext cx="151216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f(x, y) = x + y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2348880"/>
              <a:ext cx="2422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en-US" altLang="ko-KR" sz="1600" smtClean="0">
                  <a:solidFill>
                    <a:srgbClr val="0070C0"/>
                  </a:solidFill>
                </a:rPr>
                <a:t>x,y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를 </a:t>
              </a:r>
              <a:r>
                <a:rPr lang="ko-KR" altLang="en-US" sz="1600" dirty="0">
                  <a:solidFill>
                    <a:srgbClr val="0070C0"/>
                  </a:solidFill>
                </a:rPr>
                <a:t>더하는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수학 </a:t>
              </a:r>
              <a:r>
                <a:rPr lang="ko-KR" altLang="en-US" sz="1600" dirty="0">
                  <a:solidFill>
                    <a:srgbClr val="0070C0"/>
                  </a:solidFill>
                </a:rPr>
                <a:t>함수 </a:t>
              </a:r>
              <a:r>
                <a:rPr lang="en-US" altLang="ko-KR" sz="1600" dirty="0">
                  <a:solidFill>
                    <a:srgbClr val="0070C0"/>
                  </a:solidFill>
                </a:rPr>
                <a:t>f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57665" y="2676415"/>
              <a:ext cx="151216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(x, y) -&gt; x + y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2348880"/>
              <a:ext cx="16257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 smtClean="0">
                  <a:solidFill>
                    <a:srgbClr val="0070C0"/>
                  </a:solidFill>
                </a:rPr>
                <a:t>함수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f</a:t>
              </a:r>
              <a:r>
                <a:rPr lang="ko-KR" altLang="en-US" sz="1600" dirty="0">
                  <a:solidFill>
                    <a:srgbClr val="0070C0"/>
                  </a:solidFill>
                </a:rPr>
                <a:t>의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sz="1600" dirty="0" err="1" smtClean="0">
                  <a:solidFill>
                    <a:srgbClr val="0070C0"/>
                  </a:solidFill>
                </a:rPr>
                <a:t>람다식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517694" y="2703822"/>
              <a:ext cx="432048" cy="24128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53273" y="2676415"/>
              <a:ext cx="2020340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(x, y) -&gt; x + y(</a:t>
              </a:r>
              <a:r>
                <a:rPr lang="en-US" altLang="ko-KR" sz="1600" dirty="0" smtClean="0">
                  <a:solidFill>
                    <a:srgbClr val="C00000"/>
                  </a:solidFill>
                </a:rPr>
                <a:t>2, 3</a:t>
              </a:r>
              <a:r>
                <a:rPr lang="en-US" altLang="ko-KR" sz="1600" dirty="0" smtClean="0"/>
                <a:t>)</a:t>
              </a:r>
            </a:p>
            <a:p>
              <a:pPr defTabSz="180000"/>
              <a:r>
                <a:rPr lang="en-US" altLang="ko-KR" sz="1600" dirty="0" smtClean="0"/>
                <a:t>= 2 + 3</a:t>
              </a:r>
            </a:p>
            <a:p>
              <a:pPr defTabSz="180000"/>
              <a:r>
                <a:rPr lang="en-US" altLang="ko-KR" sz="1600" dirty="0" smtClean="0"/>
                <a:t>= 5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75165" y="2348880"/>
              <a:ext cx="14205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 err="1" smtClean="0">
                  <a:solidFill>
                    <a:srgbClr val="0070C0"/>
                  </a:solidFill>
                </a:rPr>
                <a:t>람다식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f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계산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71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6791" y="1304764"/>
            <a:ext cx="8153400" cy="4896544"/>
          </a:xfrm>
        </p:spPr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 </a:t>
            </a:r>
            <a:r>
              <a:rPr lang="ko-KR" altLang="en-US" dirty="0" smtClean="0"/>
              <a:t>부분으로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캡쳐 리스트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람다식에서</a:t>
            </a:r>
            <a:r>
              <a:rPr lang="ko-KR" altLang="en-US" dirty="0" smtClean="0"/>
              <a:t> 사용하고자 하는 함수 바깥의 변수 목록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매개변수 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함수의 매개변수 리스트와 동일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리턴 타입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바디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함수 코드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827584" y="3717032"/>
            <a:ext cx="7767528" cy="2823136"/>
            <a:chOff x="683568" y="2420888"/>
            <a:chExt cx="7767528" cy="2823136"/>
          </a:xfrm>
        </p:grpSpPr>
        <p:sp>
          <p:nvSpPr>
            <p:cNvPr id="5" name="직사각형 4"/>
            <p:cNvSpPr/>
            <p:nvPr/>
          </p:nvSpPr>
          <p:spPr>
            <a:xfrm>
              <a:off x="1084195" y="4019888"/>
              <a:ext cx="7088205" cy="73866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</a:t>
              </a:r>
              <a:r>
                <a:rPr lang="en-US" altLang="ko-KR" sz="1400" dirty="0" smtClean="0"/>
                <a:t>{ </a:t>
              </a:r>
              <a:r>
                <a:rPr lang="en-US" altLang="ko-KR" sz="1400" dirty="0" err="1" smtClean="0"/>
                <a:t>cout</a:t>
              </a:r>
              <a:r>
                <a:rPr lang="en-US" altLang="ko-KR" sz="1400" dirty="0" smtClean="0"/>
                <a:t> &lt;&lt; x </a:t>
              </a:r>
              <a:r>
                <a:rPr lang="en-US" altLang="ko-KR" sz="1400" dirty="0"/>
                <a:t>+ y; </a:t>
              </a:r>
              <a:r>
                <a:rPr lang="en-US" altLang="ko-KR" sz="1400" dirty="0" smtClean="0"/>
                <a:t>}; 	    		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</a:t>
              </a:r>
              <a:r>
                <a:rPr lang="ko-KR" altLang="en-US" sz="1400" dirty="0">
                  <a:solidFill>
                    <a:srgbClr val="92D050"/>
                  </a:solidFill>
                </a:rPr>
                <a:t>매개변수 </a:t>
              </a:r>
              <a:r>
                <a:rPr lang="en-US" altLang="ko-KR" sz="1400" dirty="0">
                  <a:solidFill>
                    <a:srgbClr val="92D050"/>
                  </a:solidFill>
                </a:rPr>
                <a:t>x, y</a:t>
              </a:r>
              <a:r>
                <a:rPr lang="ko-KR" altLang="en-US" sz="1400" dirty="0">
                  <a:solidFill>
                    <a:srgbClr val="92D050"/>
                  </a:solidFill>
                </a:rPr>
                <a:t>의 합을 출격하는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람다 작성</a:t>
              </a:r>
              <a:endParaRPr lang="en-US" altLang="ko-KR" sz="1400" dirty="0">
                <a:solidFill>
                  <a:srgbClr val="92D050"/>
                </a:solidFill>
              </a:endParaRPr>
            </a:p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-&gt; </a:t>
              </a:r>
              <a:r>
                <a:rPr lang="en-US" altLang="ko-KR" sz="1400" dirty="0" err="1"/>
                <a:t>int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</a:t>
              </a:r>
              <a:r>
                <a:rPr lang="en-US" altLang="ko-KR" sz="1400" dirty="0">
                  <a:solidFill>
                    <a:srgbClr val="0070C0"/>
                  </a:solidFill>
                </a:rPr>
                <a:t>return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x + y; </a:t>
              </a:r>
              <a:r>
                <a:rPr lang="en-US" altLang="ko-KR" sz="1400" dirty="0" smtClean="0"/>
                <a:t>}; 		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</a:t>
              </a:r>
              <a:r>
                <a:rPr lang="ko-KR" altLang="en-US" sz="1400" dirty="0">
                  <a:solidFill>
                    <a:srgbClr val="92D050"/>
                  </a:solidFill>
                </a:rPr>
                <a:t>매개변수 </a:t>
              </a:r>
              <a:r>
                <a:rPr lang="en-US" altLang="ko-KR" sz="1400" dirty="0">
                  <a:solidFill>
                    <a:srgbClr val="92D050"/>
                  </a:solidFill>
                </a:rPr>
                <a:t>x, y</a:t>
              </a:r>
              <a:r>
                <a:rPr lang="ko-KR" altLang="en-US" sz="1400" dirty="0">
                  <a:solidFill>
                    <a:srgbClr val="92D050"/>
                  </a:solidFill>
                </a:rPr>
                <a:t>의 합을 </a:t>
              </a:r>
              <a:r>
                <a:rPr lang="ko-KR" altLang="en-US" sz="1400" dirty="0" err="1">
                  <a:solidFill>
                    <a:srgbClr val="92D050"/>
                  </a:solidFill>
                </a:rPr>
                <a:t>리턴하는</a:t>
              </a:r>
              <a:r>
                <a:rPr lang="ko-KR" altLang="en-US" sz="1400" dirty="0">
                  <a:solidFill>
                    <a:srgbClr val="92D050"/>
                  </a:solidFill>
                </a:rPr>
                <a:t>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람다 작성</a:t>
              </a:r>
              <a:endParaRPr lang="en-US" altLang="ko-KR" sz="1400" dirty="0" smtClean="0">
                <a:solidFill>
                  <a:srgbClr val="92D050"/>
                </a:solidFill>
              </a:endParaRPr>
            </a:p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{ </a:t>
              </a:r>
              <a:r>
                <a:rPr lang="en-US" altLang="ko-KR" sz="1400" dirty="0" err="1"/>
                <a:t>cout</a:t>
              </a:r>
              <a:r>
                <a:rPr lang="en-US" altLang="ko-KR" sz="1400" dirty="0"/>
                <a:t> &lt;&lt; x + y; } </a:t>
              </a:r>
              <a:r>
                <a:rPr lang="en-US" altLang="ko-KR" sz="1400" dirty="0" smtClean="0"/>
                <a:t>(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2, 3</a:t>
              </a:r>
              <a:r>
                <a:rPr lang="en-US" altLang="ko-KR" sz="1400" dirty="0" smtClean="0"/>
                <a:t>);  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x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에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2, y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에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3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을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대입하여 코드 실행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.</a:t>
              </a:r>
              <a:r>
                <a:rPr lang="ko-KR" altLang="en-US" sz="1400" dirty="0">
                  <a:solidFill>
                    <a:srgbClr val="92D05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5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출력</a:t>
              </a:r>
              <a:endParaRPr lang="en-US" altLang="ko-KR" sz="1400" dirty="0">
                <a:solidFill>
                  <a:srgbClr val="92D05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79712" y="2527702"/>
              <a:ext cx="4986179" cy="875162"/>
              <a:chOff x="1530036" y="1848788"/>
              <a:chExt cx="4986179" cy="87516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530036" y="2323840"/>
                <a:ext cx="49861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80000" fontAlgn="base"/>
                <a:r>
                  <a:rPr lang="en-US" altLang="ko-KR" sz="2000" dirty="0" smtClean="0"/>
                  <a:t>[   ] (   ) </a:t>
                </a:r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</a:rPr>
                  <a:t>-&gt; </a:t>
                </a:r>
                <a:r>
                  <a:rPr lang="ko-KR" altLang="en-US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리턴타입</a:t>
                </a:r>
                <a:r>
                  <a:rPr lang="ko-KR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2000" dirty="0" smtClean="0"/>
                  <a:t>{ </a:t>
                </a:r>
                <a:r>
                  <a:rPr lang="en-US" altLang="ko-KR" dirty="0" smtClean="0">
                    <a:solidFill>
                      <a:srgbClr val="92D050"/>
                    </a:solidFill>
                  </a:rPr>
                  <a:t>/* </a:t>
                </a:r>
                <a:r>
                  <a:rPr lang="ko-KR" altLang="en-US" dirty="0">
                    <a:solidFill>
                      <a:srgbClr val="92D050"/>
                    </a:solidFill>
                  </a:rPr>
                  <a:t>함수 코드 작성 *</a:t>
                </a:r>
                <a:r>
                  <a:rPr lang="en-US" altLang="ko-KR" dirty="0" smtClean="0">
                    <a:solidFill>
                      <a:srgbClr val="92D050"/>
                    </a:solidFill>
                  </a:rPr>
                  <a:t>/ </a:t>
                </a:r>
                <a:r>
                  <a:rPr lang="en-US" altLang="ko-KR" sz="2000" dirty="0" smtClean="0"/>
                  <a:t>};</a:t>
                </a:r>
                <a:endParaRPr lang="ko-KR" altLang="en-US" sz="2000" dirty="0"/>
              </a:p>
            </p:txBody>
          </p:sp>
          <p:sp>
            <p:nvSpPr>
              <p:cNvPr id="8" name="왼쪽 대괄호 7"/>
              <p:cNvSpPr/>
              <p:nvPr/>
            </p:nvSpPr>
            <p:spPr>
              <a:xfrm rot="5400000">
                <a:off x="1757300" y="2098528"/>
                <a:ext cx="151591" cy="394985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9" name="왼쪽 대괄호 8"/>
              <p:cNvSpPr/>
              <p:nvPr/>
            </p:nvSpPr>
            <p:spPr>
              <a:xfrm rot="5400000">
                <a:off x="2291085" y="2089785"/>
                <a:ext cx="151591" cy="412470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5400000">
                <a:off x="5149580" y="1149196"/>
                <a:ext cx="151591" cy="2293647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578148" y="1848788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err="1" smtClean="0"/>
                  <a:t>캡쳐</a:t>
                </a:r>
                <a:endParaRPr lang="en-US" altLang="ko-KR" sz="900" dirty="0" smtClean="0"/>
              </a:p>
              <a:p>
                <a:pPr algn="ctr" defTabSz="180000"/>
                <a:r>
                  <a:rPr lang="ko-KR" altLang="en-US" sz="900" dirty="0" smtClean="0"/>
                  <a:t>리스트</a:t>
                </a:r>
                <a:endParaRPr lang="ko-KR" altLang="en-US" sz="9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63606" y="1848788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smtClean="0"/>
                  <a:t>매개변수</a:t>
                </a:r>
                <a:endParaRPr lang="en-US" altLang="ko-KR" sz="900" dirty="0" smtClean="0"/>
              </a:p>
              <a:p>
                <a:pPr algn="ctr" defTabSz="180000"/>
                <a:r>
                  <a:rPr lang="ko-KR" altLang="en-US" sz="900" dirty="0" smtClean="0"/>
                  <a:t>리스트</a:t>
                </a:r>
                <a:endParaRPr lang="ko-KR" altLang="en-US" sz="9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24060" y="1994572"/>
                <a:ext cx="68640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smtClean="0"/>
                  <a:t>함수 바디</a:t>
                </a:r>
                <a:endParaRPr lang="ko-KR" altLang="en-US" sz="900" dirty="0"/>
              </a:p>
            </p:txBody>
          </p:sp>
          <p:sp>
            <p:nvSpPr>
              <p:cNvPr id="14" name="왼쪽 대괄호 13"/>
              <p:cNvSpPr/>
              <p:nvPr/>
            </p:nvSpPr>
            <p:spPr>
              <a:xfrm rot="5400000">
                <a:off x="3247974" y="1631194"/>
                <a:ext cx="144017" cy="1328678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10129" y="2006713"/>
                <a:ext cx="68640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smtClean="0"/>
                  <a:t>생략 가능</a:t>
                </a:r>
                <a:endParaRPr lang="ko-KR" altLang="en-US" sz="900" dirty="0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683568" y="2420888"/>
              <a:ext cx="7767528" cy="2823136"/>
            </a:xfrm>
            <a:prstGeom prst="roundRect">
              <a:avLst>
                <a:gd name="adj" fmla="val 3329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63888" y="3461779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(a) </a:t>
              </a:r>
              <a:r>
                <a:rPr lang="ko-KR" altLang="en-US" sz="1200" dirty="0" err="1" smtClean="0">
                  <a:solidFill>
                    <a:srgbClr val="C00000"/>
                  </a:solidFill>
                </a:rPr>
                <a:t>람다식의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 기본 구조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7864" y="4791580"/>
              <a:ext cx="2182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(b) </a:t>
              </a:r>
              <a:r>
                <a:rPr lang="ko-KR" altLang="en-US" sz="1200" dirty="0" err="1" smtClean="0">
                  <a:solidFill>
                    <a:srgbClr val="C00000"/>
                  </a:solidFill>
                </a:rPr>
                <a:t>람다식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 작성</a:t>
              </a:r>
              <a:r>
                <a:rPr lang="en-US" altLang="ko-KR" sz="1200" dirty="0" smtClean="0">
                  <a:solidFill>
                    <a:srgbClr val="C00000"/>
                  </a:solidFill>
                </a:rPr>
                <a:t>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및 호출 사례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13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3789040"/>
            <a:ext cx="655272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람다 함수 선언과 동시에 호출</a:t>
            </a:r>
            <a:r>
              <a:rPr lang="en-US" altLang="ko-KR" sz="1400" dirty="0">
                <a:solidFill>
                  <a:srgbClr val="00B050"/>
                </a:solidFill>
              </a:rPr>
              <a:t>(x=2, y=3 </a:t>
            </a:r>
            <a:r>
              <a:rPr lang="ko-KR" altLang="en-US" sz="1400" dirty="0">
                <a:solidFill>
                  <a:srgbClr val="00B050"/>
                </a:solidFill>
              </a:rPr>
              <a:t>전달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[](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 {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"</a:t>
            </a:r>
            <a:r>
              <a:rPr lang="ko-KR" altLang="en-US" sz="1400" b="1" dirty="0"/>
              <a:t>합은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&lt;&lt;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x + y; } (</a:t>
            </a:r>
            <a:r>
              <a:rPr lang="en-US" altLang="ko-KR" sz="1400" b="1" dirty="0">
                <a:solidFill>
                  <a:srgbClr val="FF0000"/>
                </a:solidFill>
              </a:rPr>
              <a:t>2, 3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5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2466707"/>
            <a:ext cx="6495404" cy="34051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[](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 {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x + y; }; </a:t>
            </a:r>
            <a:r>
              <a:rPr lang="en-US" altLang="ko-KR" sz="1400" dirty="0"/>
              <a:t>// x, y</a:t>
            </a:r>
            <a:r>
              <a:rPr lang="ko-KR" altLang="en-US" sz="1400" dirty="0"/>
              <a:t>의 합을 출력하는 </a:t>
            </a:r>
            <a:r>
              <a:rPr lang="ko-KR" altLang="en-US" sz="1400" dirty="0" err="1" smtClean="0"/>
              <a:t>람다식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83688" y="2013116"/>
            <a:ext cx="55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x, y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합을 출력하는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람다식은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다음과 같이 작성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2347" y="3384090"/>
            <a:ext cx="553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2, y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전달하여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람다식이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바로 실행된다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86744" y="5514795"/>
            <a:ext cx="65576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합은 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60893" y="1189190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10-15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매개변수 </a:t>
            </a:r>
            <a:r>
              <a:rPr lang="en-US" altLang="ko-KR" sz="2000" u="sng" dirty="0" smtClean="0"/>
              <a:t>x, y</a:t>
            </a:r>
            <a:r>
              <a:rPr lang="ko-KR" altLang="en-US" sz="2000" u="sng" dirty="0" smtClean="0"/>
              <a:t>의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합을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출력하는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227831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저장 및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00277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auto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love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love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사례이다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552705"/>
            <a:ext cx="597666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#include &lt;string&gt;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auto </a:t>
            </a:r>
            <a:r>
              <a:rPr lang="en-US" altLang="ko-KR" sz="1400" b="1" dirty="0"/>
              <a:t>love </a:t>
            </a:r>
            <a:r>
              <a:rPr lang="en-US" altLang="ko-KR" sz="1400" dirty="0"/>
              <a:t>= [](string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en-US" altLang="ko-KR" sz="1400" dirty="0"/>
              <a:t>, string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en-US" altLang="ko-KR" sz="1400" dirty="0"/>
              <a:t>) { </a:t>
            </a:r>
          </a:p>
          <a:p>
            <a:pPr defTabSz="180000"/>
            <a:r>
              <a:rPr lang="en-US" altLang="ko-KR" sz="1400" dirty="0" smtClean="0"/>
              <a:t>						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보다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가 좋아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					};  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love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ko-KR" altLang="en-US" sz="1400" dirty="0">
                <a:solidFill>
                  <a:srgbClr val="FF0000"/>
                </a:solidFill>
              </a:rPr>
              <a:t>돈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ko-KR" altLang="en-US" sz="1400" dirty="0">
                <a:solidFill>
                  <a:srgbClr val="FF0000"/>
                </a:solidFill>
              </a:rPr>
              <a:t>너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 smtClean="0"/>
              <a:t>	love</a:t>
            </a:r>
            <a:r>
              <a:rPr lang="en-US" altLang="ko-KR" sz="1400" dirty="0"/>
              <a:t>("</a:t>
            </a:r>
            <a:r>
              <a:rPr lang="ko-KR" altLang="en-US" sz="1400" dirty="0"/>
              <a:t>냉면</a:t>
            </a:r>
            <a:r>
              <a:rPr lang="en-US" altLang="ko-KR" sz="1400" dirty="0"/>
              <a:t>", "</a:t>
            </a:r>
            <a:r>
              <a:rPr lang="ko-KR" altLang="en-US" sz="1400" dirty="0"/>
              <a:t>만두</a:t>
            </a:r>
            <a:r>
              <a:rPr lang="en-US" altLang="ko-KR" sz="1400" dirty="0"/>
              <a:t>"); </a:t>
            </a:r>
            <a:r>
              <a:rPr lang="en-US" altLang="ko-KR" sz="1400" dirty="0" smtClean="0"/>
              <a:t>	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632825"/>
            <a:ext cx="4464496" cy="7200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08304" y="3603501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982324" y="4051735"/>
            <a:ext cx="1437548" cy="662152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398758" y="4051735"/>
            <a:ext cx="2533281" cy="704477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5498068"/>
            <a:ext cx="597666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돈보다 너가 좋아</a:t>
            </a:r>
          </a:p>
          <a:p>
            <a:r>
              <a:rPr lang="ko-KR" altLang="en-US" sz="1400" dirty="0"/>
              <a:t>냉면보다 만두가 좋아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5536" y="6215793"/>
            <a:ext cx="84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auto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를 이용하여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변수에 저장하는 사례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+mj-ea"/>
              </a:rPr>
              <a:t>*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람다식의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형식은 컴파일러만 알기 때문에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개발자가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저장하는 변수의 타입을 선언할 수 없음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!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42268" y="1259403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10-16</a:t>
            </a:r>
            <a:r>
              <a:rPr lang="en-US" altLang="ko-KR" sz="2000" u="sng" dirty="0" smtClean="0"/>
              <a:t> auto</a:t>
            </a:r>
            <a:r>
              <a:rPr lang="ko-KR" altLang="en-US" sz="2000" u="sng" dirty="0" smtClean="0"/>
              <a:t>로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다루기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95785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캡쳐 리스트와 리턴 타입을 가지는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4047" y="2167134"/>
            <a:ext cx="607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pi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값을 받고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반지름 값을 전달받아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원의 면적을 계산하여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코드를 프로그램을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2920313"/>
            <a:ext cx="597666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double </a:t>
            </a:r>
            <a:r>
              <a:rPr lang="en-US" altLang="ko-KR" sz="1400" b="1" dirty="0"/>
              <a:t>pi </a:t>
            </a:r>
            <a:r>
              <a:rPr lang="en-US" altLang="ko-KR" sz="1400" dirty="0"/>
              <a:t>= 3.14; // </a:t>
            </a:r>
            <a:r>
              <a:rPr lang="ko-KR" altLang="en-US" sz="1400" dirty="0"/>
              <a:t>지역 </a:t>
            </a:r>
            <a:r>
              <a:rPr lang="ko-KR" altLang="en-US" sz="1400" dirty="0" smtClean="0"/>
              <a:t>변수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auto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= [</a:t>
            </a:r>
            <a:r>
              <a:rPr lang="en-US" altLang="ko-KR" sz="1400" b="1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) </a:t>
            </a:r>
            <a:r>
              <a:rPr lang="en-US" altLang="ko-KR" sz="1400" b="1" dirty="0"/>
              <a:t>-&gt; double </a:t>
            </a:r>
            <a:r>
              <a:rPr lang="en-US" altLang="ko-KR" sz="1400" dirty="0"/>
              <a:t>{ return </a:t>
            </a:r>
            <a:r>
              <a:rPr lang="en-US" altLang="ko-KR" sz="1400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; }; </a:t>
            </a:r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(3)</a:t>
            </a:r>
            <a:r>
              <a:rPr lang="en-US" altLang="ko-KR" sz="1400" dirty="0"/>
              <a:t>; 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  <a:r>
              <a:rPr lang="en-US" altLang="ko-KR" sz="1400" dirty="0"/>
              <a:t>. 28.26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776" y="4372672"/>
            <a:ext cx="3096344" cy="4320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41193" y="4115125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5785519"/>
            <a:ext cx="59766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637714" y="6432741"/>
            <a:ext cx="608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캡쳐 리스트와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리턴타입을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가지는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연습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312397" y="4036842"/>
            <a:ext cx="425669" cy="457200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224868" y="4635932"/>
            <a:ext cx="653632" cy="488731"/>
          </a:xfrm>
          <a:custGeom>
            <a:avLst/>
            <a:gdLst>
              <a:gd name="connsiteX0" fmla="*/ 581993 w 582055"/>
              <a:gd name="connsiteY0" fmla="*/ 488731 h 488731"/>
              <a:gd name="connsiteX1" fmla="*/ 497910 w 582055"/>
              <a:gd name="connsiteY1" fmla="*/ 357352 h 488731"/>
              <a:gd name="connsiteX2" fmla="*/ 72241 w 582055"/>
              <a:gd name="connsiteY2" fmla="*/ 262758 h 488731"/>
              <a:gd name="connsiteX3" fmla="*/ 3924 w 582055"/>
              <a:gd name="connsiteY3" fmla="*/ 0 h 48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55" h="488731">
                <a:moveTo>
                  <a:pt x="581993" y="488731"/>
                </a:moveTo>
                <a:cubicBezTo>
                  <a:pt x="582431" y="441872"/>
                  <a:pt x="582869" y="395014"/>
                  <a:pt x="497910" y="357352"/>
                </a:cubicBezTo>
                <a:cubicBezTo>
                  <a:pt x="412951" y="319690"/>
                  <a:pt x="154572" y="322317"/>
                  <a:pt x="72241" y="262758"/>
                </a:cubicBezTo>
                <a:cubicBezTo>
                  <a:pt x="-10090" y="203199"/>
                  <a:pt x="-3083" y="101599"/>
                  <a:pt x="392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3274094" y="4635932"/>
            <a:ext cx="1912883" cy="200010"/>
          </a:xfrm>
          <a:custGeom>
            <a:avLst/>
            <a:gdLst>
              <a:gd name="connsiteX0" fmla="*/ 0 w 1912883"/>
              <a:gd name="connsiteY0" fmla="*/ 36786 h 200010"/>
              <a:gd name="connsiteX1" fmla="*/ 1502979 w 1912883"/>
              <a:gd name="connsiteY1" fmla="*/ 199696 h 200010"/>
              <a:gd name="connsiteX2" fmla="*/ 1912883 w 1912883"/>
              <a:gd name="connsiteY2" fmla="*/ 0 h 20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883" h="200010">
                <a:moveTo>
                  <a:pt x="0" y="36786"/>
                </a:moveTo>
                <a:cubicBezTo>
                  <a:pt x="592082" y="121306"/>
                  <a:pt x="1184165" y="205827"/>
                  <a:pt x="1502979" y="199696"/>
                </a:cubicBezTo>
                <a:cubicBezTo>
                  <a:pt x="1821793" y="193565"/>
                  <a:pt x="1867338" y="96782"/>
                  <a:pt x="1912883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780108" y="4194481"/>
            <a:ext cx="2280744" cy="289051"/>
          </a:xfrm>
          <a:custGeom>
            <a:avLst/>
            <a:gdLst>
              <a:gd name="connsiteX0" fmla="*/ 0 w 2280744"/>
              <a:gd name="connsiteY0" fmla="*/ 278541 h 289051"/>
              <a:gd name="connsiteX1" fmla="*/ 1818289 w 2280744"/>
              <a:gd name="connsiteY1" fmla="*/ 16 h 289051"/>
              <a:gd name="connsiteX2" fmla="*/ 2280744 w 2280744"/>
              <a:gd name="connsiteY2" fmla="*/ 289051 h 28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744" h="289051">
                <a:moveTo>
                  <a:pt x="0" y="278541"/>
                </a:moveTo>
                <a:cubicBezTo>
                  <a:pt x="719082" y="138402"/>
                  <a:pt x="1438165" y="-1736"/>
                  <a:pt x="1818289" y="16"/>
                </a:cubicBezTo>
                <a:cubicBezTo>
                  <a:pt x="2198413" y="1768"/>
                  <a:pt x="2239578" y="145409"/>
                  <a:pt x="2280744" y="289051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95711" y="1353836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10-17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반지름이 </a:t>
            </a:r>
            <a:r>
              <a:rPr lang="en-US" altLang="ko-KR" sz="2000" u="sng" dirty="0" smtClean="0"/>
              <a:t>r</a:t>
            </a:r>
            <a:r>
              <a:rPr lang="ko-KR" altLang="en-US" sz="2000" u="sng" dirty="0" smtClean="0"/>
              <a:t>이 원의 면적으로 </a:t>
            </a:r>
            <a:r>
              <a:rPr lang="ko-KR" altLang="en-US" sz="2000" u="sng" dirty="0" err="1" smtClean="0"/>
              <a:t>리턴하는</a:t>
            </a:r>
            <a:r>
              <a:rPr lang="ko-KR" altLang="en-US" sz="2000" u="sng" dirty="0" smtClean="0"/>
              <a:t>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733142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캡쳐 리스트에 참조를 활용하는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61749" y="1985149"/>
            <a:ext cx="663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sum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대한 참조를 캡쳐 리스트를 통해 받고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합한 결과를 지역변수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저장한다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1749" y="2538196"/>
            <a:ext cx="66247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 = 0; // </a:t>
            </a:r>
            <a:r>
              <a:rPr lang="ko-KR" altLang="en-US" sz="1400" dirty="0"/>
              <a:t>지역 변수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[</a:t>
            </a:r>
            <a:r>
              <a:rPr lang="en-US" altLang="ko-KR" sz="1400" b="1" dirty="0" smtClean="0"/>
              <a:t>&amp;</a:t>
            </a:r>
            <a:r>
              <a:rPr lang="en-US" altLang="ko-KR" sz="1400" b="1" dirty="0"/>
              <a:t>sum</a:t>
            </a:r>
            <a:r>
              <a:rPr lang="en-US" altLang="ko-KR" sz="1400" dirty="0"/>
              <a:t>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 = x + y; } (</a:t>
            </a:r>
            <a:r>
              <a:rPr lang="en-US" altLang="ko-KR" sz="1400" dirty="0">
                <a:solidFill>
                  <a:srgbClr val="FF0000"/>
                </a:solidFill>
              </a:rPr>
              <a:t>2, 3</a:t>
            </a:r>
            <a:r>
              <a:rPr lang="en-US" altLang="ko-KR" sz="1400" dirty="0"/>
              <a:t>); // </a:t>
            </a:r>
            <a:r>
              <a:rPr lang="ko-KR" altLang="en-US" sz="1400" dirty="0"/>
              <a:t>합 </a:t>
            </a:r>
            <a:r>
              <a:rPr lang="en-US" altLang="ko-KR" sz="1400" dirty="0"/>
              <a:t>5</a:t>
            </a:r>
            <a:r>
              <a:rPr lang="ko-KR" altLang="en-US" sz="1400" dirty="0"/>
              <a:t>를 지역변수 </a:t>
            </a:r>
            <a:r>
              <a:rPr lang="en-US" altLang="ko-KR" sz="1400" dirty="0"/>
              <a:t>sum</a:t>
            </a:r>
            <a:r>
              <a:rPr lang="ko-KR" altLang="en-US" sz="1400" dirty="0"/>
              <a:t>에 저장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7773" y="4025092"/>
            <a:ext cx="2952328" cy="306909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82029" y="3542615"/>
            <a:ext cx="792088" cy="288032"/>
          </a:xfrm>
          <a:prstGeom prst="wedgeRoundRectCallout">
            <a:avLst>
              <a:gd name="adj1" fmla="val -47797"/>
              <a:gd name="adj2" fmla="val 119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8474" y="5137447"/>
            <a:ext cx="664475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합은 </a:t>
            </a:r>
            <a:r>
              <a:rPr lang="en-US" altLang="ko-KR" sz="1400" dirty="0" smtClean="0"/>
              <a:t>5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241727" y="6209927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캡쳐 리스트를 통해 지역 변수의 참조를 받아 지역 변수를 접근하는 연습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자유형 10"/>
          <p:cNvSpPr/>
          <p:nvPr/>
        </p:nvSpPr>
        <p:spPr>
          <a:xfrm flipH="1">
            <a:off x="1837813" y="3620035"/>
            <a:ext cx="144016" cy="498643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70363" y="4270021"/>
            <a:ext cx="971364" cy="453055"/>
          </a:xfrm>
          <a:prstGeom prst="wedgeRoundRectCallout">
            <a:avLst>
              <a:gd name="adj1" fmla="val 104768"/>
              <a:gd name="adj2" fmla="val -52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지역변수</a:t>
            </a:r>
            <a:r>
              <a:rPr lang="en-US" altLang="ko-KR" sz="1000" dirty="0" smtClean="0">
                <a:solidFill>
                  <a:schemeClr val="tx1"/>
                </a:solidFill>
              </a:rPr>
              <a:t>sum</a:t>
            </a:r>
            <a:r>
              <a:rPr lang="ko-KR" altLang="en-US" sz="1000" dirty="0" smtClean="0">
                <a:solidFill>
                  <a:schemeClr val="tx1"/>
                </a:solidFill>
              </a:rPr>
              <a:t>에 대한 참조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053837" y="3620035"/>
            <a:ext cx="1368152" cy="498643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57974" y="1300749"/>
            <a:ext cx="8886025" cy="6801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10-18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캡쳐 리스트에 참조 활용</a:t>
            </a:r>
            <a:r>
              <a:rPr lang="en-US" altLang="ko-KR" sz="2000" u="sng" dirty="0" smtClean="0"/>
              <a:t>. </a:t>
            </a:r>
            <a:r>
              <a:rPr lang="ko-KR" altLang="en-US" sz="2000" u="sng" dirty="0" smtClean="0"/>
              <a:t>합을 외부에 저장하는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70744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10-19 STL for-each() </a:t>
            </a:r>
            <a:r>
              <a:rPr lang="ko-KR" altLang="en-US" dirty="0" smtClean="0"/>
              <a:t>함수를 이용하여 벡터의 모든 원소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4675" y="1366899"/>
            <a:ext cx="78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648" y="1975682"/>
            <a:ext cx="66247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&lt;vector&gt;</a:t>
            </a:r>
          </a:p>
          <a:p>
            <a:pPr defTabSz="180000"/>
            <a:r>
              <a:rPr lang="en-US" altLang="ko-KR" sz="1400" b="1" dirty="0"/>
              <a:t>#include &lt;algorithm&gt;</a:t>
            </a:r>
            <a:r>
              <a:rPr lang="en-US" altLang="ko-KR" sz="1400" dirty="0"/>
              <a:t> //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() </a:t>
            </a:r>
            <a:r>
              <a:rPr lang="ko-KR" altLang="en-US" sz="1400" dirty="0"/>
              <a:t>알고리즘 함수를 사용하기 위함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void print(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n &lt;&lt; " 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&gt; v = { 1, 2, 3, 4, 5 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for_each</a:t>
            </a:r>
            <a:r>
              <a:rPr lang="en-US" altLang="ko-KR" sz="1400" dirty="0">
                <a:solidFill>
                  <a:srgbClr val="00B050"/>
                </a:solidFill>
              </a:rPr>
              <a:t>()</a:t>
            </a:r>
            <a:r>
              <a:rPr lang="ko-KR" altLang="en-US" sz="1400" dirty="0">
                <a:solidFill>
                  <a:srgbClr val="00B050"/>
                </a:solidFill>
              </a:rPr>
              <a:t>는 벡터 </a:t>
            </a:r>
            <a:r>
              <a:rPr lang="en-US" altLang="ko-KR" sz="1400" dirty="0">
                <a:solidFill>
                  <a:srgbClr val="00B050"/>
                </a:solidFill>
              </a:rPr>
              <a:t>v</a:t>
            </a:r>
            <a:r>
              <a:rPr lang="ko-KR" altLang="en-US" sz="1400" dirty="0">
                <a:solidFill>
                  <a:srgbClr val="00B050"/>
                </a:solidFill>
              </a:rPr>
              <a:t>의 첫번째 원소부터 끝까지 검색하면서</a:t>
            </a:r>
            <a:r>
              <a:rPr lang="en-US" altLang="ko-KR" sz="1400" dirty="0">
                <a:solidFill>
                  <a:srgbClr val="00B050"/>
                </a:solidFill>
              </a:rPr>
              <a:t>,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B050"/>
                </a:solidFill>
              </a:rPr>
              <a:t>	// </a:t>
            </a:r>
            <a:r>
              <a:rPr lang="ko-KR" altLang="en-US" sz="1400" dirty="0">
                <a:solidFill>
                  <a:srgbClr val="00B050"/>
                </a:solidFill>
              </a:rPr>
              <a:t>각 원소에 대해 </a:t>
            </a:r>
            <a:r>
              <a:rPr lang="en-US" altLang="ko-KR" sz="1400" dirty="0">
                <a:solidFill>
                  <a:srgbClr val="00B050"/>
                </a:solidFill>
              </a:rPr>
              <a:t>print(</a:t>
            </a:r>
            <a:r>
              <a:rPr lang="en-US" altLang="ko-KR" sz="1400" dirty="0" err="1">
                <a:solidFill>
                  <a:srgbClr val="00B050"/>
                </a:solidFill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</a:rPr>
              <a:t> n) </a:t>
            </a:r>
            <a:r>
              <a:rPr lang="ko-KR" altLang="en-US" sz="1400" dirty="0">
                <a:solidFill>
                  <a:srgbClr val="00B050"/>
                </a:solidFill>
              </a:rPr>
              <a:t>호출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r>
              <a:rPr lang="ko-KR" altLang="en-US" sz="1400" dirty="0">
                <a:solidFill>
                  <a:srgbClr val="00B050"/>
                </a:solidFill>
              </a:rPr>
              <a:t>매개 변수 </a:t>
            </a:r>
            <a:r>
              <a:rPr lang="en-US" altLang="ko-KR" sz="1400" dirty="0">
                <a:solidFill>
                  <a:srgbClr val="00B050"/>
                </a:solidFill>
              </a:rPr>
              <a:t>n</a:t>
            </a:r>
            <a:r>
              <a:rPr lang="ko-KR" altLang="en-US" sz="1400" dirty="0">
                <a:solidFill>
                  <a:srgbClr val="00B050"/>
                </a:solidFill>
              </a:rPr>
              <a:t>에 각 원소 값 전달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for_each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v.begin</a:t>
            </a:r>
            <a:r>
              <a:rPr lang="en-US" altLang="ko-KR" sz="1400" b="1" dirty="0"/>
              <a:t>(), </a:t>
            </a:r>
            <a:r>
              <a:rPr lang="en-US" altLang="ko-KR" sz="1400" b="1" dirty="0" err="1"/>
              <a:t>v.end</a:t>
            </a:r>
            <a:r>
              <a:rPr lang="en-US" altLang="ko-KR" sz="1400" b="1" dirty="0"/>
              <a:t>(), </a:t>
            </a:r>
            <a:r>
              <a:rPr lang="en-US" altLang="ko-KR" sz="1400" b="1" dirty="0">
                <a:solidFill>
                  <a:srgbClr val="FF0000"/>
                </a:solidFill>
              </a:rPr>
              <a:t>print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24966" y="5855407"/>
            <a:ext cx="664475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1 2 3 4 5</a:t>
            </a:r>
            <a:endParaRPr lang="ko-KR" altLang="en-US" sz="1100" dirty="0"/>
          </a:p>
        </p:txBody>
      </p:sp>
      <p:sp>
        <p:nvSpPr>
          <p:cNvPr id="13" name="자유형 12"/>
          <p:cNvSpPr/>
          <p:nvPr/>
        </p:nvSpPr>
        <p:spPr>
          <a:xfrm>
            <a:off x="2211233" y="3199818"/>
            <a:ext cx="1601548" cy="1859389"/>
          </a:xfrm>
          <a:custGeom>
            <a:avLst/>
            <a:gdLst>
              <a:gd name="connsiteX0" fmla="*/ 1219200 w 1555011"/>
              <a:gd name="connsiteY0" fmla="*/ 1860331 h 1860331"/>
              <a:gd name="connsiteX1" fmla="*/ 1476703 w 1555011"/>
              <a:gd name="connsiteY1" fmla="*/ 515007 h 1860331"/>
              <a:gd name="connsiteX2" fmla="*/ 0 w 1555011"/>
              <a:gd name="connsiteY2" fmla="*/ 0 h 186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011" h="1860331">
                <a:moveTo>
                  <a:pt x="1219200" y="1860331"/>
                </a:moveTo>
                <a:cubicBezTo>
                  <a:pt x="1449551" y="1342696"/>
                  <a:pt x="1679903" y="825062"/>
                  <a:pt x="1476703" y="515007"/>
                </a:cubicBezTo>
                <a:cubicBezTo>
                  <a:pt x="1273503" y="204952"/>
                  <a:pt x="636751" y="102476"/>
                  <a:pt x="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660728" y="3140173"/>
            <a:ext cx="1502832" cy="288032"/>
          </a:xfrm>
          <a:prstGeom prst="wedgeRoundRectCallout">
            <a:avLst>
              <a:gd name="adj1" fmla="val -47797"/>
              <a:gd name="adj2" fmla="val 119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매개변수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벡터의 각 원소 전달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02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STL </a:t>
            </a:r>
            <a:r>
              <a:rPr lang="ko-KR" altLang="en-US" dirty="0"/>
              <a:t>템</a:t>
            </a:r>
            <a:r>
              <a:rPr lang="ko-KR" altLang="en-US" dirty="0" smtClean="0"/>
              <a:t>플릿에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8731" y="2151141"/>
            <a:ext cx="692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6704" y="2708161"/>
            <a:ext cx="683967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&lt;vector&gt;</a:t>
            </a:r>
          </a:p>
          <a:p>
            <a:pPr defTabSz="180000"/>
            <a:r>
              <a:rPr lang="en-US" altLang="ko-KR" sz="1400" b="1" dirty="0"/>
              <a:t>#include &lt;algorithm&gt;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() </a:t>
            </a:r>
            <a:r>
              <a:rPr lang="ko-KR" altLang="en-US" sz="1400" dirty="0"/>
              <a:t>알고리즘 함수를 사용하기 위함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&gt; v = { 1, 2, 3, 4, 5 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for_each</a:t>
            </a:r>
            <a:r>
              <a:rPr lang="en-US" altLang="ko-KR" sz="1400" dirty="0">
                <a:solidFill>
                  <a:srgbClr val="00B050"/>
                </a:solidFill>
              </a:rPr>
              <a:t>()</a:t>
            </a:r>
            <a:r>
              <a:rPr lang="ko-KR" altLang="en-US" sz="1400" dirty="0">
                <a:solidFill>
                  <a:srgbClr val="00B050"/>
                </a:solidFill>
              </a:rPr>
              <a:t>는 벡터 </a:t>
            </a:r>
            <a:r>
              <a:rPr lang="en-US" altLang="ko-KR" sz="1400" dirty="0">
                <a:solidFill>
                  <a:srgbClr val="00B050"/>
                </a:solidFill>
              </a:rPr>
              <a:t>v</a:t>
            </a:r>
            <a:r>
              <a:rPr lang="ko-KR" altLang="en-US" sz="1400" dirty="0">
                <a:solidFill>
                  <a:srgbClr val="00B050"/>
                </a:solidFill>
              </a:rPr>
              <a:t>의 첫번째 원소부터 끝까지 검색하면서</a:t>
            </a:r>
            <a:r>
              <a:rPr lang="en-US" altLang="ko-KR" sz="1400" dirty="0">
                <a:solidFill>
                  <a:srgbClr val="00B050"/>
                </a:solidFill>
              </a:rPr>
              <a:t>,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B050"/>
                </a:solidFill>
              </a:rPr>
              <a:t>	// </a:t>
            </a:r>
            <a:r>
              <a:rPr lang="ko-KR" altLang="en-US" sz="1400" dirty="0">
                <a:solidFill>
                  <a:srgbClr val="00B050"/>
                </a:solidFill>
              </a:rPr>
              <a:t>각 원소에 대해 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번째 매개변수인 </a:t>
            </a:r>
            <a:r>
              <a:rPr lang="ko-KR" altLang="en-US" sz="1400" dirty="0" err="1">
                <a:solidFill>
                  <a:srgbClr val="00B050"/>
                </a:solidFill>
              </a:rPr>
              <a:t>람다식</a:t>
            </a:r>
            <a:r>
              <a:rPr lang="ko-KR" altLang="en-US" sz="1400" dirty="0">
                <a:solidFill>
                  <a:srgbClr val="00B050"/>
                </a:solidFill>
              </a:rPr>
              <a:t> 호출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r>
              <a:rPr lang="ko-KR" altLang="en-US" sz="1400" dirty="0">
                <a:solidFill>
                  <a:srgbClr val="00B050"/>
                </a:solidFill>
              </a:rPr>
              <a:t>매개변수 </a:t>
            </a:r>
            <a:r>
              <a:rPr lang="en-US" altLang="ko-KR" sz="1400" dirty="0">
                <a:solidFill>
                  <a:srgbClr val="00B050"/>
                </a:solidFill>
              </a:rPr>
              <a:t>n</a:t>
            </a:r>
            <a:r>
              <a:rPr lang="ko-KR" altLang="en-US" sz="1400" dirty="0">
                <a:solidFill>
                  <a:srgbClr val="00B050"/>
                </a:solidFill>
              </a:rPr>
              <a:t>에 각 원소 값 전달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for_each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v.begin</a:t>
            </a:r>
            <a:r>
              <a:rPr lang="en-US" altLang="ko-KR" sz="1400" b="1" dirty="0"/>
              <a:t>(), </a:t>
            </a:r>
            <a:r>
              <a:rPr lang="en-US" altLang="ko-KR" sz="1400" b="1" dirty="0" err="1"/>
              <a:t>v.end</a:t>
            </a:r>
            <a:r>
              <a:rPr lang="en-US" altLang="ko-KR" sz="1400" b="1" dirty="0"/>
              <a:t>(), </a:t>
            </a:r>
            <a:r>
              <a:rPr lang="en-US" altLang="ko-KR" sz="1400" b="1" dirty="0">
                <a:solidFill>
                  <a:srgbClr val="FF0000"/>
                </a:solidFill>
              </a:rPr>
              <a:t>[](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n) { </a:t>
            </a:r>
            <a:r>
              <a:rPr lang="en-US" altLang="ko-KR" sz="1400" b="1" dirty="0" err="1">
                <a:solidFill>
                  <a:srgbClr val="FF0000"/>
                </a:solidFill>
              </a:rPr>
              <a:t>cout</a:t>
            </a:r>
            <a:r>
              <a:rPr lang="en-US" altLang="ko-KR" sz="1400" b="1" dirty="0">
                <a:solidFill>
                  <a:srgbClr val="FF0000"/>
                </a:solidFill>
              </a:rPr>
              <a:t> &lt;&lt; n &lt;&lt; " "; }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6704" y="5536718"/>
            <a:ext cx="683967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1 2 3 4 5</a:t>
            </a:r>
            <a:endParaRPr lang="ko-KR" altLang="en-US" sz="11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214106" y="5380303"/>
            <a:ext cx="1502832" cy="496969"/>
          </a:xfrm>
          <a:prstGeom prst="wedgeRoundRectCallout">
            <a:avLst>
              <a:gd name="adj1" fmla="val -72275"/>
              <a:gd name="adj2" fmla="val -1007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람다식</a:t>
            </a:r>
            <a:r>
              <a:rPr lang="ko-KR" altLang="en-US" sz="1000" dirty="0" smtClean="0">
                <a:solidFill>
                  <a:schemeClr val="tx1"/>
                </a:solidFill>
              </a:rPr>
              <a:t> 호출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매개변수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벡터의 각 원소 전달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79512" y="1380728"/>
            <a:ext cx="8856984" cy="6801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10-20</a:t>
            </a:r>
            <a:r>
              <a:rPr lang="en-US" altLang="ko-KR" sz="2000" u="sng" dirty="0" smtClean="0"/>
              <a:t> STL </a:t>
            </a:r>
            <a:r>
              <a:rPr lang="ko-KR" altLang="en-US" sz="2000" u="sng" dirty="0" smtClean="0"/>
              <a:t>함수 </a:t>
            </a:r>
            <a:r>
              <a:rPr lang="en-US" altLang="ko-KR" sz="2000" u="sng" dirty="0" smtClean="0"/>
              <a:t>for-each()</a:t>
            </a:r>
            <a:r>
              <a:rPr lang="ko-KR" altLang="en-US" sz="2000" u="sng" dirty="0" smtClean="0"/>
              <a:t>와 </a:t>
            </a:r>
            <a:r>
              <a:rPr lang="ko-KR" altLang="en-US" sz="2000" u="sng" dirty="0" err="1" smtClean="0"/>
              <a:t>람다식을</a:t>
            </a:r>
            <a:r>
              <a:rPr lang="ko-KR" altLang="en-US" sz="2000" u="sng" dirty="0" smtClean="0"/>
              <a:t> 이용하여 벡터의 모든 원소 출력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81157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함수들로부터 템플릿 만들기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3572370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1897743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981798" y="259024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3"/>
          </p:cNvCxnSpPr>
          <p:nvPr/>
        </p:nvCxnSpPr>
        <p:spPr>
          <a:xfrm flipV="1">
            <a:off x="3981798" y="357237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01816" y="2644957"/>
            <a:ext cx="3206688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smtClean="0"/>
              <a:t>template &lt;class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b="1" dirty="0" smtClean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void </a:t>
            </a:r>
            <a:r>
              <a:rPr lang="en-US" altLang="ko-KR" sz="1600" dirty="0" err="1"/>
              <a:t>myswap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a,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b)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 = a;</a:t>
            </a:r>
          </a:p>
          <a:p>
            <a:pPr defTabSz="180000" fontAlgn="base" latinLnBrk="0"/>
            <a:r>
              <a:rPr lang="en-US" altLang="ko-KR" sz="1600" dirty="0"/>
              <a:t>	a = b;</a:t>
            </a:r>
          </a:p>
          <a:p>
            <a:pPr defTabSz="180000" fontAlgn="base" latinLnBrk="0"/>
            <a:r>
              <a:rPr lang="en-US" altLang="ko-KR" sz="1600" dirty="0"/>
              <a:t>	b = </a:t>
            </a:r>
            <a:r>
              <a:rPr lang="en-US" altLang="ko-KR" sz="1600" dirty="0" err="1"/>
              <a:t>tmp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8184" y="4407889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템플릿을 이용한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함수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19672" y="496265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중복 함수들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983626" y="3140322"/>
            <a:ext cx="1370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만들기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일반화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4643999" y="1979268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021537" y="1979268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7399694" y="1974027"/>
            <a:ext cx="1348770" cy="360040"/>
          </a:xfrm>
          <a:prstGeom prst="wedgeRoundRectCallout">
            <a:avLst>
              <a:gd name="adj1" fmla="val -71790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5" name="타원 4"/>
          <p:cNvSpPr/>
          <p:nvPr/>
        </p:nvSpPr>
        <p:spPr>
          <a:xfrm>
            <a:off x="1547664" y="1897743"/>
            <a:ext cx="288032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70867" y="3576727"/>
            <a:ext cx="641361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템플릿으로부터의 구체화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3082" y="1333636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구체화</a:t>
            </a:r>
            <a:r>
              <a:rPr lang="en-US" altLang="ko-KR" dirty="0" smtClean="0"/>
              <a:t>(specialization)</a:t>
            </a:r>
          </a:p>
          <a:p>
            <a:pPr lvl="1"/>
            <a:r>
              <a:rPr lang="ko-KR" altLang="en-US" dirty="0" smtClean="0"/>
              <a:t>템플릿의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타입에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구체적인 타입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템플릿 함수로부터 구체화된 함수의 소스 코드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818" y="3356992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818" y="5157192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a=4, b=5;</a:t>
            </a:r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</a:t>
            </a:r>
            <a:r>
              <a:rPr lang="en-US" altLang="ko-KR" sz="1400" b="1" dirty="0" smtClean="0"/>
              <a:t>);</a:t>
            </a:r>
          </a:p>
          <a:p>
            <a:pPr defTabSz="180000" fontAlgn="base" latinLnBrk="0"/>
            <a:r>
              <a:rPr lang="en-US" altLang="ko-KR" sz="1400" b="1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83871" y="3422638"/>
            <a:ext cx="28803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&amp; b) 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a;</a:t>
            </a:r>
          </a:p>
          <a:p>
            <a:pPr defTabSz="180000" fontAlgn="base" latinLnBrk="0"/>
            <a:r>
              <a:rPr lang="en-US" altLang="ko-KR" sz="1400" b="1" dirty="0"/>
              <a:t>	a = b;</a:t>
            </a:r>
          </a:p>
          <a:p>
            <a:pPr defTabSz="180000" fontAlgn="base" latinLnBrk="0"/>
            <a:r>
              <a:rPr lang="en-US" altLang="ko-KR" sz="1400" b="1" dirty="0"/>
              <a:t>	b = </a:t>
            </a:r>
            <a:r>
              <a:rPr lang="en-US" altLang="ko-KR" sz="1400" b="1" dirty="0" err="1"/>
              <a:t>tmp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(a, b);</a:t>
            </a:r>
          </a:p>
          <a:p>
            <a:pPr defTabSz="180000" fontAlgn="base" latinLnBrk="0"/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4258" y="36416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구체</a:t>
            </a:r>
            <a:r>
              <a:rPr lang="ko-KR" altLang="en-US" sz="1400" dirty="0"/>
              <a:t>화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7547422" y="4168689"/>
            <a:ext cx="127305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33554" y="388004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 후 실행</a:t>
            </a:r>
            <a:endParaRPr lang="ko-KR" altLang="en-US" sz="14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059832" y="2864336"/>
            <a:ext cx="1152128" cy="657073"/>
          </a:xfrm>
          <a:prstGeom prst="wedgeRoundRectCallout">
            <a:avLst>
              <a:gd name="adj1" fmla="val -7577"/>
              <a:gd name="adj2" fmla="val 658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b="1" dirty="0" err="1">
                <a:solidFill>
                  <a:srgbClr val="7030A0"/>
                </a:solidFill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</a:rPr>
              <a:t>를 대입하여 구체화된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소스 코드 생성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27583" y="6084411"/>
            <a:ext cx="1656185" cy="368925"/>
          </a:xfrm>
          <a:prstGeom prst="wedgeRoundRectCallout">
            <a:avLst>
              <a:gd name="adj1" fmla="val -51884"/>
              <a:gd name="adj2" fmla="val -1089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(a, b) </a:t>
            </a:r>
            <a:r>
              <a:rPr lang="ko-KR" altLang="en-US" sz="1000" dirty="0">
                <a:solidFill>
                  <a:schemeClr val="tx1"/>
                </a:solidFill>
              </a:rPr>
              <a:t>호출에 필요한 함수 </a:t>
            </a:r>
            <a:r>
              <a:rPr lang="ko-KR" altLang="en-US" sz="1000" dirty="0" smtClean="0">
                <a:solidFill>
                  <a:schemeClr val="tx1"/>
                </a:solidFill>
              </a:rPr>
              <a:t>구체화 진행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09098" y="4992923"/>
            <a:ext cx="544214" cy="328537"/>
          </a:xfrm>
          <a:prstGeom prst="wedgeRoundRectCallout">
            <a:avLst>
              <a:gd name="adj1" fmla="val 75586"/>
              <a:gd name="adj2" fmla="val -7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771800" y="3933665"/>
            <a:ext cx="1800200" cy="2235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114223" y="3631223"/>
            <a:ext cx="554492" cy="2118946"/>
          </a:xfrm>
          <a:custGeom>
            <a:avLst/>
            <a:gdLst>
              <a:gd name="connsiteX0" fmla="*/ 554492 w 554492"/>
              <a:gd name="connsiteY0" fmla="*/ 2118946 h 2118946"/>
              <a:gd name="connsiteX1" fmla="*/ 577 w 554492"/>
              <a:gd name="connsiteY1" fmla="*/ 949569 h 2118946"/>
              <a:gd name="connsiteX2" fmla="*/ 440192 w 554492"/>
              <a:gd name="connsiteY2" fmla="*/ 0 h 211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92" h="2118946">
                <a:moveTo>
                  <a:pt x="554492" y="2118946"/>
                </a:moveTo>
                <a:cubicBezTo>
                  <a:pt x="287059" y="1710836"/>
                  <a:pt x="19627" y="1302727"/>
                  <a:pt x="577" y="949569"/>
                </a:cubicBezTo>
                <a:cubicBezTo>
                  <a:pt x="-18473" y="596411"/>
                  <a:pt x="440192" y="0"/>
                  <a:pt x="44019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함수로부터 구체화된 함수 생성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935295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45125" y="1914983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endParaRPr lang="en-US" altLang="ko-KR" sz="1200" b="1" dirty="0" smtClean="0">
              <a:solidFill>
                <a:srgbClr val="7030A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1616" y="14127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06484" y="2961381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c=0.3, d=12.5;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(c</a:t>
            </a:r>
            <a:r>
              <a:rPr lang="en-US" altLang="ko-KR" sz="1400" b="1" dirty="0"/>
              <a:t>, d);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3483486"/>
            <a:ext cx="1101621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double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15202" y="1436820"/>
            <a:ext cx="351277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708" y="3043016"/>
            <a:ext cx="350526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57397" y="44831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char e=‘a’, f=‘k’;</a:t>
            </a:r>
            <a:endParaRPr lang="en-US" altLang="ko-KR" sz="1400" dirty="0"/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(e, f); 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415203" y="4658305"/>
            <a:ext cx="35127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17437" y="5098774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char</a:t>
            </a:r>
          </a:p>
        </p:txBody>
      </p:sp>
      <p:cxnSp>
        <p:nvCxnSpPr>
          <p:cNvPr id="16" name="직선 화살표 연결선 15"/>
          <p:cNvCxnSpPr>
            <a:endCxn id="6" idx="1"/>
          </p:cNvCxnSpPr>
          <p:nvPr/>
        </p:nvCxnSpPr>
        <p:spPr>
          <a:xfrm flipV="1">
            <a:off x="2771800" y="2167011"/>
            <a:ext cx="1173325" cy="116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10" idx="1"/>
          </p:cNvCxnSpPr>
          <p:nvPr/>
        </p:nvCxnSpPr>
        <p:spPr>
          <a:xfrm flipV="1">
            <a:off x="4881229" y="2129318"/>
            <a:ext cx="533973" cy="37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9" idx="1"/>
          </p:cNvCxnSpPr>
          <p:nvPr/>
        </p:nvCxnSpPr>
        <p:spPr>
          <a:xfrm>
            <a:off x="2771800" y="373551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1" idx="1"/>
          </p:cNvCxnSpPr>
          <p:nvPr/>
        </p:nvCxnSpPr>
        <p:spPr>
          <a:xfrm>
            <a:off x="4953541" y="3735514"/>
            <a:ext cx="469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4" idx="1"/>
          </p:cNvCxnSpPr>
          <p:nvPr/>
        </p:nvCxnSpPr>
        <p:spPr>
          <a:xfrm>
            <a:off x="2771800" y="4195144"/>
            <a:ext cx="1245637" cy="11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13" idx="1"/>
          </p:cNvCxnSpPr>
          <p:nvPr/>
        </p:nvCxnSpPr>
        <p:spPr>
          <a:xfrm>
            <a:off x="4953541" y="5350802"/>
            <a:ext cx="4616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9592" y="45492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제네릭</a:t>
            </a:r>
            <a:r>
              <a:rPr lang="ko-KR" altLang="en-US" sz="1400" dirty="0" smtClean="0"/>
              <a:t> 함수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57325" y="6043300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구체화된 버전의 </a:t>
            </a:r>
            <a:r>
              <a:rPr lang="en-US" altLang="ko-KR" sz="1400" dirty="0" smtClean="0"/>
              <a:t>C++ </a:t>
            </a:r>
            <a:r>
              <a:rPr lang="ko-KR" altLang="en-US" sz="1400" dirty="0" smtClean="0"/>
              <a:t>소스 생성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97260" y="58894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구체화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19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10–1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myswap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46479"/>
            <a:ext cx="352839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radius=1) { this-&gt;radius = 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{ return 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fr-FR" altLang="ko-KR" sz="1200" b="1" dirty="0"/>
              <a:t>void myswap(T &amp; a, T &amp; b) {</a:t>
            </a:r>
          </a:p>
          <a:p>
            <a:pPr defTabSz="180000"/>
            <a:r>
              <a:rPr lang="en-US" altLang="ko-KR" sz="1200" b="1" dirty="0" smtClean="0"/>
              <a:t>	T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tmp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a;</a:t>
            </a:r>
          </a:p>
          <a:p>
            <a:pPr defTabSz="180000"/>
            <a:r>
              <a:rPr lang="en-US" altLang="ko-KR" sz="1200" b="1" dirty="0" smtClean="0"/>
              <a:t>	a </a:t>
            </a:r>
            <a:r>
              <a:rPr lang="en-US" altLang="ko-KR" sz="1200" b="1" dirty="0"/>
              <a:t>= b;</a:t>
            </a:r>
          </a:p>
          <a:p>
            <a:pPr defTabSz="180000"/>
            <a:r>
              <a:rPr lang="en-US" altLang="ko-KR" sz="1200" b="1" dirty="0" smtClean="0"/>
              <a:t>	b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1556646"/>
            <a:ext cx="463589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a=4, b=5;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(a, b);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"a=" &lt;&lt; a &lt;&lt; ", " &lt;&lt; "b="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double c=0.3, d=12.5;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(c, d);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"c=" &lt;&lt; c &lt;&lt; ", " &lt;&lt; "d="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donut(5), pizza(20);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(donut, pizza);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"donut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=" &lt;&lt; </a:t>
            </a:r>
            <a:r>
              <a:rPr lang="en-US" altLang="ko-KR" sz="1200" dirty="0" err="1"/>
              <a:t>donut.getRadius</a:t>
            </a:r>
            <a:r>
              <a:rPr lang="en-US" altLang="ko-KR" sz="1200" dirty="0"/>
              <a:t>() &lt;&lt; ",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"pizza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=" &lt;&lt; </a:t>
            </a:r>
            <a:r>
              <a:rPr lang="en-US" altLang="ko-KR" sz="1200" dirty="0" err="1"/>
              <a:t>pizza.getRadius</a:t>
            </a:r>
            <a:r>
              <a:rPr lang="en-US" altLang="ko-KR" sz="1200" dirty="0"/>
              <a:t>()&lt;&lt;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600101" y="1671660"/>
            <a:ext cx="1860331" cy="360040"/>
          </a:xfrm>
          <a:prstGeom prst="wedgeRoundRectCallout">
            <a:avLst>
              <a:gd name="adj1" fmla="val -116301"/>
              <a:gd name="adj2" fmla="val 579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&amp; a,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&amp; b)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30428" y="2422482"/>
            <a:ext cx="2173412" cy="360040"/>
          </a:xfrm>
          <a:prstGeom prst="wedgeRoundRectCallout">
            <a:avLst>
              <a:gd name="adj1" fmla="val -107992"/>
              <a:gd name="adj2" fmla="val 645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(double&amp; a, double&amp; b)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548900" y="3186001"/>
            <a:ext cx="2136467" cy="360040"/>
          </a:xfrm>
          <a:prstGeom prst="wedgeRoundRectCallout">
            <a:avLst>
              <a:gd name="adj1" fmla="val -79581"/>
              <a:gd name="adj2" fmla="val 39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(Circle&amp; a, Circle&amp; b)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00232" y="4365104"/>
            <a:ext cx="460360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a=5, b=4</a:t>
            </a:r>
          </a:p>
          <a:p>
            <a:r>
              <a:rPr lang="en-US" altLang="ko-KR" sz="1200" dirty="0"/>
              <a:t>c=12.5, d=0.3</a:t>
            </a:r>
          </a:p>
          <a:p>
            <a:r>
              <a:rPr lang="en-US" altLang="ko-KR" sz="1200" dirty="0"/>
              <a:t>donut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=20, pizza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73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구체화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타입에 구체적인 타입 지정 시 주의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716033"/>
            <a:ext cx="52752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fr-FR" altLang="ko-KR" dirty="0"/>
              <a:t>template &lt;class T&gt; </a:t>
            </a:r>
            <a:r>
              <a:rPr lang="en-US" altLang="ko-KR" dirty="0" smtClean="0"/>
              <a:t>void </a:t>
            </a:r>
            <a:r>
              <a:rPr lang="fr-FR" altLang="ko-KR" b="1" dirty="0" smtClean="0"/>
              <a:t>myswap(T </a:t>
            </a:r>
            <a:r>
              <a:rPr lang="fr-FR" altLang="ko-KR" b="1" dirty="0"/>
              <a:t>&amp; a, T &amp; b)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3254" y="3517413"/>
            <a:ext cx="180457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b="1" dirty="0" err="1"/>
              <a:t>int</a:t>
            </a:r>
            <a:r>
              <a:rPr lang="en-US" altLang="ko-KR" dirty="0"/>
              <a:t> s=4;</a:t>
            </a:r>
          </a:p>
          <a:p>
            <a:pPr fontAlgn="base" latinLnBrk="0"/>
            <a:r>
              <a:rPr lang="en-US" altLang="ko-KR" b="1" dirty="0"/>
              <a:t>double</a:t>
            </a:r>
            <a:r>
              <a:rPr lang="en-US" altLang="ko-KR" dirty="0"/>
              <a:t> t=5;</a:t>
            </a:r>
          </a:p>
          <a:p>
            <a:pPr fontAlgn="base" latinLnBrk="0"/>
            <a:r>
              <a:rPr lang="en-US" altLang="ko-KR" dirty="0" err="1"/>
              <a:t>myswap</a:t>
            </a:r>
            <a:r>
              <a:rPr lang="en-US" altLang="ko-KR" dirty="0"/>
              <a:t>(</a:t>
            </a:r>
            <a:r>
              <a:rPr lang="en-US" altLang="ko-KR" b="1" dirty="0"/>
              <a:t>s, t</a:t>
            </a:r>
            <a:r>
              <a:rPr lang="en-US" altLang="ko-KR" dirty="0"/>
              <a:t>);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138527" y="3609746"/>
            <a:ext cx="3600400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 smtClean="0"/>
              <a:t>컴파일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템플릿으로부터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&amp;, </a:t>
            </a:r>
            <a:r>
              <a:rPr lang="en-US" altLang="ko-KR" sz="1400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&amp;) </a:t>
            </a:r>
            <a:r>
              <a:rPr lang="ko-KR" altLang="en-US" sz="1400" dirty="0"/>
              <a:t>함수를 구체화할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2040" y="1916832"/>
            <a:ext cx="1418978" cy="513057"/>
          </a:xfrm>
          <a:prstGeom prst="wedgeRoundRectCallout">
            <a:avLst>
              <a:gd name="adj1" fmla="val -51631"/>
              <a:gd name="adj2" fmla="val 1098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</a:t>
            </a:r>
            <a:r>
              <a:rPr lang="ko-KR" altLang="en-US" sz="1000" dirty="0" smtClean="0">
                <a:solidFill>
                  <a:schemeClr val="tx1"/>
                </a:solidFill>
              </a:rPr>
              <a:t>매개 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a, b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동일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907704" y="4732548"/>
            <a:ext cx="1418978" cy="513057"/>
          </a:xfrm>
          <a:prstGeom prst="wedgeRoundRectCallout">
            <a:avLst>
              <a:gd name="adj1" fmla="val -26734"/>
              <a:gd name="adj2" fmla="val -1129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개의 매개 변수의 타입이 서로 다름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641529" y="2413775"/>
            <a:ext cx="387738" cy="302258"/>
          </a:xfrm>
          <a:custGeom>
            <a:avLst/>
            <a:gdLst>
              <a:gd name="connsiteX0" fmla="*/ 117573 w 387737"/>
              <a:gd name="connsiteY0" fmla="*/ 0 h 270171"/>
              <a:gd name="connsiteX1" fmla="*/ 13664 w 387737"/>
              <a:gd name="connsiteY1" fmla="*/ 270163 h 270171"/>
              <a:gd name="connsiteX2" fmla="*/ 387737 w 387737"/>
              <a:gd name="connsiteY2" fmla="*/ 10391 h 27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37" h="270171">
                <a:moveTo>
                  <a:pt x="117573" y="0"/>
                </a:moveTo>
                <a:cubicBezTo>
                  <a:pt x="43105" y="134215"/>
                  <a:pt x="-31363" y="268431"/>
                  <a:pt x="13664" y="270163"/>
                </a:cubicBezTo>
                <a:cubicBezTo>
                  <a:pt x="58691" y="271895"/>
                  <a:pt x="387737" y="10391"/>
                  <a:pt x="387737" y="1039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456054" y="4396719"/>
            <a:ext cx="328710" cy="342913"/>
          </a:xfrm>
          <a:custGeom>
            <a:avLst/>
            <a:gdLst>
              <a:gd name="connsiteX0" fmla="*/ 68937 w 328710"/>
              <a:gd name="connsiteY0" fmla="*/ 332522 h 342913"/>
              <a:gd name="connsiteX1" fmla="*/ 16982 w 328710"/>
              <a:gd name="connsiteY1" fmla="*/ 13 h 342913"/>
              <a:gd name="connsiteX2" fmla="*/ 328710 w 328710"/>
              <a:gd name="connsiteY2" fmla="*/ 342913 h 3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710" h="342913">
                <a:moveTo>
                  <a:pt x="68937" y="332522"/>
                </a:moveTo>
                <a:cubicBezTo>
                  <a:pt x="21311" y="165401"/>
                  <a:pt x="-26314" y="-1719"/>
                  <a:pt x="16982" y="13"/>
                </a:cubicBezTo>
                <a:cubicBezTo>
                  <a:pt x="60277" y="1745"/>
                  <a:pt x="194493" y="172329"/>
                  <a:pt x="328710" y="34291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2795155" y="4077073"/>
            <a:ext cx="1344797" cy="195236"/>
          </a:xfrm>
          <a:custGeom>
            <a:avLst/>
            <a:gdLst>
              <a:gd name="connsiteX0" fmla="*/ 0 w 1672936"/>
              <a:gd name="connsiteY0" fmla="*/ 0 h 363681"/>
              <a:gd name="connsiteX1" fmla="*/ 1194954 w 1672936"/>
              <a:gd name="connsiteY1" fmla="*/ 31172 h 363681"/>
              <a:gd name="connsiteX2" fmla="*/ 1672936 w 1672936"/>
              <a:gd name="connsiteY2" fmla="*/ 363681 h 36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936" h="363681">
                <a:moveTo>
                  <a:pt x="0" y="0"/>
                </a:moveTo>
                <a:lnTo>
                  <a:pt x="1194954" y="31172"/>
                </a:lnTo>
                <a:cubicBezTo>
                  <a:pt x="1473777" y="91786"/>
                  <a:pt x="1573356" y="227733"/>
                  <a:pt x="1672936" y="3636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27813</TotalTime>
  <Words>3171</Words>
  <Application>Microsoft Office PowerPoint</Application>
  <PresentationFormat>화면 슬라이드 쇼(4:3)</PresentationFormat>
  <Paragraphs>1136</Paragraphs>
  <Slides>47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함수 중복의 약점 – 중복 함수의 코드 중복</vt:lpstr>
      <vt:lpstr>일반화와 템플릿</vt:lpstr>
      <vt:lpstr>중복 함수들로부터 템플릿 만들기 사례</vt:lpstr>
      <vt:lpstr>템플릿으로부터의 구체화</vt:lpstr>
      <vt:lpstr>제네릭 함수로부터 구체화된 함수 생성 사례</vt:lpstr>
      <vt:lpstr>예제 10–1 제네릭 myswap() 함수 만들기</vt:lpstr>
      <vt:lpstr>구체화 오류</vt:lpstr>
      <vt:lpstr>템플릿 장점과 제네릭 프로그래밍</vt:lpstr>
      <vt:lpstr>예제 10–2 큰 값을 리턴하는 bigger() 함수 만들기 연습</vt:lpstr>
      <vt:lpstr>예제 10–3 배열의 합을 구하여 리턴하는 제네릭 add() 함수 만들기 연습</vt:lpstr>
      <vt:lpstr>예제 10-4 배열을 복사하는 제네릭 함수 mcopy() 함수 만들기 연습</vt:lpstr>
      <vt:lpstr>배열을 출력하는 print() 템플릿 함수의 문제점</vt:lpstr>
      <vt:lpstr>예제 10-5 템플릿 함수보다 중복 함수가 우선</vt:lpstr>
      <vt:lpstr>제네릭 클래스 만들기</vt:lpstr>
      <vt:lpstr>예제 10–6 제네릭 스택 클래스 만들기</vt:lpstr>
      <vt:lpstr>예제 10–7 제네릭 스택의 제네릭 타입을 포인터나 클래스로 구체화하는 예</vt:lpstr>
      <vt:lpstr>참고!! cout &lt;&lt; a &lt;&lt; b &lt;&lt; c;의 실행 순서</vt:lpstr>
      <vt:lpstr>예제 10–8 두 개의 제네릭 타입을 가진 클래스 만들기</vt:lpstr>
      <vt:lpstr>C++ 표준 템플릿 라이브러리, STL</vt:lpstr>
      <vt:lpstr>PowerPoint 프레젠테이션</vt:lpstr>
      <vt:lpstr>STL과 관련된 헤더 파일과 이름 공간</vt:lpstr>
      <vt:lpstr>vector 컨테이너</vt:lpstr>
      <vt:lpstr>vector 클래스의 주요 멤버와 연산자 </vt:lpstr>
      <vt:lpstr>vector 다루기 사례</vt:lpstr>
      <vt:lpstr>예제 10–9 vector 컨테이너 활용하기</vt:lpstr>
      <vt:lpstr>예제 10-10 문자열을 저장하는 벡터 만들기 연습</vt:lpstr>
      <vt:lpstr>iterator 사용</vt:lpstr>
      <vt:lpstr>PowerPoint 프레젠테이션</vt:lpstr>
      <vt:lpstr>예제 10-11 iterator를 사용하여 vector의 모든 원소에 2 곱하기</vt:lpstr>
      <vt:lpstr>map 컨테이너</vt:lpstr>
      <vt:lpstr>map 클래스의 주요 멤버와 연산자 </vt:lpstr>
      <vt:lpstr>예제 10-12 map으로 영한 사전 만들기</vt:lpstr>
      <vt:lpstr>STL 알고리즘 사용하기</vt:lpstr>
      <vt:lpstr>예제 10-13 sort() 함수를 이용한 vector 소팅</vt:lpstr>
      <vt:lpstr>auto를 이용하여 쉬운 변수 선언</vt:lpstr>
      <vt:lpstr>auto의 다른 활용 사례</vt:lpstr>
      <vt:lpstr>예제 10-14 auto를 이용한 변수 선언</vt:lpstr>
      <vt:lpstr>람다</vt:lpstr>
      <vt:lpstr>C++에서 람다식 선언</vt:lpstr>
      <vt:lpstr>간단한 람다식 만들기</vt:lpstr>
      <vt:lpstr>auto로 람다식 저장 및 호출</vt:lpstr>
      <vt:lpstr>캡쳐 리스트와 리턴 타입을 가지는 람다식</vt:lpstr>
      <vt:lpstr>캡쳐 리스트에 참조를 활용하는 람다식</vt:lpstr>
      <vt:lpstr>예제 10-19 STL for-each() 함수를 이용하여 벡터의 모든 원소 출력</vt:lpstr>
      <vt:lpstr>STL 템플릿에 람다식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631</cp:revision>
  <dcterms:created xsi:type="dcterms:W3CDTF">2011-08-27T14:53:28Z</dcterms:created>
  <dcterms:modified xsi:type="dcterms:W3CDTF">2018-02-05T05:19:50Z</dcterms:modified>
</cp:coreProperties>
</file>