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9"/>
  </p:notesMasterIdLst>
  <p:sldIdLst>
    <p:sldId id="256" r:id="rId2"/>
    <p:sldId id="384" r:id="rId3"/>
    <p:sldId id="361" r:id="rId4"/>
    <p:sldId id="375" r:id="rId5"/>
    <p:sldId id="355" r:id="rId6"/>
    <p:sldId id="362" r:id="rId7"/>
    <p:sldId id="349" r:id="rId8"/>
    <p:sldId id="360" r:id="rId9"/>
    <p:sldId id="351" r:id="rId10"/>
    <p:sldId id="363" r:id="rId11"/>
    <p:sldId id="352" r:id="rId12"/>
    <p:sldId id="364" r:id="rId13"/>
    <p:sldId id="350" r:id="rId14"/>
    <p:sldId id="330" r:id="rId15"/>
    <p:sldId id="366" r:id="rId16"/>
    <p:sldId id="353" r:id="rId17"/>
    <p:sldId id="261" r:id="rId18"/>
    <p:sldId id="329" r:id="rId19"/>
    <p:sldId id="367" r:id="rId20"/>
    <p:sldId id="354" r:id="rId21"/>
    <p:sldId id="385" r:id="rId22"/>
    <p:sldId id="382" r:id="rId23"/>
    <p:sldId id="368" r:id="rId24"/>
    <p:sldId id="369" r:id="rId25"/>
    <p:sldId id="370" r:id="rId26"/>
    <p:sldId id="332" r:id="rId27"/>
    <p:sldId id="371" r:id="rId28"/>
    <p:sldId id="331" r:id="rId29"/>
    <p:sldId id="383" r:id="rId30"/>
    <p:sldId id="372" r:id="rId31"/>
    <p:sldId id="339" r:id="rId32"/>
    <p:sldId id="357" r:id="rId33"/>
    <p:sldId id="359" r:id="rId34"/>
    <p:sldId id="358" r:id="rId35"/>
    <p:sldId id="373" r:id="rId36"/>
    <p:sldId id="380" r:id="rId37"/>
    <p:sldId id="344" r:id="rId38"/>
    <p:sldId id="378" r:id="rId39"/>
    <p:sldId id="340" r:id="rId40"/>
    <p:sldId id="341" r:id="rId41"/>
    <p:sldId id="343" r:id="rId42"/>
    <p:sldId id="342" r:id="rId43"/>
    <p:sldId id="379" r:id="rId44"/>
    <p:sldId id="377" r:id="rId45"/>
    <p:sldId id="346" r:id="rId46"/>
    <p:sldId id="347" r:id="rId47"/>
    <p:sldId id="381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  <a:srgbClr val="FF9900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2" autoAdjust="0"/>
    <p:restoredTop sz="96441" autoAdjust="0"/>
  </p:normalViewPr>
  <p:slideViewPr>
    <p:cSldViewPr>
      <p:cViewPr varScale="1">
        <p:scale>
          <a:sx n="121" d="100"/>
          <a:sy n="121" d="100"/>
        </p:scale>
        <p:origin x="168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4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34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함수에 객체 전달 </a:t>
            </a:r>
            <a:r>
              <a:rPr lang="en-US" altLang="ko-KR" dirty="0"/>
              <a:t>–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주소에 </a:t>
            </a:r>
            <a:r>
              <a:rPr lang="ko-KR" altLang="en-US" dirty="0"/>
              <a:t>의한 호출</a:t>
            </a:r>
            <a:r>
              <a:rPr lang="en-US" altLang="ko-KR" dirty="0"/>
              <a:t>’</a:t>
            </a:r>
            <a:r>
              <a:rPr lang="ko-KR" altLang="en-US" dirty="0"/>
              <a:t>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객체의 주소만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매개 변수는 객체에 대한 포인터 변수로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호출 시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소멸자가 실행되지 않는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53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37" y="1894031"/>
            <a:ext cx="7780914" cy="496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251520" y="14179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'</a:t>
            </a:r>
            <a:r>
              <a:rPr lang="ko-KR" altLang="en-US" dirty="0"/>
              <a:t>주소에 의한 호출</a:t>
            </a:r>
            <a:r>
              <a:rPr lang="en-US" altLang="ko-KR" dirty="0"/>
              <a:t>'</a:t>
            </a:r>
            <a:r>
              <a:rPr lang="ko-KR" altLang="en-US" dirty="0"/>
              <a:t>로 </a:t>
            </a:r>
            <a:r>
              <a:rPr lang="en-US" altLang="ko-KR" dirty="0"/>
              <a:t>increase(Circle *p) </a:t>
            </a:r>
            <a:r>
              <a:rPr lang="ko-KR" altLang="en-US" dirty="0"/>
              <a:t>함수가 호출되는 과정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63" y="396071"/>
            <a:ext cx="7265651" cy="144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88" y="1495714"/>
            <a:ext cx="395349" cy="34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14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치환 및 객체 리턴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객체 치환</a:t>
            </a:r>
            <a:endParaRPr lang="en-US" altLang="ko-KR" dirty="0" smtClean="0"/>
          </a:p>
          <a:p>
            <a:pPr lvl="1"/>
            <a:r>
              <a:rPr lang="ko-KR" altLang="en-US" dirty="0"/>
              <a:t>동일한 클래스 타입의 객체끼리 치환 가능</a:t>
            </a:r>
            <a:endParaRPr lang="en-US" altLang="ko-KR" dirty="0"/>
          </a:p>
          <a:p>
            <a:pPr lvl="1"/>
            <a:r>
              <a:rPr lang="ko-KR" altLang="en-US" dirty="0" smtClean="0"/>
              <a:t>객체의 모든 데이터가 비트 단위로 복사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치환된 두 객체는 현재 내용물만 같을 뿐 독립적인 공간 유지</a:t>
            </a:r>
            <a:endParaRPr lang="en-US" altLang="ko-KR" dirty="0" smtClean="0"/>
          </a:p>
          <a:p>
            <a:r>
              <a:rPr lang="ko-KR" altLang="en-US" dirty="0" smtClean="0"/>
              <a:t>객체 리턴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7" y="2708920"/>
            <a:ext cx="6480721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Circle c1(5);</a:t>
            </a:r>
            <a:endParaRPr lang="ko-KR" altLang="en-US" sz="1600" dirty="0"/>
          </a:p>
          <a:p>
            <a:pPr fontAlgn="base" latinLnBrk="0"/>
            <a:r>
              <a:rPr lang="en-US" altLang="ko-KR" sz="1600" dirty="0"/>
              <a:t>Circle c2(30);</a:t>
            </a:r>
            <a:endParaRPr lang="ko-KR" altLang="en-US" sz="1600" dirty="0"/>
          </a:p>
          <a:p>
            <a:pPr fontAlgn="base" latinLnBrk="0"/>
            <a:r>
              <a:rPr lang="en-US" altLang="ko-KR" sz="1600" dirty="0"/>
              <a:t>c1 = c2; // c2 </a:t>
            </a:r>
            <a:r>
              <a:rPr lang="ko-KR" altLang="en-US" sz="1600" dirty="0"/>
              <a:t>객체를 </a:t>
            </a:r>
            <a:r>
              <a:rPr lang="en-US" altLang="ko-KR" sz="1600" dirty="0"/>
              <a:t>c1 </a:t>
            </a:r>
            <a:r>
              <a:rPr lang="ko-KR" altLang="en-US" sz="1600" dirty="0"/>
              <a:t>객체에 비트 </a:t>
            </a:r>
            <a:r>
              <a:rPr lang="ko-KR" altLang="en-US" sz="1600" dirty="0" smtClean="0"/>
              <a:t>단위 복사</a:t>
            </a:r>
            <a:r>
              <a:rPr lang="en-US" altLang="ko-KR" sz="1600" dirty="0" smtClean="0"/>
              <a:t>. c1</a:t>
            </a:r>
            <a:r>
              <a:rPr lang="ko-KR" altLang="en-US" sz="1600" dirty="0" smtClean="0"/>
              <a:t>의 반지름 </a:t>
            </a:r>
            <a:r>
              <a:rPr lang="en-US" altLang="ko-KR" sz="1600" dirty="0" smtClean="0"/>
              <a:t>30</a:t>
            </a:r>
            <a:r>
              <a:rPr lang="ko-KR" altLang="en-US" sz="1600" dirty="0" smtClean="0"/>
              <a:t>됨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409673" y="4653136"/>
            <a:ext cx="647469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Circle </a:t>
            </a:r>
            <a:r>
              <a:rPr lang="en-US" altLang="ko-KR" sz="1400" dirty="0" err="1"/>
              <a:t>getCircle</a:t>
            </a:r>
            <a:r>
              <a:rPr lang="en-US" altLang="ko-KR" sz="1400" dirty="0"/>
              <a:t>() {</a:t>
            </a:r>
          </a:p>
          <a:p>
            <a:pPr defTabSz="180000" fontAlgn="base" latinLnBrk="0"/>
            <a:r>
              <a:rPr lang="en-US" altLang="ko-KR" sz="1400" dirty="0"/>
              <a:t>	Circle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(30);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return 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</a:t>
            </a:r>
            <a:r>
              <a:rPr lang="ko-KR" altLang="en-US" sz="1400" dirty="0"/>
              <a:t>객체 </a:t>
            </a:r>
            <a:r>
              <a:rPr lang="en-US" altLang="ko-KR" sz="1400" dirty="0" err="1" smtClean="0"/>
              <a:t>tmp</a:t>
            </a:r>
            <a:r>
              <a:rPr lang="ko-KR" altLang="en-US" sz="1400" dirty="0" smtClean="0"/>
              <a:t> 리턴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409672" y="5652067"/>
            <a:ext cx="64746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Circle c; // </a:t>
            </a:r>
            <a:r>
              <a:rPr lang="en-US" altLang="ko-KR" sz="1400" dirty="0" smtClean="0"/>
              <a:t>c</a:t>
            </a:r>
            <a:r>
              <a:rPr lang="ko-KR" altLang="en-US" sz="1400" dirty="0"/>
              <a:t>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반지름 </a:t>
            </a:r>
            <a:r>
              <a:rPr lang="en-US" altLang="ko-KR" sz="1400" dirty="0" smtClean="0"/>
              <a:t>1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b="1" dirty="0"/>
              <a:t>c = </a:t>
            </a:r>
            <a:r>
              <a:rPr lang="en-US" altLang="ko-KR" sz="1400" b="1" dirty="0" err="1"/>
              <a:t>getCircle</a:t>
            </a:r>
            <a:r>
              <a:rPr lang="en-US" altLang="ko-KR" sz="1400" b="1" dirty="0"/>
              <a:t>();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객체의 복사본이 </a:t>
            </a:r>
            <a:r>
              <a:rPr lang="en-US" altLang="ko-KR" sz="1400" dirty="0" smtClean="0"/>
              <a:t>c</a:t>
            </a:r>
            <a:r>
              <a:rPr lang="ko-KR" altLang="en-US" sz="1400" dirty="0" smtClean="0"/>
              <a:t>에 치환</a:t>
            </a:r>
            <a:r>
              <a:rPr lang="en-US" altLang="ko-KR" sz="1400" dirty="0" smtClean="0"/>
              <a:t>. c</a:t>
            </a:r>
            <a:r>
              <a:rPr lang="ko-KR" altLang="en-US" sz="1400" dirty="0" smtClean="0"/>
              <a:t>의 반지름은 </a:t>
            </a:r>
            <a:r>
              <a:rPr lang="en-US" altLang="ko-KR" sz="1400" dirty="0" smtClean="0"/>
              <a:t>30</a:t>
            </a:r>
            <a:r>
              <a:rPr lang="ko-KR" altLang="en-US" sz="1400" dirty="0" smtClean="0"/>
              <a:t>이 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525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5–3 </a:t>
            </a:r>
            <a:r>
              <a:rPr lang="ko-KR" altLang="en-US" dirty="0" smtClean="0"/>
              <a:t>객체 리턴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87399" y="1378142"/>
            <a:ext cx="4276689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 { radius = 1; }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{ this-&gt;radius = radius;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{ this-&gt;radius = radius;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 </a:t>
            </a:r>
            <a:r>
              <a:rPr lang="en-US" altLang="ko-KR" sz="1200" b="1" dirty="0" err="1"/>
              <a:t>getCircle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Circle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(30);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return </a:t>
            </a:r>
            <a:r>
              <a:rPr lang="en-US" altLang="ko-KR" sz="1200" b="1" dirty="0" err="1"/>
              <a:t>tmp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객체 </a:t>
            </a:r>
            <a:r>
              <a:rPr lang="en-US" altLang="ko-KR" sz="1200" dirty="0" err="1"/>
              <a:t>tmp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리턴한다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c; // </a:t>
            </a:r>
            <a:r>
              <a:rPr lang="ko-KR" altLang="en-US" sz="1200" dirty="0"/>
              <a:t>객체가 생성된다</a:t>
            </a:r>
            <a:r>
              <a:rPr lang="en-US" altLang="ko-KR" sz="1200" dirty="0"/>
              <a:t>. radius=1</a:t>
            </a:r>
            <a:r>
              <a:rPr lang="ko-KR" altLang="en-US" sz="1200" dirty="0"/>
              <a:t>로 초기화된다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c.getArea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 = </a:t>
            </a:r>
            <a:r>
              <a:rPr lang="en-US" altLang="ko-KR" sz="1200" b="1" dirty="0" err="1"/>
              <a:t>getCircle</a:t>
            </a:r>
            <a:r>
              <a:rPr lang="en-US" altLang="ko-KR" sz="1200" b="1" dirty="0"/>
              <a:t>();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c.getArea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87399" y="6021288"/>
            <a:ext cx="4276689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3.14</a:t>
            </a:r>
          </a:p>
          <a:p>
            <a:r>
              <a:rPr lang="en-US" altLang="ko-KR" sz="1200" dirty="0"/>
              <a:t>2826</a:t>
            </a:r>
            <a:endParaRPr lang="ko-KR" altLang="en-US" sz="12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510986" y="5188024"/>
            <a:ext cx="1689981" cy="360040"/>
          </a:xfrm>
          <a:prstGeom prst="wedgeRoundRectCallout">
            <a:avLst>
              <a:gd name="adj1" fmla="val -108579"/>
              <a:gd name="adj2" fmla="val -61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tmp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객체가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에 복사된다</a:t>
            </a:r>
            <a:r>
              <a:rPr lang="en-US" altLang="ko-KR" sz="1000" dirty="0">
                <a:solidFill>
                  <a:schemeClr val="tx1"/>
                </a:solidFill>
              </a:rPr>
              <a:t>. c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radius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30</a:t>
            </a:r>
            <a:r>
              <a:rPr lang="ko-KR" altLang="en-US" sz="1000" dirty="0">
                <a:solidFill>
                  <a:schemeClr val="tx1"/>
                </a:solidFill>
              </a:rPr>
              <a:t>이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510986" y="4221088"/>
            <a:ext cx="1440159" cy="360040"/>
          </a:xfrm>
          <a:prstGeom prst="wedgeRoundRectCallout">
            <a:avLst>
              <a:gd name="adj1" fmla="val -143933"/>
              <a:gd name="adj2" fmla="val -610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tmp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객체의 복사본이 </a:t>
            </a:r>
            <a:r>
              <a:rPr lang="ko-KR" altLang="en-US" sz="1000" dirty="0" err="1">
                <a:solidFill>
                  <a:schemeClr val="tx1"/>
                </a:solidFill>
              </a:rPr>
              <a:t>리턴된다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7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315205"/>
            <a:ext cx="6732239" cy="331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2771800" y="4450604"/>
            <a:ext cx="1689981" cy="360040"/>
          </a:xfrm>
          <a:prstGeom prst="wedgeRoundRectCallout">
            <a:avLst>
              <a:gd name="adj1" fmla="val -40601"/>
              <a:gd name="adj2" fmla="val -1787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메뚜기는 유재석의 별명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5085183"/>
            <a:ext cx="3828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참조</a:t>
            </a:r>
            <a:r>
              <a:rPr lang="en-US" altLang="ko-KR" sz="1600" dirty="0" smtClean="0"/>
              <a:t>(reference)</a:t>
            </a:r>
            <a:r>
              <a:rPr lang="ko-KR" altLang="en-US" sz="1600" dirty="0" smtClean="0"/>
              <a:t>란 가리킨다는 뜻으로</a:t>
            </a:r>
            <a:r>
              <a:rPr lang="en-US" altLang="ko-KR" sz="1600" dirty="0" smtClean="0"/>
              <a:t>, </a:t>
            </a:r>
          </a:p>
          <a:p>
            <a:r>
              <a:rPr lang="ko-KR" altLang="en-US" sz="1600" dirty="0" smtClean="0"/>
              <a:t>이미 존재하는 객체나 변수에 대한 별명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813409" y="4960140"/>
            <a:ext cx="20537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참조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활용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참조 변수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참조에 의한 호출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참조 리턴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152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참조 변수 선언</a:t>
            </a:r>
            <a:endParaRPr lang="en-US" altLang="ko-KR" dirty="0"/>
          </a:p>
          <a:p>
            <a:pPr lvl="1"/>
            <a:r>
              <a:rPr lang="ko-KR" altLang="en-US" dirty="0" smtClean="0"/>
              <a:t>참조자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의 도입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 존재하는 변수에 대한 다른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선언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</a:t>
            </a:r>
            <a:r>
              <a:rPr lang="ko-KR" altLang="en-US" dirty="0"/>
              <a:t>변</a:t>
            </a:r>
            <a:r>
              <a:rPr lang="ko-KR" altLang="en-US" dirty="0" smtClean="0"/>
              <a:t>수는 이름만 생기며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변수에 새로운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공간을 할당하지 않는다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초기화로 지정된 기존 변수를 공유한다</a:t>
            </a:r>
            <a:r>
              <a:rPr lang="en-US" altLang="ko-KR" dirty="0" smtClean="0"/>
              <a:t>.</a:t>
            </a:r>
          </a:p>
          <a:p>
            <a:pPr marL="36576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3789040"/>
            <a:ext cx="603041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n=2;</a:t>
            </a:r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&amp;</a:t>
            </a:r>
            <a:r>
              <a:rPr lang="en-US" altLang="ko-KR" sz="1400" b="1" dirty="0" err="1"/>
              <a:t>refn</a:t>
            </a:r>
            <a:r>
              <a:rPr lang="en-US" altLang="ko-KR" sz="1400" b="1" dirty="0"/>
              <a:t> </a:t>
            </a:r>
            <a:r>
              <a:rPr lang="en-US" altLang="ko-KR" sz="1400" dirty="0"/>
              <a:t>= n; // </a:t>
            </a:r>
            <a:r>
              <a:rPr lang="ko-KR" altLang="en-US" sz="1400" dirty="0"/>
              <a:t>참조 변수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</a:t>
            </a:r>
            <a:r>
              <a:rPr lang="ko-KR" altLang="en-US" sz="1400" dirty="0"/>
              <a:t>선언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refn</a:t>
            </a:r>
            <a:r>
              <a:rPr lang="ko-KR" altLang="en-US" sz="1400" dirty="0"/>
              <a:t>은 </a:t>
            </a:r>
            <a:r>
              <a:rPr lang="en-US" altLang="ko-KR" sz="1400" dirty="0"/>
              <a:t>n</a:t>
            </a:r>
            <a:r>
              <a:rPr lang="ko-KR" altLang="en-US" sz="1400" dirty="0"/>
              <a:t>에 대한 </a:t>
            </a:r>
            <a:r>
              <a:rPr lang="ko-KR" altLang="en-US" sz="1400" dirty="0" smtClean="0"/>
              <a:t>별명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/>
              <a:t>Circle </a:t>
            </a:r>
            <a:r>
              <a:rPr lang="en-US" altLang="ko-KR" sz="1400" dirty="0" err="1"/>
              <a:t>circle</a:t>
            </a:r>
            <a:r>
              <a:rPr lang="en-US" altLang="ko-KR" sz="1400" dirty="0"/>
              <a:t>;</a:t>
            </a:r>
          </a:p>
          <a:p>
            <a:pPr fontAlgn="base" latinLnBrk="0"/>
            <a:r>
              <a:rPr lang="en-US" altLang="ko-KR" sz="1400" dirty="0"/>
              <a:t>Circle </a:t>
            </a:r>
            <a:r>
              <a:rPr lang="en-US" altLang="ko-KR" sz="1400" b="1" dirty="0"/>
              <a:t>&amp;</a:t>
            </a:r>
            <a:r>
              <a:rPr lang="en-US" altLang="ko-KR" sz="1400" b="1" dirty="0" err="1"/>
              <a:t>refc</a:t>
            </a:r>
            <a:r>
              <a:rPr lang="en-US" altLang="ko-KR" sz="1400" b="1" dirty="0"/>
              <a:t> </a:t>
            </a:r>
            <a:r>
              <a:rPr lang="en-US" altLang="ko-KR" sz="1400" dirty="0"/>
              <a:t>= circle; // </a:t>
            </a:r>
            <a:r>
              <a:rPr lang="ko-KR" altLang="en-US" sz="1400" dirty="0"/>
              <a:t>참조 변수 </a:t>
            </a:r>
            <a:r>
              <a:rPr lang="en-US" altLang="ko-KR" sz="1400" dirty="0" err="1"/>
              <a:t>refc</a:t>
            </a:r>
            <a:r>
              <a:rPr lang="en-US" altLang="ko-KR" sz="1400" dirty="0"/>
              <a:t> </a:t>
            </a:r>
            <a:r>
              <a:rPr lang="ko-KR" altLang="en-US" sz="1400" dirty="0"/>
              <a:t>선언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refc</a:t>
            </a:r>
            <a:r>
              <a:rPr lang="ko-KR" altLang="en-US" sz="1400" dirty="0"/>
              <a:t>는 </a:t>
            </a:r>
            <a:r>
              <a:rPr lang="en-US" altLang="ko-KR" sz="1400" dirty="0"/>
              <a:t>circle</a:t>
            </a:r>
            <a:r>
              <a:rPr lang="ko-KR" altLang="en-US" sz="1400" dirty="0"/>
              <a:t>에 대한 별명</a:t>
            </a:r>
          </a:p>
        </p:txBody>
      </p:sp>
    </p:spTree>
    <p:extLst>
      <p:ext uri="{BB962C8B-B14F-4D97-AF65-F5344CB8AC3E}">
        <p14:creationId xmlns:p14="http://schemas.microsoft.com/office/powerpoint/2010/main" val="122230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변수 선언 및 사용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7038" y="2132856"/>
            <a:ext cx="2298187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n = 2;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&amp;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=n;</a:t>
            </a:r>
          </a:p>
          <a:p>
            <a:pPr fontAlgn="base" latinLnBrk="0"/>
            <a:endParaRPr lang="en-US" altLang="ko-KR" sz="1400" dirty="0" smtClean="0"/>
          </a:p>
          <a:p>
            <a:pPr fontAlgn="base" latinLnBrk="0"/>
            <a:r>
              <a:rPr lang="en-US" altLang="ko-KR" sz="1400" dirty="0" err="1" smtClean="0"/>
              <a:t>refn</a:t>
            </a:r>
            <a:r>
              <a:rPr lang="en-US" altLang="ko-KR" sz="1400" dirty="0" smtClean="0"/>
              <a:t> = 3;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93759" y="221701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199601" y="2209939"/>
            <a:ext cx="104005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0581" y="21560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58667" y="2718235"/>
            <a:ext cx="502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accent2">
                    <a:lumMod val="50000"/>
                  </a:schemeClr>
                </a:solidFill>
              </a:rPr>
              <a:t>refn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058873" y="2510109"/>
            <a:ext cx="227663" cy="409433"/>
          </a:xfrm>
          <a:custGeom>
            <a:avLst/>
            <a:gdLst>
              <a:gd name="connsiteX0" fmla="*/ 152429 w 227663"/>
              <a:gd name="connsiteY0" fmla="*/ 409433 h 409433"/>
              <a:gd name="connsiteX1" fmla="*/ 220668 w 227663"/>
              <a:gd name="connsiteY1" fmla="*/ 259307 h 409433"/>
              <a:gd name="connsiteX2" fmla="*/ 2304 w 227663"/>
              <a:gd name="connsiteY2" fmla="*/ 163773 h 409433"/>
              <a:gd name="connsiteX3" fmla="*/ 125133 w 227663"/>
              <a:gd name="connsiteY3" fmla="*/ 0 h 40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3" h="409433">
                <a:moveTo>
                  <a:pt x="152429" y="409433"/>
                </a:moveTo>
                <a:cubicBezTo>
                  <a:pt x="199059" y="354841"/>
                  <a:pt x="245689" y="300250"/>
                  <a:pt x="220668" y="259307"/>
                </a:cubicBezTo>
                <a:cubicBezTo>
                  <a:pt x="195647" y="218364"/>
                  <a:pt x="18226" y="206991"/>
                  <a:pt x="2304" y="163773"/>
                </a:cubicBezTo>
                <a:cubicBezTo>
                  <a:pt x="-13619" y="120555"/>
                  <a:pt x="55757" y="60277"/>
                  <a:pt x="125133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442559" y="2714825"/>
            <a:ext cx="1482308" cy="368728"/>
          </a:xfrm>
          <a:prstGeom prst="wedgeRoundRectCallout">
            <a:avLst>
              <a:gd name="adj1" fmla="val -123877"/>
              <a:gd name="adj2" fmla="val 2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refn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n</a:t>
            </a:r>
            <a:r>
              <a:rPr lang="ko-KR" altLang="en-US" sz="1000" dirty="0">
                <a:solidFill>
                  <a:schemeClr val="tx1"/>
                </a:solidFill>
              </a:rPr>
              <a:t>에 대한 별명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57039" y="3741039"/>
            <a:ext cx="229818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/>
              <a:t>Circle </a:t>
            </a:r>
            <a:r>
              <a:rPr lang="en-US" altLang="ko-KR" sz="1400" dirty="0" err="1" smtClean="0"/>
              <a:t>circle</a:t>
            </a:r>
            <a:r>
              <a:rPr lang="en-US" altLang="ko-KR" sz="1400" dirty="0" smtClean="0"/>
              <a:t>;</a:t>
            </a:r>
          </a:p>
          <a:p>
            <a:pPr fontAlgn="base" latinLnBrk="0"/>
            <a:r>
              <a:rPr lang="en-US" altLang="ko-KR" sz="1400" dirty="0" smtClean="0"/>
              <a:t>Circle &amp;</a:t>
            </a:r>
            <a:r>
              <a:rPr lang="en-US" altLang="ko-KR" sz="1400" dirty="0" err="1" smtClean="0"/>
              <a:t>refc</a:t>
            </a:r>
            <a:r>
              <a:rPr lang="en-US" altLang="ko-KR" sz="1400" dirty="0" smtClean="0"/>
              <a:t> = circle;</a:t>
            </a:r>
          </a:p>
          <a:p>
            <a:pPr fontAlgn="base" latinLnBrk="0"/>
            <a:endParaRPr lang="en-US" altLang="ko-KR" sz="1400" dirty="0" smtClean="0"/>
          </a:p>
          <a:p>
            <a:pPr fontAlgn="base" latinLnBrk="0"/>
            <a:r>
              <a:rPr lang="en-US" altLang="ko-KR" sz="1400" dirty="0" err="1" smtClean="0"/>
              <a:t>refc.setRadius</a:t>
            </a:r>
            <a:r>
              <a:rPr lang="en-US" altLang="ko-KR" sz="1400" dirty="0" smtClean="0"/>
              <a:t>(30);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59281" y="3858882"/>
            <a:ext cx="602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circle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3796457" y="4301417"/>
            <a:ext cx="483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accent2">
                    <a:lumMod val="50000"/>
                  </a:schemeClr>
                </a:solidFill>
              </a:rPr>
              <a:t>refc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4058873" y="4093291"/>
            <a:ext cx="227663" cy="409433"/>
          </a:xfrm>
          <a:custGeom>
            <a:avLst/>
            <a:gdLst>
              <a:gd name="connsiteX0" fmla="*/ 152429 w 227663"/>
              <a:gd name="connsiteY0" fmla="*/ 409433 h 409433"/>
              <a:gd name="connsiteX1" fmla="*/ 220668 w 227663"/>
              <a:gd name="connsiteY1" fmla="*/ 259307 h 409433"/>
              <a:gd name="connsiteX2" fmla="*/ 2304 w 227663"/>
              <a:gd name="connsiteY2" fmla="*/ 163773 h 409433"/>
              <a:gd name="connsiteX3" fmla="*/ 125133 w 227663"/>
              <a:gd name="connsiteY3" fmla="*/ 0 h 40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3" h="409433">
                <a:moveTo>
                  <a:pt x="152429" y="409433"/>
                </a:moveTo>
                <a:cubicBezTo>
                  <a:pt x="199059" y="354841"/>
                  <a:pt x="245689" y="300250"/>
                  <a:pt x="220668" y="259307"/>
                </a:cubicBezTo>
                <a:cubicBezTo>
                  <a:pt x="195647" y="218364"/>
                  <a:pt x="18226" y="206991"/>
                  <a:pt x="2304" y="163773"/>
                </a:cubicBezTo>
                <a:cubicBezTo>
                  <a:pt x="-13619" y="120555"/>
                  <a:pt x="55757" y="60277"/>
                  <a:pt x="125133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5465379" y="4345352"/>
            <a:ext cx="2017541" cy="314744"/>
          </a:xfrm>
          <a:prstGeom prst="wedgeRoundRectCallout">
            <a:avLst>
              <a:gd name="adj1" fmla="val -105516"/>
              <a:gd name="adj2" fmla="val -132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refc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circle </a:t>
            </a:r>
            <a:r>
              <a:rPr lang="ko-KR" altLang="en-US" sz="1000" dirty="0">
                <a:solidFill>
                  <a:schemeClr val="tx1"/>
                </a:solidFill>
              </a:rPr>
              <a:t>객체에 대한 별명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4203236" y="3812226"/>
            <a:ext cx="1789819" cy="409499"/>
            <a:chOff x="2817067" y="4351369"/>
            <a:chExt cx="960381" cy="292856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2817067" y="4351369"/>
              <a:ext cx="960381" cy="29285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radius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302592" y="4404656"/>
              <a:ext cx="358942" cy="176981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442559" y="382010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30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곱셈 기호 28"/>
          <p:cNvSpPr/>
          <p:nvPr/>
        </p:nvSpPr>
        <p:spPr>
          <a:xfrm>
            <a:off x="4566239" y="2307656"/>
            <a:ext cx="306779" cy="271613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곱셈 기호 29"/>
          <p:cNvSpPr/>
          <p:nvPr/>
        </p:nvSpPr>
        <p:spPr>
          <a:xfrm>
            <a:off x="5270600" y="3886737"/>
            <a:ext cx="306779" cy="271613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1115617" y="4812496"/>
            <a:ext cx="2304256" cy="314744"/>
          </a:xfrm>
          <a:prstGeom prst="wedgeRoundRectCallout">
            <a:avLst>
              <a:gd name="adj1" fmla="val -43383"/>
              <a:gd name="adj2" fmla="val -1089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refc</a:t>
            </a:r>
            <a:r>
              <a:rPr lang="en-US" altLang="ko-KR" sz="1000" dirty="0">
                <a:solidFill>
                  <a:schemeClr val="tx1"/>
                </a:solidFill>
              </a:rPr>
              <a:t>-&gt;</a:t>
            </a:r>
            <a:r>
              <a:rPr lang="en-US" altLang="ko-KR" sz="1000" dirty="0" err="1">
                <a:solidFill>
                  <a:schemeClr val="tx1"/>
                </a:solidFill>
              </a:rPr>
              <a:t>setRadius</a:t>
            </a:r>
            <a:r>
              <a:rPr lang="en-US" altLang="ko-KR" sz="1000" dirty="0">
                <a:solidFill>
                  <a:schemeClr val="tx1"/>
                </a:solidFill>
              </a:rPr>
              <a:t>(30);</a:t>
            </a:r>
            <a:r>
              <a:rPr lang="ko-KR" altLang="en-US" sz="1000" dirty="0">
                <a:solidFill>
                  <a:schemeClr val="tx1"/>
                </a:solidFill>
              </a:rPr>
              <a:t>으로 하면 안 됨</a:t>
            </a:r>
          </a:p>
        </p:txBody>
      </p:sp>
    </p:spTree>
    <p:extLst>
      <p:ext uri="{BB962C8B-B14F-4D97-AF65-F5344CB8AC3E}">
        <p14:creationId xmlns:p14="http://schemas.microsoft.com/office/powerpoint/2010/main" val="9862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5–3 </a:t>
            </a:r>
            <a:r>
              <a:rPr lang="ko-KR" altLang="en-US" dirty="0" smtClean="0"/>
              <a:t>기본 타입 변수에 대한 참조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35696" y="1348847"/>
            <a:ext cx="6336704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en-US" altLang="ko-KR" sz="1400" dirty="0" err="1"/>
              <a:t>i</a:t>
            </a:r>
            <a:r>
              <a:rPr lang="en-US" altLang="ko-KR" sz="1400" dirty="0"/>
              <a:t>" &lt;&lt; '\t' &lt;&lt; "n" &lt;&lt; '\t' &lt;&lt; "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1;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 = 2;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&amp;</a:t>
            </a:r>
            <a:r>
              <a:rPr lang="en-US" altLang="ko-KR" sz="1400" b="1" dirty="0" err="1"/>
              <a:t>refn</a:t>
            </a:r>
            <a:r>
              <a:rPr lang="en-US" altLang="ko-KR" sz="1400" b="1" dirty="0"/>
              <a:t> = n; </a:t>
            </a:r>
            <a:r>
              <a:rPr lang="en-US" altLang="ko-KR" sz="1400" dirty="0"/>
              <a:t>// </a:t>
            </a:r>
            <a:r>
              <a:rPr lang="ko-KR" altLang="en-US" sz="1400" dirty="0"/>
              <a:t>참조 변수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</a:t>
            </a:r>
            <a:r>
              <a:rPr lang="ko-KR" altLang="en-US" sz="1400" dirty="0"/>
              <a:t>선언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refn</a:t>
            </a:r>
            <a:r>
              <a:rPr lang="ko-KR" altLang="en-US" sz="1400" dirty="0"/>
              <a:t>은 </a:t>
            </a:r>
            <a:r>
              <a:rPr lang="en-US" altLang="ko-KR" sz="1400" dirty="0"/>
              <a:t>n</a:t>
            </a:r>
            <a:r>
              <a:rPr lang="ko-KR" altLang="en-US" sz="1400" dirty="0"/>
              <a:t>에 대한 별명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n = 4;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++; //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=5, n=5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&lt;&lt; '\t' &lt;&lt; n &lt;&lt; '\t' &lt;&lt;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 //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=1, n=1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++; //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=2, n=2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&lt;&lt; '\t' &lt;&lt; n &lt;&lt; '\t' &lt;&lt;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*p = &amp;</a:t>
            </a:r>
            <a:r>
              <a:rPr lang="en-US" altLang="ko-KR" sz="1400" b="1" dirty="0" err="1"/>
              <a:t>refn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</a:t>
            </a:r>
            <a:r>
              <a:rPr lang="en-US" altLang="ko-KR" sz="1400" dirty="0" smtClean="0"/>
              <a:t>p</a:t>
            </a:r>
            <a:r>
              <a:rPr lang="ko-KR" altLang="en-US" sz="1400" dirty="0"/>
              <a:t>는 </a:t>
            </a:r>
            <a:r>
              <a:rPr lang="en-US" altLang="ko-KR" sz="1400" dirty="0"/>
              <a:t>n</a:t>
            </a:r>
            <a:r>
              <a:rPr lang="ko-KR" altLang="en-US" sz="1400" dirty="0"/>
              <a:t>의 주소를 가짐</a:t>
            </a:r>
          </a:p>
          <a:p>
            <a:pPr defTabSz="180000"/>
            <a:r>
              <a:rPr lang="ko-KR" altLang="en-US" sz="1400" dirty="0"/>
              <a:t>	*</a:t>
            </a:r>
            <a:r>
              <a:rPr lang="en-US" altLang="ko-KR" sz="1400" dirty="0"/>
              <a:t>p = 20; //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=20, n=20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&lt;&lt; '\t' &lt;&lt; n &lt;&lt; '\t' &lt;&lt;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5813343"/>
            <a:ext cx="6336704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1400" dirty="0"/>
              <a:t>i       n       refn</a:t>
            </a:r>
          </a:p>
          <a:p>
            <a:r>
              <a:rPr lang="pt-BR" altLang="ko-KR" sz="1400" dirty="0"/>
              <a:t>1       5       5</a:t>
            </a:r>
          </a:p>
          <a:p>
            <a:r>
              <a:rPr lang="pt-BR" altLang="ko-KR" sz="1400" dirty="0"/>
              <a:t>1       2       2</a:t>
            </a:r>
          </a:p>
          <a:p>
            <a:r>
              <a:rPr lang="pt-BR" altLang="ko-KR" sz="1400" dirty="0"/>
              <a:t>1       20      20</a:t>
            </a:r>
            <a:endParaRPr lang="ko-KR" altLang="en-US" sz="14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53700" y="2795691"/>
            <a:ext cx="1392848" cy="230787"/>
          </a:xfrm>
          <a:prstGeom prst="wedgeRoundRectCallout">
            <a:avLst>
              <a:gd name="adj1" fmla="val 66841"/>
              <a:gd name="adj2" fmla="val 477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 </a:t>
            </a:r>
            <a:r>
              <a:rPr lang="ko-KR" altLang="en-US" sz="1000">
                <a:solidFill>
                  <a:schemeClr val="tx1"/>
                </a:solidFill>
              </a:rPr>
              <a:t>변수 </a:t>
            </a:r>
            <a:r>
              <a:rPr lang="en-US" altLang="ko-KR" sz="1000" dirty="0" err="1">
                <a:solidFill>
                  <a:schemeClr val="tx1"/>
                </a:solidFill>
              </a:rPr>
              <a:t>refn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선언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67544" y="4509120"/>
            <a:ext cx="1296144" cy="432048"/>
          </a:xfrm>
          <a:prstGeom prst="wedgeRoundRectCallout">
            <a:avLst>
              <a:gd name="adj1" fmla="val 75969"/>
              <a:gd name="adj2" fmla="val 403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참조에 대한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포인터 변수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선언</a:t>
            </a:r>
          </a:p>
        </p:txBody>
      </p:sp>
    </p:spTree>
    <p:extLst>
      <p:ext uri="{BB962C8B-B14F-4D97-AF65-F5344CB8AC3E}">
        <p14:creationId xmlns:p14="http://schemas.microsoft.com/office/powerpoint/2010/main" val="36064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5–4 </a:t>
            </a:r>
            <a:r>
              <a:rPr lang="ko-KR" altLang="en-US" dirty="0" smtClean="0"/>
              <a:t>객체에 대한 참</a:t>
            </a:r>
            <a:r>
              <a:rPr lang="ko-KR" altLang="en-US" dirty="0"/>
              <a:t>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47664" y="1666750"/>
            <a:ext cx="5068835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Circle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Circle() { </a:t>
            </a:r>
            <a:r>
              <a:rPr lang="en-US" altLang="ko-KR" sz="1400" dirty="0" smtClean="0"/>
              <a:t>radius </a:t>
            </a:r>
            <a:r>
              <a:rPr lang="en-US" altLang="ko-KR" sz="1400" dirty="0"/>
              <a:t>= 1; }</a:t>
            </a:r>
          </a:p>
          <a:p>
            <a:pPr defTabSz="18000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radius) { this-&gt;radius = radius; }</a:t>
            </a:r>
          </a:p>
          <a:p>
            <a:pPr defTabSz="180000"/>
            <a:r>
              <a:rPr lang="en-US" altLang="ko-KR" sz="1400" dirty="0"/>
              <a:t>	void </a:t>
            </a:r>
            <a:r>
              <a:rPr lang="en-US" altLang="ko-KR" sz="1400" dirty="0" err="1"/>
              <a:t>setRadius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radius) { this-&gt;radius = radius; }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{ return 3.14*radius*radius; }</a:t>
            </a:r>
          </a:p>
          <a:p>
            <a:pPr defTabSz="180000"/>
            <a:r>
              <a:rPr lang="en-US" altLang="ko-KR" sz="1400" dirty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Circle </a:t>
            </a:r>
            <a:r>
              <a:rPr lang="en-US" altLang="ko-KR" sz="1400" dirty="0" err="1"/>
              <a:t>circle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Circle &amp;</a:t>
            </a:r>
            <a:r>
              <a:rPr lang="en-US" altLang="ko-KR" sz="1400" b="1" dirty="0" err="1"/>
              <a:t>refc</a:t>
            </a:r>
            <a:r>
              <a:rPr lang="en-US" altLang="ko-KR" sz="1400" b="1" dirty="0"/>
              <a:t> = circle; </a:t>
            </a:r>
            <a:endParaRPr lang="en-US" altLang="ko-KR" sz="1400" b="1" dirty="0" smtClean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refc.setRadius</a:t>
            </a:r>
            <a:r>
              <a:rPr lang="en-US" altLang="ko-KR" sz="1400" dirty="0"/>
              <a:t>(10);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 err="1"/>
              <a:t>refc.getArea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 " " &lt;&lt; </a:t>
            </a:r>
            <a:r>
              <a:rPr lang="en-US" altLang="ko-KR" sz="1400" b="1" dirty="0" err="1"/>
              <a:t>circle.getArea</a:t>
            </a:r>
            <a:r>
              <a:rPr lang="en-US" altLang="ko-KR" sz="1400" b="1" dirty="0" smtClean="0"/>
              <a:t>()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547663" y="5805264"/>
            <a:ext cx="5068836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314 314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082081" y="4417367"/>
            <a:ext cx="1426023" cy="432048"/>
          </a:xfrm>
          <a:prstGeom prst="wedgeRoundRectCallout">
            <a:avLst>
              <a:gd name="adj1" fmla="val -82551"/>
              <a:gd name="adj2" fmla="val 449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circle </a:t>
            </a:r>
            <a:r>
              <a:rPr lang="ko-KR" altLang="en-US" sz="1000" dirty="0">
                <a:solidFill>
                  <a:schemeClr val="tx1"/>
                </a:solidFill>
              </a:rPr>
              <a:t>객체에 대한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참조 변수 </a:t>
            </a:r>
            <a:r>
              <a:rPr lang="en-US" altLang="ko-KR" sz="1000" dirty="0" err="1">
                <a:solidFill>
                  <a:schemeClr val="tx1"/>
                </a:solidFill>
              </a:rPr>
              <a:t>refc</a:t>
            </a:r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ko-KR" altLang="en-US" sz="1000" dirty="0">
                <a:solidFill>
                  <a:schemeClr val="tx1"/>
                </a:solidFill>
              </a:rPr>
              <a:t>선언</a:t>
            </a:r>
          </a:p>
        </p:txBody>
      </p:sp>
    </p:spTree>
    <p:extLst>
      <p:ext uri="{BB962C8B-B14F-4D97-AF65-F5344CB8AC3E}">
        <p14:creationId xmlns:p14="http://schemas.microsoft.com/office/powerpoint/2010/main" val="340973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참조에 의한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참조를 가장 많이 활용하는 사례</a:t>
            </a:r>
            <a:endParaRPr lang="en-US" altLang="ko-KR" dirty="0" smtClean="0"/>
          </a:p>
          <a:p>
            <a:r>
              <a:rPr lang="en-US" altLang="ko-KR" dirty="0" smtClean="0"/>
              <a:t>call by reference</a:t>
            </a:r>
            <a:r>
              <a:rPr lang="ko-KR" altLang="en-US" dirty="0" smtClean="0"/>
              <a:t>라고 부름</a:t>
            </a:r>
            <a:endParaRPr lang="en-US" altLang="ko-KR" dirty="0" smtClean="0"/>
          </a:p>
          <a:p>
            <a:r>
              <a:rPr lang="ko-KR" altLang="en-US" dirty="0" smtClean="0"/>
              <a:t>함수 형식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매개 변수를 참조 타입으로 선언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매개 변수</a:t>
            </a:r>
            <a:r>
              <a:rPr lang="en-US" altLang="ko-KR" dirty="0" smtClean="0"/>
              <a:t>(reference parameter)</a:t>
            </a:r>
            <a:r>
              <a:rPr lang="ko-KR" altLang="en-US" dirty="0" smtClean="0"/>
              <a:t>라고 부름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참조 매개 변수는 </a:t>
            </a:r>
            <a:r>
              <a:rPr lang="ko-KR" altLang="en-US" dirty="0" err="1" smtClean="0"/>
              <a:t>실인자</a:t>
            </a:r>
            <a:r>
              <a:rPr lang="ko-KR" altLang="en-US" dirty="0" smtClean="0"/>
              <a:t> 변수를 참조함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참조매개 변수의 이름만 생기고 공간이 생기지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매개 변수는 </a:t>
            </a:r>
            <a:r>
              <a:rPr lang="ko-KR" altLang="en-US" dirty="0" err="1" smtClean="0"/>
              <a:t>실인자</a:t>
            </a:r>
            <a:r>
              <a:rPr lang="ko-KR" altLang="en-US" dirty="0" smtClean="0"/>
              <a:t> 변수 공간 공유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매개 변수에 대한 조작은 </a:t>
            </a:r>
            <a:r>
              <a:rPr lang="ko-KR" altLang="en-US" dirty="0" err="1" smtClean="0"/>
              <a:t>실인자</a:t>
            </a:r>
            <a:r>
              <a:rPr lang="ko-KR" altLang="en-US" dirty="0" smtClean="0"/>
              <a:t> 변수 조작 효과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64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269976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값에 의한 호출과 주소에 의해 호출을 복습한다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함수 호출 시 객체가 전달되는 과정을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객체 치환과 객체 </a:t>
            </a:r>
            <a:r>
              <a:rPr lang="ko-KR" altLang="en-US" dirty="0" err="1" smtClean="0"/>
              <a:t>리턴을</a:t>
            </a:r>
            <a:r>
              <a:rPr lang="ko-KR" altLang="en-US" dirty="0" smtClean="0"/>
              <a:t>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참조에 대한 개념을 이해하고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 변수를 선언할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참조에 의한 호출과 참조 </a:t>
            </a:r>
            <a:r>
              <a:rPr lang="ko-KR" altLang="en-US" dirty="0" err="1" smtClean="0"/>
              <a:t>리턴에</a:t>
            </a:r>
            <a:r>
              <a:rPr lang="ko-KR" altLang="en-US" dirty="0" smtClean="0"/>
              <a:t> 대해 이해하고 코드를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복사생성자의 필요성과 활용을 이해하고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4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/>
          <p:cNvGrpSpPr/>
          <p:nvPr/>
        </p:nvGrpSpPr>
        <p:grpSpPr>
          <a:xfrm>
            <a:off x="4796000" y="2445819"/>
            <a:ext cx="970143" cy="695149"/>
            <a:chOff x="2709055" y="2194369"/>
            <a:chExt cx="1226340" cy="695149"/>
          </a:xfrm>
          <a:solidFill>
            <a:schemeClr val="bg1"/>
          </a:solidFill>
        </p:grpSpPr>
        <p:sp>
          <p:nvSpPr>
            <p:cNvPr id="98" name="직사각형 97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724560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6236160" y="2467831"/>
            <a:ext cx="970143" cy="695149"/>
            <a:chOff x="2709055" y="2194369"/>
            <a:chExt cx="1226340" cy="695149"/>
          </a:xfrm>
          <a:solidFill>
            <a:schemeClr val="bg1"/>
          </a:solidFill>
        </p:grpSpPr>
        <p:sp>
          <p:nvSpPr>
            <p:cNvPr id="92" name="직사각형 91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724560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7676321" y="3717032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89" name="직사각형 88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6236161" y="3717032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86" name="직사각형 85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4796001" y="3717032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83" name="직사각형 82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278227" y="3719790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65" name="직사각형 64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참조에 의한 호출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0127" y="1872603"/>
            <a:ext cx="216912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dirty="0" smtClean="0"/>
              <a:t>#include &lt;</a:t>
            </a:r>
            <a:r>
              <a:rPr lang="en-US" altLang="ko-KR" sz="1200" dirty="0" err="1" smtClean="0"/>
              <a:t>iostream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using namespace </a:t>
            </a:r>
            <a:r>
              <a:rPr lang="en-US" altLang="ko-KR" sz="1200" dirty="0" err="1" smtClean="0"/>
              <a:t>std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void swap(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&amp;a,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&amp;b</a:t>
            </a:r>
            <a:r>
              <a:rPr lang="en-US" altLang="ko-KR" sz="1200" b="1" dirty="0" smtClean="0"/>
              <a:t>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 = a;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a =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b =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m=2, n=9;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swap(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m, n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m &lt;&lt; ‘ ‘ &lt;&lt; n;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319953" y="379607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656364" y="383551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1009" y="4086975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3657026" y="4127070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6770" y="4733561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(1) swap() </a:t>
            </a:r>
            <a:r>
              <a:rPr lang="ko-KR" altLang="en-US" sz="1100" dirty="0" smtClean="0"/>
              <a:t>호출 전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413139" y="4382566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610460" y="4732073"/>
            <a:ext cx="1471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(2) swap() </a:t>
            </a:r>
            <a:r>
              <a:rPr lang="ko-KR" altLang="en-US" sz="1100" dirty="0" smtClean="0"/>
              <a:t>호출 직후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4792534" y="379607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5128945" y="383551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93590" y="4086975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129607" y="4127070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87165" y="4382566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803372" y="2566230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04428" y="2857129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881405" y="316298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138255" y="4733561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(3) swap() </a:t>
            </a:r>
            <a:r>
              <a:rPr lang="ko-KR" altLang="en-US" sz="1100" dirty="0" smtClean="0"/>
              <a:t>실행</a:t>
            </a:r>
            <a:endParaRPr lang="ko-KR" alt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6219999" y="379036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6556410" y="382980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 </a:t>
            </a:r>
            <a:r>
              <a:rPr lang="en-US" altLang="ko-KR" sz="1200" dirty="0" smtClean="0">
                <a:solidFill>
                  <a:srgbClr val="FF0000"/>
                </a:solidFill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21055" y="4081265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6557072" y="4121360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 </a:t>
            </a:r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90099" y="4382566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6309019" y="316298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548344" y="4733561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(4) swap() </a:t>
            </a:r>
            <a:r>
              <a:rPr lang="ko-KR" altLang="en-US" sz="1100" dirty="0" smtClean="0"/>
              <a:t>리턴 후</a:t>
            </a:r>
            <a:endParaRPr lang="ko-KR" alt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7680283" y="379036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8016694" y="382980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81339" y="4081265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8017356" y="4121360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35044" y="4382566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4540916" y="2138797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006852" y="2132856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429665" y="2183079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곱셈 기호 50"/>
          <p:cNvSpPr/>
          <p:nvPr/>
        </p:nvSpPr>
        <p:spPr>
          <a:xfrm>
            <a:off x="6574303" y="3832216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곱셈 기호 51"/>
          <p:cNvSpPr/>
          <p:nvPr/>
        </p:nvSpPr>
        <p:spPr>
          <a:xfrm>
            <a:off x="6593283" y="4101807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사각형 설명선 54"/>
          <p:cNvSpPr/>
          <p:nvPr/>
        </p:nvSpPr>
        <p:spPr>
          <a:xfrm>
            <a:off x="4746446" y="1700808"/>
            <a:ext cx="1349157" cy="626287"/>
          </a:xfrm>
          <a:prstGeom prst="wedgeRoundRectCallout">
            <a:avLst>
              <a:gd name="adj1" fmla="val -31432"/>
              <a:gd name="adj2" fmla="val 948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m, n</a:t>
            </a:r>
            <a:r>
              <a:rPr lang="ko-KR" altLang="en-US" sz="1000" dirty="0">
                <a:solidFill>
                  <a:schemeClr val="tx1"/>
                </a:solidFill>
              </a:rPr>
              <a:t>의 별명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이름만 생성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변수 공간 생기지 않음</a:t>
            </a:r>
          </a:p>
        </p:txBody>
      </p:sp>
      <p:sp>
        <p:nvSpPr>
          <p:cNvPr id="56" name="모서리가 둥근 사각형 설명선 55"/>
          <p:cNvSpPr/>
          <p:nvPr/>
        </p:nvSpPr>
        <p:spPr>
          <a:xfrm>
            <a:off x="8161638" y="3102798"/>
            <a:ext cx="730842" cy="451457"/>
          </a:xfrm>
          <a:prstGeom prst="wedgeRoundRectCallout">
            <a:avLst>
              <a:gd name="adj1" fmla="val 11057"/>
              <a:gd name="adj2" fmla="val 996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m, n</a:t>
            </a:r>
            <a:r>
              <a:rPr lang="ko-KR" altLang="en-US" sz="1000" dirty="0">
                <a:solidFill>
                  <a:schemeClr val="tx1"/>
                </a:solidFill>
              </a:rPr>
              <a:t>이 변경됨</a:t>
            </a:r>
          </a:p>
        </p:txBody>
      </p:sp>
      <p:sp>
        <p:nvSpPr>
          <p:cNvPr id="59" name="자유형 58"/>
          <p:cNvSpPr/>
          <p:nvPr/>
        </p:nvSpPr>
        <p:spPr>
          <a:xfrm>
            <a:off x="4619885" y="2715916"/>
            <a:ext cx="272434" cy="1196502"/>
          </a:xfrm>
          <a:custGeom>
            <a:avLst/>
            <a:gdLst>
              <a:gd name="connsiteX0" fmla="*/ 252979 w 272434"/>
              <a:gd name="connsiteY0" fmla="*/ 0 h 1196502"/>
              <a:gd name="connsiteX1" fmla="*/ 60 w 272434"/>
              <a:gd name="connsiteY1" fmla="*/ 671208 h 1196502"/>
              <a:gd name="connsiteX2" fmla="*/ 272434 w 272434"/>
              <a:gd name="connsiteY2" fmla="*/ 1196502 h 119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34" h="1196502">
                <a:moveTo>
                  <a:pt x="252979" y="0"/>
                </a:moveTo>
                <a:cubicBezTo>
                  <a:pt x="124898" y="235895"/>
                  <a:pt x="-3183" y="471791"/>
                  <a:pt x="60" y="671208"/>
                </a:cubicBezTo>
                <a:cubicBezTo>
                  <a:pt x="3302" y="870625"/>
                  <a:pt x="137868" y="1033563"/>
                  <a:pt x="272434" y="119650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 59"/>
          <p:cNvSpPr/>
          <p:nvPr/>
        </p:nvSpPr>
        <p:spPr>
          <a:xfrm>
            <a:off x="4623947" y="3030719"/>
            <a:ext cx="272434" cy="1196502"/>
          </a:xfrm>
          <a:custGeom>
            <a:avLst/>
            <a:gdLst>
              <a:gd name="connsiteX0" fmla="*/ 252979 w 272434"/>
              <a:gd name="connsiteY0" fmla="*/ 0 h 1196502"/>
              <a:gd name="connsiteX1" fmla="*/ 60 w 272434"/>
              <a:gd name="connsiteY1" fmla="*/ 671208 h 1196502"/>
              <a:gd name="connsiteX2" fmla="*/ 272434 w 272434"/>
              <a:gd name="connsiteY2" fmla="*/ 1196502 h 119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34" h="1196502">
                <a:moveTo>
                  <a:pt x="252979" y="0"/>
                </a:moveTo>
                <a:cubicBezTo>
                  <a:pt x="124898" y="235895"/>
                  <a:pt x="-3183" y="471791"/>
                  <a:pt x="60" y="671208"/>
                </a:cubicBezTo>
                <a:cubicBezTo>
                  <a:pt x="3302" y="870625"/>
                  <a:pt x="137868" y="1033563"/>
                  <a:pt x="272434" y="119650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6220892" y="255625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6221948" y="284715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100" name="자유형 99"/>
          <p:cNvSpPr/>
          <p:nvPr/>
        </p:nvSpPr>
        <p:spPr>
          <a:xfrm>
            <a:off x="6054175" y="2709783"/>
            <a:ext cx="272434" cy="1196502"/>
          </a:xfrm>
          <a:custGeom>
            <a:avLst/>
            <a:gdLst>
              <a:gd name="connsiteX0" fmla="*/ 252979 w 272434"/>
              <a:gd name="connsiteY0" fmla="*/ 0 h 1196502"/>
              <a:gd name="connsiteX1" fmla="*/ 60 w 272434"/>
              <a:gd name="connsiteY1" fmla="*/ 671208 h 1196502"/>
              <a:gd name="connsiteX2" fmla="*/ 272434 w 272434"/>
              <a:gd name="connsiteY2" fmla="*/ 1196502 h 119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34" h="1196502">
                <a:moveTo>
                  <a:pt x="252979" y="0"/>
                </a:moveTo>
                <a:cubicBezTo>
                  <a:pt x="124898" y="235895"/>
                  <a:pt x="-3183" y="471791"/>
                  <a:pt x="60" y="671208"/>
                </a:cubicBezTo>
                <a:cubicBezTo>
                  <a:pt x="3302" y="870625"/>
                  <a:pt x="137868" y="1033563"/>
                  <a:pt x="272434" y="119650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자유형 100"/>
          <p:cNvSpPr/>
          <p:nvPr/>
        </p:nvSpPr>
        <p:spPr>
          <a:xfrm>
            <a:off x="6058237" y="3024586"/>
            <a:ext cx="272434" cy="1196502"/>
          </a:xfrm>
          <a:custGeom>
            <a:avLst/>
            <a:gdLst>
              <a:gd name="connsiteX0" fmla="*/ 252979 w 272434"/>
              <a:gd name="connsiteY0" fmla="*/ 0 h 1196502"/>
              <a:gd name="connsiteX1" fmla="*/ 60 w 272434"/>
              <a:gd name="connsiteY1" fmla="*/ 671208 h 1196502"/>
              <a:gd name="connsiteX2" fmla="*/ 272434 w 272434"/>
              <a:gd name="connsiteY2" fmla="*/ 1196502 h 119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34" h="1196502">
                <a:moveTo>
                  <a:pt x="252979" y="0"/>
                </a:moveTo>
                <a:cubicBezTo>
                  <a:pt x="124898" y="235895"/>
                  <a:pt x="-3183" y="471791"/>
                  <a:pt x="60" y="671208"/>
                </a:cubicBezTo>
                <a:cubicBezTo>
                  <a:pt x="3302" y="870625"/>
                  <a:pt x="137868" y="1033563"/>
                  <a:pt x="272434" y="119650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사각형 설명선 101"/>
          <p:cNvSpPr/>
          <p:nvPr/>
        </p:nvSpPr>
        <p:spPr>
          <a:xfrm>
            <a:off x="2488136" y="1983956"/>
            <a:ext cx="1349157" cy="332884"/>
          </a:xfrm>
          <a:prstGeom prst="wedgeRoundRectCallout">
            <a:avLst>
              <a:gd name="adj1" fmla="val -87000"/>
              <a:gd name="adj2" fmla="val 990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 매개 변수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모서리가 둥근 사각형 설명선 102"/>
          <p:cNvSpPr/>
          <p:nvPr/>
        </p:nvSpPr>
        <p:spPr>
          <a:xfrm>
            <a:off x="1587310" y="3053028"/>
            <a:ext cx="1339749" cy="392170"/>
          </a:xfrm>
          <a:prstGeom prst="wedgeRoundRectCallout">
            <a:avLst>
              <a:gd name="adj1" fmla="val -78070"/>
              <a:gd name="adj2" fmla="val 25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 매개 변수를 보통 변수처럼 사용</a:t>
            </a:r>
          </a:p>
        </p:txBody>
      </p:sp>
      <p:sp>
        <p:nvSpPr>
          <p:cNvPr id="104" name="모서리가 둥근 사각형 설명선 103"/>
          <p:cNvSpPr/>
          <p:nvPr/>
        </p:nvSpPr>
        <p:spPr>
          <a:xfrm>
            <a:off x="467544" y="5047101"/>
            <a:ext cx="1224136" cy="720079"/>
          </a:xfrm>
          <a:prstGeom prst="wedgeRoundRectCallout">
            <a:avLst>
              <a:gd name="adj1" fmla="val -3020"/>
              <a:gd name="adj2" fmla="val -513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함수가 호출되면 </a:t>
            </a:r>
            <a:r>
              <a:rPr lang="en-US" altLang="ko-KR" sz="1000" dirty="0">
                <a:solidFill>
                  <a:schemeClr val="tx1"/>
                </a:solidFill>
              </a:rPr>
              <a:t>m,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n</a:t>
            </a:r>
            <a:r>
              <a:rPr lang="ko-KR" altLang="en-US" sz="1000" dirty="0">
                <a:solidFill>
                  <a:schemeClr val="tx1"/>
                </a:solidFill>
              </a:rPr>
              <a:t>에 대한 참조 변수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가 생긴다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5" name="자유형 104"/>
          <p:cNvSpPr/>
          <p:nvPr/>
        </p:nvSpPr>
        <p:spPr>
          <a:xfrm>
            <a:off x="202679" y="4427524"/>
            <a:ext cx="498509" cy="841118"/>
          </a:xfrm>
          <a:custGeom>
            <a:avLst/>
            <a:gdLst>
              <a:gd name="connsiteX0" fmla="*/ 390198 w 498509"/>
              <a:gd name="connsiteY0" fmla="*/ 953928 h 953928"/>
              <a:gd name="connsiteX1" fmla="*/ 1092 w 498509"/>
              <a:gd name="connsiteY1" fmla="*/ 341086 h 953928"/>
              <a:gd name="connsiteX2" fmla="*/ 497203 w 498509"/>
              <a:gd name="connsiteY2" fmla="*/ 618 h 953928"/>
              <a:gd name="connsiteX3" fmla="*/ 147007 w 498509"/>
              <a:gd name="connsiteY3" fmla="*/ 263264 h 953928"/>
              <a:gd name="connsiteX4" fmla="*/ 185917 w 498509"/>
              <a:gd name="connsiteY4" fmla="*/ 487001 h 953928"/>
              <a:gd name="connsiteX5" fmla="*/ 438837 w 498509"/>
              <a:gd name="connsiteY5" fmla="*/ 749647 h 95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8509" h="953928">
                <a:moveTo>
                  <a:pt x="390198" y="953928"/>
                </a:moveTo>
                <a:cubicBezTo>
                  <a:pt x="186728" y="726949"/>
                  <a:pt x="-16742" y="499971"/>
                  <a:pt x="1092" y="341086"/>
                </a:cubicBezTo>
                <a:cubicBezTo>
                  <a:pt x="18926" y="182201"/>
                  <a:pt x="472884" y="13588"/>
                  <a:pt x="497203" y="618"/>
                </a:cubicBezTo>
                <a:cubicBezTo>
                  <a:pt x="521522" y="-12352"/>
                  <a:pt x="198888" y="182200"/>
                  <a:pt x="147007" y="263264"/>
                </a:cubicBezTo>
                <a:cubicBezTo>
                  <a:pt x="95126" y="344328"/>
                  <a:pt x="137279" y="405937"/>
                  <a:pt x="185917" y="487001"/>
                </a:cubicBezTo>
                <a:cubicBezTo>
                  <a:pt x="234555" y="568065"/>
                  <a:pt x="336696" y="658856"/>
                  <a:pt x="438837" y="749647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666217" y="4674049"/>
            <a:ext cx="478506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</a:rPr>
              <a:t>9 2</a:t>
            </a:r>
          </a:p>
        </p:txBody>
      </p:sp>
    </p:spTree>
    <p:extLst>
      <p:ext uri="{BB962C8B-B14F-4D97-AF65-F5344CB8AC3E}">
        <p14:creationId xmlns:p14="http://schemas.microsoft.com/office/powerpoint/2010/main" val="159516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매개변수가 필요한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코드에 어떤 문제가 있을까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average() </a:t>
            </a:r>
            <a:r>
              <a:rPr lang="ko-KR" altLang="en-US" dirty="0" smtClean="0"/>
              <a:t>함수의 작동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계산에 오류가 있으면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 리턴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평균 리턴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만일 </a:t>
            </a:r>
            <a:r>
              <a:rPr lang="en-US" altLang="ko-KR" dirty="0" smtClean="0"/>
              <a:t>average()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리턴한</a:t>
            </a:r>
            <a:r>
              <a:rPr lang="ko-KR" altLang="en-US" dirty="0" smtClean="0"/>
              <a:t> 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이라면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평균이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거야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아니면 오류가 발생한 거야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35696" y="3429000"/>
            <a:ext cx="352839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average(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a[],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size)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if(size &lt;= 0</a:t>
            </a:r>
            <a:r>
              <a:rPr lang="en-US" altLang="ko-KR" sz="1200" b="1" dirty="0" smtClean="0"/>
              <a:t>) return 0;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&lt;size;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  <a:r>
              <a:rPr lang="en-US" altLang="ko-KR" sz="1200" dirty="0" smtClean="0"/>
              <a:t>sum </a:t>
            </a:r>
            <a:r>
              <a:rPr lang="en-US" altLang="ko-KR" sz="1200" dirty="0"/>
              <a:t>+= a[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return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sum/size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458260" y="5001441"/>
            <a:ext cx="239178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x[ ]={1,2,3,4};</a:t>
            </a:r>
          </a:p>
          <a:p>
            <a:pPr defTabSz="180000"/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avg</a:t>
            </a:r>
            <a:r>
              <a:rPr lang="en-US" altLang="ko-KR" sz="1200" b="1" dirty="0" smtClean="0"/>
              <a:t> = average(x, -1);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// </a:t>
            </a:r>
            <a:r>
              <a:rPr lang="en-US" altLang="ko-KR" sz="1200" dirty="0" err="1" smtClean="0"/>
              <a:t>avg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0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390868" y="5001441"/>
            <a:ext cx="236747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x[ ]={1,2,3,4};</a:t>
            </a:r>
          </a:p>
          <a:p>
            <a:pPr defTabSz="180000"/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avg</a:t>
            </a:r>
            <a:r>
              <a:rPr lang="en-US" altLang="ko-KR" sz="1200" b="1" dirty="0" smtClean="0"/>
              <a:t> = average(x, 4);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// </a:t>
            </a:r>
            <a:r>
              <a:rPr lang="en-US" altLang="ko-KR" sz="1200" dirty="0" err="1" smtClean="0"/>
              <a:t>avg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 2</a:t>
            </a:r>
            <a:endParaRPr lang="en-US" altLang="ko-KR" sz="1200" dirty="0"/>
          </a:p>
        </p:txBody>
      </p:sp>
      <p:sp>
        <p:nvSpPr>
          <p:cNvPr id="8" name="자유형 7"/>
          <p:cNvSpPr/>
          <p:nvPr/>
        </p:nvSpPr>
        <p:spPr>
          <a:xfrm>
            <a:off x="1978988" y="4519467"/>
            <a:ext cx="886178" cy="784578"/>
          </a:xfrm>
          <a:custGeom>
            <a:avLst/>
            <a:gdLst>
              <a:gd name="connsiteX0" fmla="*/ 0 w 886178"/>
              <a:gd name="connsiteY0" fmla="*/ 784578 h 784578"/>
              <a:gd name="connsiteX1" fmla="*/ 886178 w 886178"/>
              <a:gd name="connsiteY1" fmla="*/ 0 h 78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6178" h="784578">
                <a:moveTo>
                  <a:pt x="0" y="784578"/>
                </a:moveTo>
                <a:lnTo>
                  <a:pt x="886178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2118" y="472289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호출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 flipH="1">
            <a:off x="3728766" y="4517924"/>
            <a:ext cx="836320" cy="786122"/>
          </a:xfrm>
          <a:custGeom>
            <a:avLst/>
            <a:gdLst>
              <a:gd name="connsiteX0" fmla="*/ 0 w 886178"/>
              <a:gd name="connsiteY0" fmla="*/ 784578 h 784578"/>
              <a:gd name="connsiteX1" fmla="*/ 886178 w 886178"/>
              <a:gd name="connsiteY1" fmla="*/ 0 h 78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6178" h="784578">
                <a:moveTo>
                  <a:pt x="0" y="784578"/>
                </a:moveTo>
                <a:lnTo>
                  <a:pt x="886178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99892" y="471774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호출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3" name="타원형 설명선 12"/>
          <p:cNvSpPr/>
          <p:nvPr/>
        </p:nvSpPr>
        <p:spPr>
          <a:xfrm>
            <a:off x="748270" y="6009553"/>
            <a:ext cx="1763848" cy="428352"/>
          </a:xfrm>
          <a:prstGeom prst="wedgeEllipseCallout">
            <a:avLst>
              <a:gd name="adj1" fmla="val -32634"/>
              <a:gd name="adj2" fmla="val -757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흠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평균이 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</a:rPr>
              <a:t>군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알았어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타원형 설명선 14"/>
          <p:cNvSpPr/>
          <p:nvPr/>
        </p:nvSpPr>
        <p:spPr>
          <a:xfrm>
            <a:off x="4378943" y="5954370"/>
            <a:ext cx="2520280" cy="500360"/>
          </a:xfrm>
          <a:prstGeom prst="wedgeEllipseCallout">
            <a:avLst>
              <a:gd name="adj1" fmla="val -32634"/>
              <a:gd name="adj2" fmla="val -757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평균이 </a:t>
            </a:r>
            <a:r>
              <a:rPr lang="en-US" altLang="ko-KR" sz="1200" dirty="0" smtClean="0">
                <a:solidFill>
                  <a:srgbClr val="C00000"/>
                </a:solidFill>
              </a:rPr>
              <a:t>0</a:t>
            </a:r>
            <a:r>
              <a:rPr lang="ko-KR" altLang="en-US" sz="1200" dirty="0" smtClean="0">
                <a:solidFill>
                  <a:srgbClr val="C00000"/>
                </a:solidFill>
              </a:rPr>
              <a:t>인 거야</a:t>
            </a:r>
            <a:r>
              <a:rPr lang="en-US" altLang="ko-KR" sz="1200" dirty="0" smtClean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아니면 오류가 난 거야</a:t>
            </a:r>
            <a:r>
              <a:rPr lang="en-US" altLang="ko-KR" sz="1200" dirty="0" smtClean="0">
                <a:solidFill>
                  <a:srgbClr val="C00000"/>
                </a:solidFill>
              </a:rPr>
              <a:t>?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6750801" y="4352185"/>
            <a:ext cx="1584176" cy="50405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예제 </a:t>
            </a:r>
            <a:r>
              <a:rPr lang="en-US" altLang="ko-KR" sz="1200" dirty="0" smtClean="0"/>
              <a:t>5-5</a:t>
            </a:r>
            <a:r>
              <a:rPr lang="ko-KR" altLang="en-US" sz="1200" dirty="0" smtClean="0"/>
              <a:t>에서 </a:t>
            </a:r>
            <a:r>
              <a:rPr lang="ko-KR" altLang="en-US" sz="1200" dirty="0"/>
              <a:t>해</a:t>
            </a:r>
            <a:r>
              <a:rPr lang="ko-KR" altLang="en-US" sz="1200" dirty="0" smtClean="0"/>
              <a:t>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958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5-5 </a:t>
            </a:r>
            <a:r>
              <a:rPr lang="ko-KR" altLang="en-US" dirty="0" smtClean="0"/>
              <a:t>참조 매개 변수로 평균 </a:t>
            </a:r>
            <a:r>
              <a:rPr lang="ko-KR" altLang="en-US" dirty="0" err="1" smtClean="0"/>
              <a:t>리턴하기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19872" y="1340768"/>
            <a:ext cx="5400600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err="1"/>
              <a:t>bool</a:t>
            </a:r>
            <a:r>
              <a:rPr lang="en-US" altLang="ko-KR" sz="1400" b="1" dirty="0"/>
              <a:t> average(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a[],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size,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&amp; </a:t>
            </a:r>
            <a:r>
              <a:rPr lang="en-US" altLang="ko-KR" sz="1400" b="1" dirty="0" err="1"/>
              <a:t>avg</a:t>
            </a:r>
            <a:r>
              <a:rPr lang="en-US" altLang="ko-KR" sz="1400" b="1" dirty="0"/>
              <a:t>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if(size &lt;= 0)</a:t>
            </a:r>
          </a:p>
          <a:p>
            <a:pPr defTabSz="180000"/>
            <a:r>
              <a:rPr lang="en-US" altLang="ko-KR" sz="1400" dirty="0"/>
              <a:t>		return false;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sum = 0;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&lt;size;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</a:p>
          <a:p>
            <a:pPr defTabSz="180000"/>
            <a:r>
              <a:rPr lang="en-US" altLang="ko-KR" sz="1400" dirty="0"/>
              <a:t>		sum += a[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avg</a:t>
            </a:r>
            <a:r>
              <a:rPr lang="en-US" altLang="ko-KR" sz="1400" dirty="0"/>
              <a:t> = sum/size;</a:t>
            </a:r>
          </a:p>
          <a:p>
            <a:pPr defTabSz="180000"/>
            <a:r>
              <a:rPr lang="en-US" altLang="ko-KR" sz="1400" dirty="0"/>
              <a:t>	return true;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x[] = {0,1,2,3,4,5};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avg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if(</a:t>
            </a:r>
            <a:r>
              <a:rPr lang="en-US" altLang="ko-KR" sz="1400" b="1" dirty="0"/>
              <a:t>average(x, 6, </a:t>
            </a:r>
            <a:r>
              <a:rPr lang="en-US" altLang="ko-KR" sz="1400" b="1" dirty="0" err="1"/>
              <a:t>avg</a:t>
            </a:r>
            <a:r>
              <a:rPr lang="en-US" altLang="ko-KR" sz="1400" b="1" dirty="0"/>
              <a:t>)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평균은 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avg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else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매개 변수 오류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if(</a:t>
            </a:r>
            <a:r>
              <a:rPr lang="en-US" altLang="ko-KR" sz="1400" b="1" dirty="0"/>
              <a:t>average(x, -2, </a:t>
            </a:r>
            <a:r>
              <a:rPr lang="en-US" altLang="ko-KR" sz="1400" b="1" dirty="0" err="1"/>
              <a:t>avg</a:t>
            </a:r>
            <a:r>
              <a:rPr lang="en-US" altLang="ko-KR" sz="1400" b="1" dirty="0"/>
              <a:t>)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평균은 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avg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else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매개 변수 오류 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07504" y="1356503"/>
            <a:ext cx="31683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참조 매개 변수를 통해 평균을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리턴하고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리턴문을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통해서는 함수의 성공 여부를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리턴하도록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average()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함수를 작성하라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19872" y="6243707"/>
            <a:ext cx="5400599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평균은 </a:t>
            </a:r>
            <a:r>
              <a:rPr lang="en-US" altLang="ko-KR" sz="1400" dirty="0"/>
              <a:t>2</a:t>
            </a:r>
          </a:p>
          <a:p>
            <a:r>
              <a:rPr lang="ko-KR" altLang="en-US" sz="1400" dirty="0"/>
              <a:t>매개 변수 오류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342311" y="4725144"/>
            <a:ext cx="1595419" cy="392170"/>
          </a:xfrm>
          <a:prstGeom prst="wedgeRoundRectCallout">
            <a:avLst>
              <a:gd name="adj1" fmla="val 94996"/>
              <a:gd name="adj2" fmla="val 49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avg</a:t>
            </a:r>
            <a:r>
              <a:rPr lang="ko-KR" altLang="en-US" sz="1000" dirty="0">
                <a:solidFill>
                  <a:schemeClr val="tx1"/>
                </a:solidFill>
              </a:rPr>
              <a:t>에 평균이 넘어오고</a:t>
            </a:r>
            <a:r>
              <a:rPr lang="en-US" altLang="ko-KR" sz="1000" dirty="0">
                <a:solidFill>
                  <a:schemeClr val="tx1"/>
                </a:solidFill>
              </a:rPr>
              <a:t>, average()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true </a:t>
            </a:r>
            <a:r>
              <a:rPr lang="ko-KR" altLang="en-US" sz="1000" dirty="0">
                <a:solidFill>
                  <a:schemeClr val="tx1"/>
                </a:solidFill>
              </a:rPr>
              <a:t>리턴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342311" y="5373216"/>
            <a:ext cx="1595419" cy="392170"/>
          </a:xfrm>
          <a:prstGeom prst="wedgeRoundRectCallout">
            <a:avLst>
              <a:gd name="adj1" fmla="val 94996"/>
              <a:gd name="adj2" fmla="val 49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avg</a:t>
            </a:r>
            <a:r>
              <a:rPr lang="ko-KR" altLang="en-US" sz="1000" dirty="0">
                <a:solidFill>
                  <a:schemeClr val="tx1"/>
                </a:solidFill>
              </a:rPr>
              <a:t>의 값은 </a:t>
            </a:r>
            <a:r>
              <a:rPr lang="ko-KR" altLang="en-US" sz="1000" dirty="0" err="1">
                <a:solidFill>
                  <a:schemeClr val="tx1"/>
                </a:solidFill>
              </a:rPr>
              <a:t>의미없고</a:t>
            </a:r>
            <a:r>
              <a:rPr lang="en-US" altLang="ko-KR" sz="1000" dirty="0">
                <a:solidFill>
                  <a:schemeClr val="tx1"/>
                </a:solidFill>
              </a:rPr>
              <a:t>, average()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false </a:t>
            </a:r>
            <a:r>
              <a:rPr lang="ko-KR" altLang="en-US" sz="1000" dirty="0">
                <a:solidFill>
                  <a:schemeClr val="tx1"/>
                </a:solidFill>
              </a:rPr>
              <a:t>리턴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6444208" y="2492896"/>
            <a:ext cx="1595419" cy="392170"/>
          </a:xfrm>
          <a:prstGeom prst="wedgeRoundRectCallout">
            <a:avLst>
              <a:gd name="adj1" fmla="val -39861"/>
              <a:gd name="adj2" fmla="val -1161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 매개 변수 </a:t>
            </a:r>
            <a:r>
              <a:rPr lang="en-US" altLang="ko-KR" sz="1000" dirty="0" err="1">
                <a:solidFill>
                  <a:schemeClr val="tx1"/>
                </a:solidFill>
              </a:rPr>
              <a:t>avg</a:t>
            </a:r>
            <a:r>
              <a:rPr lang="ko-KR" altLang="en-US" sz="1000" dirty="0">
                <a:solidFill>
                  <a:schemeClr val="tx1"/>
                </a:solidFill>
              </a:rPr>
              <a:t>에 평균 값 전달</a:t>
            </a:r>
          </a:p>
        </p:txBody>
      </p:sp>
    </p:spTree>
    <p:extLst>
      <p:ext uri="{BB962C8B-B14F-4D97-AF65-F5344CB8AC3E}">
        <p14:creationId xmlns:p14="http://schemas.microsoft.com/office/powerpoint/2010/main" val="2537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5–6 </a:t>
            </a:r>
            <a:r>
              <a:rPr lang="ko-KR" altLang="en-US" dirty="0" smtClean="0"/>
              <a:t>참조에 의한 호출로 </a:t>
            </a:r>
            <a:r>
              <a:rPr lang="en-US" altLang="ko-KR" dirty="0" smtClean="0"/>
              <a:t>Circle </a:t>
            </a:r>
            <a:r>
              <a:rPr lang="ko-KR" altLang="en-US" dirty="0" smtClean="0"/>
              <a:t>객체에 참조 전달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83968" y="1406381"/>
            <a:ext cx="4572000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private: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</a:t>
            </a:r>
          </a:p>
          <a:p>
            <a:pPr defTabSz="180000"/>
            <a:r>
              <a:rPr lang="en-US" altLang="ko-KR" sz="1200" dirty="0"/>
              <a:t>	~Circle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 { return 3.14*radius*radius;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getRadius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{ return </a:t>
            </a:r>
            <a:r>
              <a:rPr lang="en-US" altLang="ko-KR" sz="1200" dirty="0"/>
              <a:t>radius</a:t>
            </a:r>
            <a:r>
              <a:rPr lang="en-US" altLang="ko-KR" sz="1200" dirty="0" smtClean="0"/>
              <a:t>; 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</a:t>
            </a:r>
            <a:r>
              <a:rPr lang="en-US" altLang="ko-KR" sz="1200" dirty="0" smtClean="0"/>
              <a:t>{ this-</a:t>
            </a:r>
            <a:r>
              <a:rPr lang="en-US" altLang="ko-KR" sz="1200" dirty="0"/>
              <a:t>&gt;radius </a:t>
            </a:r>
            <a:r>
              <a:rPr lang="en-US" altLang="ko-KR" sz="1200"/>
              <a:t>= </a:t>
            </a:r>
            <a:r>
              <a:rPr lang="en-US" altLang="ko-KR" sz="1200" smtClean="0"/>
              <a:t>radius; }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Circle::Circle() 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{</a:t>
            </a:r>
          </a:p>
          <a:p>
            <a:pPr defTabSz="180000"/>
            <a:r>
              <a:rPr lang="en-US" altLang="ko-KR" sz="1200" dirty="0"/>
              <a:t>	this-&gt;radius = radius;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Circle::~Circle()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9031" y="1982445"/>
            <a:ext cx="3024336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void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increaseCircle</a:t>
            </a:r>
            <a:r>
              <a:rPr lang="en-US" altLang="ko-KR" sz="1200" b="1" dirty="0"/>
              <a:t>(Circle </a:t>
            </a:r>
            <a:r>
              <a:rPr lang="en-US" altLang="ko-KR" sz="1200" b="1" dirty="0" smtClean="0"/>
              <a:t>&amp;c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 = </a:t>
            </a:r>
            <a:r>
              <a:rPr lang="en-US" altLang="ko-KR" sz="1200" dirty="0" err="1"/>
              <a:t>c.getRadius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c.setRadius</a:t>
            </a:r>
            <a:r>
              <a:rPr lang="en-US" altLang="ko-KR" sz="1200" dirty="0"/>
              <a:t>(r+1);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waffle(30);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increaseCircle</a:t>
            </a:r>
            <a:r>
              <a:rPr lang="en-US" altLang="ko-KR" sz="1200" b="1" dirty="0"/>
              <a:t>(waffle);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 err="1" smtClean="0"/>
              <a:t>waffle.getRadius</a:t>
            </a:r>
            <a:r>
              <a:rPr lang="en-US" altLang="ko-KR" sz="1200" dirty="0" smtClean="0"/>
              <a:t>()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343764" y="4430717"/>
            <a:ext cx="2999603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</a:p>
          <a:p>
            <a:r>
              <a:rPr lang="en-US" altLang="ko-KR" sz="1200" dirty="0"/>
              <a:t>31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31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699792" y="4247888"/>
            <a:ext cx="1296144" cy="254838"/>
          </a:xfrm>
          <a:prstGeom prst="wedgeRoundRectCallout">
            <a:avLst>
              <a:gd name="adj1" fmla="val -86478"/>
              <a:gd name="adj2" fmla="val 645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waffle </a:t>
            </a:r>
            <a:r>
              <a:rPr lang="ko-KR" altLang="en-US" sz="1000" dirty="0">
                <a:solidFill>
                  <a:schemeClr val="tx1"/>
                </a:solidFill>
              </a:rPr>
              <a:t>객체 생성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699792" y="4960593"/>
            <a:ext cx="1296144" cy="254838"/>
          </a:xfrm>
          <a:prstGeom prst="wedgeRoundRectCallout">
            <a:avLst>
              <a:gd name="adj1" fmla="val -93983"/>
              <a:gd name="adj2" fmla="val -461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waffle </a:t>
            </a:r>
            <a:r>
              <a:rPr lang="ko-KR" altLang="en-US" sz="1000" dirty="0">
                <a:solidFill>
                  <a:schemeClr val="tx1"/>
                </a:solidFill>
              </a:rPr>
              <a:t>객체 소멸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695295" y="3068960"/>
            <a:ext cx="1296144" cy="254838"/>
          </a:xfrm>
          <a:prstGeom prst="wedgeRoundRectCallout">
            <a:avLst>
              <a:gd name="adj1" fmla="val -89245"/>
              <a:gd name="adj2" fmla="val 785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참조에 의한 호출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193816" y="1556792"/>
            <a:ext cx="1296144" cy="254838"/>
          </a:xfrm>
          <a:prstGeom prst="wedgeRoundRectCallout">
            <a:avLst>
              <a:gd name="adj1" fmla="val -29763"/>
              <a:gd name="adj2" fmla="val 1454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 매개 변수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0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5–7(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</a:t>
            </a:r>
            <a:r>
              <a:rPr lang="ko-KR" altLang="en-US" dirty="0" smtClean="0"/>
              <a:t>참조 매개 변수를 가진 함수 만들기 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68885" y="1556792"/>
            <a:ext cx="4923595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Circle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Circle() { radius = 1; }</a:t>
            </a:r>
          </a:p>
          <a:p>
            <a:pPr defTabSz="18000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radius) { this-&gt;radius = radius; }</a:t>
            </a:r>
          </a:p>
          <a:p>
            <a:pPr defTabSz="180000"/>
            <a:r>
              <a:rPr lang="en-US" altLang="ko-KR" sz="1400" dirty="0"/>
              <a:t>	void </a:t>
            </a:r>
            <a:r>
              <a:rPr lang="en-US" altLang="ko-KR" sz="1400" dirty="0" err="1"/>
              <a:t>setRadius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radius) { this-&gt;radius = radius; }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{ return 3.14*radius*radius; }</a:t>
            </a:r>
          </a:p>
          <a:p>
            <a:pPr defTabSz="180000"/>
            <a:r>
              <a:rPr lang="en-US" altLang="ko-KR" sz="1400" dirty="0" smtClean="0"/>
              <a:t>};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 smtClean="0"/>
              <a:t>	Circle </a:t>
            </a:r>
            <a:r>
              <a:rPr lang="en-US" altLang="ko-KR" sz="1400" dirty="0"/>
              <a:t>donut;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err="1" smtClean="0"/>
              <a:t>readRadius</a:t>
            </a:r>
            <a:r>
              <a:rPr lang="en-US" altLang="ko-KR" sz="1400" b="1" dirty="0" smtClean="0"/>
              <a:t>(donut</a:t>
            </a:r>
            <a:r>
              <a:rPr lang="en-US" altLang="ko-KR" sz="1400" b="1" dirty="0"/>
              <a:t>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"donut</a:t>
            </a:r>
            <a:r>
              <a:rPr lang="ko-KR" altLang="en-US" sz="1400" dirty="0"/>
              <a:t>의 면적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" &lt;&lt;</a:t>
            </a:r>
            <a:r>
              <a:rPr lang="en-US" altLang="ko-KR" sz="1400" dirty="0" err="1" smtClean="0"/>
              <a:t>donut.getArea</a:t>
            </a:r>
            <a:r>
              <a:rPr lang="en-US" altLang="ko-KR" sz="1400" dirty="0"/>
              <a:t>()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9" name="직사각형 8"/>
          <p:cNvSpPr/>
          <p:nvPr/>
        </p:nvSpPr>
        <p:spPr>
          <a:xfrm>
            <a:off x="3983499" y="5517232"/>
            <a:ext cx="4908981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정수 값으로 반지름을 입력하세요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3</a:t>
            </a:r>
          </a:p>
          <a:p>
            <a:r>
              <a:rPr lang="en-US" altLang="ko-KR" sz="1400" dirty="0"/>
              <a:t>donut</a:t>
            </a:r>
            <a:r>
              <a:rPr lang="ko-KR" altLang="en-US" sz="1400" dirty="0"/>
              <a:t>의</a:t>
            </a:r>
            <a:r>
              <a:rPr lang="en-US" altLang="ko-KR" sz="1400" dirty="0"/>
              <a:t> </a:t>
            </a:r>
            <a:r>
              <a:rPr lang="ko-KR" altLang="en-US" sz="1400" dirty="0"/>
              <a:t>면적 </a:t>
            </a:r>
            <a:r>
              <a:rPr lang="en-US" altLang="ko-KR" sz="1400" dirty="0"/>
              <a:t>= 28.26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35741" y="1589510"/>
            <a:ext cx="32403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키보드로부터 반지름 값을 읽어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Circle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객체에 반지름을 설정하는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readRadius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()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함수를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구름 모양 설명선 11"/>
          <p:cNvSpPr/>
          <p:nvPr/>
        </p:nvSpPr>
        <p:spPr>
          <a:xfrm>
            <a:off x="1475656" y="3212976"/>
            <a:ext cx="1944216" cy="967169"/>
          </a:xfrm>
          <a:prstGeom prst="cloudCallout">
            <a:avLst>
              <a:gd name="adj1" fmla="val 50237"/>
              <a:gd name="adj2" fmla="val 1623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readRadius</a:t>
            </a:r>
            <a:r>
              <a:rPr lang="en-US" altLang="ko-KR" sz="1400" dirty="0" smtClean="0">
                <a:solidFill>
                  <a:schemeClr val="tx1"/>
                </a:solidFill>
              </a:rPr>
              <a:t>() 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3418609" y="3844636"/>
            <a:ext cx="914400" cy="230166"/>
          </a:xfrm>
          <a:custGeom>
            <a:avLst/>
            <a:gdLst>
              <a:gd name="connsiteX0" fmla="*/ 0 w 914400"/>
              <a:gd name="connsiteY0" fmla="*/ 0 h 230166"/>
              <a:gd name="connsiteX1" fmla="*/ 135082 w 914400"/>
              <a:gd name="connsiteY1" fmla="*/ 72737 h 230166"/>
              <a:gd name="connsiteX2" fmla="*/ 457200 w 914400"/>
              <a:gd name="connsiteY2" fmla="*/ 207819 h 230166"/>
              <a:gd name="connsiteX3" fmla="*/ 914400 w 914400"/>
              <a:gd name="connsiteY3" fmla="*/ 228600 h 23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230166">
                <a:moveTo>
                  <a:pt x="0" y="0"/>
                </a:moveTo>
                <a:cubicBezTo>
                  <a:pt x="29441" y="19050"/>
                  <a:pt x="58882" y="38101"/>
                  <a:pt x="135082" y="72737"/>
                </a:cubicBezTo>
                <a:cubicBezTo>
                  <a:pt x="211282" y="107374"/>
                  <a:pt x="327314" y="181842"/>
                  <a:pt x="457200" y="207819"/>
                </a:cubicBezTo>
                <a:cubicBezTo>
                  <a:pt x="587086" y="233796"/>
                  <a:pt x="750743" y="231198"/>
                  <a:pt x="914400" y="2286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5-7 </a:t>
            </a:r>
            <a:r>
              <a:rPr lang="ko-KR" altLang="en-US" dirty="0" smtClean="0"/>
              <a:t>정답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91680" y="1916832"/>
            <a:ext cx="457200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400" b="1" dirty="0"/>
              <a:t>void </a:t>
            </a:r>
            <a:r>
              <a:rPr lang="en-US" altLang="ko-KR" sz="1400" b="1" dirty="0" err="1"/>
              <a:t>readRadius</a:t>
            </a:r>
            <a:r>
              <a:rPr lang="en-US" altLang="ko-KR" sz="1400" b="1" dirty="0"/>
              <a:t>(Circle &amp;c)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정수 값으로 반지름을 입력하세요</a:t>
            </a:r>
            <a:r>
              <a:rPr lang="en-US" altLang="ko-KR" sz="1400" dirty="0"/>
              <a:t>&gt;&gt;";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 &gt;&gt; r</a:t>
            </a:r>
            <a:r>
              <a:rPr lang="en-US" altLang="ko-KR" sz="1400" dirty="0" smtClean="0"/>
              <a:t>; // </a:t>
            </a:r>
            <a:r>
              <a:rPr lang="ko-KR" altLang="en-US" sz="1400" dirty="0" smtClean="0"/>
              <a:t>반지름 값 입력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c.setRadius</a:t>
            </a:r>
            <a:r>
              <a:rPr lang="en-US" altLang="ko-KR" sz="1400" dirty="0"/>
              <a:t>(r</a:t>
            </a:r>
            <a:r>
              <a:rPr lang="en-US" altLang="ko-KR" sz="1400" dirty="0" smtClean="0"/>
              <a:t>); // </a:t>
            </a:r>
            <a:r>
              <a:rPr lang="ko-KR" altLang="en-US" sz="1400" dirty="0" smtClean="0"/>
              <a:t>객체 </a:t>
            </a:r>
            <a:r>
              <a:rPr lang="en-US" altLang="ko-KR" sz="1400" dirty="0" smtClean="0"/>
              <a:t>c</a:t>
            </a:r>
            <a:r>
              <a:rPr lang="ko-KR" altLang="en-US" sz="1400" dirty="0" smtClean="0"/>
              <a:t>에 반지름 설정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78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리턴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언어의 함수 리턴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함수는 반드시 값만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타입 값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char, double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포인터 값</a:t>
            </a:r>
            <a:endParaRPr lang="en-US" altLang="ko-KR" dirty="0" smtClean="0"/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의 함수 리턴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함수는 값 외에 참조 리턴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참조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 등과 같이 현존하는 공간에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참조 리턴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변수의 값을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것이 아님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1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값을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함수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참조를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39792" y="1829909"/>
            <a:ext cx="3672409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char c = </a:t>
            </a:r>
            <a:r>
              <a:rPr lang="en-US" altLang="ko-KR" sz="1400" dirty="0" smtClean="0"/>
              <a:t>'a</a:t>
            </a:r>
            <a:r>
              <a:rPr lang="en-US" altLang="ko-KR" sz="1400" dirty="0"/>
              <a:t>';</a:t>
            </a:r>
            <a:endParaRPr lang="en-US" altLang="ko-KR" sz="1400" dirty="0" smtClean="0"/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en-US" altLang="ko-KR" sz="1400" b="1" dirty="0" smtClean="0"/>
              <a:t>char</a:t>
            </a:r>
            <a:r>
              <a:rPr lang="en-US" altLang="ko-KR" sz="1400" b="1" dirty="0"/>
              <a:t>&amp;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find() </a:t>
            </a:r>
            <a:r>
              <a:rPr lang="en-US" altLang="ko-KR" sz="1400" dirty="0"/>
              <a:t>{ // char </a:t>
            </a:r>
            <a:r>
              <a:rPr lang="ko-KR" altLang="en-US" sz="1400" dirty="0"/>
              <a:t>타입의 참조 리턴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return c;</a:t>
            </a:r>
            <a:r>
              <a:rPr lang="ko-KR" altLang="en-US" sz="1400" dirty="0"/>
              <a:t> </a:t>
            </a:r>
            <a:r>
              <a:rPr lang="en-US" altLang="ko-KR" sz="1400" dirty="0"/>
              <a:t>// </a:t>
            </a:r>
            <a:r>
              <a:rPr lang="ko-KR" altLang="en-US" sz="1400" dirty="0"/>
              <a:t>변수 </a:t>
            </a:r>
            <a:r>
              <a:rPr lang="en-US" altLang="ko-KR" sz="1400" dirty="0"/>
              <a:t>c</a:t>
            </a:r>
            <a:r>
              <a:rPr lang="ko-KR" altLang="en-US" sz="1400" dirty="0"/>
              <a:t>에 대한 참조 </a:t>
            </a:r>
            <a:r>
              <a:rPr lang="ko-KR" altLang="en-US" sz="1400" dirty="0" smtClean="0"/>
              <a:t>리턴</a:t>
            </a:r>
            <a:r>
              <a:rPr lang="en-US" altLang="ko-KR" sz="1400" dirty="0" smtClean="0"/>
              <a:t> 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char a = find(); // </a:t>
            </a:r>
            <a:r>
              <a:rPr lang="en-US" altLang="ko-KR" sz="1400" dirty="0" smtClean="0"/>
              <a:t>a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'a'</a:t>
            </a:r>
            <a:r>
              <a:rPr lang="ko-KR" altLang="en-US" sz="1400" dirty="0" smtClean="0"/>
              <a:t>가 됨</a:t>
            </a:r>
            <a:endParaRPr lang="en-US" altLang="ko-KR" sz="1400" dirty="0" smtClean="0"/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b="1" dirty="0" smtClean="0"/>
              <a:t>char &amp;ref = find(); </a:t>
            </a:r>
            <a:r>
              <a:rPr lang="en-US" altLang="ko-KR" sz="1400" dirty="0" smtClean="0"/>
              <a:t>//</a:t>
            </a:r>
            <a:r>
              <a:rPr lang="ko-KR" altLang="en-US" sz="1400" dirty="0"/>
              <a:t>  </a:t>
            </a:r>
            <a:r>
              <a:rPr lang="en-US" altLang="ko-KR" sz="1400" dirty="0" smtClean="0"/>
              <a:t>ref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c</a:t>
            </a:r>
            <a:r>
              <a:rPr lang="ko-KR" altLang="en-US" sz="1400" dirty="0" smtClean="0"/>
              <a:t>에 대한 참조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ref = 'M'; // c= </a:t>
            </a:r>
            <a:r>
              <a:rPr lang="en-US" altLang="ko-KR" sz="1400" dirty="0"/>
              <a:t>'</a:t>
            </a:r>
            <a:r>
              <a:rPr lang="en-US" altLang="ko-KR" sz="1400" dirty="0" smtClean="0"/>
              <a:t>M'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b="1" dirty="0" smtClean="0"/>
              <a:t>find() = 'b</a:t>
            </a:r>
            <a:r>
              <a:rPr lang="en-US" altLang="ko-KR" sz="1400" b="1" dirty="0"/>
              <a:t>'</a:t>
            </a:r>
            <a:r>
              <a:rPr lang="en-US" altLang="ko-KR" sz="1400" b="1" dirty="0" smtClean="0"/>
              <a:t>; </a:t>
            </a:r>
            <a:r>
              <a:rPr lang="en-US" altLang="ko-KR" sz="1400" dirty="0" smtClean="0"/>
              <a:t>// c = 'b</a:t>
            </a:r>
            <a:r>
              <a:rPr lang="en-US" altLang="ko-KR" sz="1400" dirty="0"/>
              <a:t>'</a:t>
            </a:r>
            <a:r>
              <a:rPr lang="ko-KR" altLang="en-US" sz="1400" dirty="0" smtClean="0"/>
              <a:t>가 됨</a:t>
            </a:r>
            <a:endParaRPr lang="en-US" altLang="ko-KR" sz="1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27583" y="1816411"/>
            <a:ext cx="316835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char c = </a:t>
            </a:r>
            <a:r>
              <a:rPr lang="en-US" altLang="ko-KR" sz="1400" dirty="0" smtClean="0"/>
              <a:t>'</a:t>
            </a:r>
            <a:r>
              <a:rPr lang="en-US" altLang="ko-KR" sz="1400" dirty="0"/>
              <a:t>a</a:t>
            </a:r>
            <a:r>
              <a:rPr lang="en-US" altLang="ko-KR" sz="1400" dirty="0" smtClean="0"/>
              <a:t>';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en-US" altLang="ko-KR" sz="1400" b="1" dirty="0" smtClean="0"/>
              <a:t>char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get() </a:t>
            </a:r>
            <a:r>
              <a:rPr lang="en-US" altLang="ko-KR" sz="1400" dirty="0"/>
              <a:t>{ // char </a:t>
            </a:r>
            <a:r>
              <a:rPr lang="ko-KR" altLang="en-US" sz="1400" dirty="0" smtClean="0"/>
              <a:t>리턴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return c;</a:t>
            </a:r>
            <a:r>
              <a:rPr lang="ko-KR" altLang="en-US" sz="1400" dirty="0"/>
              <a:t> </a:t>
            </a:r>
            <a:r>
              <a:rPr lang="en-US" altLang="ko-KR" sz="1400" dirty="0"/>
              <a:t>// </a:t>
            </a:r>
            <a:r>
              <a:rPr lang="ko-KR" altLang="en-US" sz="1400" dirty="0"/>
              <a:t>변수 </a:t>
            </a:r>
            <a:r>
              <a:rPr lang="en-US" altLang="ko-KR" sz="1400" dirty="0" smtClean="0"/>
              <a:t>c</a:t>
            </a:r>
            <a:r>
              <a:rPr lang="ko-KR" altLang="en-US" sz="1400" dirty="0" smtClean="0"/>
              <a:t>의 문자</a:t>
            </a:r>
            <a:r>
              <a:rPr lang="en-US" altLang="ko-KR" sz="1400" dirty="0" smtClean="0"/>
              <a:t>(‘a’)</a:t>
            </a:r>
            <a:r>
              <a:rPr lang="ko-KR" altLang="en-US" sz="1400" dirty="0" smtClean="0"/>
              <a:t> 리턴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b="1" dirty="0"/>
              <a:t>char a = get(); </a:t>
            </a:r>
            <a:r>
              <a:rPr lang="en-US" altLang="ko-KR" sz="1400" dirty="0"/>
              <a:t>// </a:t>
            </a:r>
            <a:r>
              <a:rPr lang="en-US" altLang="ko-KR" sz="1400" dirty="0" smtClean="0"/>
              <a:t>a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'a</a:t>
            </a:r>
            <a:r>
              <a:rPr lang="en-US" altLang="ko-KR" sz="1400" dirty="0"/>
              <a:t>'</a:t>
            </a:r>
            <a:r>
              <a:rPr lang="ko-KR" altLang="en-US" sz="1400" dirty="0" smtClean="0"/>
              <a:t>가 됨</a:t>
            </a:r>
            <a:endParaRPr lang="en-US" altLang="ko-KR" sz="1400" dirty="0" smtClean="0"/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strike="sngStrike" dirty="0" smtClean="0"/>
              <a:t>get() </a:t>
            </a:r>
            <a:r>
              <a:rPr lang="en-US" altLang="ko-KR" sz="1400" strike="sngStrike" dirty="0"/>
              <a:t>= </a:t>
            </a:r>
            <a:r>
              <a:rPr lang="en-US" altLang="ko-KR" sz="1400" strike="sngStrike" dirty="0" smtClean="0"/>
              <a:t>'b';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컴파일 오류</a:t>
            </a:r>
            <a:endParaRPr lang="en-US" altLang="ko-KR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87624" y="4653136"/>
            <a:ext cx="2448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(a) </a:t>
            </a:r>
            <a:r>
              <a:rPr lang="ko-KR" altLang="en-US" sz="1400" dirty="0" smtClean="0"/>
              <a:t>문자 값을 </a:t>
            </a:r>
            <a:r>
              <a:rPr lang="ko-KR" altLang="en-US" sz="1400" dirty="0" err="1" smtClean="0"/>
              <a:t>리턴하는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get()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003528" y="4653136"/>
            <a:ext cx="3744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(b) char </a:t>
            </a:r>
            <a:r>
              <a:rPr lang="ko-KR" altLang="en-US" sz="1400" dirty="0" smtClean="0"/>
              <a:t>타입의 참조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공간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</a:t>
            </a:r>
            <a:r>
              <a:rPr lang="ko-KR" altLang="en-US" sz="1400" dirty="0" err="1" smtClean="0"/>
              <a:t>리턴하는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find()</a:t>
            </a:r>
            <a:endParaRPr lang="ko-KR" altLang="en-US" sz="14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07504" y="2106353"/>
            <a:ext cx="563441" cy="395348"/>
          </a:xfrm>
          <a:prstGeom prst="wedgeRoundRectCallout">
            <a:avLst>
              <a:gd name="adj1" fmla="val 87201"/>
              <a:gd name="adj2" fmla="val 260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문자 리턴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175698" y="1624628"/>
            <a:ext cx="840402" cy="679399"/>
          </a:xfrm>
          <a:prstGeom prst="wedgeRoundRectCallout">
            <a:avLst>
              <a:gd name="adj1" fmla="val 114652"/>
              <a:gd name="adj2" fmla="val 576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char </a:t>
            </a:r>
            <a:r>
              <a:rPr lang="ko-KR" altLang="en-US" sz="1000" dirty="0">
                <a:solidFill>
                  <a:schemeClr val="tx1"/>
                </a:solidFill>
              </a:rPr>
              <a:t>타입의 공간에 대한 참조 리턴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455618" y="4076678"/>
            <a:ext cx="1296143" cy="463561"/>
          </a:xfrm>
          <a:prstGeom prst="wedgeRoundRectCallout">
            <a:avLst>
              <a:gd name="adj1" fmla="val 80902"/>
              <a:gd name="adj2" fmla="val 78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find()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ko-KR" altLang="en-US" sz="1000" dirty="0" err="1">
                <a:solidFill>
                  <a:schemeClr val="tx1"/>
                </a:solidFill>
              </a:rPr>
              <a:t>리턴한</a:t>
            </a:r>
            <a:r>
              <a:rPr lang="ko-KR" altLang="en-US" sz="1000" dirty="0">
                <a:solidFill>
                  <a:schemeClr val="tx1"/>
                </a:solidFill>
              </a:rPr>
              <a:t> 공간에 </a:t>
            </a:r>
            <a:r>
              <a:rPr lang="en-US" altLang="ko-KR" sz="1000" dirty="0">
                <a:solidFill>
                  <a:schemeClr val="tx1"/>
                </a:solidFill>
              </a:rPr>
              <a:t>‘b’ </a:t>
            </a:r>
            <a:r>
              <a:rPr lang="ko-KR" altLang="en-US" sz="1000" dirty="0">
                <a:solidFill>
                  <a:schemeClr val="tx1"/>
                </a:solidFill>
              </a:rPr>
              <a:t>문자 저장</a:t>
            </a:r>
          </a:p>
        </p:txBody>
      </p:sp>
    </p:spTree>
    <p:extLst>
      <p:ext uri="{BB962C8B-B14F-4D97-AF65-F5344CB8AC3E}">
        <p14:creationId xmlns:p14="http://schemas.microsoft.com/office/powerpoint/2010/main" val="1939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718409"/>
            <a:ext cx="410445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 fontAlgn="base" latinLnBrk="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 smtClean="0"/>
              <a:t>char</a:t>
            </a:r>
            <a:r>
              <a:rPr lang="en-US" altLang="ko-KR" sz="1200" b="1" dirty="0"/>
              <a:t>&amp; </a:t>
            </a:r>
            <a:r>
              <a:rPr lang="en-US" altLang="ko-KR" sz="1200" dirty="0"/>
              <a:t>find(char s[],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index) {</a:t>
            </a:r>
          </a:p>
          <a:p>
            <a:pPr defTabSz="180000" fontAlgn="base" latinLnBrk="0"/>
            <a:r>
              <a:rPr lang="en-US" altLang="ko-KR" sz="1200" dirty="0"/>
              <a:t>	return </a:t>
            </a:r>
            <a:r>
              <a:rPr lang="en-US" altLang="ko-KR" sz="1200" b="1" dirty="0"/>
              <a:t>s[index]; </a:t>
            </a:r>
            <a:r>
              <a:rPr lang="en-US" altLang="ko-KR" sz="1200" dirty="0"/>
              <a:t>// </a:t>
            </a:r>
            <a:r>
              <a:rPr lang="ko-KR" altLang="en-US" sz="1200" dirty="0"/>
              <a:t>참조 리턴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 fontAlgn="base" latinLnBrk="0"/>
            <a:r>
              <a:rPr lang="en-US" altLang="ko-KR" sz="1200" dirty="0"/>
              <a:t>	char name[] = "Mike";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name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find(name, 0) = 'S'; </a:t>
            </a:r>
            <a:r>
              <a:rPr lang="en-US" altLang="ko-KR" sz="1200" dirty="0"/>
              <a:t>// name[0]='S'</a:t>
            </a:r>
            <a:r>
              <a:rPr lang="ko-KR" altLang="en-US" sz="1200" dirty="0"/>
              <a:t>로 변경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name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char&amp; ref = find(name, 2); 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/>
              <a:t>ref = 't'; </a:t>
            </a:r>
            <a:r>
              <a:rPr lang="en-US" altLang="ko-KR" sz="1200" dirty="0"/>
              <a:t>// name = "Site"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name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5–8 </a:t>
            </a:r>
            <a:r>
              <a:rPr lang="ko-KR" altLang="en-US" dirty="0" smtClean="0"/>
              <a:t>간단한 참조 리턴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20192" y="5346616"/>
            <a:ext cx="3947752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Mike</a:t>
            </a:r>
          </a:p>
          <a:p>
            <a:r>
              <a:rPr lang="en-US" altLang="ko-KR" sz="1200" dirty="0" err="1"/>
              <a:t>Sike</a:t>
            </a:r>
            <a:endParaRPr lang="en-US" altLang="ko-KR" sz="1200" dirty="0"/>
          </a:p>
          <a:p>
            <a:r>
              <a:rPr lang="en-US" altLang="ko-KR" sz="1200" dirty="0"/>
              <a:t>Site</a:t>
            </a:r>
            <a:endParaRPr lang="ko-KR" altLang="en-US" sz="1200" dirty="0"/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2343468" y="2762236"/>
            <a:ext cx="1724476" cy="353400"/>
          </a:xfrm>
          <a:prstGeom prst="wedgeRoundRectCallout">
            <a:avLst>
              <a:gd name="adj1" fmla="val -119548"/>
              <a:gd name="adj2" fmla="val -754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s[index] </a:t>
            </a:r>
            <a:r>
              <a:rPr lang="ko-KR" altLang="en-US" sz="1000" dirty="0">
                <a:solidFill>
                  <a:schemeClr val="tx1"/>
                </a:solidFill>
              </a:rPr>
              <a:t>공간의 참조 리턴</a:t>
            </a:r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2699794" y="3254136"/>
            <a:ext cx="1368150" cy="425800"/>
          </a:xfrm>
          <a:prstGeom prst="wedgeRoundRectCallout">
            <a:avLst>
              <a:gd name="adj1" fmla="val -148329"/>
              <a:gd name="adj2" fmla="val 787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find()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ko-KR" altLang="en-US" sz="1000" dirty="0" err="1">
                <a:solidFill>
                  <a:schemeClr val="tx1"/>
                </a:solidFill>
              </a:rPr>
              <a:t>리턴한</a:t>
            </a:r>
            <a:r>
              <a:rPr lang="ko-KR" altLang="en-US" sz="1000" dirty="0">
                <a:solidFill>
                  <a:schemeClr val="tx1"/>
                </a:solidFill>
              </a:rPr>
              <a:t> 위치에 문자 </a:t>
            </a:r>
            <a:r>
              <a:rPr lang="en-US" altLang="ko-KR" sz="1000" dirty="0">
                <a:solidFill>
                  <a:schemeClr val="tx1"/>
                </a:solidFill>
              </a:rPr>
              <a:t>‘m’ </a:t>
            </a:r>
            <a:r>
              <a:rPr lang="ko-KR" altLang="en-US" sz="10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2699794" y="4487541"/>
            <a:ext cx="1368150" cy="340644"/>
          </a:xfrm>
          <a:prstGeom prst="wedgeRoundRectCallout">
            <a:avLst>
              <a:gd name="adj1" fmla="val -78349"/>
              <a:gd name="adj2" fmla="val -602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ref</a:t>
            </a:r>
            <a:r>
              <a:rPr lang="ko-KR" altLang="en-US" sz="1000" dirty="0" smtClean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name[2] </a:t>
            </a:r>
            <a:r>
              <a:rPr lang="ko-KR" altLang="en-US" sz="1000" dirty="0">
                <a:solidFill>
                  <a:schemeClr val="tx1"/>
                </a:solidFill>
              </a:rPr>
              <a:t>참조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814019"/>
            <a:ext cx="4608512" cy="288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3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얕은 복사와 깊은 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55576" y="1409365"/>
            <a:ext cx="7852723" cy="4932387"/>
            <a:chOff x="971600" y="1484784"/>
            <a:chExt cx="7852723" cy="4932387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484784"/>
              <a:ext cx="6981825" cy="239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" name="그룹 4"/>
            <p:cNvGrpSpPr/>
            <p:nvPr/>
          </p:nvGrpSpPr>
          <p:grpSpPr>
            <a:xfrm>
              <a:off x="6744793" y="2538028"/>
              <a:ext cx="2079530" cy="3263596"/>
              <a:chOff x="6412766" y="2325868"/>
              <a:chExt cx="2079530" cy="326359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6735828" y="2325868"/>
                <a:ext cx="14334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(a) </a:t>
                </a:r>
                <a:r>
                  <a:rPr lang="ko-KR" altLang="en-US" sz="1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얕은 복사</a:t>
                </a:r>
                <a:endPara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:r>
                  <a:rPr lang="ko-KR" altLang="en-US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어린이만 복사</a:t>
                </a:r>
                <a:r>
                  <a:rPr lang="en-US" altLang="ko-KR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412766" y="4850800"/>
                <a:ext cx="20795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(b) </a:t>
                </a:r>
                <a:r>
                  <a:rPr lang="ko-KR" altLang="en-US" sz="1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깊은 복사</a:t>
                </a:r>
                <a:endPara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:r>
                  <a:rPr lang="ko-KR" altLang="en-US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어린이가 소유한</a:t>
                </a:r>
                <a:endParaRPr lang="en-US" altLang="ko-KR" sz="1400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장난감도 복사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  <a:endParaRPr lang="en-US" altLang="ko-KR" sz="1400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955" y="4293096"/>
              <a:ext cx="6057900" cy="212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365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인자 전달 방식 리뷰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인자 전달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값에 의한 호출</a:t>
            </a:r>
            <a:r>
              <a:rPr lang="en-US" altLang="ko-KR" dirty="0" smtClean="0"/>
              <a:t>, call by value</a:t>
            </a:r>
          </a:p>
          <a:p>
            <a:pPr lvl="2"/>
            <a:r>
              <a:rPr lang="ko-KR" altLang="en-US" dirty="0" smtClean="0"/>
              <a:t>함수가 호출되면 매개 변수가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생성됨</a:t>
            </a:r>
            <a:endParaRPr lang="en-US" altLang="ko-KR" dirty="0" smtClean="0"/>
          </a:p>
          <a:p>
            <a:pPr lvl="2"/>
            <a:r>
              <a:rPr lang="ko-KR" altLang="en-US" dirty="0"/>
              <a:t>호출하는 </a:t>
            </a:r>
            <a:r>
              <a:rPr lang="ko-KR" altLang="en-US" dirty="0" smtClean="0"/>
              <a:t>코드에서 </a:t>
            </a:r>
            <a:r>
              <a:rPr lang="ko-KR" altLang="en-US" dirty="0"/>
              <a:t>값을 </a:t>
            </a:r>
            <a:r>
              <a:rPr lang="ko-KR" altLang="en-US" dirty="0" smtClean="0"/>
              <a:t>넘겨줌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호출하는 코드에서 넘어온 값이 매개 변수에 복사됨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주소에 의한 호출</a:t>
            </a:r>
            <a:r>
              <a:rPr lang="en-US" altLang="ko-KR" dirty="0" smtClean="0"/>
              <a:t>, call by address</a:t>
            </a:r>
          </a:p>
          <a:p>
            <a:pPr lvl="2"/>
            <a:r>
              <a:rPr lang="ko-KR" altLang="en-US" dirty="0" smtClean="0"/>
              <a:t>함수의 매개 변수는 포인터 타입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함수가 호출되면 포인터 타입의 매개 변수가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생성됨</a:t>
            </a:r>
            <a:endParaRPr lang="en-US" altLang="ko-KR" dirty="0" smtClean="0"/>
          </a:p>
          <a:p>
            <a:pPr lvl="2"/>
            <a:r>
              <a:rPr lang="ko-KR" altLang="en-US" dirty="0"/>
              <a:t>호출하는 코드에서는 명시적으로 주소를 넘겨줌</a:t>
            </a:r>
            <a:endParaRPr lang="en-US" altLang="ko-KR" dirty="0"/>
          </a:p>
          <a:p>
            <a:pPr lvl="3"/>
            <a:r>
              <a:rPr lang="ko-KR" altLang="en-US" dirty="0"/>
              <a:t>기본 타입 변수나 객체의 경우</a:t>
            </a:r>
            <a:r>
              <a:rPr lang="en-US" altLang="ko-KR" dirty="0"/>
              <a:t>, </a:t>
            </a:r>
            <a:r>
              <a:rPr lang="ko-KR" altLang="en-US" dirty="0"/>
              <a:t>주소 전달</a:t>
            </a:r>
            <a:endParaRPr lang="en-US" altLang="ko-KR" dirty="0"/>
          </a:p>
          <a:p>
            <a:pPr lvl="3"/>
            <a:r>
              <a:rPr lang="ko-KR" altLang="en-US" dirty="0"/>
              <a:t>배열의 경우</a:t>
            </a:r>
            <a:r>
              <a:rPr lang="en-US" altLang="ko-KR" dirty="0"/>
              <a:t>, </a:t>
            </a:r>
            <a:r>
              <a:rPr lang="ko-KR" altLang="en-US" dirty="0"/>
              <a:t>배열의 이름</a:t>
            </a:r>
            <a:endParaRPr lang="en-US" altLang="ko-KR" dirty="0"/>
          </a:p>
          <a:p>
            <a:pPr lvl="2"/>
            <a:r>
              <a:rPr lang="ko-KR" altLang="en-US" dirty="0" smtClean="0"/>
              <a:t>호출하는 코드에서 넘어온 주소 값이 매개 변수에 저장됨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44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 얕은 복사와 깊은 복사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얕은 복사</a:t>
            </a:r>
            <a:r>
              <a:rPr lang="en-US" altLang="ko-KR" dirty="0"/>
              <a:t>(</a:t>
            </a:r>
            <a:r>
              <a:rPr lang="en-US" altLang="ko-KR" dirty="0" smtClean="0"/>
              <a:t>shallow </a:t>
            </a:r>
            <a:r>
              <a:rPr lang="en-US" altLang="ko-KR" dirty="0"/>
              <a:t>copy)</a:t>
            </a:r>
          </a:p>
          <a:p>
            <a:pPr lvl="1"/>
            <a:r>
              <a:rPr lang="ko-KR" altLang="en-US" dirty="0" smtClean="0"/>
              <a:t>객체 복사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객체의 </a:t>
            </a:r>
            <a:r>
              <a:rPr lang="ko-KR" altLang="en-US" dirty="0"/>
              <a:t>멤버를 </a:t>
            </a:r>
            <a:r>
              <a:rPr lang="en-US" altLang="ko-KR" dirty="0"/>
              <a:t>1:1</a:t>
            </a:r>
            <a:r>
              <a:rPr lang="ko-KR" altLang="en-US" dirty="0"/>
              <a:t>로 </a:t>
            </a:r>
            <a:r>
              <a:rPr lang="ko-KR" altLang="en-US" dirty="0" smtClean="0"/>
              <a:t>복사</a:t>
            </a:r>
            <a:endParaRPr lang="en-US" altLang="ko-KR" dirty="0"/>
          </a:p>
          <a:p>
            <a:pPr lvl="1"/>
            <a:r>
              <a:rPr lang="ko-KR" altLang="en-US" dirty="0" smtClean="0"/>
              <a:t>객체의 멤버 변수에 동적 메모리가 할당된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사본은 원본 객체가 할당 받은 메모리를 </a:t>
            </a:r>
            <a:r>
              <a:rPr lang="ko-KR" altLang="en-US" dirty="0"/>
              <a:t>공유하는 문제 발생</a:t>
            </a:r>
            <a:endParaRPr lang="en-US" altLang="ko-KR" dirty="0"/>
          </a:p>
          <a:p>
            <a:r>
              <a:rPr lang="ko-KR" altLang="en-US" dirty="0"/>
              <a:t>깊은 복사</a:t>
            </a:r>
            <a:r>
              <a:rPr lang="en-US" altLang="ko-KR" dirty="0"/>
              <a:t>(deep copy)</a:t>
            </a:r>
          </a:p>
          <a:p>
            <a:pPr lvl="1"/>
            <a:r>
              <a:rPr lang="ko-KR" altLang="en-US" dirty="0" smtClean="0"/>
              <a:t>객체 복사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객체의 </a:t>
            </a:r>
            <a:r>
              <a:rPr lang="ko-KR" altLang="en-US" dirty="0"/>
              <a:t>멤버를</a:t>
            </a:r>
            <a:r>
              <a:rPr lang="en-US" altLang="ko-KR" dirty="0"/>
              <a:t> 1:1</a:t>
            </a:r>
            <a:r>
              <a:rPr lang="ko-KR" altLang="en-US" dirty="0"/>
              <a:t>대로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r>
              <a:rPr lang="ko-KR" altLang="en-US" dirty="0"/>
              <a:t>객체의 멤버 변수에 동적 메모리가 할당된 경우</a:t>
            </a:r>
            <a:endParaRPr lang="en-US" altLang="ko-KR" dirty="0"/>
          </a:p>
          <a:p>
            <a:pPr lvl="2"/>
            <a:r>
              <a:rPr lang="ko-KR" altLang="en-US" dirty="0" smtClean="0"/>
              <a:t>사본은 원본이 가진 메모리 크기 만큼 별도로 동적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원본의 동적 메모리에 있는 내용을 사본에 복사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완전한 형태의 복사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사본과 원본은 메모리를 공유하는 문제 없음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25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6281"/>
            <a:ext cx="7992888" cy="635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35661" y="188640"/>
            <a:ext cx="2322523" cy="67945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객체의 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43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46348" y="1261872"/>
            <a:ext cx="8153400" cy="5400600"/>
          </a:xfrm>
        </p:spPr>
        <p:txBody>
          <a:bodyPr/>
          <a:lstStyle/>
          <a:p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(copy constructor)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객체의 복사 생성시 호출되는 특별한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r>
              <a:rPr lang="ko-KR" altLang="en-US" dirty="0" smtClean="0"/>
              <a:t>특</a:t>
            </a:r>
            <a:r>
              <a:rPr lang="ko-KR" altLang="en-US" dirty="0"/>
              <a:t>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/>
              <a:t>클래스에 </a:t>
            </a:r>
            <a:r>
              <a:rPr lang="ko-KR" altLang="en-US" dirty="0">
                <a:solidFill>
                  <a:srgbClr val="FF0000"/>
                </a:solidFill>
              </a:rPr>
              <a:t>오직 한 개</a:t>
            </a:r>
            <a:r>
              <a:rPr lang="ko-KR" altLang="en-US" dirty="0"/>
              <a:t>만 </a:t>
            </a:r>
            <a:r>
              <a:rPr lang="ko-KR" altLang="en-US" dirty="0" smtClean="0"/>
              <a:t>선언 가능</a:t>
            </a:r>
            <a:endParaRPr lang="ko-KR" altLang="en-US" dirty="0"/>
          </a:p>
          <a:p>
            <a:pPr lvl="1"/>
            <a:r>
              <a:rPr lang="ko-KR" altLang="en-US" dirty="0" smtClean="0"/>
              <a:t>복사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보통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클래스 내에 중복 선언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클래스에 </a:t>
            </a:r>
            <a:r>
              <a:rPr lang="ko-KR" altLang="en-US" dirty="0"/>
              <a:t>대한 </a:t>
            </a:r>
            <a:r>
              <a:rPr lang="ko-KR" altLang="en-US" dirty="0">
                <a:solidFill>
                  <a:srgbClr val="FF0000"/>
                </a:solidFill>
              </a:rPr>
              <a:t>참조 매개 변수</a:t>
            </a:r>
            <a:r>
              <a:rPr lang="ko-KR" altLang="en-US" dirty="0"/>
              <a:t>를 가지는 독특한 </a:t>
            </a:r>
            <a:r>
              <a:rPr lang="ko-KR" altLang="en-US" dirty="0" err="1">
                <a:solidFill>
                  <a:srgbClr val="FF0000"/>
                </a:solidFill>
              </a:rPr>
              <a:t>생성자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4509120"/>
            <a:ext cx="460851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............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Circle(Circle&amp; </a:t>
            </a:r>
            <a:r>
              <a:rPr lang="en-US" altLang="ko-KR" sz="1400" b="1" dirty="0" smtClean="0"/>
              <a:t>c); </a:t>
            </a:r>
            <a:r>
              <a:rPr lang="en-US" altLang="ko-KR" sz="1400" dirty="0"/>
              <a:t>// </a:t>
            </a:r>
            <a:r>
              <a:rPr lang="ko-KR" altLang="en-US" sz="1400" dirty="0"/>
              <a:t>복사 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선언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	............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b="1" dirty="0" smtClean="0"/>
              <a:t>Circle</a:t>
            </a:r>
            <a:r>
              <a:rPr lang="en-US" altLang="ko-KR" sz="1400" b="1" dirty="0"/>
              <a:t>::</a:t>
            </a:r>
            <a:r>
              <a:rPr lang="en-US" altLang="ko-KR" sz="1400" b="1" dirty="0" smtClean="0"/>
              <a:t>Circle(Circle&amp; c) </a:t>
            </a:r>
            <a:r>
              <a:rPr lang="en-US" altLang="ko-KR" sz="1400" dirty="0"/>
              <a:t>{ // </a:t>
            </a:r>
            <a:r>
              <a:rPr lang="ko-KR" altLang="en-US" sz="1400" dirty="0"/>
              <a:t>복사 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구현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............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248755" y="5209041"/>
            <a:ext cx="576064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사각형 설명선 6"/>
          <p:cNvSpPr/>
          <p:nvPr/>
        </p:nvSpPr>
        <p:spPr>
          <a:xfrm>
            <a:off x="2339752" y="5378564"/>
            <a:ext cx="1388920" cy="384083"/>
          </a:xfrm>
          <a:prstGeom prst="wedgeRoundRectCallout">
            <a:avLst>
              <a:gd name="adj1" fmla="val -23070"/>
              <a:gd name="adj2" fmla="val -944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 클래스에 대한 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 매개 변수</a:t>
            </a:r>
          </a:p>
        </p:txBody>
      </p:sp>
    </p:spTree>
    <p:extLst>
      <p:ext uri="{BB962C8B-B14F-4D97-AF65-F5344CB8AC3E}">
        <p14:creationId xmlns:p14="http://schemas.microsoft.com/office/powerpoint/2010/main" val="129943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제목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복사 생성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70404"/>
            <a:ext cx="7358620" cy="527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22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5–9 Circle</a:t>
            </a:r>
            <a:r>
              <a:rPr lang="ko-KR" altLang="en-US" dirty="0" smtClean="0"/>
              <a:t>의 복사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객체 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63688" y="1556792"/>
            <a:ext cx="4824536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private: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Circle(Circle&amp; c); // </a:t>
            </a:r>
            <a:r>
              <a:rPr lang="ko-KR" altLang="en-US" sz="1200" b="1" dirty="0"/>
              <a:t>복사 </a:t>
            </a:r>
            <a:r>
              <a:rPr lang="ko-KR" altLang="en-US" sz="1200" b="1" dirty="0" err="1"/>
              <a:t>생성자</a:t>
            </a:r>
            <a:r>
              <a:rPr lang="ko-KR" altLang="en-US" sz="1200" b="1" dirty="0"/>
              <a:t> 선언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Circle() { radius = 1; }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{ this-&gt;radius = radius;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Circle::Circle(Circle&amp; c) { </a:t>
            </a:r>
            <a:r>
              <a:rPr lang="en-US" altLang="ko-KR" sz="1200" b="1" dirty="0" smtClean="0"/>
              <a:t>// </a:t>
            </a:r>
            <a:r>
              <a:rPr lang="ko-KR" altLang="en-US" sz="1200" b="1" dirty="0" smtClean="0"/>
              <a:t>복사 </a:t>
            </a:r>
            <a:r>
              <a:rPr lang="ko-KR" altLang="en-US" sz="1200" b="1" dirty="0" err="1"/>
              <a:t>생성자</a:t>
            </a:r>
            <a:r>
              <a:rPr lang="ko-KR" altLang="en-US" sz="1200" b="1" dirty="0"/>
              <a:t> 구현</a:t>
            </a:r>
          </a:p>
          <a:p>
            <a:pPr defTabSz="180000"/>
            <a:r>
              <a:rPr lang="ko-KR" altLang="en-US" sz="1200" b="1" dirty="0"/>
              <a:t>	</a:t>
            </a:r>
            <a:r>
              <a:rPr lang="en-US" altLang="ko-KR" sz="1200" b="1" dirty="0"/>
              <a:t>this-&gt;radius = </a:t>
            </a:r>
            <a:r>
              <a:rPr lang="en-US" altLang="ko-KR" sz="1200" b="1" dirty="0" err="1"/>
              <a:t>c.radius</a:t>
            </a:r>
            <a:r>
              <a:rPr lang="en-US" altLang="ko-KR" sz="1200" b="1" dirty="0" smtClean="0"/>
              <a:t>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cout</a:t>
            </a:r>
            <a:r>
              <a:rPr lang="en-US" altLang="ko-KR" sz="1200" b="1" dirty="0"/>
              <a:t> &lt;&lt; "</a:t>
            </a:r>
            <a:r>
              <a:rPr lang="ko-KR" altLang="en-US" sz="1200" b="1" dirty="0"/>
              <a:t>복사 </a:t>
            </a:r>
            <a:r>
              <a:rPr lang="ko-KR" altLang="en-US" sz="1200" b="1" dirty="0" err="1"/>
              <a:t>생성자</a:t>
            </a:r>
            <a:r>
              <a:rPr lang="ko-KR" altLang="en-US" sz="1200" b="1" dirty="0"/>
              <a:t> 실행 </a:t>
            </a:r>
            <a:r>
              <a:rPr lang="en-US" altLang="ko-KR" sz="1200" b="1" dirty="0"/>
              <a:t>radius = " &lt;&lt; radius &lt;&lt; </a:t>
            </a:r>
            <a:r>
              <a:rPr lang="en-US" altLang="ko-KR" sz="1200" b="1" dirty="0" err="1"/>
              <a:t>endl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b="1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(30); //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 </a:t>
            </a:r>
            <a:r>
              <a:rPr lang="ko-KR" altLang="en-US" sz="1200" dirty="0"/>
              <a:t>객체의  보통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Circle </a:t>
            </a:r>
            <a:r>
              <a:rPr lang="en-US" altLang="ko-KR" sz="1200" b="1" dirty="0" err="1"/>
              <a:t>dest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); // </a:t>
            </a:r>
            <a:r>
              <a:rPr lang="en-US" altLang="ko-KR" sz="1200" b="1" dirty="0" err="1"/>
              <a:t>dest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객체의 복사 </a:t>
            </a:r>
            <a:r>
              <a:rPr lang="ko-KR" altLang="en-US" sz="1200" b="1" dirty="0" err="1"/>
              <a:t>생성자</a:t>
            </a:r>
            <a:r>
              <a:rPr lang="ko-KR" altLang="en-US" sz="1200" b="1" dirty="0"/>
              <a:t> 호출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원본의 면적 </a:t>
            </a:r>
            <a:r>
              <a:rPr lang="en-US" altLang="ko-KR" sz="1200" dirty="0"/>
              <a:t>= " &lt;&lt; </a:t>
            </a:r>
            <a:r>
              <a:rPr lang="en-US" altLang="ko-KR" sz="1200" dirty="0" err="1"/>
              <a:t>src.getArea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사본의 면적 </a:t>
            </a:r>
            <a:r>
              <a:rPr lang="en-US" altLang="ko-KR" sz="1200" dirty="0"/>
              <a:t>= " &lt;&lt; </a:t>
            </a:r>
            <a:r>
              <a:rPr lang="en-US" altLang="ko-KR" sz="1200" dirty="0" err="1"/>
              <a:t>dest.getArea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32240" y="5619442"/>
            <a:ext cx="2232248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복사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</a:p>
          <a:p>
            <a:r>
              <a:rPr lang="ko-KR" altLang="en-US" sz="1200" dirty="0"/>
              <a:t>원본의 면적 </a:t>
            </a:r>
            <a:r>
              <a:rPr lang="en-US" altLang="ko-KR" sz="1200" dirty="0"/>
              <a:t>= 2826</a:t>
            </a:r>
          </a:p>
          <a:p>
            <a:r>
              <a:rPr lang="ko-KR" altLang="en-US" sz="1200" dirty="0"/>
              <a:t>사본의 면적 </a:t>
            </a:r>
            <a:r>
              <a:rPr lang="en-US" altLang="ko-KR" sz="1200" dirty="0"/>
              <a:t>= 2826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07504" y="5157192"/>
            <a:ext cx="1553544" cy="330987"/>
          </a:xfrm>
          <a:prstGeom prst="wedgeRoundRectCallout">
            <a:avLst>
              <a:gd name="adj1" fmla="val 71535"/>
              <a:gd name="adj2" fmla="val 139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dest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객체가 생성될 때 </a:t>
            </a:r>
            <a:r>
              <a:rPr lang="en-US" altLang="ko-KR" sz="1000" dirty="0">
                <a:solidFill>
                  <a:schemeClr val="tx1"/>
                </a:solidFill>
              </a:rPr>
              <a:t>Circle(Circle&amp; c)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81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복사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복사 생성자가 선언되어 있지 않는 클래</a:t>
            </a:r>
            <a:r>
              <a:rPr lang="ko-KR" altLang="en-US" dirty="0"/>
              <a:t>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컴파일러는 자동으로 디폴트 복사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삽입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44216" y="2538188"/>
            <a:ext cx="186308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</a:t>
            </a:r>
          </a:p>
          <a:p>
            <a:pPr defTabSz="180000" fontAlgn="base" latinLnBrk="0"/>
            <a:r>
              <a:rPr lang="en-US" altLang="ko-KR" sz="1400" dirty="0"/>
              <a:t>pubic:</a:t>
            </a:r>
          </a:p>
          <a:p>
            <a:pPr defTabSz="180000" fontAlgn="base" latinLnBrk="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r); </a:t>
            </a:r>
          </a:p>
          <a:p>
            <a:pPr defTabSz="180000" fontAlgn="base" latinLnBrk="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3447256" y="2899698"/>
            <a:ext cx="1008112" cy="330987"/>
          </a:xfrm>
          <a:prstGeom prst="wedgeRoundRectCallout">
            <a:avLst>
              <a:gd name="adj1" fmla="val -139795"/>
              <a:gd name="adj2" fmla="val 453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복사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없음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44216" y="4040483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base" latinLnBrk="0"/>
            <a:r>
              <a:rPr lang="en-US" altLang="ko-KR" sz="1400" dirty="0"/>
              <a:t>Circle </a:t>
            </a:r>
            <a:r>
              <a:rPr lang="en-US" altLang="ko-KR" sz="1400" dirty="0" err="1"/>
              <a:t>dest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); // </a:t>
            </a:r>
            <a:r>
              <a:rPr lang="ko-KR" altLang="en-US" sz="1400" dirty="0"/>
              <a:t>복사 </a:t>
            </a:r>
            <a:r>
              <a:rPr lang="ko-KR" altLang="en-US" sz="1400" dirty="0" smtClean="0"/>
              <a:t>생성</a:t>
            </a:r>
            <a:r>
              <a:rPr lang="en-US" altLang="ko-KR" sz="1400" dirty="0" smtClean="0"/>
              <a:t>. Circle(Circle</a:t>
            </a:r>
            <a:r>
              <a:rPr lang="en-US" altLang="ko-KR" sz="1400" dirty="0"/>
              <a:t>&amp;) </a:t>
            </a:r>
            <a:r>
              <a:rPr lang="ko-KR" altLang="en-US" sz="1400" dirty="0"/>
              <a:t>호출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951312" y="3446129"/>
            <a:ext cx="1512168" cy="330987"/>
          </a:xfrm>
          <a:prstGeom prst="wedgeRoundRectCallout">
            <a:avLst>
              <a:gd name="adj1" fmla="val -112077"/>
              <a:gd name="adj2" fmla="val 1423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복사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없는데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컴파일 오류</a:t>
            </a:r>
            <a:r>
              <a:rPr lang="en-US" altLang="ko-KR" sz="1000" dirty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44216" y="4996443"/>
            <a:ext cx="3892346" cy="919401"/>
          </a:xfrm>
          <a:prstGeom prst="round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Circle::Circle(Circle&amp; c)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this-&gt;radius = </a:t>
            </a:r>
            <a:r>
              <a:rPr lang="en-US" altLang="ko-KR" sz="1200" dirty="0" err="1"/>
              <a:t>c.radius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// </a:t>
            </a:r>
            <a:r>
              <a:rPr lang="ko-KR" altLang="en-US" sz="1200" dirty="0"/>
              <a:t>원본 객체 </a:t>
            </a:r>
            <a:r>
              <a:rPr lang="en-US" altLang="ko-KR" sz="1200" dirty="0"/>
              <a:t>c</a:t>
            </a:r>
            <a:r>
              <a:rPr lang="ko-KR" altLang="en-US" sz="1200" dirty="0"/>
              <a:t>의 각 멤버를 사본</a:t>
            </a:r>
            <a:r>
              <a:rPr lang="en-US" altLang="ko-KR" sz="1200" dirty="0"/>
              <a:t>(this)</a:t>
            </a:r>
            <a:r>
              <a:rPr lang="ko-KR" altLang="en-US" sz="1200" dirty="0"/>
              <a:t>에 복사한다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300192" y="5148366"/>
            <a:ext cx="1447832" cy="246221"/>
          </a:xfrm>
          <a:prstGeom prst="wedgeRoundRectCallout">
            <a:avLst>
              <a:gd name="adj1" fmla="val -82235"/>
              <a:gd name="adj2" fmla="val 246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디폴트 </a:t>
            </a:r>
            <a:r>
              <a:rPr lang="ko-KR" altLang="en-US" sz="1000" dirty="0">
                <a:solidFill>
                  <a:schemeClr val="tx1"/>
                </a:solidFill>
              </a:rPr>
              <a:t>복사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0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복사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9592" y="1874024"/>
            <a:ext cx="367240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</a:t>
            </a:r>
            <a:r>
              <a:rPr lang="en-US" altLang="ko-KR" sz="1400" dirty="0" smtClean="0"/>
              <a:t>Book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double price; 	// </a:t>
            </a:r>
            <a:r>
              <a:rPr lang="ko-KR" altLang="en-US" sz="1400" dirty="0" smtClean="0"/>
              <a:t>가격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pages;		 	// </a:t>
            </a:r>
            <a:r>
              <a:rPr lang="ko-KR" altLang="en-US" sz="1400" dirty="0" smtClean="0"/>
              <a:t>페이지</a:t>
            </a:r>
            <a:r>
              <a:rPr lang="ko-KR" altLang="en-US" sz="1400" dirty="0"/>
              <a:t>수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char *title; 			// </a:t>
            </a:r>
            <a:r>
              <a:rPr lang="ko-KR" altLang="en-US" sz="1400" dirty="0" smtClean="0"/>
              <a:t>제</a:t>
            </a:r>
            <a:r>
              <a:rPr lang="ko-KR" altLang="en-US" sz="1400" dirty="0"/>
              <a:t>목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char *author; 	// </a:t>
            </a:r>
            <a:r>
              <a:rPr lang="ko-KR" altLang="en-US" sz="1400" dirty="0" smtClean="0"/>
              <a:t>저자이름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Book(double </a:t>
            </a:r>
            <a:r>
              <a:rPr lang="en-US" altLang="ko-KR" sz="1400" dirty="0" err="1" smtClean="0"/>
              <a:t>pr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pa, char* t, cha</a:t>
            </a:r>
            <a:r>
              <a:rPr lang="en-US" altLang="ko-KR" sz="1400" dirty="0"/>
              <a:t>r</a:t>
            </a:r>
            <a:r>
              <a:rPr lang="en-US" altLang="ko-KR" sz="1400" dirty="0" smtClean="0"/>
              <a:t>* a;);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~Book()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3912826"/>
            <a:ext cx="2820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복사 생성자가 없는 </a:t>
            </a:r>
            <a:r>
              <a:rPr lang="en-US" altLang="ko-KR" sz="1400" dirty="0" smtClean="0"/>
              <a:t>Book </a:t>
            </a:r>
            <a:r>
              <a:rPr lang="ko-KR" altLang="en-US" sz="1400" dirty="0" smtClean="0"/>
              <a:t>클래스</a:t>
            </a:r>
            <a:endParaRPr lang="ko-KR" altLang="en-US" sz="1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095769" y="2372201"/>
            <a:ext cx="2644583" cy="1328023"/>
          </a:xfrm>
          <a:prstGeom prst="wedgeRoundRectCallout">
            <a:avLst>
              <a:gd name="adj1" fmla="val -85202"/>
              <a:gd name="adj2" fmla="val 318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smtClean="0"/>
              <a:t>Book(Book&amp; book)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this-&gt;price = </a:t>
            </a:r>
            <a:r>
              <a:rPr lang="en-US" altLang="ko-KR" sz="1200" dirty="0" err="1" smtClean="0"/>
              <a:t>book.price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 smtClean="0"/>
              <a:t>	this-&gt;pages = </a:t>
            </a:r>
            <a:r>
              <a:rPr lang="en-US" altLang="ko-KR" sz="1200" dirty="0" err="1" smtClean="0"/>
              <a:t>book.pages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this-&gt;title = </a:t>
            </a:r>
            <a:r>
              <a:rPr lang="en-US" altLang="ko-KR" sz="1200" dirty="0" err="1" smtClean="0"/>
              <a:t>book.title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this-&gt;author = </a:t>
            </a:r>
            <a:r>
              <a:rPr lang="en-US" altLang="ko-KR" sz="1200" dirty="0" err="1" smtClean="0"/>
              <a:t>book.author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70530" y="1848981"/>
            <a:ext cx="186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컴파일러가 삽입하는</a:t>
            </a:r>
            <a:endParaRPr lang="en-US" altLang="ko-KR" sz="1400" dirty="0" smtClean="0"/>
          </a:p>
          <a:p>
            <a:r>
              <a:rPr lang="ko-KR" altLang="en-US" sz="1400" dirty="0" smtClean="0"/>
              <a:t> 디폴트 복사 </a:t>
            </a:r>
            <a:r>
              <a:rPr lang="ko-KR" altLang="en-US" sz="1400" dirty="0" err="1" smtClean="0"/>
              <a:t>생성자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035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5–10 </a:t>
            </a:r>
            <a:r>
              <a:rPr lang="ko-KR" altLang="en-US" dirty="0" smtClean="0"/>
              <a:t>얕은 복사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사용하여 프로그램이 비정상 종료되는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35696" y="1401225"/>
            <a:ext cx="3816424" cy="51706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#define _</a:t>
            </a:r>
            <a:r>
              <a:rPr lang="en-US" altLang="ko-KR" sz="1000" dirty="0" smtClean="0"/>
              <a:t>CRT_SECURE_NO_WARNINGS</a:t>
            </a:r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#</a:t>
            </a:r>
            <a:r>
              <a:rPr lang="en-US" altLang="ko-KR" sz="1000" dirty="0"/>
              <a:t>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cstring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class Person { // Person </a:t>
            </a:r>
            <a:r>
              <a:rPr lang="ko-KR" altLang="en-US" sz="1000" dirty="0"/>
              <a:t>클래스 선언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char* name;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id;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Person(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id, </a:t>
            </a:r>
            <a:r>
              <a:rPr lang="en-US" altLang="ko-KR" sz="1000" dirty="0" err="1" smtClean="0"/>
              <a:t>const</a:t>
            </a:r>
            <a:r>
              <a:rPr lang="en-US" altLang="ko-KR" sz="1000" dirty="0" smtClean="0"/>
              <a:t> char</a:t>
            </a:r>
            <a:r>
              <a:rPr lang="en-US" altLang="ko-KR" sz="1000" dirty="0"/>
              <a:t>* name); // </a:t>
            </a:r>
            <a:r>
              <a:rPr lang="ko-KR" altLang="en-US" sz="1000" dirty="0" err="1"/>
              <a:t>생성자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~Person(); // </a:t>
            </a:r>
            <a:r>
              <a:rPr lang="ko-KR" altLang="en-US" sz="1000" dirty="0" err="1"/>
              <a:t>소멸자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void </a:t>
            </a:r>
            <a:r>
              <a:rPr lang="en-US" altLang="ko-KR" sz="1000" dirty="0" err="1"/>
              <a:t>changeName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char </a:t>
            </a:r>
            <a:r>
              <a:rPr lang="en-US" altLang="ko-KR" sz="1000" dirty="0"/>
              <a:t>*name);</a:t>
            </a:r>
          </a:p>
          <a:p>
            <a:pPr defTabSz="180000"/>
            <a:r>
              <a:rPr lang="en-US" altLang="ko-KR" sz="1000" dirty="0"/>
              <a:t>	void show() { 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id &lt;&lt; ',' &lt;&lt; name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 }</a:t>
            </a:r>
          </a:p>
          <a:p>
            <a:pPr defTabSz="180000"/>
            <a:r>
              <a:rPr lang="en-US" altLang="ko-KR" sz="1000" dirty="0"/>
              <a:t>};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Person::Person(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id, 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char</a:t>
            </a:r>
            <a:r>
              <a:rPr lang="en-US" altLang="ko-KR" sz="1000" dirty="0"/>
              <a:t>* name) { // </a:t>
            </a:r>
            <a:r>
              <a:rPr lang="ko-KR" altLang="en-US" sz="1000" dirty="0" err="1"/>
              <a:t>생성자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this-&gt;id = id;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(name); // name</a:t>
            </a:r>
            <a:r>
              <a:rPr lang="ko-KR" altLang="en-US" sz="1000" dirty="0"/>
              <a:t>의 문자 개수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this-&gt;name = new char [len+1]; // name </a:t>
            </a:r>
            <a:r>
              <a:rPr lang="ko-KR" altLang="en-US" sz="1000" dirty="0"/>
              <a:t>문자열 공간 </a:t>
            </a:r>
            <a:r>
              <a:rPr lang="ko-KR" altLang="en-US" sz="1000" dirty="0" err="1"/>
              <a:t>핟당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strcpy</a:t>
            </a:r>
            <a:r>
              <a:rPr lang="en-US" altLang="ko-KR" sz="1000" dirty="0"/>
              <a:t>(this-&gt;name, name); // name</a:t>
            </a:r>
            <a:r>
              <a:rPr lang="ko-KR" altLang="en-US" sz="1000" dirty="0"/>
              <a:t>에 문자열 복사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Person::~Person() {// </a:t>
            </a:r>
            <a:r>
              <a:rPr lang="ko-KR" altLang="en-US" sz="1000" dirty="0" err="1"/>
              <a:t>소멸자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if(name) // </a:t>
            </a:r>
            <a:r>
              <a:rPr lang="ko-KR" altLang="en-US" sz="1000" dirty="0"/>
              <a:t>만일 </a:t>
            </a:r>
            <a:r>
              <a:rPr lang="en-US" altLang="ko-KR" sz="1000" dirty="0"/>
              <a:t>name</a:t>
            </a:r>
            <a:r>
              <a:rPr lang="ko-KR" altLang="en-US" sz="1000" dirty="0"/>
              <a:t>에 동적 할당된 배열이 있으면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b="1" dirty="0"/>
              <a:t>delete [] name</a:t>
            </a:r>
            <a:r>
              <a:rPr lang="en-US" altLang="ko-KR" sz="1000" dirty="0"/>
              <a:t>; // </a:t>
            </a:r>
            <a:r>
              <a:rPr lang="ko-KR" altLang="en-US" sz="1000" dirty="0"/>
              <a:t>동적 할당 메모리 소멸</a:t>
            </a:r>
          </a:p>
          <a:p>
            <a:pPr defTabSz="180000"/>
            <a:r>
              <a:rPr lang="en-US" altLang="ko-KR" sz="1000" dirty="0" smtClean="0"/>
              <a:t>}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/>
              <a:t>void Person::</a:t>
            </a:r>
            <a:r>
              <a:rPr lang="en-US" altLang="ko-KR" sz="1000" dirty="0" err="1"/>
              <a:t>changeName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char</a:t>
            </a:r>
            <a:r>
              <a:rPr lang="en-US" altLang="ko-KR" sz="1000" dirty="0"/>
              <a:t>* name) { // </a:t>
            </a:r>
            <a:r>
              <a:rPr lang="ko-KR" altLang="en-US" sz="1000" dirty="0"/>
              <a:t>이름 변경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if(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(name) &gt; 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(this-&gt;name))</a:t>
            </a:r>
          </a:p>
          <a:p>
            <a:pPr defTabSz="180000"/>
            <a:r>
              <a:rPr lang="en-US" altLang="ko-KR" sz="1000" dirty="0"/>
              <a:t>		return; 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strcpy</a:t>
            </a:r>
            <a:r>
              <a:rPr lang="en-US" altLang="ko-KR" sz="1000" dirty="0"/>
              <a:t>(this-&gt;name, name</a:t>
            </a:r>
            <a:r>
              <a:rPr lang="en-US" altLang="ko-KR" sz="1000" dirty="0" smtClean="0"/>
              <a:t>);</a:t>
            </a:r>
          </a:p>
          <a:p>
            <a:pPr defTabSz="180000"/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5834205" y="2460958"/>
            <a:ext cx="1923969" cy="783193"/>
          </a:xfrm>
          <a:prstGeom prst="wedgeRoundRectCallout">
            <a:avLst>
              <a:gd name="adj1" fmla="val -149079"/>
              <a:gd name="adj2" fmla="val 200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Person::Person(Person&amp; p) </a:t>
            </a:r>
            <a:r>
              <a:rPr lang="en-US" altLang="ko-KR" sz="1000" dirty="0" smtClean="0"/>
              <a:t>{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this-&gt;id = p.id;</a:t>
            </a:r>
          </a:p>
          <a:p>
            <a:pPr defTabSz="180000"/>
            <a:r>
              <a:rPr lang="en-US" altLang="ko-KR" sz="1000" dirty="0"/>
              <a:t>	this-&gt;name = p.name;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912155" y="2060848"/>
            <a:ext cx="176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컴파일러에 의해 </a:t>
            </a:r>
            <a:endParaRPr lang="en-US" altLang="ko-KR" sz="1000" dirty="0" smtClean="0"/>
          </a:p>
          <a:p>
            <a:r>
              <a:rPr lang="ko-KR" altLang="en-US" sz="1000" dirty="0" smtClean="0"/>
              <a:t>디폴트 </a:t>
            </a:r>
            <a:r>
              <a:rPr lang="ko-KR" altLang="en-US" sz="1000" dirty="0"/>
              <a:t>복</a:t>
            </a:r>
            <a:r>
              <a:rPr lang="ko-KR" altLang="en-US" sz="1000" dirty="0" smtClean="0"/>
              <a:t>사 </a:t>
            </a:r>
            <a:r>
              <a:rPr lang="ko-KR" altLang="en-US" sz="1000" dirty="0" err="1" smtClean="0"/>
              <a:t>생성자</a:t>
            </a:r>
            <a:r>
              <a:rPr lang="ko-KR" altLang="en-US" sz="1000" dirty="0" smtClean="0"/>
              <a:t>  삽입</a:t>
            </a:r>
            <a:endParaRPr lang="ko-KR" altLang="en-US" sz="10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807015" y="5053245"/>
            <a:ext cx="1336969" cy="272415"/>
          </a:xfrm>
          <a:prstGeom prst="wedgeRoundRectCallout">
            <a:avLst>
              <a:gd name="adj1" fmla="val -125426"/>
              <a:gd name="adj2" fmla="val 23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name </a:t>
            </a:r>
            <a:r>
              <a:rPr lang="ko-KR" altLang="en-US" sz="1000" dirty="0" smtClean="0"/>
              <a:t>메모리 반환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2535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628800"/>
            <a:ext cx="4896544" cy="2400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/>
            <a:r>
              <a:rPr lang="en-US" altLang="ko-KR" sz="1000" dirty="0"/>
              <a:t>	Person father(1, "</a:t>
            </a:r>
            <a:r>
              <a:rPr lang="en-US" altLang="ko-KR" sz="1000" dirty="0" err="1"/>
              <a:t>Kitae</a:t>
            </a:r>
            <a:r>
              <a:rPr lang="en-US" altLang="ko-KR" sz="1000" dirty="0"/>
              <a:t>");			// (1) father </a:t>
            </a:r>
            <a:r>
              <a:rPr lang="ko-KR" altLang="en-US" sz="1000" dirty="0"/>
              <a:t>객체 생성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Person daughter(father);			// (2) daughter </a:t>
            </a:r>
            <a:r>
              <a:rPr lang="ko-KR" altLang="en-US" sz="1000" dirty="0"/>
              <a:t>객체 복사 생성</a:t>
            </a:r>
            <a:r>
              <a:rPr lang="en-US" altLang="ko-KR" sz="1000" dirty="0"/>
              <a:t>. </a:t>
            </a:r>
            <a:r>
              <a:rPr lang="ko-KR" altLang="en-US" sz="1000" dirty="0" err="1" smtClean="0"/>
              <a:t>복사생성자호출</a:t>
            </a:r>
            <a:endParaRPr lang="ko-KR" altLang="en-US" sz="1000" dirty="0"/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"daughter </a:t>
            </a:r>
            <a:r>
              <a:rPr lang="ko-KR" altLang="en-US" sz="1000" dirty="0"/>
              <a:t>객체 생성 직후 </a:t>
            </a:r>
            <a:r>
              <a:rPr lang="en-US" altLang="ko-KR" sz="1000" dirty="0"/>
              <a:t>----"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father.show</a:t>
            </a:r>
            <a:r>
              <a:rPr lang="en-US" altLang="ko-KR" sz="1000" dirty="0"/>
              <a:t>();						// (3) father </a:t>
            </a:r>
            <a:r>
              <a:rPr lang="ko-KR" altLang="en-US" sz="1000" dirty="0"/>
              <a:t>객체 출력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daughter.show</a:t>
            </a:r>
            <a:r>
              <a:rPr lang="en-US" altLang="ko-KR" sz="1000" dirty="0"/>
              <a:t>();					// (3) daughter </a:t>
            </a:r>
            <a:r>
              <a:rPr lang="ko-KR" altLang="en-US" sz="1000" dirty="0"/>
              <a:t>객체 출력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daughter.changeName</a:t>
            </a:r>
            <a:r>
              <a:rPr lang="en-US" altLang="ko-KR" sz="1000" dirty="0"/>
              <a:t>("Grace"); // (4) </a:t>
            </a:r>
            <a:r>
              <a:rPr lang="en-US" altLang="ko-KR" sz="1000" dirty="0" smtClean="0"/>
              <a:t>daughter</a:t>
            </a:r>
            <a:r>
              <a:rPr lang="ko-KR" altLang="en-US" sz="1000" dirty="0"/>
              <a:t>의 이름을 </a:t>
            </a:r>
            <a:r>
              <a:rPr lang="en-US" altLang="ko-KR" sz="1000" dirty="0"/>
              <a:t>"Grace"</a:t>
            </a:r>
            <a:r>
              <a:rPr lang="ko-KR" altLang="en-US" sz="1000" dirty="0"/>
              <a:t>로 변경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"daughter </a:t>
            </a:r>
            <a:r>
              <a:rPr lang="ko-KR" altLang="en-US" sz="1000" dirty="0"/>
              <a:t>이름을 </a:t>
            </a:r>
            <a:r>
              <a:rPr lang="en-US" altLang="ko-KR" sz="1000" dirty="0"/>
              <a:t>Grace</a:t>
            </a:r>
            <a:r>
              <a:rPr lang="ko-KR" altLang="en-US" sz="1000" dirty="0"/>
              <a:t>로 변경한 후 </a:t>
            </a:r>
            <a:r>
              <a:rPr lang="en-US" altLang="ko-KR" sz="1000" dirty="0"/>
              <a:t>----"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father.show</a:t>
            </a:r>
            <a:r>
              <a:rPr lang="en-US" altLang="ko-KR" sz="1000" dirty="0"/>
              <a:t>();						// (5) father </a:t>
            </a:r>
            <a:r>
              <a:rPr lang="ko-KR" altLang="en-US" sz="1000" dirty="0"/>
              <a:t>객체 출력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daughter.show</a:t>
            </a:r>
            <a:r>
              <a:rPr lang="en-US" altLang="ko-KR" sz="1000" dirty="0"/>
              <a:t>();					// (5) daughter </a:t>
            </a:r>
            <a:r>
              <a:rPr lang="ko-KR" altLang="en-US" sz="1000" dirty="0"/>
              <a:t>객체 출력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return 0;								// (6), (7) </a:t>
            </a:r>
            <a:r>
              <a:rPr lang="en-US" altLang="ko-KR" sz="1000" dirty="0" smtClean="0"/>
              <a:t>daughter, father </a:t>
            </a:r>
            <a:r>
              <a:rPr lang="ko-KR" altLang="en-US" sz="1000" dirty="0"/>
              <a:t>객체 소멸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6560499" y="1916832"/>
            <a:ext cx="1690123" cy="442674"/>
          </a:xfrm>
          <a:prstGeom prst="wedgeRoundRectCallout">
            <a:avLst>
              <a:gd name="adj1" fmla="val -75918"/>
              <a:gd name="adj2" fmla="val -221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00" dirty="0" smtClean="0"/>
              <a:t>컴파일러가 삽입한 </a:t>
            </a:r>
            <a:endParaRPr lang="en-US" altLang="ko-KR" sz="1000" dirty="0" smtClean="0"/>
          </a:p>
          <a:p>
            <a:pPr defTabSz="180000"/>
            <a:r>
              <a:rPr lang="ko-KR" altLang="en-US" sz="1000" dirty="0" smtClean="0"/>
              <a:t>디폴트 복사 </a:t>
            </a:r>
            <a:r>
              <a:rPr lang="ko-KR" altLang="en-US" sz="1000" dirty="0" err="1" smtClean="0"/>
              <a:t>생성자</a:t>
            </a:r>
            <a:r>
              <a:rPr lang="ko-KR" altLang="en-US" sz="1000" dirty="0" smtClean="0"/>
              <a:t> 호출</a:t>
            </a:r>
            <a:endParaRPr lang="ko-KR" altLang="en-US" sz="10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416483" y="3439095"/>
            <a:ext cx="1944215" cy="612934"/>
          </a:xfrm>
          <a:prstGeom prst="wedgeRoundRectCallout">
            <a:avLst>
              <a:gd name="adj1" fmla="val -92953"/>
              <a:gd name="adj2" fmla="val -66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daughter, father </a:t>
            </a:r>
            <a:r>
              <a:rPr lang="ko-KR" altLang="en-US" sz="1000" dirty="0" smtClean="0"/>
              <a:t>순으로 소멸</a:t>
            </a:r>
            <a:r>
              <a:rPr lang="en-US" altLang="ko-KR" sz="1000" dirty="0" smtClean="0"/>
              <a:t>.</a:t>
            </a:r>
          </a:p>
          <a:p>
            <a:pPr defTabSz="180000"/>
            <a:r>
              <a:rPr lang="en-US" altLang="ko-KR" sz="1000" dirty="0" smtClean="0"/>
              <a:t>father</a:t>
            </a:r>
            <a:r>
              <a:rPr lang="ko-KR" altLang="en-US" sz="1000" dirty="0" smtClean="0"/>
              <a:t>가 소멸할 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프로그램 비정상 종료됨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402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5-10</a:t>
            </a:r>
            <a:r>
              <a:rPr lang="ko-KR" altLang="en-US" dirty="0" smtClean="0"/>
              <a:t>의 실행 결과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00808"/>
            <a:ext cx="4784271" cy="140970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780928"/>
            <a:ext cx="4104455" cy="2770794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3763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값에 의한 호출과 주소에 의한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638048" cy="356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26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23528" y="332656"/>
            <a:ext cx="2213248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5-10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실행 과정</a:t>
            </a:r>
            <a:endParaRPr lang="ko-KR" altLang="en-US" dirty="0"/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223"/>
            <a:ext cx="5615126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816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927076" cy="257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44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6632"/>
            <a:ext cx="3203848" cy="1584176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5–11 </a:t>
            </a:r>
            <a:r>
              <a:rPr lang="ko-KR" altLang="en-US" sz="2400" dirty="0"/>
              <a:t>깊</a:t>
            </a:r>
            <a:r>
              <a:rPr lang="ko-KR" altLang="en-US" sz="2400" dirty="0" smtClean="0"/>
              <a:t>은 복사 </a:t>
            </a:r>
            <a:r>
              <a:rPr lang="ko-KR" altLang="en-US" sz="2400" dirty="0" err="1" smtClean="0"/>
              <a:t>생성자를</a:t>
            </a:r>
            <a:r>
              <a:rPr lang="ko-KR" altLang="en-US" sz="2400" dirty="0" smtClean="0"/>
              <a:t> 가진 정상적인 </a:t>
            </a:r>
            <a:r>
              <a:rPr lang="en-US" altLang="ko-KR" sz="2400" dirty="0" smtClean="0"/>
              <a:t>Person </a:t>
            </a:r>
            <a:r>
              <a:rPr lang="ko-KR" altLang="en-US" sz="2400" dirty="0" smtClean="0"/>
              <a:t>클래스</a:t>
            </a:r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3131488" y="260648"/>
            <a:ext cx="5544968" cy="64017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#define _CRT_SECURE_NO_WARNINGS</a:t>
            </a:r>
          </a:p>
          <a:p>
            <a:pPr defTabSz="180000"/>
            <a:r>
              <a:rPr lang="en-US" altLang="ko-KR" sz="1000" dirty="0" smtClean="0"/>
              <a:t>#</a:t>
            </a:r>
            <a:r>
              <a:rPr lang="en-US" altLang="ko-KR" sz="1000" dirty="0"/>
              <a:t>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cstring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class Person { // Person </a:t>
            </a:r>
            <a:r>
              <a:rPr lang="ko-KR" altLang="en-US" sz="1000" dirty="0"/>
              <a:t>클래스 선언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char* name;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id;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Person(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id, </a:t>
            </a:r>
            <a:r>
              <a:rPr lang="en-US" altLang="ko-KR" sz="1000" dirty="0" err="1" smtClean="0"/>
              <a:t>const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char</a:t>
            </a:r>
            <a:r>
              <a:rPr lang="en-US" altLang="ko-KR" sz="1000" dirty="0"/>
              <a:t>* name); // </a:t>
            </a:r>
            <a:r>
              <a:rPr lang="ko-KR" altLang="en-US" sz="1000" dirty="0" err="1"/>
              <a:t>생성자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Person(Person&amp; person); // </a:t>
            </a:r>
            <a:r>
              <a:rPr lang="ko-KR" altLang="en-US" sz="1000" dirty="0"/>
              <a:t>복사 </a:t>
            </a:r>
            <a:r>
              <a:rPr lang="ko-KR" altLang="en-US" sz="1000" dirty="0" err="1"/>
              <a:t>생성자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~Person(); // </a:t>
            </a:r>
            <a:r>
              <a:rPr lang="ko-KR" altLang="en-US" sz="1000" dirty="0" err="1"/>
              <a:t>소멸자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void </a:t>
            </a:r>
            <a:r>
              <a:rPr lang="en-US" altLang="ko-KR" sz="1000" dirty="0" err="1"/>
              <a:t>changeName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const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char </a:t>
            </a:r>
            <a:r>
              <a:rPr lang="en-US" altLang="ko-KR" sz="1000" dirty="0"/>
              <a:t>*name);</a:t>
            </a:r>
          </a:p>
          <a:p>
            <a:pPr defTabSz="180000"/>
            <a:r>
              <a:rPr lang="en-US" altLang="ko-KR" sz="1000" dirty="0"/>
              <a:t>	void show() { 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id &lt;&lt; ',' &lt;&lt; name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 }</a:t>
            </a:r>
          </a:p>
          <a:p>
            <a:pPr defTabSz="180000"/>
            <a:r>
              <a:rPr lang="en-US" altLang="ko-KR" sz="1000" dirty="0" smtClean="0"/>
              <a:t>};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Person::Person(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id, </a:t>
            </a:r>
            <a:r>
              <a:rPr lang="en-US" altLang="ko-KR" sz="1000" dirty="0" err="1"/>
              <a:t>const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char</a:t>
            </a:r>
            <a:r>
              <a:rPr lang="en-US" altLang="ko-KR" sz="1000" dirty="0"/>
              <a:t>* name) { // </a:t>
            </a:r>
            <a:r>
              <a:rPr lang="ko-KR" altLang="en-US" sz="1000" dirty="0" err="1"/>
              <a:t>생성자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this-&gt;id = id;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(name); // name</a:t>
            </a:r>
            <a:r>
              <a:rPr lang="ko-KR" altLang="en-US" sz="1000" dirty="0"/>
              <a:t>의 문자 개수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this-&gt;name = new char [len+1]; // name </a:t>
            </a:r>
            <a:r>
              <a:rPr lang="ko-KR" altLang="en-US" sz="1000" dirty="0"/>
              <a:t>문자열 공간 </a:t>
            </a:r>
            <a:r>
              <a:rPr lang="ko-KR" altLang="en-US" sz="1000" dirty="0" err="1"/>
              <a:t>핟당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strcpy</a:t>
            </a:r>
            <a:r>
              <a:rPr lang="en-US" altLang="ko-KR" sz="1000" dirty="0"/>
              <a:t>(this-&gt;name, name); // name</a:t>
            </a:r>
            <a:r>
              <a:rPr lang="ko-KR" altLang="en-US" sz="1000" dirty="0"/>
              <a:t>에 문자열 복사</a:t>
            </a:r>
          </a:p>
          <a:p>
            <a:pPr defTabSz="180000"/>
            <a:r>
              <a:rPr lang="en-US" altLang="ko-KR" sz="1000" dirty="0"/>
              <a:t>}</a:t>
            </a:r>
            <a:endParaRPr lang="en-US" altLang="ko-KR" sz="1000" dirty="0" smtClean="0"/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Person::Person(Person&amp; person) { // </a:t>
            </a:r>
            <a:r>
              <a:rPr lang="ko-KR" altLang="en-US" sz="1000" b="1" dirty="0"/>
              <a:t>복사 </a:t>
            </a:r>
            <a:r>
              <a:rPr lang="ko-KR" altLang="en-US" sz="1000" b="1" dirty="0" err="1"/>
              <a:t>생성자</a:t>
            </a:r>
            <a:endParaRPr lang="ko-KR" altLang="en-US" sz="1000" b="1" dirty="0"/>
          </a:p>
          <a:p>
            <a:pPr defTabSz="180000"/>
            <a:r>
              <a:rPr lang="ko-KR" altLang="en-US" sz="1000" b="1" dirty="0"/>
              <a:t>	</a:t>
            </a:r>
            <a:r>
              <a:rPr lang="en-US" altLang="ko-KR" sz="1000" b="1" dirty="0"/>
              <a:t>this-&gt;id = person.id; // id </a:t>
            </a:r>
            <a:r>
              <a:rPr lang="ko-KR" altLang="en-US" sz="1000" b="1" dirty="0"/>
              <a:t>값 복사</a:t>
            </a:r>
          </a:p>
          <a:p>
            <a:pPr defTabSz="180000"/>
            <a:r>
              <a:rPr lang="ko-KR" altLang="en-US" sz="1000" b="1" dirty="0"/>
              <a:t>	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len</a:t>
            </a:r>
            <a:r>
              <a:rPr lang="en-US" altLang="ko-KR" sz="1000" b="1" dirty="0"/>
              <a:t> = </a:t>
            </a:r>
            <a:r>
              <a:rPr lang="en-US" altLang="ko-KR" sz="1000" b="1" dirty="0" err="1"/>
              <a:t>strlen</a:t>
            </a:r>
            <a:r>
              <a:rPr lang="en-US" altLang="ko-KR" sz="1000" b="1" dirty="0"/>
              <a:t>(person.name);// name</a:t>
            </a:r>
            <a:r>
              <a:rPr lang="ko-KR" altLang="en-US" sz="1000" b="1" dirty="0"/>
              <a:t>의 문자 개수</a:t>
            </a:r>
          </a:p>
          <a:p>
            <a:pPr defTabSz="180000"/>
            <a:r>
              <a:rPr lang="ko-KR" altLang="en-US" sz="1000" b="1" dirty="0"/>
              <a:t>	</a:t>
            </a:r>
            <a:r>
              <a:rPr lang="en-US" altLang="ko-KR" sz="1000" b="1" dirty="0"/>
              <a:t>this-&gt;name = new char [len+1]; // name</a:t>
            </a:r>
            <a:r>
              <a:rPr lang="ko-KR" altLang="en-US" sz="1000" b="1" dirty="0"/>
              <a:t>을 위한 공간 </a:t>
            </a:r>
            <a:r>
              <a:rPr lang="ko-KR" altLang="en-US" sz="1000" b="1" dirty="0" err="1"/>
              <a:t>핟당</a:t>
            </a:r>
            <a:endParaRPr lang="ko-KR" altLang="en-US" sz="1000" b="1" dirty="0"/>
          </a:p>
          <a:p>
            <a:pPr defTabSz="180000"/>
            <a:r>
              <a:rPr lang="ko-KR" altLang="en-US" sz="1000" b="1" dirty="0"/>
              <a:t>	</a:t>
            </a:r>
            <a:r>
              <a:rPr lang="en-US" altLang="ko-KR" sz="1000" b="1" dirty="0" err="1"/>
              <a:t>strcpy</a:t>
            </a:r>
            <a:r>
              <a:rPr lang="en-US" altLang="ko-KR" sz="1000" b="1" dirty="0"/>
              <a:t>(this-&gt;name, person.name); // name</a:t>
            </a:r>
            <a:r>
              <a:rPr lang="ko-KR" altLang="en-US" sz="1000" b="1" dirty="0"/>
              <a:t>의 문자열 </a:t>
            </a:r>
            <a:r>
              <a:rPr lang="ko-KR" altLang="en-US" sz="1000" b="1" dirty="0" smtClean="0"/>
              <a:t>복사</a:t>
            </a:r>
            <a:endParaRPr lang="en-US" altLang="ko-KR" sz="1000" b="1" dirty="0" smtClean="0"/>
          </a:p>
          <a:p>
            <a:pPr defTabSz="180000"/>
            <a:r>
              <a:rPr lang="ko-KR" altLang="en-US" sz="1000" b="1" dirty="0"/>
              <a:t>	</a:t>
            </a:r>
            <a:r>
              <a:rPr lang="en-US" altLang="ko-KR" sz="1000" b="1" dirty="0" err="1"/>
              <a:t>cout</a:t>
            </a:r>
            <a:r>
              <a:rPr lang="en-US" altLang="ko-KR" sz="1000" b="1" dirty="0"/>
              <a:t> &lt;&lt; "</a:t>
            </a:r>
            <a:r>
              <a:rPr lang="ko-KR" altLang="en-US" sz="1000" b="1" dirty="0"/>
              <a:t>복사 </a:t>
            </a:r>
            <a:r>
              <a:rPr lang="ko-KR" altLang="en-US" sz="1000" b="1" dirty="0" err="1"/>
              <a:t>생성자</a:t>
            </a:r>
            <a:r>
              <a:rPr lang="ko-KR" altLang="en-US" sz="1000" b="1" dirty="0"/>
              <a:t> 실행</a:t>
            </a:r>
            <a:r>
              <a:rPr lang="en-US" altLang="ko-KR" sz="1000" b="1" dirty="0"/>
              <a:t>. </a:t>
            </a:r>
            <a:r>
              <a:rPr lang="ko-KR" altLang="en-US" sz="1000" b="1" dirty="0"/>
              <a:t>원본 객체의 이름 </a:t>
            </a:r>
            <a:r>
              <a:rPr lang="en-US" altLang="ko-KR" sz="1000" b="1" dirty="0"/>
              <a:t>" &lt;&lt; this-&gt;name &lt;&lt; </a:t>
            </a:r>
            <a:r>
              <a:rPr lang="en-US" altLang="ko-KR" sz="1000" b="1" dirty="0" err="1"/>
              <a:t>endl</a:t>
            </a:r>
            <a:r>
              <a:rPr lang="en-US" altLang="ko-KR" sz="1000" b="1" dirty="0" smtClean="0"/>
              <a:t>;</a:t>
            </a:r>
          </a:p>
          <a:p>
            <a:pPr defTabSz="180000"/>
            <a:r>
              <a:rPr lang="en-US" altLang="ko-KR" sz="1000" b="1" dirty="0" smtClean="0"/>
              <a:t>}</a:t>
            </a:r>
            <a:endParaRPr lang="en-US" altLang="ko-KR" sz="1000" b="1" dirty="0"/>
          </a:p>
          <a:p>
            <a:pPr defTabSz="180000"/>
            <a:endParaRPr lang="en-US" altLang="ko-KR" sz="1000" b="1" dirty="0"/>
          </a:p>
          <a:p>
            <a:pPr defTabSz="180000"/>
            <a:r>
              <a:rPr lang="en-US" altLang="ko-KR" sz="1000" dirty="0"/>
              <a:t>Person::~Person() {// </a:t>
            </a:r>
            <a:r>
              <a:rPr lang="ko-KR" altLang="en-US" sz="1000" dirty="0" err="1"/>
              <a:t>소멸자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if(name) // </a:t>
            </a:r>
            <a:r>
              <a:rPr lang="ko-KR" altLang="en-US" sz="1000" dirty="0"/>
              <a:t>만일 </a:t>
            </a:r>
            <a:r>
              <a:rPr lang="en-US" altLang="ko-KR" sz="1000" dirty="0"/>
              <a:t>name</a:t>
            </a:r>
            <a:r>
              <a:rPr lang="ko-KR" altLang="en-US" sz="1000" dirty="0"/>
              <a:t>에 동적 할당된 배열이 있으면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/>
              <a:t>delete [] name; // </a:t>
            </a:r>
            <a:r>
              <a:rPr lang="ko-KR" altLang="en-US" sz="1000" dirty="0"/>
              <a:t>동적 할당 메모리 소멸</a:t>
            </a:r>
          </a:p>
          <a:p>
            <a:pPr defTabSz="180000"/>
            <a:r>
              <a:rPr lang="en-US" altLang="ko-KR" sz="1000" dirty="0" smtClean="0"/>
              <a:t>}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/>
              <a:t>void Person::</a:t>
            </a:r>
            <a:r>
              <a:rPr lang="en-US" altLang="ko-KR" sz="1000" dirty="0" err="1"/>
              <a:t>changeName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const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char</a:t>
            </a:r>
            <a:r>
              <a:rPr lang="en-US" altLang="ko-KR" sz="1000" dirty="0"/>
              <a:t>* name) { // </a:t>
            </a:r>
            <a:r>
              <a:rPr lang="ko-KR" altLang="en-US" sz="1000" dirty="0"/>
              <a:t>이름 변경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if(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(name) &gt; 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(this-&gt;name))</a:t>
            </a:r>
          </a:p>
          <a:p>
            <a:pPr defTabSz="180000"/>
            <a:r>
              <a:rPr lang="en-US" altLang="ko-KR" sz="1000" dirty="0"/>
              <a:t>		return; // </a:t>
            </a:r>
            <a:r>
              <a:rPr lang="ko-KR" altLang="en-US" sz="1000" dirty="0"/>
              <a:t>현재 </a:t>
            </a:r>
            <a:r>
              <a:rPr lang="en-US" altLang="ko-KR" sz="1000" dirty="0"/>
              <a:t>name</a:t>
            </a:r>
            <a:r>
              <a:rPr lang="ko-KR" altLang="en-US" sz="1000" dirty="0"/>
              <a:t>에 할당된 메모리보다 긴 이름으로 바꿀 수 없다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strcpy</a:t>
            </a:r>
            <a:r>
              <a:rPr lang="en-US" altLang="ko-KR" sz="1000" dirty="0"/>
              <a:t>(this-&gt;name, name);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014840" y="5316825"/>
            <a:ext cx="1336969" cy="272415"/>
          </a:xfrm>
          <a:prstGeom prst="wedgeRoundRectCallout">
            <a:avLst>
              <a:gd name="adj1" fmla="val -125426"/>
              <a:gd name="adj2" fmla="val 23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name </a:t>
            </a:r>
            <a:r>
              <a:rPr lang="ko-KR" altLang="en-US" sz="1000" dirty="0" smtClean="0"/>
              <a:t>메모리 반환</a:t>
            </a:r>
            <a:endParaRPr lang="ko-KR" altLang="en-US" sz="10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876098" y="3776590"/>
            <a:ext cx="668484" cy="272415"/>
          </a:xfrm>
          <a:prstGeom prst="wedgeRoundRectCallout">
            <a:avLst>
              <a:gd name="adj1" fmla="val -259104"/>
              <a:gd name="adj2" fmla="val 480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smtClean="0"/>
              <a:t>id </a:t>
            </a:r>
            <a:r>
              <a:rPr lang="ko-KR" altLang="en-US" sz="1000" dirty="0" smtClean="0"/>
              <a:t>복사</a:t>
            </a:r>
            <a:endParaRPr lang="ko-KR" altLang="en-US" sz="1000" dirty="0"/>
          </a:p>
        </p:txBody>
      </p:sp>
      <p:sp>
        <p:nvSpPr>
          <p:cNvPr id="3" name="왼쪽 중괄호 2"/>
          <p:cNvSpPr/>
          <p:nvPr/>
        </p:nvSpPr>
        <p:spPr>
          <a:xfrm flipH="1">
            <a:off x="6896861" y="4172506"/>
            <a:ext cx="267619" cy="396045"/>
          </a:xfrm>
          <a:prstGeom prst="leftBrace">
            <a:avLst>
              <a:gd name="adj1" fmla="val 2774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544582" y="4234320"/>
            <a:ext cx="936104" cy="272415"/>
          </a:xfrm>
          <a:prstGeom prst="wedgeRoundRectCallout">
            <a:avLst>
              <a:gd name="adj1" fmla="val -92602"/>
              <a:gd name="adj2" fmla="val 23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name </a:t>
            </a:r>
            <a:r>
              <a:rPr lang="ko-KR" altLang="en-US" sz="1000" dirty="0" smtClean="0"/>
              <a:t>복사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0071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1413" y="1628800"/>
            <a:ext cx="4896544" cy="2400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/>
            <a:r>
              <a:rPr lang="en-US" altLang="ko-KR" sz="1000" dirty="0"/>
              <a:t>	Person father(1, "</a:t>
            </a:r>
            <a:r>
              <a:rPr lang="en-US" altLang="ko-KR" sz="1000" dirty="0" err="1"/>
              <a:t>Kitae</a:t>
            </a:r>
            <a:r>
              <a:rPr lang="en-US" altLang="ko-KR" sz="1000" dirty="0"/>
              <a:t>");			// (1) father </a:t>
            </a:r>
            <a:r>
              <a:rPr lang="ko-KR" altLang="en-US" sz="1000" dirty="0"/>
              <a:t>객체 생성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Person daughter(father);			// (2) daughter </a:t>
            </a:r>
            <a:r>
              <a:rPr lang="ko-KR" altLang="en-US" sz="1000" dirty="0"/>
              <a:t>객체 복사 생성</a:t>
            </a:r>
            <a:r>
              <a:rPr lang="en-US" altLang="ko-KR" sz="1000" dirty="0"/>
              <a:t>. </a:t>
            </a:r>
            <a:r>
              <a:rPr lang="ko-KR" altLang="en-US" sz="1000" dirty="0" err="1" smtClean="0"/>
              <a:t>복사생성자호출</a:t>
            </a:r>
            <a:endParaRPr lang="ko-KR" altLang="en-US" sz="1000" dirty="0"/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"daughter </a:t>
            </a:r>
            <a:r>
              <a:rPr lang="ko-KR" altLang="en-US" sz="1000" dirty="0"/>
              <a:t>객체 생성 직후 </a:t>
            </a:r>
            <a:r>
              <a:rPr lang="en-US" altLang="ko-KR" sz="1000" dirty="0"/>
              <a:t>----"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father.show</a:t>
            </a:r>
            <a:r>
              <a:rPr lang="en-US" altLang="ko-KR" sz="1000" dirty="0"/>
              <a:t>();						// (3) father </a:t>
            </a:r>
            <a:r>
              <a:rPr lang="ko-KR" altLang="en-US" sz="1000" dirty="0"/>
              <a:t>객체 출력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daughter.show</a:t>
            </a:r>
            <a:r>
              <a:rPr lang="en-US" altLang="ko-KR" sz="1000" dirty="0"/>
              <a:t>();					// (3) daughter </a:t>
            </a:r>
            <a:r>
              <a:rPr lang="ko-KR" altLang="en-US" sz="1000" dirty="0"/>
              <a:t>객체 출력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daughter.changeName</a:t>
            </a:r>
            <a:r>
              <a:rPr lang="en-US" altLang="ko-KR" sz="1000" dirty="0"/>
              <a:t>("Grace"); // (4) </a:t>
            </a:r>
            <a:r>
              <a:rPr lang="en-US" altLang="ko-KR" sz="1000" dirty="0" smtClean="0"/>
              <a:t>daughter</a:t>
            </a:r>
            <a:r>
              <a:rPr lang="ko-KR" altLang="en-US" sz="1000" dirty="0"/>
              <a:t>의 이름을 </a:t>
            </a:r>
            <a:r>
              <a:rPr lang="en-US" altLang="ko-KR" sz="1000" dirty="0"/>
              <a:t>"Grace"</a:t>
            </a:r>
            <a:r>
              <a:rPr lang="ko-KR" altLang="en-US" sz="1000" dirty="0"/>
              <a:t>로 변경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"daughter </a:t>
            </a:r>
            <a:r>
              <a:rPr lang="ko-KR" altLang="en-US" sz="1000" dirty="0"/>
              <a:t>이름을 </a:t>
            </a:r>
            <a:r>
              <a:rPr lang="en-US" altLang="ko-KR" sz="1000" dirty="0"/>
              <a:t>Grace</a:t>
            </a:r>
            <a:r>
              <a:rPr lang="ko-KR" altLang="en-US" sz="1000" dirty="0"/>
              <a:t>로 변경한 후 </a:t>
            </a:r>
            <a:r>
              <a:rPr lang="en-US" altLang="ko-KR" sz="1000" dirty="0"/>
              <a:t>----"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father.show</a:t>
            </a:r>
            <a:r>
              <a:rPr lang="en-US" altLang="ko-KR" sz="1000" dirty="0"/>
              <a:t>();						// (5) father </a:t>
            </a:r>
            <a:r>
              <a:rPr lang="ko-KR" altLang="en-US" sz="1000" dirty="0"/>
              <a:t>객체 출력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daughter.show</a:t>
            </a:r>
            <a:r>
              <a:rPr lang="en-US" altLang="ko-KR" sz="1000" dirty="0"/>
              <a:t>();					// (5) daughter </a:t>
            </a:r>
            <a:r>
              <a:rPr lang="ko-KR" altLang="en-US" sz="1000" dirty="0"/>
              <a:t>객체 출력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return 0;								// (6), (7) </a:t>
            </a:r>
            <a:r>
              <a:rPr lang="en-US" altLang="ko-KR" sz="1000" dirty="0" smtClean="0"/>
              <a:t>daughter, father </a:t>
            </a:r>
            <a:r>
              <a:rPr lang="ko-KR" altLang="en-US" sz="1000" dirty="0"/>
              <a:t>객체 소멸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6948265" y="1916832"/>
            <a:ext cx="1224136" cy="612934"/>
          </a:xfrm>
          <a:prstGeom prst="wedgeRoundRectCallout">
            <a:avLst>
              <a:gd name="adj1" fmla="val -75918"/>
              <a:gd name="adj2" fmla="val -221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Person</a:t>
            </a:r>
            <a:r>
              <a:rPr lang="ko-KR" altLang="en-US" sz="1000" dirty="0" smtClean="0"/>
              <a:t>에 작성된</a:t>
            </a:r>
            <a:endParaRPr lang="en-US" altLang="ko-KR" sz="1000" dirty="0" smtClean="0"/>
          </a:p>
          <a:p>
            <a:pPr defTabSz="180000"/>
            <a:r>
              <a:rPr lang="ko-KR" altLang="en-US" sz="1000" dirty="0" smtClean="0"/>
              <a:t>깊은 복사 </a:t>
            </a:r>
            <a:r>
              <a:rPr lang="ko-KR" altLang="en-US" sz="1000" dirty="0" err="1" smtClean="0"/>
              <a:t>생성자</a:t>
            </a:r>
            <a:r>
              <a:rPr lang="ko-KR" altLang="en-US" sz="1000" dirty="0" smtClean="0"/>
              <a:t> 호출</a:t>
            </a:r>
            <a:endParaRPr lang="ko-KR" altLang="en-US" sz="10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6804249" y="3586783"/>
            <a:ext cx="1296143" cy="442674"/>
          </a:xfrm>
          <a:prstGeom prst="wedgeRoundRectCallout">
            <a:avLst>
              <a:gd name="adj1" fmla="val -106314"/>
              <a:gd name="adj2" fmla="val -151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daughter, father </a:t>
            </a:r>
            <a:r>
              <a:rPr lang="ko-KR" altLang="en-US" sz="1000" dirty="0" smtClean="0"/>
              <a:t>순으로 소멸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590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5-11</a:t>
            </a:r>
            <a:r>
              <a:rPr lang="ko-KR" altLang="en-US" dirty="0" smtClean="0"/>
              <a:t>의 실행 결과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115616" y="1988840"/>
            <a:ext cx="6186861" cy="1800200"/>
            <a:chOff x="755576" y="2276872"/>
            <a:chExt cx="6186861" cy="18002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2276872"/>
              <a:ext cx="5353225" cy="1800200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8" name="모서리가 둥근 사각형 설명선 7"/>
            <p:cNvSpPr/>
            <p:nvPr/>
          </p:nvSpPr>
          <p:spPr>
            <a:xfrm>
              <a:off x="4998221" y="2420888"/>
              <a:ext cx="1944216" cy="360040"/>
            </a:xfrm>
            <a:prstGeom prst="wedgeRoundRectCallout">
              <a:avLst>
                <a:gd name="adj1" fmla="val -91587"/>
                <a:gd name="adj2" fmla="val 28489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복사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생성자에서</a:t>
              </a:r>
              <a:r>
                <a:rPr lang="ko-KR" altLang="en-US" sz="1000" dirty="0">
                  <a:solidFill>
                    <a:schemeClr val="tx1"/>
                  </a:solidFill>
                </a:rPr>
                <a:t> 출력한 내용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89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38472"/>
            <a:ext cx="2520280" cy="83671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5-11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실행 과정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64409"/>
            <a:ext cx="5661222" cy="674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53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9246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3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5-12 </a:t>
            </a:r>
            <a:r>
              <a:rPr lang="ko-KR" altLang="en-US" dirty="0" smtClean="0"/>
              <a:t>묵시적 복사 생성에 의해 복사 생성자가 자동 </a:t>
            </a:r>
            <a:r>
              <a:rPr lang="ko-KR" altLang="en-US" dirty="0"/>
              <a:t>호출되는 </a:t>
            </a:r>
            <a:r>
              <a:rPr lang="ko-KR" altLang="en-US" dirty="0" smtClean="0"/>
              <a:t>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1340768"/>
            <a:ext cx="457200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400" dirty="0"/>
              <a:t>void f(</a:t>
            </a:r>
            <a:r>
              <a:rPr lang="en-US" altLang="ko-KR" sz="1400" b="1" dirty="0"/>
              <a:t>Person person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person.changeName</a:t>
            </a:r>
            <a:r>
              <a:rPr lang="en-US" altLang="ko-KR" sz="1400" dirty="0"/>
              <a:t>("dummy");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Person g() {</a:t>
            </a:r>
          </a:p>
          <a:p>
            <a:pPr defTabSz="180000"/>
            <a:r>
              <a:rPr lang="en-US" altLang="ko-KR" sz="1400" dirty="0"/>
              <a:t>	Person mother(2, "Jane");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return mother;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Person father(1, "</a:t>
            </a:r>
            <a:r>
              <a:rPr lang="en-US" altLang="ko-KR" sz="1400" dirty="0" err="1"/>
              <a:t>Kitae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Person </a:t>
            </a:r>
            <a:r>
              <a:rPr lang="en-US" altLang="ko-KR" sz="1400" b="1" dirty="0"/>
              <a:t>son = father</a:t>
            </a:r>
            <a:r>
              <a:rPr lang="en-US" altLang="ko-KR" sz="1400" dirty="0"/>
              <a:t>;		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f(father);						</a:t>
            </a:r>
            <a:r>
              <a:rPr lang="en-US" altLang="ko-KR" sz="1400" dirty="0" smtClean="0"/>
              <a:t>		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g();							</a:t>
            </a:r>
            <a:r>
              <a:rPr lang="en-US" altLang="ko-KR" sz="1400" dirty="0" smtClean="0"/>
              <a:t>			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148064" y="1369708"/>
            <a:ext cx="2463724" cy="403108"/>
          </a:xfrm>
          <a:prstGeom prst="wedgeRoundRectCallout">
            <a:avLst>
              <a:gd name="adj1" fmla="val -91539"/>
              <a:gd name="adj2" fmla="val -146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2. ‘</a:t>
            </a:r>
            <a:r>
              <a:rPr lang="ko-KR" altLang="en-US" sz="1000" dirty="0">
                <a:solidFill>
                  <a:schemeClr val="tx1"/>
                </a:solidFill>
              </a:rPr>
              <a:t>값에 의한 호출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로 객체가 전달될 때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person </a:t>
            </a:r>
            <a:r>
              <a:rPr lang="ko-KR" altLang="en-US" sz="1000" dirty="0">
                <a:solidFill>
                  <a:schemeClr val="tx1"/>
                </a:solidFill>
              </a:rPr>
              <a:t>객체의 복사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호출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178702" y="2578432"/>
            <a:ext cx="2433086" cy="455290"/>
          </a:xfrm>
          <a:prstGeom prst="wedgeRoundRectCallout">
            <a:avLst>
              <a:gd name="adj1" fmla="val -111211"/>
              <a:gd name="adj2" fmla="val -31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3. </a:t>
            </a:r>
            <a:r>
              <a:rPr lang="ko-KR" altLang="en-US" sz="1000" dirty="0">
                <a:solidFill>
                  <a:schemeClr val="tx1"/>
                </a:solidFill>
              </a:rPr>
              <a:t>함수에서 객체를 </a:t>
            </a:r>
            <a:r>
              <a:rPr lang="ko-KR" altLang="en-US" sz="1000" dirty="0" err="1">
                <a:solidFill>
                  <a:schemeClr val="tx1"/>
                </a:solidFill>
              </a:rPr>
              <a:t>리턴할</a:t>
            </a:r>
            <a:r>
              <a:rPr lang="ko-KR" altLang="en-US" sz="1000" dirty="0">
                <a:solidFill>
                  <a:schemeClr val="tx1"/>
                </a:solidFill>
              </a:rPr>
              <a:t> 때</a:t>
            </a:r>
            <a:r>
              <a:rPr lang="en-US" altLang="ko-KR" sz="1000" dirty="0">
                <a:solidFill>
                  <a:schemeClr val="tx1"/>
                </a:solidFill>
              </a:rPr>
              <a:t>.mother </a:t>
            </a:r>
            <a:r>
              <a:rPr lang="ko-KR" altLang="en-US" sz="1000" dirty="0">
                <a:solidFill>
                  <a:schemeClr val="tx1"/>
                </a:solidFill>
              </a:rPr>
              <a:t>객체의 복사본 생성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복사본의 복사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호출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176904" y="3184449"/>
            <a:ext cx="2563448" cy="360040"/>
          </a:xfrm>
          <a:prstGeom prst="wedgeRoundRectCallout">
            <a:avLst>
              <a:gd name="adj1" fmla="val -90145"/>
              <a:gd name="adj2" fmla="val 1318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1. </a:t>
            </a:r>
            <a:r>
              <a:rPr lang="ko-KR" altLang="en-US" sz="1000" dirty="0">
                <a:solidFill>
                  <a:schemeClr val="tx1"/>
                </a:solidFill>
              </a:rPr>
              <a:t>객체로 초기화하여 객체가 생성될 때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son </a:t>
            </a:r>
            <a:r>
              <a:rPr lang="ko-KR" altLang="en-US" sz="1000" dirty="0">
                <a:solidFill>
                  <a:schemeClr val="tx1"/>
                </a:solidFill>
              </a:rPr>
              <a:t>객체의 복사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호출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826" y="4941168"/>
            <a:ext cx="5381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8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그룹 137"/>
          <p:cNvGrpSpPr/>
          <p:nvPr/>
        </p:nvGrpSpPr>
        <p:grpSpPr>
          <a:xfrm>
            <a:off x="4427983" y="459584"/>
            <a:ext cx="970142" cy="695149"/>
            <a:chOff x="2709055" y="2194369"/>
            <a:chExt cx="1226339" cy="695149"/>
          </a:xfrm>
          <a:solidFill>
            <a:schemeClr val="bg2">
              <a:lumMod val="90000"/>
            </a:schemeClr>
          </a:solidFill>
        </p:grpSpPr>
        <p:sp>
          <p:nvSpPr>
            <p:cNvPr id="139" name="직사각형 138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5868143" y="459584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36" name="직사각형 135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7274265" y="1636643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33" name="직사각형 132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5868143" y="1683720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30" name="직사각형 129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4427983" y="1683720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27" name="직사각형 126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953785" y="1683720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6" name="직사각형 5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5906114" y="3813971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24" name="직사각형 123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4451838" y="3813971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21" name="직사각형 120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7311045" y="5038107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18" name="직사각형 117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5906114" y="5038107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15" name="직사각형 114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4465954" y="5038107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12" name="직사각형 111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2987824" y="5033984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09" name="직사각형 108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13149"/>
            <a:ext cx="208823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#include &lt;</a:t>
            </a:r>
            <a:r>
              <a:rPr lang="en-US" altLang="ko-KR" sz="1200" dirty="0" err="1" smtClean="0"/>
              <a:t>iostream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using namespace </a:t>
            </a:r>
            <a:r>
              <a:rPr lang="en-US" altLang="ko-KR" sz="1200" dirty="0" err="1" smtClean="0"/>
              <a:t>std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void swap(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a,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b</a:t>
            </a:r>
            <a:r>
              <a:rPr lang="en-US" altLang="ko-KR" sz="1200" b="1" dirty="0" smtClean="0"/>
              <a:t>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 = a;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a =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b =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m=2, n=9;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swap(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m, n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m &lt;&lt; ‘ ‘ &lt;&lt; n;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965220" y="1762764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301631" y="1802199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66276" y="2053663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3302293" y="2093758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62037" y="2700249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(1) swap() </a:t>
            </a:r>
            <a:r>
              <a:rPr lang="ko-KR" altLang="en-US" sz="1100" dirty="0" smtClean="0"/>
              <a:t>호출 전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3058406" y="2349254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255727" y="2698761"/>
            <a:ext cx="1471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(2) swap() </a:t>
            </a:r>
            <a:r>
              <a:rPr lang="ko-KR" altLang="en-US" sz="1100" dirty="0" smtClean="0"/>
              <a:t>호출 직후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4437801" y="1762764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4774212" y="1802199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38857" y="2053663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4774874" y="2093758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32432" y="2349254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448639" y="532918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4785050" y="572353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49695" y="82381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4785712" y="86391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26672" y="1129668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736200" y="2700249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(3) swap() </a:t>
            </a:r>
            <a:r>
              <a:rPr lang="ko-KR" altLang="en-US" sz="1100" dirty="0" smtClean="0"/>
              <a:t>실</a:t>
            </a:r>
            <a:r>
              <a:rPr lang="ko-KR" altLang="en-US" sz="1100" dirty="0"/>
              <a:t>행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65266" y="1757054"/>
            <a:ext cx="48029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6201677" y="1796489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66322" y="2047953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6202339" y="2088048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35366" y="2349254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5876104" y="532918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6212515" y="572353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en-US" altLang="ko-KR" sz="1200" dirty="0" smtClean="0">
                <a:solidFill>
                  <a:srgbClr val="FF0000"/>
                </a:solidFill>
              </a:rPr>
              <a:t> 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77160" y="82381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6213177" y="86391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 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54286" y="1129668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7193611" y="2700249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(4) swap() </a:t>
            </a:r>
            <a:r>
              <a:rPr lang="ko-KR" altLang="en-US" sz="1100" dirty="0" smtClean="0"/>
              <a:t>리턴 후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7325550" y="1757054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7661961" y="1796489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26606" y="2047953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7662623" y="2088048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80311" y="2349254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4186183" y="105485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652119" y="99544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074932" y="149767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곱셈 기호 51"/>
          <p:cNvSpPr/>
          <p:nvPr/>
        </p:nvSpPr>
        <p:spPr>
          <a:xfrm>
            <a:off x="6228183" y="603102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곱셈 기호 52"/>
          <p:cNvSpPr/>
          <p:nvPr/>
        </p:nvSpPr>
        <p:spPr>
          <a:xfrm>
            <a:off x="6247163" y="872693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52718" y="3344047"/>
            <a:ext cx="208823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void swap(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*a,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*b</a:t>
            </a:r>
            <a:r>
              <a:rPr lang="en-US" altLang="ko-KR" sz="1200" b="1" dirty="0" smtClean="0"/>
              <a:t>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 = *a;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*a = *b;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*b =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m=2, n=9;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swap(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&amp;m, &amp;n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m &lt;&lt; ‘ ‘ &lt;&lt; n;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989906" y="512773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3326317" y="516717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90962" y="541863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59" name="직사각형 58"/>
          <p:cNvSpPr/>
          <p:nvPr/>
        </p:nvSpPr>
        <p:spPr>
          <a:xfrm>
            <a:off x="3326979" y="545873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86723" y="6065222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(1) swap() </a:t>
            </a:r>
            <a:r>
              <a:rPr lang="ko-KR" altLang="en-US" sz="1100" dirty="0" smtClean="0"/>
              <a:t>호출 전</a:t>
            </a:r>
            <a:endParaRPr lang="ko-KR" alt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3083092" y="571422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4280413" y="6063734"/>
            <a:ext cx="1471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(2) swap() </a:t>
            </a:r>
            <a:r>
              <a:rPr lang="ko-KR" altLang="en-US" sz="1100" dirty="0" smtClean="0"/>
              <a:t>호출 직후</a:t>
            </a:r>
            <a:endParaRPr lang="ko-KR" alt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4462487" y="512773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4798898" y="516717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63543" y="541863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4799560" y="545873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57118" y="571422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473325" y="3897891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71" name="직사각형 70"/>
          <p:cNvSpPr/>
          <p:nvPr/>
        </p:nvSpPr>
        <p:spPr>
          <a:xfrm>
            <a:off x="4809736" y="3937326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474381" y="4188790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4810398" y="4228885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51358" y="4494641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808208" y="6065222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(3) swap() </a:t>
            </a:r>
            <a:r>
              <a:rPr lang="ko-KR" altLang="en-US" sz="1100" dirty="0" smtClean="0"/>
              <a:t>실행</a:t>
            </a:r>
            <a:endParaRPr lang="ko-KR" alt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5889952" y="512202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78" name="직사각형 77"/>
          <p:cNvSpPr/>
          <p:nvPr/>
        </p:nvSpPr>
        <p:spPr>
          <a:xfrm>
            <a:off x="6226363" y="516146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 </a:t>
            </a:r>
            <a:r>
              <a:rPr lang="en-US" altLang="ko-KR" sz="1200" dirty="0" smtClean="0">
                <a:solidFill>
                  <a:srgbClr val="FF0000"/>
                </a:solidFill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91008" y="541292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6227025" y="545302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 </a:t>
            </a:r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60052" y="571422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5900790" y="3897891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84" name="직사각형 83"/>
          <p:cNvSpPr/>
          <p:nvPr/>
        </p:nvSpPr>
        <p:spPr>
          <a:xfrm>
            <a:off x="6237201" y="3937326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901846" y="4188790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86" name="직사각형 85"/>
          <p:cNvSpPr/>
          <p:nvPr/>
        </p:nvSpPr>
        <p:spPr>
          <a:xfrm>
            <a:off x="6237863" y="4228885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978972" y="4494641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7218297" y="6065222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(4) swap() </a:t>
            </a:r>
            <a:r>
              <a:rPr lang="ko-KR" altLang="en-US" sz="1100" dirty="0" smtClean="0"/>
              <a:t>리턴 후</a:t>
            </a:r>
            <a:endParaRPr lang="ko-KR" alt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7350236" y="512202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91" name="직사각형 90"/>
          <p:cNvSpPr/>
          <p:nvPr/>
        </p:nvSpPr>
        <p:spPr>
          <a:xfrm>
            <a:off x="7686647" y="516146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351292" y="541292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93" name="직사각형 92"/>
          <p:cNvSpPr/>
          <p:nvPr/>
        </p:nvSpPr>
        <p:spPr>
          <a:xfrm>
            <a:off x="7687309" y="545302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404997" y="571422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cxnSp>
        <p:nvCxnSpPr>
          <p:cNvPr id="95" name="직선 연결선 94"/>
          <p:cNvCxnSpPr/>
          <p:nvPr/>
        </p:nvCxnSpPr>
        <p:spPr>
          <a:xfrm>
            <a:off x="4210869" y="3470458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5676805" y="3464517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7099618" y="3514740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자유형 97"/>
          <p:cNvSpPr/>
          <p:nvPr/>
        </p:nvSpPr>
        <p:spPr>
          <a:xfrm>
            <a:off x="5068111" y="4348147"/>
            <a:ext cx="460752" cy="1157592"/>
          </a:xfrm>
          <a:custGeom>
            <a:avLst/>
            <a:gdLst>
              <a:gd name="connsiteX0" fmla="*/ 0 w 460752"/>
              <a:gd name="connsiteY0" fmla="*/ 0 h 1157592"/>
              <a:gd name="connsiteX1" fmla="*/ 457200 w 460752"/>
              <a:gd name="connsiteY1" fmla="*/ 398834 h 1157592"/>
              <a:gd name="connsiteX2" fmla="*/ 175098 w 460752"/>
              <a:gd name="connsiteY2" fmla="*/ 1157592 h 115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52" h="1157592">
                <a:moveTo>
                  <a:pt x="0" y="0"/>
                </a:moveTo>
                <a:cubicBezTo>
                  <a:pt x="214008" y="102951"/>
                  <a:pt x="428017" y="205902"/>
                  <a:pt x="457200" y="398834"/>
                </a:cubicBezTo>
                <a:cubicBezTo>
                  <a:pt x="486383" y="591766"/>
                  <a:pt x="330740" y="874679"/>
                  <a:pt x="175098" y="115759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자유형 98"/>
          <p:cNvSpPr/>
          <p:nvPr/>
        </p:nvSpPr>
        <p:spPr>
          <a:xfrm>
            <a:off x="4346155" y="4046590"/>
            <a:ext cx="634407" cy="1138136"/>
          </a:xfrm>
          <a:custGeom>
            <a:avLst/>
            <a:gdLst>
              <a:gd name="connsiteX0" fmla="*/ 634407 w 634407"/>
              <a:gd name="connsiteY0" fmla="*/ 0 h 1138136"/>
              <a:gd name="connsiteX1" fmla="*/ 2109 w 634407"/>
              <a:gd name="connsiteY1" fmla="*/ 389106 h 1138136"/>
              <a:gd name="connsiteX2" fmla="*/ 469036 w 634407"/>
              <a:gd name="connsiteY2" fmla="*/ 1138136 h 11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407" h="1138136">
                <a:moveTo>
                  <a:pt x="634407" y="0"/>
                </a:moveTo>
                <a:cubicBezTo>
                  <a:pt x="332039" y="99708"/>
                  <a:pt x="29671" y="199417"/>
                  <a:pt x="2109" y="389106"/>
                </a:cubicBezTo>
                <a:cubicBezTo>
                  <a:pt x="-25453" y="578795"/>
                  <a:pt x="221791" y="858465"/>
                  <a:pt x="469036" y="1138136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곱셈 기호 99"/>
          <p:cNvSpPr/>
          <p:nvPr/>
        </p:nvSpPr>
        <p:spPr>
          <a:xfrm>
            <a:off x="6244256" y="5163877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곱셈 기호 100"/>
          <p:cNvSpPr/>
          <p:nvPr/>
        </p:nvSpPr>
        <p:spPr>
          <a:xfrm>
            <a:off x="6263236" y="5433468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 101"/>
          <p:cNvSpPr/>
          <p:nvPr/>
        </p:nvSpPr>
        <p:spPr>
          <a:xfrm>
            <a:off x="6487512" y="4348147"/>
            <a:ext cx="460752" cy="1157592"/>
          </a:xfrm>
          <a:custGeom>
            <a:avLst/>
            <a:gdLst>
              <a:gd name="connsiteX0" fmla="*/ 0 w 460752"/>
              <a:gd name="connsiteY0" fmla="*/ 0 h 1157592"/>
              <a:gd name="connsiteX1" fmla="*/ 457200 w 460752"/>
              <a:gd name="connsiteY1" fmla="*/ 398834 h 1157592"/>
              <a:gd name="connsiteX2" fmla="*/ 175098 w 460752"/>
              <a:gd name="connsiteY2" fmla="*/ 1157592 h 115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52" h="1157592">
                <a:moveTo>
                  <a:pt x="0" y="0"/>
                </a:moveTo>
                <a:cubicBezTo>
                  <a:pt x="214008" y="102951"/>
                  <a:pt x="428017" y="205902"/>
                  <a:pt x="457200" y="398834"/>
                </a:cubicBezTo>
                <a:cubicBezTo>
                  <a:pt x="486383" y="591766"/>
                  <a:pt x="330740" y="874679"/>
                  <a:pt x="175098" y="115759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 102"/>
          <p:cNvSpPr/>
          <p:nvPr/>
        </p:nvSpPr>
        <p:spPr>
          <a:xfrm>
            <a:off x="5765556" y="4046590"/>
            <a:ext cx="634407" cy="1138136"/>
          </a:xfrm>
          <a:custGeom>
            <a:avLst/>
            <a:gdLst>
              <a:gd name="connsiteX0" fmla="*/ 634407 w 634407"/>
              <a:gd name="connsiteY0" fmla="*/ 0 h 1138136"/>
              <a:gd name="connsiteX1" fmla="*/ 2109 w 634407"/>
              <a:gd name="connsiteY1" fmla="*/ 389106 h 1138136"/>
              <a:gd name="connsiteX2" fmla="*/ 469036 w 634407"/>
              <a:gd name="connsiteY2" fmla="*/ 1138136 h 11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407" h="1138136">
                <a:moveTo>
                  <a:pt x="634407" y="0"/>
                </a:moveTo>
                <a:cubicBezTo>
                  <a:pt x="332039" y="99708"/>
                  <a:pt x="29671" y="199417"/>
                  <a:pt x="2109" y="389106"/>
                </a:cubicBezTo>
                <a:cubicBezTo>
                  <a:pt x="-25453" y="578795"/>
                  <a:pt x="221791" y="858465"/>
                  <a:pt x="469036" y="1138136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사각형 설명선 103"/>
          <p:cNvSpPr/>
          <p:nvPr/>
        </p:nvSpPr>
        <p:spPr>
          <a:xfrm>
            <a:off x="3412315" y="479406"/>
            <a:ext cx="730842" cy="646747"/>
          </a:xfrm>
          <a:prstGeom prst="wedgeRoundRectCallout">
            <a:avLst>
              <a:gd name="adj1" fmla="val 94911"/>
              <a:gd name="adj2" fmla="val -56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m, n</a:t>
            </a:r>
            <a:r>
              <a:rPr lang="ko-KR" altLang="en-US" sz="1000" dirty="0">
                <a:solidFill>
                  <a:schemeClr val="tx1"/>
                </a:solidFill>
              </a:rPr>
              <a:t>의 값 복사</a:t>
            </a:r>
          </a:p>
        </p:txBody>
      </p:sp>
      <p:sp>
        <p:nvSpPr>
          <p:cNvPr id="105" name="모서리가 둥근 사각형 설명선 104"/>
          <p:cNvSpPr/>
          <p:nvPr/>
        </p:nvSpPr>
        <p:spPr>
          <a:xfrm>
            <a:off x="3455342" y="3829484"/>
            <a:ext cx="730842" cy="646747"/>
          </a:xfrm>
          <a:prstGeom prst="wedgeRoundRectCallout">
            <a:avLst>
              <a:gd name="adj1" fmla="val 94911"/>
              <a:gd name="adj2" fmla="val -56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m, n</a:t>
            </a:r>
            <a:r>
              <a:rPr lang="ko-KR" altLang="en-US" sz="1000" dirty="0">
                <a:solidFill>
                  <a:schemeClr val="tx1"/>
                </a:solidFill>
              </a:rPr>
              <a:t>의 주소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106" name="모서리가 둥근 사각형 설명선 105"/>
          <p:cNvSpPr/>
          <p:nvPr/>
        </p:nvSpPr>
        <p:spPr>
          <a:xfrm>
            <a:off x="7831591" y="4509120"/>
            <a:ext cx="730842" cy="376796"/>
          </a:xfrm>
          <a:prstGeom prst="wedgeRoundRectCallout">
            <a:avLst>
              <a:gd name="adj1" fmla="val 11057"/>
              <a:gd name="adj2" fmla="val 996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m, n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변경</a:t>
            </a:r>
          </a:p>
        </p:txBody>
      </p:sp>
      <p:sp>
        <p:nvSpPr>
          <p:cNvPr id="107" name="모서리가 둥근 사각형 설명선 106"/>
          <p:cNvSpPr/>
          <p:nvPr/>
        </p:nvSpPr>
        <p:spPr>
          <a:xfrm>
            <a:off x="7687310" y="1154733"/>
            <a:ext cx="845130" cy="387099"/>
          </a:xfrm>
          <a:prstGeom prst="wedgeRoundRectCallout">
            <a:avLst>
              <a:gd name="adj1" fmla="val 11057"/>
              <a:gd name="adj2" fmla="val 996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m, n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변화 없음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497008" y="2896663"/>
            <a:ext cx="409086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2 9</a:t>
            </a:r>
          </a:p>
        </p:txBody>
      </p:sp>
      <p:sp>
        <p:nvSpPr>
          <p:cNvPr id="142" name="직사각형 141"/>
          <p:cNvSpPr/>
          <p:nvPr/>
        </p:nvSpPr>
        <p:spPr>
          <a:xfrm>
            <a:off x="2474319" y="6114036"/>
            <a:ext cx="409086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9 2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3358" y="303516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값에 의한 호출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723095" y="6391035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주소에 의한 호출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9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값에 의한 호출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객체 전</a:t>
            </a:r>
            <a:r>
              <a:rPr lang="ko-KR" altLang="en-US" dirty="0"/>
              <a:t>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함수를 호출하는 쪽에서 객체 전달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 이름만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매개 변수 객체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매개 변수 객체의 공간이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호출하는 쪽의 객체가 매개 변수 객체에 그대로 복사됨</a:t>
            </a:r>
            <a:endParaRPr lang="en-US" altLang="ko-KR" dirty="0" smtClean="0"/>
          </a:p>
          <a:p>
            <a:pPr lvl="2"/>
            <a:r>
              <a:rPr lang="ko-KR" altLang="en-US" b="1" dirty="0" smtClean="0">
                <a:solidFill>
                  <a:srgbClr val="0070C0"/>
                </a:solidFill>
              </a:rPr>
              <a:t>매개 변수 객체의 </a:t>
            </a:r>
            <a:r>
              <a:rPr lang="ko-KR" altLang="en-US" b="1" dirty="0" err="1">
                <a:solidFill>
                  <a:srgbClr val="0070C0"/>
                </a:solidFill>
              </a:rPr>
              <a:t>생성자는</a:t>
            </a:r>
            <a:r>
              <a:rPr lang="ko-KR" altLang="en-US" b="1" dirty="0">
                <a:solidFill>
                  <a:srgbClr val="0070C0"/>
                </a:solidFill>
              </a:rPr>
              <a:t> 호출되지 않음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/>
              <a:t>함수 종료</a:t>
            </a:r>
            <a:endParaRPr lang="en-US" altLang="ko-KR" dirty="0" smtClean="0"/>
          </a:p>
          <a:p>
            <a:pPr lvl="2"/>
            <a:r>
              <a:rPr lang="ko-KR" altLang="en-US" b="1" dirty="0" smtClean="0">
                <a:solidFill>
                  <a:srgbClr val="0070C0"/>
                </a:solidFill>
              </a:rPr>
              <a:t>매개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변수 객체의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소멸자</a:t>
            </a:r>
            <a:r>
              <a:rPr lang="ko-KR" altLang="en-US" b="1" dirty="0" smtClean="0">
                <a:solidFill>
                  <a:srgbClr val="0070C0"/>
                </a:solidFill>
              </a:rPr>
              <a:t> 호출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i="1" dirty="0" smtClean="0">
                <a:solidFill>
                  <a:srgbClr val="FF0000"/>
                </a:solidFill>
              </a:rPr>
              <a:t>값에 의한 호출 시 매개 변수 객체의 생성자가 실행되지 않는 이유</a:t>
            </a:r>
            <a:r>
              <a:rPr lang="en-US" altLang="ko-KR" i="1" dirty="0" smtClean="0">
                <a:solidFill>
                  <a:srgbClr val="FF0000"/>
                </a:solidFill>
              </a:rPr>
              <a:t>?</a:t>
            </a: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호출되는 순간의 </a:t>
            </a:r>
            <a:r>
              <a:rPr lang="ko-KR" altLang="en-US" dirty="0" err="1" smtClean="0">
                <a:solidFill>
                  <a:srgbClr val="0070C0"/>
                </a:solidFill>
              </a:rPr>
              <a:t>실인자</a:t>
            </a:r>
            <a:r>
              <a:rPr lang="ko-KR" altLang="en-US" dirty="0" smtClean="0">
                <a:solidFill>
                  <a:srgbClr val="0070C0"/>
                </a:solidFill>
              </a:rPr>
              <a:t> 객체 상태를 매개 변수 객체에 그대로 전달하기 위함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6516216" y="3423501"/>
            <a:ext cx="1872208" cy="504056"/>
          </a:xfrm>
          <a:prstGeom prst="wedgeRoundRectCallout">
            <a:avLst>
              <a:gd name="adj1" fmla="val -63934"/>
              <a:gd name="adj2" fmla="val -2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객체의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소멸자의 비대칭 실행 구조</a:t>
            </a:r>
          </a:p>
        </p:txBody>
      </p:sp>
      <p:sp>
        <p:nvSpPr>
          <p:cNvPr id="6" name="자유형 5"/>
          <p:cNvSpPr/>
          <p:nvPr/>
        </p:nvSpPr>
        <p:spPr>
          <a:xfrm>
            <a:off x="4849906" y="3316941"/>
            <a:ext cx="1431563" cy="717177"/>
          </a:xfrm>
          <a:custGeom>
            <a:avLst/>
            <a:gdLst>
              <a:gd name="connsiteX0" fmla="*/ 0 w 1431563"/>
              <a:gd name="connsiteY0" fmla="*/ 717177 h 717177"/>
              <a:gd name="connsiteX1" fmla="*/ 1371600 w 1431563"/>
              <a:gd name="connsiteY1" fmla="*/ 376518 h 717177"/>
              <a:gd name="connsiteX2" fmla="*/ 1057835 w 1431563"/>
              <a:gd name="connsiteY2" fmla="*/ 0 h 7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1563" h="717177">
                <a:moveTo>
                  <a:pt x="0" y="717177"/>
                </a:moveTo>
                <a:cubicBezTo>
                  <a:pt x="597647" y="606612"/>
                  <a:pt x="1195294" y="496047"/>
                  <a:pt x="1371600" y="376518"/>
                </a:cubicBezTo>
                <a:cubicBezTo>
                  <a:pt x="1547906" y="256989"/>
                  <a:pt x="1302870" y="128494"/>
                  <a:pt x="1057835" y="0"/>
                </a:cubicBezTo>
              </a:path>
            </a:pathLst>
          </a:custGeom>
          <a:noFill/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3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87622"/>
            <a:ext cx="8349652" cy="6370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67544" y="35332"/>
            <a:ext cx="8102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'</a:t>
            </a:r>
            <a:r>
              <a:rPr lang="ko-KR" altLang="en-US" dirty="0"/>
              <a:t>값에 의한 호출</a:t>
            </a:r>
            <a:r>
              <a:rPr lang="en-US" altLang="ko-KR" dirty="0"/>
              <a:t>' </a:t>
            </a:r>
            <a:r>
              <a:rPr lang="ko-KR" altLang="en-US" dirty="0"/>
              <a:t>방식으로 </a:t>
            </a:r>
            <a:r>
              <a:rPr lang="en-US" altLang="ko-KR" dirty="0"/>
              <a:t>increase(Circle c) </a:t>
            </a:r>
            <a:r>
              <a:rPr lang="ko-KR" altLang="en-US" dirty="0"/>
              <a:t>함수가 호출되는 과정</a:t>
            </a:r>
          </a:p>
        </p:txBody>
      </p:sp>
    </p:spTree>
    <p:extLst>
      <p:ext uri="{BB962C8B-B14F-4D97-AF65-F5344CB8AC3E}">
        <p14:creationId xmlns:p14="http://schemas.microsoft.com/office/powerpoint/2010/main" val="156272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 </a:t>
            </a:r>
            <a:r>
              <a:rPr lang="ko-KR" altLang="en-US" dirty="0" smtClean="0"/>
              <a:t>‘</a:t>
            </a:r>
            <a:r>
              <a:rPr lang="ko-KR" altLang="en-US" dirty="0"/>
              <a:t>값에 의한 호출’시 </a:t>
            </a:r>
            <a:r>
              <a:rPr lang="ko-KR" altLang="en-US" dirty="0" smtClean="0"/>
              <a:t>매개 변수의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/>
              <a:t>실행되지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405419"/>
            <a:ext cx="4290055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private: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</a:t>
            </a:r>
          </a:p>
          <a:p>
            <a:pPr defTabSz="180000"/>
            <a:r>
              <a:rPr lang="en-US" altLang="ko-KR" sz="1200" dirty="0"/>
              <a:t>	~Circle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 { return 3.14*radius*radius;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getRadius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{ return </a:t>
            </a:r>
            <a:r>
              <a:rPr lang="en-US" altLang="ko-KR" sz="1200" dirty="0"/>
              <a:t>radius</a:t>
            </a:r>
            <a:r>
              <a:rPr lang="en-US" altLang="ko-KR" sz="1200" dirty="0" smtClean="0"/>
              <a:t>; 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</a:t>
            </a:r>
            <a:r>
              <a:rPr lang="en-US" altLang="ko-KR" sz="1200" dirty="0" smtClean="0"/>
              <a:t>{ this-</a:t>
            </a:r>
            <a:r>
              <a:rPr lang="en-US" altLang="ko-KR" sz="1200" dirty="0"/>
              <a:t>&gt;radius = </a:t>
            </a:r>
            <a:r>
              <a:rPr lang="en-US" altLang="ko-KR" sz="1200" dirty="0" smtClean="0"/>
              <a:t>radius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Circle::Circle() 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{</a:t>
            </a:r>
          </a:p>
          <a:p>
            <a:pPr defTabSz="180000"/>
            <a:r>
              <a:rPr lang="en-US" altLang="ko-KR" sz="1200" dirty="0"/>
              <a:t>	this-&gt;radius = radius;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Circle::~Circle() {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cout</a:t>
            </a:r>
            <a:r>
              <a:rPr lang="en-US" altLang="ko-KR" sz="1200" b="1" dirty="0"/>
              <a:t> &lt;&lt; "</a:t>
            </a:r>
            <a:r>
              <a:rPr lang="ko-KR" altLang="en-US" sz="1200" b="1" dirty="0" err="1"/>
              <a:t>소멸자</a:t>
            </a:r>
            <a:r>
              <a:rPr lang="ko-KR" altLang="en-US" sz="1200" b="1" dirty="0"/>
              <a:t> 실행 </a:t>
            </a:r>
            <a:r>
              <a:rPr lang="en-US" altLang="ko-KR" sz="1200" b="1" dirty="0"/>
              <a:t>radius = " &lt;&lt; radius &lt;&lt; </a:t>
            </a:r>
            <a:r>
              <a:rPr lang="en-US" altLang="ko-KR" sz="1200" b="1" dirty="0" err="1"/>
              <a:t>endl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b="1" dirty="0" smtClean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57800" y="2974700"/>
            <a:ext cx="3024336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void </a:t>
            </a:r>
            <a:r>
              <a:rPr lang="en-US" altLang="ko-KR" sz="1200" b="1" dirty="0" smtClean="0"/>
              <a:t>increase(Circle </a:t>
            </a:r>
            <a:r>
              <a:rPr lang="en-US" altLang="ko-KR" sz="1200" b="1" dirty="0"/>
              <a:t>c)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 = </a:t>
            </a:r>
            <a:r>
              <a:rPr lang="en-US" altLang="ko-KR" sz="1200" dirty="0" err="1"/>
              <a:t>c.getRadius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c.setRadius</a:t>
            </a:r>
            <a:r>
              <a:rPr lang="en-US" altLang="ko-KR" sz="1200" dirty="0"/>
              <a:t>(r+1);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waffle(30);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increase(waffle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waffle.getRadius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96136" y="5422972"/>
            <a:ext cx="2286000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31</a:t>
            </a:r>
          </a:p>
          <a:p>
            <a:r>
              <a:rPr lang="en-US" altLang="ko-KR" sz="1200" dirty="0"/>
              <a:t>30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757599" y="5295553"/>
            <a:ext cx="894521" cy="254838"/>
          </a:xfrm>
          <a:prstGeom prst="wedgeRoundRectCallout">
            <a:avLst>
              <a:gd name="adj1" fmla="val 75477"/>
              <a:gd name="adj2" fmla="val 522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waffle </a:t>
            </a:r>
            <a:r>
              <a:rPr lang="ko-KR" altLang="en-US" sz="10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856156" y="5849450"/>
            <a:ext cx="720080" cy="277100"/>
          </a:xfrm>
          <a:prstGeom prst="wedgeRoundRectCallout">
            <a:avLst>
              <a:gd name="adj1" fmla="val -85747"/>
              <a:gd name="adj2" fmla="val -717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 </a:t>
            </a:r>
            <a:r>
              <a:rPr lang="ko-KR" altLang="en-US" sz="1000" dirty="0">
                <a:solidFill>
                  <a:schemeClr val="tx1"/>
                </a:solidFill>
              </a:rPr>
              <a:t>소멸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804610" y="5206948"/>
            <a:ext cx="1229201" cy="432048"/>
          </a:xfrm>
          <a:prstGeom prst="wedgeRoundRectCallout">
            <a:avLst>
              <a:gd name="adj1" fmla="val -70662"/>
              <a:gd name="adj2" fmla="val 751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실행되지 않았음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789694" y="6126550"/>
            <a:ext cx="894521" cy="254838"/>
          </a:xfrm>
          <a:prstGeom prst="wedgeRoundRectCallout">
            <a:avLst>
              <a:gd name="adj1" fmla="val 74315"/>
              <a:gd name="adj2" fmla="val -537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waffle </a:t>
            </a:r>
            <a:r>
              <a:rPr lang="ko-KR" altLang="en-US" sz="1000" dirty="0">
                <a:solidFill>
                  <a:schemeClr val="tx1"/>
                </a:solidFill>
              </a:rPr>
              <a:t>소멸</a:t>
            </a:r>
          </a:p>
        </p:txBody>
      </p:sp>
      <p:sp>
        <p:nvSpPr>
          <p:cNvPr id="3" name="자유형 2"/>
          <p:cNvSpPr/>
          <p:nvPr/>
        </p:nvSpPr>
        <p:spPr>
          <a:xfrm>
            <a:off x="6535271" y="3140969"/>
            <a:ext cx="772751" cy="1233808"/>
          </a:xfrm>
          <a:custGeom>
            <a:avLst/>
            <a:gdLst>
              <a:gd name="connsiteX0" fmla="*/ 0 w 772751"/>
              <a:gd name="connsiteY0" fmla="*/ 1165411 h 1165411"/>
              <a:gd name="connsiteX1" fmla="*/ 770964 w 772751"/>
              <a:gd name="connsiteY1" fmla="*/ 430306 h 1165411"/>
              <a:gd name="connsiteX2" fmla="*/ 170329 w 772751"/>
              <a:gd name="connsiteY2" fmla="*/ 0 h 116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751" h="1165411">
                <a:moveTo>
                  <a:pt x="0" y="1165411"/>
                </a:moveTo>
                <a:cubicBezTo>
                  <a:pt x="371288" y="894976"/>
                  <a:pt x="742576" y="624541"/>
                  <a:pt x="770964" y="430306"/>
                </a:cubicBezTo>
                <a:cubicBezTo>
                  <a:pt x="799352" y="236071"/>
                  <a:pt x="484840" y="118035"/>
                  <a:pt x="170329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7496116" y="3805646"/>
            <a:ext cx="1252348" cy="343434"/>
          </a:xfrm>
          <a:prstGeom prst="wedgeRoundRectCallout">
            <a:avLst>
              <a:gd name="adj1" fmla="val -69999"/>
              <a:gd name="adj2" fmla="val -508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waffle</a:t>
            </a:r>
            <a:r>
              <a:rPr lang="ko-KR" altLang="en-US" sz="1000" dirty="0">
                <a:solidFill>
                  <a:schemeClr val="tx1"/>
                </a:solidFill>
              </a:rPr>
              <a:t>의 내용이 그대로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에 복사</a:t>
            </a:r>
          </a:p>
        </p:txBody>
      </p:sp>
    </p:spTree>
    <p:extLst>
      <p:ext uri="{BB962C8B-B14F-4D97-AF65-F5344CB8AC3E}">
        <p14:creationId xmlns:p14="http://schemas.microsoft.com/office/powerpoint/2010/main" val="317314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81964" y="188640"/>
            <a:ext cx="8962036" cy="67945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값에 의한 호출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시에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소멸자의 비대칭 실행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7461548" cy="538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22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7855</TotalTime>
  <Words>2149</Words>
  <Application>Microsoft Office PowerPoint</Application>
  <PresentationFormat>화면 슬라이드 쇼(4:3)</PresentationFormat>
  <Paragraphs>905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맑은 고딕</vt:lpstr>
      <vt:lpstr>바탕</vt:lpstr>
      <vt:lpstr>휴먼편지체</vt:lpstr>
      <vt:lpstr>Arial</vt:lpstr>
      <vt:lpstr>Wingdings</vt:lpstr>
      <vt:lpstr>Wingdings 2</vt:lpstr>
      <vt:lpstr>가을</vt:lpstr>
      <vt:lpstr>PowerPoint 프레젠테이션</vt:lpstr>
      <vt:lpstr>학습 목표</vt:lpstr>
      <vt:lpstr>함수의 인자 전달 방식 리뷰</vt:lpstr>
      <vt:lpstr>값에 의한 호출과 주소에 의한 호출</vt:lpstr>
      <vt:lpstr>PowerPoint 프레젠테이션</vt:lpstr>
      <vt:lpstr>‘값에 의한 호출’로 객체 전달</vt:lpstr>
      <vt:lpstr>PowerPoint 프레젠테이션</vt:lpstr>
      <vt:lpstr>예제 5-1 ‘값에 의한 호출’시 매개 변수의 생성자 실행되지 않음 </vt:lpstr>
      <vt:lpstr>‘값에 의한 호출’시에 생성자와 소멸자의 비대칭 실행</vt:lpstr>
      <vt:lpstr>함수에 객체 전달 – ‘주소에 의한 호출’로</vt:lpstr>
      <vt:lpstr>PowerPoint 프레젠테이션</vt:lpstr>
      <vt:lpstr>객체 치환 및 객체 리턴</vt:lpstr>
      <vt:lpstr>예제 5–3 객체 리턴</vt:lpstr>
      <vt:lpstr>참조란?</vt:lpstr>
      <vt:lpstr>참조 변수</vt:lpstr>
      <vt:lpstr>참조 변수 선언 및 사용 사례</vt:lpstr>
      <vt:lpstr>예제 5–3 기본 타입 변수에 대한 참조</vt:lpstr>
      <vt:lpstr>예제 5–4 객체에 대한 참조</vt:lpstr>
      <vt:lpstr>참조에 의한 호출</vt:lpstr>
      <vt:lpstr>참조에 의한 호출 사례</vt:lpstr>
      <vt:lpstr>참조 매개변수가 필요한 사례</vt:lpstr>
      <vt:lpstr>예제 5-5 참조 매개 변수로 평균 리턴하기</vt:lpstr>
      <vt:lpstr>예제 5–6 참조에 의한 호출로 Circle 객체에 참조 전달</vt:lpstr>
      <vt:lpstr>예제 5–7(실습) 참조 매개 변수를 가진 함수 만들기 연습</vt:lpstr>
      <vt:lpstr>예제 5-7 정답</vt:lpstr>
      <vt:lpstr>참조 리턴</vt:lpstr>
      <vt:lpstr>값을 리턴하는 함수 vs. 참조를 리턴하는 함수</vt:lpstr>
      <vt:lpstr>예제 5–8 간단한 참조 리턴 사례</vt:lpstr>
      <vt:lpstr>얕은 복사와 깊은 복사</vt:lpstr>
      <vt:lpstr>C++에서 얕은 복사와 깊은 복사</vt:lpstr>
      <vt:lpstr>C++에서 객체의 복사</vt:lpstr>
      <vt:lpstr>복사 생성자</vt:lpstr>
      <vt:lpstr>복사 생성 과정</vt:lpstr>
      <vt:lpstr>예제 5–9 Circle의 복사 생성자와 객체 복사</vt:lpstr>
      <vt:lpstr>디폴트 복사 생성자</vt:lpstr>
      <vt:lpstr>디폴트 복사 생성자 사례</vt:lpstr>
      <vt:lpstr>예제 5–10 얕은 복사 생성자를 사용하여 프로그램이 비정상 종료되는 경우</vt:lpstr>
      <vt:lpstr>PowerPoint 프레젠테이션</vt:lpstr>
      <vt:lpstr>예제 5-10의 실행 결과</vt:lpstr>
      <vt:lpstr>예제 5-10의  실행 과정</vt:lpstr>
      <vt:lpstr>PowerPoint 프레젠테이션</vt:lpstr>
      <vt:lpstr>예제 5–11 깊은 복사 생성자를 가진 정상적인 Person 클래스</vt:lpstr>
      <vt:lpstr>PowerPoint 프레젠테이션</vt:lpstr>
      <vt:lpstr>예제 5-11의 실행 결과</vt:lpstr>
      <vt:lpstr>예제 5-11의  실행 과정</vt:lpstr>
      <vt:lpstr>PowerPoint 프레젠테이션</vt:lpstr>
      <vt:lpstr>예제 5-12 묵시적 복사 생성에 의해 복사 생성자가 자동 호출되는 경우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403</cp:revision>
  <dcterms:created xsi:type="dcterms:W3CDTF">2011-08-27T14:53:28Z</dcterms:created>
  <dcterms:modified xsi:type="dcterms:W3CDTF">2018-02-05T03:52:45Z</dcterms:modified>
</cp:coreProperties>
</file>