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22"/>
  </p:notesMasterIdLst>
  <p:sldIdLst>
    <p:sldId id="261" r:id="rId2"/>
    <p:sldId id="280" r:id="rId3"/>
    <p:sldId id="281" r:id="rId4"/>
    <p:sldId id="282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4" r:id="rId15"/>
    <p:sldId id="307" r:id="rId16"/>
    <p:sldId id="311" r:id="rId17"/>
    <p:sldId id="310" r:id="rId18"/>
    <p:sldId id="313" r:id="rId19"/>
    <p:sldId id="309" r:id="rId20"/>
    <p:sldId id="312" r:id="rId21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FF1CB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89252" autoAdjust="0"/>
  </p:normalViewPr>
  <p:slideViewPr>
    <p:cSldViewPr>
      <p:cViewPr varScale="1">
        <p:scale>
          <a:sx n="109" d="100"/>
          <a:sy n="109" d="100"/>
        </p:scale>
        <p:origin x="15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C238408C-6839-46EE-8131-EDA75C487F2E}" type="datetimeFigureOut">
              <a:rPr lang="ko-KR" altLang="en-US"/>
              <a:pPr/>
              <a:t>2023. 3. 14.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4087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중세기 영국에서 내려오는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Law (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관습법 이라고 많이 불리죠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?)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보면 이 말에 관한 언급이 있답니다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남편이 자기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와이프에게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불만이 있어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벌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체벌을 할 때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와이프를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때릴수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있는 회초리 따위의 나무 두께가 해당하는 남편의 엄지손가락 보다 두꺼우면 안 된다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법이 있었답니다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이 표현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"rule of thumb -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엄지손가락의 법칙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생기게 된거구요</a:t>
            </a:r>
            <a:endParaRPr lang="ko-KR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3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중세기 영국에서 내려오는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Law (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관습법 이라고 많이 불리죠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?)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보면 이 말에 관한 언급이 있답니다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남편이 자기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와이프에게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불만이 있어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벌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체벌을 할 때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와이프를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때릴수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있는 회초리 따위의 나무 두께가 해당하는 남편의 엄지손가락 보다 두꺼우면 안 된다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법이 있었답니다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이 표현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"rule of thumb -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엄지손가락의 법칙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생기게 된거구요</a:t>
            </a:r>
            <a:endParaRPr lang="ko-KR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0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8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2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8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1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4953000"/>
            <a:ext cx="9144000" cy="1912088"/>
            <a:chOff x="0" y="4832896"/>
            <a:chExt cx="9144000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 userDrawn="1"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altLang="ko-KR"/>
              <a:t>2006/6/30</a:t>
            </a:r>
            <a:endParaRPr kumimoji="1" lang="ko-KR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kumimoji="1" lang="ko-KR" altLang="en-US"/>
              <a:t>공학입문설계          </a:t>
            </a:r>
            <a:r>
              <a:rPr kumimoji="1" lang="en-US" altLang="ko-KR"/>
              <a:t>http://electoy.tistory.com</a:t>
            </a:r>
            <a:endParaRPr kumimoji="1" lang="ko-KR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AC53DF-4216-466D-99A7-94400E6C2A25}" type="slidenum">
              <a:rPr lang="en-US" altLang="ko-KR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solidFill>
                  <a:schemeClr val="tx2"/>
                </a:solidFill>
              </a:rPr>
              <a:t>2006/6/30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1"/>
            <a:r>
              <a:rPr kumimoji="1" lang="ko-KR" altLang="en-US" sz="1100">
                <a:solidFill>
                  <a:schemeClr val="tx2"/>
                </a:solidFill>
              </a:rPr>
              <a:t>공학입문설계          </a:t>
            </a:r>
            <a:r>
              <a:rPr kumimoji="1" lang="en-US" altLang="ko-KR" sz="1100">
                <a:solidFill>
                  <a:schemeClr val="tx2"/>
                </a:solidFill>
              </a:rPr>
              <a:t>http://electoy.tistory.com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latinLnBrk="1"/>
            <a:fld id="{72AC53DF-4216-466D-99A7-94400E6C2A25}" type="slidenum">
              <a:rPr kumimoji="1" lang="ko-KR" sz="1200" smtClean="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solidFill>
                  <a:schemeClr val="tx2"/>
                </a:solidFill>
              </a:rPr>
              <a:t>2006/6/30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1"/>
            <a:r>
              <a:rPr kumimoji="1" lang="ko-KR" altLang="en-US" sz="1100">
                <a:solidFill>
                  <a:schemeClr val="tx2"/>
                </a:solidFill>
              </a:rPr>
              <a:t>공학입문설계          </a:t>
            </a:r>
            <a:r>
              <a:rPr kumimoji="1" lang="en-US" altLang="ko-KR" sz="1100">
                <a:solidFill>
                  <a:schemeClr val="tx2"/>
                </a:solidFill>
              </a:rPr>
              <a:t>http://electoy.tistory.com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latinLnBrk="1"/>
            <a:fld id="{72AC53DF-4216-466D-99A7-94400E6C2A25}" type="slidenum">
              <a:rPr kumimoji="1" lang="ko-KR" sz="1200" smtClean="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2006/6/30</a:t>
            </a:r>
            <a:endParaRPr kumimoji="1"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공학입문설계          </a:t>
            </a:r>
            <a:r>
              <a:rPr kumimoji="1" lang="en-US" altLang="ko-KR"/>
              <a:t>http://electoy.tistory.com</a:t>
            </a:r>
            <a:endParaRPr kumimoji="1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ko-KR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2006/6/30</a:t>
            </a:r>
            <a:endParaRPr kumimoji="1"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공학입문설계          </a:t>
            </a:r>
            <a:r>
              <a:rPr kumimoji="1" lang="en-US" altLang="ko-KR"/>
              <a:t>http://electoy.tistory.com</a:t>
            </a:r>
            <a:endParaRPr kumimoji="1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ko-KR" smtClean="0"/>
              <a:pPr/>
              <a:t>‹#›</a:t>
            </a:fld>
            <a:endParaRPr kumimoji="1"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solidFill>
                  <a:schemeClr val="tx2"/>
                </a:solidFill>
              </a:rPr>
              <a:t>2006/6/30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1"/>
            <a:r>
              <a:rPr kumimoji="1" lang="ko-KR" altLang="en-US" sz="1100">
                <a:solidFill>
                  <a:schemeClr val="tx2"/>
                </a:solidFill>
              </a:rPr>
              <a:t>공학입문설계          </a:t>
            </a:r>
            <a:r>
              <a:rPr kumimoji="1" lang="en-US" altLang="ko-KR" sz="1100">
                <a:solidFill>
                  <a:schemeClr val="tx2"/>
                </a:solidFill>
              </a:rPr>
              <a:t>http://electoy.tistory.com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latinLnBrk="1"/>
            <a:fld id="{72AC53DF-4216-466D-99A7-94400E6C2A25}" type="slidenum">
              <a:rPr kumimoji="1" lang="ko-KR" sz="1200" smtClean="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2006/6/30</a:t>
            </a:r>
            <a:endParaRPr kumimoji="1"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공학입문설계          </a:t>
            </a:r>
            <a:r>
              <a:rPr kumimoji="1" lang="en-US" altLang="ko-KR"/>
              <a:t>http://electoy.tistory.com</a:t>
            </a:r>
            <a:endParaRPr kumimoji="1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ko-KR" smtClean="0"/>
              <a:pPr/>
              <a:t>‹#›</a:t>
            </a:fld>
            <a:endParaRPr kumimoji="1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2006/6/30</a:t>
            </a:r>
            <a:endParaRPr kumimoji="1"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공학입문설계          </a:t>
            </a:r>
            <a:r>
              <a:rPr kumimoji="1" lang="en-US" altLang="ko-KR"/>
              <a:t>http://electoy.tistory.com</a:t>
            </a:r>
            <a:endParaRPr kumimoji="1"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ko-KR" smtClean="0"/>
              <a:pPr/>
              <a:t>‹#›</a:t>
            </a:fld>
            <a:endParaRPr kumimoji="1"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2006/6/30</a:t>
            </a:r>
            <a:endParaRPr kumimoji="1"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공학입문설계          </a:t>
            </a:r>
            <a:r>
              <a:rPr kumimoji="1" lang="en-US" altLang="ko-KR"/>
              <a:t>http://electoy.tistory.com</a:t>
            </a:r>
            <a:endParaRPr kumimoji="1"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ko-KR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kumimoji="1" lang="en-US" altLang="ko-KR">
                <a:solidFill>
                  <a:schemeClr val="tx2"/>
                </a:solidFill>
              </a:rPr>
              <a:t>2006/6/30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1"/>
            <a:r>
              <a:rPr kumimoji="1" lang="ko-KR" altLang="en-US" sz="1100">
                <a:solidFill>
                  <a:schemeClr val="tx2"/>
                </a:solidFill>
              </a:rPr>
              <a:t>공학입문설계          </a:t>
            </a:r>
            <a:r>
              <a:rPr kumimoji="1" lang="en-US" altLang="ko-KR" sz="1100">
                <a:solidFill>
                  <a:schemeClr val="tx2"/>
                </a:solidFill>
              </a:rPr>
              <a:t>http://electoy.tistory.com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latinLnBrk="1"/>
            <a:fld id="{72AC53DF-4216-466D-99A7-94400E6C2A25}" type="slidenum">
              <a:rPr kumimoji="1" lang="ko-KR" sz="1200" smtClean="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1" lang="en-US" altLang="ko-KR">
                <a:solidFill>
                  <a:schemeClr val="tx2"/>
                </a:solidFill>
              </a:rPr>
              <a:t>2006/6/30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 latinLnBrk="1"/>
            <a:r>
              <a:rPr kumimoji="1" lang="ko-KR" altLang="en-US" sz="1100">
                <a:solidFill>
                  <a:schemeClr val="tx2"/>
                </a:solidFill>
              </a:rPr>
              <a:t>공학입문설계          </a:t>
            </a:r>
            <a:r>
              <a:rPr kumimoji="1" lang="en-US" altLang="ko-KR" sz="1100">
                <a:solidFill>
                  <a:schemeClr val="tx2"/>
                </a:solidFill>
              </a:rPr>
              <a:t>http://electoy.tistory.com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latinLnBrk="1"/>
            <a:fld id="{72AC53DF-4216-466D-99A7-94400E6C2A25}" type="slidenum">
              <a:rPr kumimoji="1" lang="ko-KR" sz="1200" smtClean="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kumimoji="1" lang="en-US" altLang="ko-KR">
                <a:solidFill>
                  <a:schemeClr val="tx2"/>
                </a:solidFill>
              </a:rPr>
              <a:t>2006/6/30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latinLnBrk="1"/>
            <a:r>
              <a:rPr kumimoji="1" lang="ko-KR" altLang="en-US" sz="1100">
                <a:solidFill>
                  <a:schemeClr val="tx2"/>
                </a:solidFill>
              </a:rPr>
              <a:t>공학입문설계          </a:t>
            </a:r>
            <a:r>
              <a:rPr kumimoji="1" lang="en-US" altLang="ko-KR" sz="1100">
                <a:solidFill>
                  <a:schemeClr val="tx2"/>
                </a:solidFill>
              </a:rPr>
              <a:t>http://electoy.tistory.com</a:t>
            </a:r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l" latinLnBrk="1"/>
            <a:fld id="{72AC53DF-4216-466D-99A7-94400E6C2A25}" type="slidenum">
              <a:rPr kumimoji="1" lang="ko-KR" sz="1200" smtClean="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5hO-Us-nJWgaXQrGrE9AOKhJlu9vce34V8MfRzn0AM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 dirty="0" err="1">
                <a:latin typeface="+mj-ea"/>
              </a:rPr>
              <a:t>의사소통과</a:t>
            </a:r>
            <a:r>
              <a:rPr altLang="en-US" dirty="0">
                <a:latin typeface="+mj-ea"/>
              </a:rPr>
              <a:t> </a:t>
            </a:r>
            <a:r>
              <a:rPr altLang="en-US" dirty="0" err="1">
                <a:latin typeface="+mj-ea"/>
              </a:rPr>
              <a:t>발표</a:t>
            </a:r>
            <a:endParaRPr lang="ko-KR" altLang="en-US" dirty="0">
              <a:latin typeface="+mj-ea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altLang="en-US"/>
              <a:t>컴퓨터 창의 설계</a:t>
            </a:r>
            <a:endParaRPr kumimoji="1" 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9) 발표의 첫 마디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선입견을 깨뜨리는 말, 유대 관계를 촉진하는 말, 오늘 배울 내용을 포괄하는 내용, 호기심과 기대를 불러일으키는 내용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농담으로 발표를 시작하는 것은 좋지 못함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처음부터 바로 파워포인트,</a:t>
            </a:r>
            <a:r>
              <a:rPr lang="en-US" altLang="ko-KR" sz="2000" dirty="0">
                <a:ea typeface="굴림" pitchFamily="50" charset="-127"/>
              </a:rPr>
              <a:t>OHP</a:t>
            </a:r>
            <a:r>
              <a:rPr lang="ko-KR" altLang="en-US" sz="2000" dirty="0">
                <a:ea typeface="굴림" pitchFamily="50" charset="-127"/>
              </a:rPr>
              <a:t>등의 시각적 자료를 보여주는 것을 삼가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간단한 배경을 설명한 다음 기자재 활용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겸손한 표현으로 발표를 시작하지 말자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자신감 있고 열의 있는 태도로 발표를 시작</a:t>
            </a:r>
          </a:p>
          <a:p>
            <a:pPr eaLnBrk="1" hangingPunct="1"/>
            <a:endParaRPr lang="ko-KR" altLang="en-US" dirty="0">
              <a:ea typeface="굴림" pitchFamily="50" charset="-127"/>
            </a:endParaRP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B90C8-EE81-45AE-BDED-28F4CB6EC532}" type="slidenum">
              <a:rPr lang="ko-KR" altLang="en-US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10) 발표 태도와 어조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연설하듯이 하지 말고 이야기 하듯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노트나 교재를 줄줄 읽어서는 안됨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발표할 내용을 완벽하게 이해한 다음 자신의 이야기로 설명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발표 중간 중간, 목소리의 높이와 속도에 변화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강조 부분=&gt; 크게, 주의를 요구하는 부분</a:t>
            </a:r>
            <a:r>
              <a:rPr lang="ko-KR" altLang="en-US" sz="2000" dirty="0">
                <a:ea typeface="굴림" pitchFamily="50" charset="-127"/>
                <a:sym typeface="Wingdings" pitchFamily="2" charset="2"/>
              </a:rPr>
              <a:t> 천천히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  <a:sym typeface="Wingdings" pitchFamily="2" charset="2"/>
              </a:rPr>
              <a:t>침묵의 활용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발표 중간 이야기를 멈추면 청중은 긴장하여 집중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보조 자료의 적극적 활용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파워포인트, </a:t>
            </a:r>
            <a:r>
              <a:rPr lang="en-US" altLang="ko-KR" sz="2000" dirty="0">
                <a:ea typeface="굴림" pitchFamily="50" charset="-127"/>
              </a:rPr>
              <a:t>OHP</a:t>
            </a: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97833-7506-4DCE-9C80-33C6E16E6C81}" type="slidenum">
              <a:rPr lang="ko-KR" altLang="en-US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10) 발표 태도와 어조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청중의 눈을 마주치고 시선을 뿌리자.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시선은 천천히 이동, 눈이 아닌 고개를 돌린다.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정지한 것보다는 이동하면서 발표를 하자.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몸짓의 사용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청중의 신뢰도는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 말보다는 음성, 음성보다는 보이는 모습에 따라 커짐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자신감과 열의에 찬 모습이 중요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복장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머리,수염, 손톱 등 정리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스포츠 재킷 보다는 정장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붉은색 넥타이나 흰색 양말은 피한다.</a:t>
            </a:r>
          </a:p>
          <a:p>
            <a:pPr lvl="2"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001E8-2743-41EB-87D6-B518A0538BEA}" type="slidenum">
              <a:rPr lang="ko-KR" altLang="en-US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11) 마무리</a:t>
            </a:r>
          </a:p>
          <a:p>
            <a:pPr lvl="1"/>
            <a:r>
              <a:rPr lang="ko-KR" altLang="en-US" sz="2000" dirty="0">
                <a:ea typeface="굴림" pitchFamily="50" charset="-127"/>
              </a:rPr>
              <a:t>발표자가 제시한 내용을 요약</a:t>
            </a:r>
          </a:p>
          <a:p>
            <a:pPr lvl="1"/>
            <a:r>
              <a:rPr lang="ko-KR" altLang="en-US" sz="2000" dirty="0">
                <a:ea typeface="굴림" pitchFamily="50" charset="-127"/>
              </a:rPr>
              <a:t>발표자의 중심 생각을 다시 한번 강조</a:t>
            </a:r>
          </a:p>
          <a:p>
            <a:pPr lvl="1"/>
            <a:r>
              <a:rPr lang="ko-KR" altLang="en-US" sz="2000" dirty="0">
                <a:ea typeface="굴림" pitchFamily="50" charset="-127"/>
              </a:rPr>
              <a:t>발표한 내용에 대해 질문의 시간을 줌</a:t>
            </a:r>
          </a:p>
          <a:p>
            <a:pPr lvl="1"/>
            <a:r>
              <a:rPr lang="ko-KR" altLang="en-US" sz="2000" dirty="0">
                <a:ea typeface="굴림" pitchFamily="50" charset="-127"/>
              </a:rPr>
              <a:t>질문에 대한 답변</a:t>
            </a:r>
          </a:p>
          <a:p>
            <a:pPr lvl="2"/>
            <a:r>
              <a:rPr lang="ko-KR" altLang="en-US" sz="1800" dirty="0">
                <a:ea typeface="굴림" pitchFamily="50" charset="-127"/>
              </a:rPr>
              <a:t>모든 청중이 그  질문을 들었는지 확인하고, 발표자는 그 질문을 명확히 이해 했는지 확인</a:t>
            </a:r>
          </a:p>
          <a:p>
            <a:pPr lvl="2"/>
            <a:r>
              <a:rPr lang="ko-KR" altLang="en-US" sz="1800" dirty="0">
                <a:ea typeface="굴림" pitchFamily="50" charset="-127"/>
              </a:rPr>
              <a:t>질문에 대한 답이 끝난 후에는 다시 시선을 분산</a:t>
            </a:r>
          </a:p>
          <a:p>
            <a:pPr lvl="2"/>
            <a:r>
              <a:rPr lang="ko-KR" altLang="en-US" sz="1800" dirty="0">
                <a:ea typeface="굴림" pitchFamily="50" charset="-127"/>
              </a:rPr>
              <a:t>답변을 못할 경우</a:t>
            </a:r>
          </a:p>
          <a:p>
            <a:pPr lvl="3"/>
            <a:r>
              <a:rPr lang="ko-KR" altLang="en-US" sz="1600" dirty="0">
                <a:ea typeface="굴림" pitchFamily="50" charset="-127"/>
              </a:rPr>
              <a:t>정직하자..</a:t>
            </a:r>
          </a:p>
          <a:p>
            <a:pPr lvl="3"/>
            <a:r>
              <a:rPr lang="ko-KR" altLang="en-US" sz="1600" dirty="0">
                <a:ea typeface="굴림" pitchFamily="50" charset="-127"/>
              </a:rPr>
              <a:t>추후에 답변을 줄 것을 약속</a:t>
            </a:r>
          </a:p>
          <a:p>
            <a:pPr lvl="1"/>
            <a:r>
              <a:rPr lang="ko-KR" altLang="en-US" sz="2000" dirty="0">
                <a:ea typeface="굴림" pitchFamily="50" charset="-127"/>
              </a:rPr>
              <a:t>시간이 되면 추가적인 질문이 남았더라도 발표를 종료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954FF-8046-458D-B8C4-6D061E6F6CDE}" type="slidenum">
              <a:rPr lang="ko-KR" altLang="en-US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전략을 짜라</a:t>
            </a:r>
            <a:endParaRPr lang="en-US" altLang="ko-KR" dirty="0"/>
          </a:p>
          <a:p>
            <a:pPr lvl="1"/>
            <a:r>
              <a:rPr lang="ko-KR" altLang="en-US" dirty="0"/>
              <a:t>청중</a:t>
            </a:r>
            <a:r>
              <a:rPr lang="en-US" altLang="ko-KR" dirty="0"/>
              <a:t>, </a:t>
            </a:r>
            <a:r>
              <a:rPr lang="ko-KR" altLang="en-US" dirty="0"/>
              <a:t>발표 대상</a:t>
            </a:r>
            <a:r>
              <a:rPr lang="en-US" altLang="ko-KR" dirty="0"/>
              <a:t>, </a:t>
            </a:r>
            <a:r>
              <a:rPr lang="ko-KR" altLang="en-US" dirty="0"/>
              <a:t>발표 내용의 경중</a:t>
            </a:r>
            <a:r>
              <a:rPr lang="en-US" altLang="ko-KR" dirty="0"/>
              <a:t>, </a:t>
            </a:r>
            <a:r>
              <a:rPr lang="ko-KR" altLang="en-US" dirty="0"/>
              <a:t>발표 시간에 따라 전략 필요</a:t>
            </a:r>
            <a:endParaRPr lang="en-US" altLang="ko-KR" dirty="0"/>
          </a:p>
          <a:p>
            <a:r>
              <a:rPr lang="ko-KR" altLang="en-US" dirty="0"/>
              <a:t>발표자료에 유머 코드를 하나 넣는다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없으면 관심 유도 </a:t>
            </a:r>
            <a:r>
              <a:rPr lang="ko-KR" altLang="en-US" dirty="0" err="1"/>
              <a:t>힘듬</a:t>
            </a:r>
            <a:r>
              <a:rPr lang="en-US" altLang="ko-KR" dirty="0"/>
              <a:t>. </a:t>
            </a:r>
            <a:r>
              <a:rPr lang="ko-KR" altLang="en-US" dirty="0"/>
              <a:t>많으면 발표 주제를 흐림</a:t>
            </a:r>
            <a:endParaRPr lang="en-US" altLang="ko-KR" dirty="0"/>
          </a:p>
          <a:p>
            <a:r>
              <a:rPr lang="ko-KR" altLang="en-US" dirty="0"/>
              <a:t>발표 자료는 소소익선</a:t>
            </a:r>
            <a:endParaRPr lang="en-US" altLang="ko-KR" dirty="0"/>
          </a:p>
          <a:p>
            <a:pPr lvl="1"/>
            <a:r>
              <a:rPr lang="ko-KR" altLang="en-US" dirty="0"/>
              <a:t>짧은 문장</a:t>
            </a:r>
            <a:r>
              <a:rPr lang="en-US" altLang="ko-KR" dirty="0"/>
              <a:t>. </a:t>
            </a:r>
            <a:r>
              <a:rPr lang="ko-KR" altLang="en-US" dirty="0"/>
              <a:t>글 대신 그림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. </a:t>
            </a:r>
            <a:r>
              <a:rPr lang="ko-KR" altLang="en-US" dirty="0"/>
              <a:t>상세한 자료는 참고자료로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포인터는 필기 도구가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발표자는 포인터를 필기 도구로 여기는 경향</a:t>
            </a:r>
            <a:endParaRPr lang="en-US" altLang="ko-KR" dirty="0"/>
          </a:p>
          <a:p>
            <a:pPr lvl="1"/>
            <a:r>
              <a:rPr lang="ko-KR" altLang="en-US" dirty="0"/>
              <a:t>청중에게 포인터는 단순히 움직이는 점일 뿐</a:t>
            </a:r>
            <a:endParaRPr lang="en-US" altLang="ko-KR" dirty="0"/>
          </a:p>
          <a:p>
            <a:pPr lvl="1"/>
            <a:r>
              <a:rPr lang="ko-KR" altLang="en-US" dirty="0"/>
              <a:t>빠른 움직임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포인터로 시선 분산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ko-KR" altLang="en-US" dirty="0">
                <a:sym typeface="Wingdings" pitchFamily="2" charset="2"/>
              </a:rPr>
              <a:t>발표자의 시선 처리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항상 청중과 눈을 맞춰라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Z</a:t>
            </a:r>
            <a:r>
              <a:rPr lang="ko-KR" altLang="en-US" dirty="0">
                <a:sym typeface="Wingdings" pitchFamily="2" charset="2"/>
              </a:rPr>
              <a:t>자로 움직임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아군을 찾아라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아군과의 눈맞춤은 자주</a:t>
            </a:r>
            <a:r>
              <a:rPr lang="en-US" altLang="ko-KR" dirty="0">
                <a:sym typeface="Wingdings" pitchFamily="2" charset="2"/>
              </a:rPr>
              <a:t>!  </a:t>
            </a:r>
            <a:r>
              <a:rPr lang="ko-KR" altLang="en-US" dirty="0">
                <a:sym typeface="Wingdings" pitchFamily="2" charset="2"/>
              </a:rPr>
              <a:t>발표의 자신감 향상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 연습은 필수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발표 자료 </a:t>
            </a:r>
            <a:r>
              <a:rPr lang="en-US" altLang="ko-KR" dirty="0"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차 초안 완성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홀로 발표 연습 </a:t>
            </a:r>
            <a:r>
              <a:rPr lang="en-US" altLang="ko-KR" dirty="0">
                <a:sym typeface="Wingdings" pitchFamily="2" charset="2"/>
              </a:rPr>
              <a:t>3</a:t>
            </a:r>
            <a:r>
              <a:rPr lang="ko-KR" altLang="en-US" dirty="0">
                <a:sym typeface="Wingdings" pitchFamily="2" charset="2"/>
              </a:rPr>
              <a:t>번 정도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청중 앞 발표 연습 </a:t>
            </a:r>
            <a:r>
              <a:rPr lang="en-US" altLang="ko-KR" dirty="0"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회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모의 질문 필수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발표 시간 검증 및 의견에 따라 발표 자료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발표 문장 수정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발표 연습 </a:t>
            </a:r>
            <a:r>
              <a:rPr lang="en-US" altLang="ko-KR" dirty="0">
                <a:sym typeface="Wingdings" pitchFamily="2" charset="2"/>
              </a:rPr>
              <a:t>10</a:t>
            </a:r>
            <a:r>
              <a:rPr lang="ko-KR" altLang="en-US" dirty="0">
                <a:sym typeface="Wingdings" pitchFamily="2" charset="2"/>
              </a:rPr>
              <a:t>번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 dirty="0"/>
              <a:t>공학입문설계          </a:t>
            </a:r>
            <a:r>
              <a:rPr kumimoji="1" lang="en-US" altLang="ko-KR" dirty="0"/>
              <a:t>http://electoy.tistory.com</a:t>
            </a:r>
            <a:endParaRPr kumimoji="1" 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 of Thumb (30</a:t>
            </a:r>
            <a:r>
              <a:rPr lang="ko-KR" altLang="en-US" dirty="0"/>
              <a:t>분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전략을 짜라</a:t>
            </a:r>
            <a:endParaRPr lang="en-US" altLang="ko-KR" dirty="0"/>
          </a:p>
          <a:p>
            <a:pPr lvl="1"/>
            <a:r>
              <a:rPr lang="ko-KR" altLang="en-US" dirty="0"/>
              <a:t>청중</a:t>
            </a:r>
            <a:r>
              <a:rPr lang="en-US" altLang="ko-KR" dirty="0"/>
              <a:t>, </a:t>
            </a:r>
            <a:r>
              <a:rPr lang="ko-KR" altLang="en-US" dirty="0"/>
              <a:t>발표 대상</a:t>
            </a:r>
            <a:r>
              <a:rPr lang="en-US" altLang="ko-KR" dirty="0"/>
              <a:t>, </a:t>
            </a:r>
            <a:r>
              <a:rPr lang="ko-KR" altLang="en-US" dirty="0"/>
              <a:t>발표 내용의 경중</a:t>
            </a:r>
            <a:r>
              <a:rPr lang="en-US" altLang="ko-KR" dirty="0"/>
              <a:t>, </a:t>
            </a:r>
            <a:r>
              <a:rPr lang="ko-KR" altLang="en-US" dirty="0"/>
              <a:t>발표 시간에 따라 전략 필요</a:t>
            </a:r>
            <a:endParaRPr lang="en-US" altLang="ko-KR" dirty="0"/>
          </a:p>
          <a:p>
            <a:r>
              <a:rPr lang="ko-KR" altLang="en-US" dirty="0"/>
              <a:t>발표자료에 유머 코드를 하나 넣는다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없으면 관심 유도 </a:t>
            </a:r>
            <a:r>
              <a:rPr lang="ko-KR" altLang="en-US" dirty="0" err="1"/>
              <a:t>힘듬</a:t>
            </a:r>
            <a:r>
              <a:rPr lang="en-US" altLang="ko-KR" dirty="0"/>
              <a:t>. </a:t>
            </a:r>
            <a:r>
              <a:rPr lang="ko-KR" altLang="en-US" dirty="0"/>
              <a:t>많으면 발표 주제를 흐림</a:t>
            </a:r>
            <a:endParaRPr lang="en-US" altLang="ko-KR" dirty="0"/>
          </a:p>
          <a:p>
            <a:r>
              <a:rPr lang="ko-KR" altLang="en-US" dirty="0"/>
              <a:t>발표 자료는 소소익선</a:t>
            </a:r>
            <a:endParaRPr lang="en-US" altLang="ko-KR" dirty="0"/>
          </a:p>
          <a:p>
            <a:pPr lvl="1"/>
            <a:r>
              <a:rPr lang="ko-KR" altLang="en-US" dirty="0"/>
              <a:t>짧은 문장</a:t>
            </a:r>
            <a:r>
              <a:rPr lang="en-US" altLang="ko-KR" dirty="0"/>
              <a:t>. </a:t>
            </a:r>
            <a:r>
              <a:rPr lang="ko-KR" altLang="en-US" dirty="0"/>
              <a:t>글 대신 그림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. </a:t>
            </a:r>
            <a:r>
              <a:rPr lang="ko-KR" altLang="en-US" dirty="0"/>
              <a:t>상세한 자료는 참고자료로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포인터는 필기 도구가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발표자는 포인터를 필기 도구로 여기는 경향</a:t>
            </a:r>
            <a:endParaRPr lang="en-US" altLang="ko-KR" dirty="0"/>
          </a:p>
          <a:p>
            <a:pPr lvl="1"/>
            <a:r>
              <a:rPr lang="ko-KR" altLang="en-US" dirty="0"/>
              <a:t>청중에게 포인터는 단순히 움직이는 점일 뿐</a:t>
            </a:r>
            <a:endParaRPr lang="en-US" altLang="ko-KR" dirty="0"/>
          </a:p>
          <a:p>
            <a:pPr lvl="1"/>
            <a:r>
              <a:rPr lang="ko-KR" altLang="en-US" dirty="0"/>
              <a:t>빠른 움직임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포인터로 시선 분산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ko-KR" altLang="en-US" dirty="0">
                <a:sym typeface="Wingdings" pitchFamily="2" charset="2"/>
              </a:rPr>
              <a:t>발표자의 시선 처리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항상 청중과 눈을 맞춰라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Z</a:t>
            </a:r>
            <a:r>
              <a:rPr lang="ko-KR" altLang="en-US" dirty="0">
                <a:sym typeface="Wingdings" pitchFamily="2" charset="2"/>
              </a:rPr>
              <a:t>자로 움직임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아군을 찾아라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아군과의 눈맞춤은 자주</a:t>
            </a:r>
            <a:r>
              <a:rPr lang="en-US" altLang="ko-KR" dirty="0">
                <a:sym typeface="Wingdings" pitchFamily="2" charset="2"/>
              </a:rPr>
              <a:t>!  </a:t>
            </a:r>
            <a:r>
              <a:rPr lang="ko-KR" altLang="en-US" dirty="0">
                <a:sym typeface="Wingdings" pitchFamily="2" charset="2"/>
              </a:rPr>
              <a:t>발표의 자신감 향상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 연습은 필수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발표 자료 </a:t>
            </a:r>
            <a:r>
              <a:rPr lang="en-US" altLang="ko-KR" dirty="0"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차 초안 완성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홀로 발표 연습 </a:t>
            </a:r>
            <a:r>
              <a:rPr lang="en-US" altLang="ko-KR" dirty="0">
                <a:sym typeface="Wingdings" pitchFamily="2" charset="2"/>
              </a:rPr>
              <a:t>3</a:t>
            </a:r>
            <a:r>
              <a:rPr lang="ko-KR" altLang="en-US" dirty="0">
                <a:sym typeface="Wingdings" pitchFamily="2" charset="2"/>
              </a:rPr>
              <a:t>번 정도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청중 앞 발표 연습 </a:t>
            </a:r>
            <a:r>
              <a:rPr lang="en-US" altLang="ko-KR" dirty="0"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회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모의 질문 필수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발표 시간 검증 및 의견에 따라 발표 자료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발표 문장 수정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발표 연습 </a:t>
            </a:r>
            <a:r>
              <a:rPr lang="en-US" altLang="ko-KR" dirty="0">
                <a:sym typeface="Wingdings" pitchFamily="2" charset="2"/>
              </a:rPr>
              <a:t>10</a:t>
            </a:r>
            <a:r>
              <a:rPr lang="ko-KR" altLang="en-US" dirty="0">
                <a:sym typeface="Wingdings" pitchFamily="2" charset="2"/>
              </a:rPr>
              <a:t>번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 dirty="0"/>
              <a:t>공학입문설계          </a:t>
            </a:r>
            <a:r>
              <a:rPr kumimoji="1" lang="en-US" altLang="ko-KR" dirty="0"/>
              <a:t>http://electoy.tistory.com</a:t>
            </a:r>
            <a:endParaRPr kumimoji="1" 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 of Thumb (30</a:t>
            </a:r>
            <a:r>
              <a:rPr lang="ko-KR" altLang="en-US" dirty="0"/>
              <a:t>분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2714620"/>
            <a:ext cx="6072230" cy="1815882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altLang="en-US" sz="2800" dirty="0" err="1"/>
              <a:t>가장</a:t>
            </a:r>
            <a:r>
              <a:rPr altLang="en-US" sz="2800" dirty="0"/>
              <a:t> </a:t>
            </a:r>
            <a:r>
              <a:rPr altLang="en-US" sz="2800" dirty="0" err="1"/>
              <a:t>중요한</a:t>
            </a:r>
            <a:r>
              <a:rPr altLang="en-US" sz="2800" dirty="0"/>
              <a:t> </a:t>
            </a:r>
            <a:r>
              <a:rPr altLang="en-US" sz="2800" dirty="0" err="1"/>
              <a:t>원칙은</a:t>
            </a:r>
            <a:r>
              <a:rPr altLang="en-US" sz="2800" dirty="0"/>
              <a:t> </a:t>
            </a:r>
            <a:r>
              <a:rPr altLang="en-US" sz="2800" dirty="0" err="1"/>
              <a:t>내가</a:t>
            </a:r>
            <a:r>
              <a:rPr altLang="en-US" sz="2800" dirty="0"/>
              <a:t> </a:t>
            </a:r>
            <a:r>
              <a:rPr altLang="en-US" sz="2800" dirty="0" err="1"/>
              <a:t>발표를</a:t>
            </a:r>
            <a:r>
              <a:rPr altLang="en-US" sz="2800" dirty="0"/>
              <a:t> </a:t>
            </a:r>
            <a:r>
              <a:rPr altLang="en-US" sz="2800" dirty="0" err="1"/>
              <a:t>통해</a:t>
            </a:r>
            <a:r>
              <a:rPr altLang="en-US" sz="2800" dirty="0"/>
              <a:t> </a:t>
            </a:r>
            <a:r>
              <a:rPr altLang="en-US" sz="2800" dirty="0" err="1"/>
              <a:t>청중을</a:t>
            </a:r>
            <a:r>
              <a:rPr altLang="en-US" sz="2800" dirty="0"/>
              <a:t> </a:t>
            </a:r>
            <a:r>
              <a:rPr altLang="en-US" sz="2800" dirty="0" err="1"/>
              <a:t>대상으로</a:t>
            </a:r>
            <a:r>
              <a:rPr altLang="en-US" sz="2800" dirty="0"/>
              <a:t> </a:t>
            </a:r>
            <a:r>
              <a:rPr altLang="en-US" sz="2800" dirty="0" err="1"/>
              <a:t>목적을</a:t>
            </a:r>
            <a:r>
              <a:rPr altLang="en-US" sz="2800" dirty="0"/>
              <a:t> </a:t>
            </a:r>
            <a:r>
              <a:rPr altLang="en-US" sz="2800" dirty="0" err="1"/>
              <a:t>이루기</a:t>
            </a:r>
            <a:r>
              <a:rPr altLang="en-US" sz="2800" dirty="0"/>
              <a:t> </a:t>
            </a:r>
            <a:r>
              <a:rPr altLang="en-US" sz="2800" dirty="0" err="1"/>
              <a:t>위해서는</a:t>
            </a:r>
            <a:r>
              <a:rPr altLang="en-US" sz="2800" dirty="0"/>
              <a:t> 내 </a:t>
            </a:r>
            <a:r>
              <a:rPr altLang="en-US" sz="2800" dirty="0" err="1"/>
              <a:t>자신에</a:t>
            </a:r>
            <a:r>
              <a:rPr altLang="en-US" sz="2800" dirty="0"/>
              <a:t> </a:t>
            </a:r>
            <a:r>
              <a:rPr altLang="en-US" sz="2800" dirty="0" err="1"/>
              <a:t>대한</a:t>
            </a:r>
            <a:r>
              <a:rPr altLang="en-US" sz="2800" dirty="0"/>
              <a:t> </a:t>
            </a:r>
            <a:r>
              <a:rPr altLang="en-US" sz="2800" dirty="0" err="1"/>
              <a:t>확신이</a:t>
            </a:r>
            <a:r>
              <a:rPr altLang="en-US" sz="2800" dirty="0"/>
              <a:t> </a:t>
            </a:r>
            <a:r>
              <a:rPr altLang="en-US" sz="2800" dirty="0" err="1"/>
              <a:t>있어야</a:t>
            </a:r>
            <a:r>
              <a:rPr altLang="en-US" sz="2800" dirty="0"/>
              <a:t> 함</a:t>
            </a:r>
            <a:r>
              <a:rPr lang="en-US" altLang="en-US" sz="28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93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417638"/>
            <a:ext cx="8458200" cy="5059362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>
                <a:ea typeface="굴림" pitchFamily="50" charset="-127"/>
              </a:rPr>
              <a:t>주제 선정</a:t>
            </a:r>
            <a:endParaRPr lang="en-US" altLang="ko-KR" sz="28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Blockchain </a:t>
            </a:r>
            <a:r>
              <a:rPr lang="ko-KR" altLang="en-US" sz="2400" dirty="0">
                <a:ea typeface="굴림" pitchFamily="50" charset="-127"/>
              </a:rPr>
              <a:t>기술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Deep Learning</a:t>
            </a:r>
            <a:r>
              <a:rPr lang="ko-KR" altLang="en-US" sz="2400" dirty="0">
                <a:ea typeface="굴림" pitchFamily="50" charset="-127"/>
              </a:rPr>
              <a:t> 기술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IoT / Sensor </a:t>
            </a:r>
            <a:r>
              <a:rPr lang="ko-KR" altLang="en-US" sz="2400" dirty="0">
                <a:ea typeface="굴림" pitchFamily="50" charset="-127"/>
              </a:rPr>
              <a:t>기술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Big data </a:t>
            </a:r>
            <a:r>
              <a:rPr lang="ko-KR" altLang="en-US" sz="2400" dirty="0">
                <a:ea typeface="굴림" pitchFamily="50" charset="-127"/>
              </a:rPr>
              <a:t>기술</a:t>
            </a:r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400" dirty="0">
              <a:ea typeface="굴림" pitchFamily="50" charset="-127"/>
            </a:endParaRPr>
          </a:p>
          <a:p>
            <a:pPr eaLnBrk="1" hangingPunct="1"/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954FF-8046-458D-B8C4-6D061E6F6CDE}" type="slidenum">
              <a:rPr lang="ko-KR" altLang="en-US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/>
              <a:t>Project</a:t>
            </a:r>
            <a:r>
              <a:rPr lang="ko-KR" altLang="en-US" sz="4000" dirty="0"/>
              <a:t> </a:t>
            </a:r>
            <a:r>
              <a:rPr lang="en-US" altLang="ko-KR" sz="4000" dirty="0"/>
              <a:t>#2</a:t>
            </a:r>
            <a:r>
              <a:rPr lang="ko-KR" altLang="en-US" sz="4000" dirty="0"/>
              <a:t> </a:t>
            </a:r>
            <a:r>
              <a:rPr lang="en-US" altLang="ko-KR" sz="4000" dirty="0"/>
              <a:t>–</a:t>
            </a:r>
            <a:r>
              <a:rPr lang="ko-KR" altLang="en-US" sz="4000" dirty="0"/>
              <a:t> 최신 기술 조사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417638"/>
            <a:ext cx="8458200" cy="5059362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>
                <a:ea typeface="굴림" pitchFamily="50" charset="-127"/>
              </a:rPr>
              <a:t>목차</a:t>
            </a:r>
            <a:r>
              <a:rPr lang="en-US" altLang="ko-KR" sz="2800" dirty="0">
                <a:ea typeface="굴림" pitchFamily="50" charset="-127"/>
              </a:rPr>
              <a:t>:</a:t>
            </a:r>
            <a:r>
              <a:rPr lang="ko-KR" altLang="en-US" sz="2800" dirty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BC</a:t>
            </a:r>
            <a:r>
              <a:rPr lang="ko-KR" altLang="en-US" sz="2800" dirty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/ DL/ IoT / </a:t>
            </a:r>
            <a:r>
              <a:rPr lang="en-US" altLang="ko-KR" sz="2800" dirty="0" err="1">
                <a:ea typeface="굴림" pitchFamily="50" charset="-127"/>
              </a:rPr>
              <a:t>BigData</a:t>
            </a:r>
            <a:endParaRPr lang="en-US" altLang="ko-KR" sz="2800" dirty="0">
              <a:ea typeface="굴림" pitchFamily="50" charset="-127"/>
            </a:endParaRPr>
          </a:p>
          <a:p>
            <a:pPr lvl="1"/>
            <a:r>
              <a:rPr lang="ko-KR" altLang="en-US" sz="2400" dirty="0">
                <a:ea typeface="굴림" pitchFamily="50" charset="-127"/>
              </a:rPr>
              <a:t>정의</a:t>
            </a:r>
            <a:r>
              <a:rPr lang="en-US" altLang="ko-KR" sz="2400" dirty="0">
                <a:ea typeface="굴림" pitchFamily="50" charset="-127"/>
              </a:rPr>
              <a:t> </a:t>
            </a:r>
          </a:p>
          <a:p>
            <a:pPr lvl="1"/>
            <a:r>
              <a:rPr lang="ko-KR" altLang="en-US" sz="2400" dirty="0">
                <a:ea typeface="굴림" pitchFamily="50" charset="-127"/>
              </a:rPr>
              <a:t>기원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ko-KR" altLang="en-US" sz="2400" dirty="0">
                <a:ea typeface="굴림" pitchFamily="50" charset="-127"/>
              </a:rPr>
              <a:t>기술 세대별 정리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ko-KR" altLang="en-US" sz="2400" dirty="0">
                <a:ea typeface="굴림" pitchFamily="50" charset="-127"/>
              </a:rPr>
              <a:t>응용 기술 사례</a:t>
            </a:r>
            <a:r>
              <a:rPr lang="en-US" altLang="ko-KR" sz="2400" dirty="0">
                <a:ea typeface="굴림" pitchFamily="50" charset="-127"/>
              </a:rPr>
              <a:t>  </a:t>
            </a:r>
          </a:p>
          <a:p>
            <a:pPr lvl="1"/>
            <a:r>
              <a:rPr lang="ko-KR" altLang="en-US" sz="2400" dirty="0">
                <a:ea typeface="굴림" pitchFamily="50" charset="-127"/>
              </a:rPr>
              <a:t>기술적 분석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ko-KR" altLang="en-US" sz="2400" dirty="0">
                <a:ea typeface="굴림" pitchFamily="50" charset="-127"/>
              </a:rPr>
              <a:t>관련 시장 동향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ko-KR" altLang="en-US" sz="2400" dirty="0">
                <a:ea typeface="굴림" pitchFamily="50" charset="-127"/>
              </a:rPr>
              <a:t>전망 및 미래가치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ko-KR" altLang="en-US" sz="2400" dirty="0">
                <a:ea typeface="굴림" pitchFamily="50" charset="-127"/>
              </a:rPr>
              <a:t>정리</a:t>
            </a:r>
            <a:endParaRPr lang="en-US" altLang="ko-KR" sz="2400" dirty="0">
              <a:ea typeface="굴림" pitchFamily="50" charset="-127"/>
            </a:endParaRPr>
          </a:p>
          <a:p>
            <a:pPr eaLnBrk="1" hangingPunct="1"/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954FF-8046-458D-B8C4-6D061E6F6CDE}" type="slidenum">
              <a:rPr lang="ko-KR" altLang="en-US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/>
              <a:t>Project</a:t>
            </a:r>
            <a:r>
              <a:rPr lang="ko-KR" altLang="en-US" sz="4000" dirty="0"/>
              <a:t> </a:t>
            </a:r>
            <a:r>
              <a:rPr lang="en-US" altLang="ko-KR" sz="4000" dirty="0"/>
              <a:t>#2</a:t>
            </a:r>
            <a:r>
              <a:rPr lang="ko-KR" altLang="en-US" sz="4000" dirty="0"/>
              <a:t> </a:t>
            </a:r>
            <a:r>
              <a:rPr lang="en-US" altLang="ko-KR" sz="4000" dirty="0"/>
              <a:t>–</a:t>
            </a:r>
            <a:r>
              <a:rPr lang="ko-KR" altLang="en-US" sz="4000" dirty="0"/>
              <a:t> 목차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75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75674" y="1531144"/>
            <a:ext cx="8458200" cy="5059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Linux </a:t>
            </a:r>
            <a:r>
              <a:rPr lang="ko-KR" altLang="en-US" sz="2800" dirty="0">
                <a:ea typeface="굴림" pitchFamily="50" charset="-127"/>
              </a:rPr>
              <a:t>환경 코딩</a:t>
            </a:r>
            <a:endParaRPr lang="en-US" altLang="ko-KR" sz="28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1.</a:t>
            </a:r>
            <a:r>
              <a:rPr lang="ko-KR" altLang="en-US" sz="2400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Hello World </a:t>
            </a:r>
            <a:r>
              <a:rPr lang="ko-KR" altLang="en-US" sz="2400" dirty="0">
                <a:ea typeface="굴림" pitchFamily="50" charset="-127"/>
              </a:rPr>
              <a:t>프로그램 코딩 </a:t>
            </a:r>
            <a:r>
              <a:rPr lang="en-US" altLang="ko-KR" sz="2400" dirty="0">
                <a:ea typeface="굴림" pitchFamily="50" charset="-127"/>
              </a:rPr>
              <a:t>10</a:t>
            </a:r>
            <a:r>
              <a:rPr lang="ko-KR" altLang="en-US" sz="2400" dirty="0">
                <a:ea typeface="굴림" pitchFamily="50" charset="-127"/>
              </a:rPr>
              <a:t>점</a:t>
            </a:r>
            <a:endParaRPr lang="en-US" altLang="ko-KR" sz="2400" dirty="0">
              <a:ea typeface="굴림" pitchFamily="50" charset="-127"/>
            </a:endParaRPr>
          </a:p>
          <a:p>
            <a:pPr lvl="2"/>
            <a:r>
              <a:rPr lang="ko-KR" altLang="en-US" sz="2200" dirty="0">
                <a:ea typeface="굴림" pitchFamily="50" charset="-127"/>
              </a:rPr>
              <a:t>유튜브 </a:t>
            </a:r>
            <a:r>
              <a:rPr lang="ko-KR" altLang="en-US" sz="2200" dirty="0" err="1">
                <a:ea typeface="굴림" pitchFamily="50" charset="-127"/>
              </a:rPr>
              <a:t>녹화본</a:t>
            </a:r>
            <a:r>
              <a:rPr lang="ko-KR" altLang="en-US" sz="2200" dirty="0">
                <a:ea typeface="굴림" pitchFamily="50" charset="-127"/>
              </a:rPr>
              <a:t> 링크</a:t>
            </a:r>
            <a:endParaRPr lang="en-US" altLang="ko-KR" sz="2200" dirty="0">
              <a:ea typeface="굴림" pitchFamily="50" charset="-127"/>
            </a:endParaRPr>
          </a:p>
          <a:p>
            <a:pPr lvl="3"/>
            <a:r>
              <a:rPr lang="en-US" altLang="ko-KR" sz="2000" dirty="0">
                <a:ea typeface="굴림" pitchFamily="50" charset="-127"/>
              </a:rPr>
              <a:t>Vim </a:t>
            </a:r>
            <a:r>
              <a:rPr lang="ko-KR" altLang="en-US" sz="2000" dirty="0">
                <a:ea typeface="굴림" pitchFamily="50" charset="-127"/>
              </a:rPr>
              <a:t>켜고 코딩하는 전 과정 및 컴파일 후 실행하는 전 과정을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설명하면서 녹화</a:t>
            </a:r>
            <a:endParaRPr lang="en-US" altLang="ko-KR" sz="2000" dirty="0">
              <a:ea typeface="굴림" pitchFamily="50" charset="-127"/>
            </a:endParaRPr>
          </a:p>
          <a:p>
            <a:pPr marL="914400" lvl="3" indent="0">
              <a:buNone/>
            </a:pPr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2.</a:t>
            </a:r>
            <a:r>
              <a:rPr lang="ko-KR" altLang="en-US" sz="2400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50 </a:t>
            </a:r>
            <a:r>
              <a:rPr lang="ko-KR" altLang="en-US" sz="2400" dirty="0">
                <a:ea typeface="굴림" pitchFamily="50" charset="-127"/>
              </a:rPr>
              <a:t>라인 이상의 자율 프로그램 코딩 </a:t>
            </a:r>
            <a:r>
              <a:rPr lang="en-US" altLang="ko-KR" sz="2400" dirty="0">
                <a:ea typeface="굴림" pitchFamily="50" charset="-127"/>
              </a:rPr>
              <a:t>12</a:t>
            </a:r>
            <a:r>
              <a:rPr lang="ko-KR" altLang="en-US" sz="2400" dirty="0">
                <a:ea typeface="굴림" pitchFamily="50" charset="-127"/>
              </a:rPr>
              <a:t>점</a:t>
            </a:r>
            <a:endParaRPr lang="en-US" altLang="ko-KR" sz="2400" dirty="0">
              <a:ea typeface="굴림" pitchFamily="50" charset="-127"/>
            </a:endParaRPr>
          </a:p>
          <a:p>
            <a:pPr lvl="2"/>
            <a:r>
              <a:rPr lang="ko-KR" altLang="en-US" sz="2200" dirty="0">
                <a:ea typeface="굴림" pitchFamily="50" charset="-127"/>
              </a:rPr>
              <a:t>유튜브 </a:t>
            </a:r>
            <a:r>
              <a:rPr lang="ko-KR" altLang="en-US" sz="2200" dirty="0" err="1">
                <a:ea typeface="굴림" pitchFamily="50" charset="-127"/>
              </a:rPr>
              <a:t>녹화본</a:t>
            </a:r>
            <a:r>
              <a:rPr lang="ko-KR" altLang="en-US" sz="2200" dirty="0">
                <a:ea typeface="굴림" pitchFamily="50" charset="-127"/>
              </a:rPr>
              <a:t> 링크 </a:t>
            </a:r>
            <a:endParaRPr lang="en-US" altLang="ko-KR" sz="22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프로그램의 목적 설명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사용한 함수 설명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코드 라인 </a:t>
            </a:r>
            <a:r>
              <a:rPr lang="en-US" altLang="ko-KR" sz="2000" dirty="0">
                <a:ea typeface="굴림" pitchFamily="50" charset="-127"/>
              </a:rPr>
              <a:t>by </a:t>
            </a:r>
            <a:r>
              <a:rPr lang="ko-KR" altLang="en-US" sz="2000" dirty="0">
                <a:ea typeface="굴림" pitchFamily="50" charset="-127"/>
              </a:rPr>
              <a:t>라인 설명 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시연 데모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ko-KR" altLang="en-US" sz="2000" dirty="0">
                <a:ea typeface="굴림" pitchFamily="50" charset="-127"/>
              </a:rPr>
              <a:t>녹화</a:t>
            </a:r>
            <a:endParaRPr lang="en-US" altLang="ko-KR" sz="2000" dirty="0">
              <a:ea typeface="굴림" pitchFamily="50" charset="-127"/>
            </a:endParaRPr>
          </a:p>
          <a:p>
            <a:pPr lvl="2"/>
            <a:endParaRPr lang="en-US" altLang="ko-KR" sz="2200" dirty="0">
              <a:ea typeface="굴림" pitchFamily="50" charset="-127"/>
            </a:endParaRPr>
          </a:p>
          <a:p>
            <a:pPr lvl="1"/>
            <a:endParaRPr lang="en-US" altLang="ko-KR" sz="2400" dirty="0">
              <a:ea typeface="굴림" pitchFamily="50" charset="-127"/>
            </a:endParaRPr>
          </a:p>
          <a:p>
            <a:pPr eaLnBrk="1" hangingPunct="1"/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954FF-8046-458D-B8C4-6D061E6F6CDE}" type="slidenum">
              <a:rPr lang="ko-KR" altLang="en-US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개인 프로젝트 </a:t>
            </a:r>
            <a:r>
              <a:rPr lang="en-US" altLang="ko-KR" sz="4000" dirty="0"/>
              <a:t>:</a:t>
            </a:r>
            <a:r>
              <a:rPr lang="ko-KR" altLang="en-US" sz="4000" dirty="0"/>
              <a:t> </a:t>
            </a:r>
            <a:r>
              <a:rPr lang="en-US" altLang="ko-KR" sz="4000" dirty="0"/>
              <a:t>3/31</a:t>
            </a:r>
            <a:r>
              <a:rPr lang="ko-KR" altLang="en-US" sz="4000" dirty="0"/>
              <a:t> 마감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38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75674" y="1531144"/>
            <a:ext cx="8458200" cy="5059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Linux </a:t>
            </a:r>
            <a:r>
              <a:rPr lang="ko-KR" altLang="en-US" sz="2800" dirty="0">
                <a:ea typeface="굴림" pitchFamily="50" charset="-127"/>
              </a:rPr>
              <a:t>환경 코딩</a:t>
            </a:r>
            <a:endParaRPr lang="en-US" altLang="ko-KR" sz="28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1.</a:t>
            </a:r>
            <a:r>
              <a:rPr lang="ko-KR" altLang="en-US" sz="2400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Hello World </a:t>
            </a:r>
            <a:r>
              <a:rPr lang="ko-KR" altLang="en-US" sz="2400" dirty="0">
                <a:ea typeface="굴림" pitchFamily="50" charset="-127"/>
              </a:rPr>
              <a:t>프로그램 코딩 </a:t>
            </a:r>
            <a:r>
              <a:rPr lang="en-US" altLang="ko-KR" sz="2400" dirty="0">
                <a:ea typeface="굴림" pitchFamily="50" charset="-127"/>
              </a:rPr>
              <a:t>10</a:t>
            </a:r>
            <a:r>
              <a:rPr lang="ko-KR" altLang="en-US" sz="2400" dirty="0">
                <a:ea typeface="굴림" pitchFamily="50" charset="-127"/>
              </a:rPr>
              <a:t>점</a:t>
            </a:r>
            <a:endParaRPr lang="en-US" altLang="ko-KR" sz="2400" dirty="0">
              <a:ea typeface="굴림" pitchFamily="50" charset="-127"/>
            </a:endParaRPr>
          </a:p>
          <a:p>
            <a:pPr lvl="2"/>
            <a:r>
              <a:rPr lang="ko-KR" altLang="en-US" sz="2200" dirty="0">
                <a:ea typeface="굴림" pitchFamily="50" charset="-127"/>
              </a:rPr>
              <a:t>유튜브 </a:t>
            </a:r>
            <a:r>
              <a:rPr lang="ko-KR" altLang="en-US" sz="2200" dirty="0" err="1">
                <a:ea typeface="굴림" pitchFamily="50" charset="-127"/>
              </a:rPr>
              <a:t>녹화본</a:t>
            </a:r>
            <a:r>
              <a:rPr lang="ko-KR" altLang="en-US" sz="2200" dirty="0">
                <a:ea typeface="굴림" pitchFamily="50" charset="-127"/>
              </a:rPr>
              <a:t> 링크</a:t>
            </a:r>
            <a:endParaRPr lang="en-US" altLang="ko-KR" sz="2200" dirty="0">
              <a:ea typeface="굴림" pitchFamily="50" charset="-127"/>
            </a:endParaRPr>
          </a:p>
          <a:p>
            <a:pPr lvl="3"/>
            <a:r>
              <a:rPr lang="en-US" altLang="ko-KR" sz="2000" dirty="0">
                <a:ea typeface="굴림" pitchFamily="50" charset="-127"/>
              </a:rPr>
              <a:t>Vim </a:t>
            </a:r>
            <a:r>
              <a:rPr lang="ko-KR" altLang="en-US" sz="2000" dirty="0">
                <a:ea typeface="굴림" pitchFamily="50" charset="-127"/>
              </a:rPr>
              <a:t>켜고 코딩하는 전 과정 및 컴파일 후 실행하는 전 과정을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설명하면서 녹화</a:t>
            </a:r>
            <a:endParaRPr lang="en-US" altLang="ko-KR" sz="2000" dirty="0">
              <a:ea typeface="굴림" pitchFamily="50" charset="-127"/>
            </a:endParaRPr>
          </a:p>
          <a:p>
            <a:pPr marL="914400" lvl="3" indent="0">
              <a:buNone/>
            </a:pPr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2.</a:t>
            </a:r>
            <a:r>
              <a:rPr lang="ko-KR" altLang="en-US" sz="2400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50 </a:t>
            </a:r>
            <a:r>
              <a:rPr lang="ko-KR" altLang="en-US" sz="2400" dirty="0">
                <a:ea typeface="굴림" pitchFamily="50" charset="-127"/>
              </a:rPr>
              <a:t>라인 이상의 자율 프로그램 코딩 </a:t>
            </a:r>
            <a:r>
              <a:rPr lang="en-US" altLang="ko-KR" sz="2400" dirty="0">
                <a:ea typeface="굴림" pitchFamily="50" charset="-127"/>
              </a:rPr>
              <a:t>12</a:t>
            </a:r>
            <a:r>
              <a:rPr lang="ko-KR" altLang="en-US" sz="2400" dirty="0">
                <a:ea typeface="굴림" pitchFamily="50" charset="-127"/>
              </a:rPr>
              <a:t>점</a:t>
            </a:r>
            <a:endParaRPr lang="en-US" altLang="ko-KR" sz="2400" dirty="0">
              <a:ea typeface="굴림" pitchFamily="50" charset="-127"/>
            </a:endParaRPr>
          </a:p>
          <a:p>
            <a:pPr lvl="2"/>
            <a:r>
              <a:rPr lang="ko-KR" altLang="en-US" sz="2200" dirty="0">
                <a:ea typeface="굴림" pitchFamily="50" charset="-127"/>
              </a:rPr>
              <a:t>유튜브 </a:t>
            </a:r>
            <a:r>
              <a:rPr lang="ko-KR" altLang="en-US" sz="2200" dirty="0" err="1">
                <a:ea typeface="굴림" pitchFamily="50" charset="-127"/>
              </a:rPr>
              <a:t>녹화본</a:t>
            </a:r>
            <a:r>
              <a:rPr lang="ko-KR" altLang="en-US" sz="2200" dirty="0">
                <a:ea typeface="굴림" pitchFamily="50" charset="-127"/>
              </a:rPr>
              <a:t> 링크 </a:t>
            </a:r>
            <a:endParaRPr lang="en-US" altLang="ko-KR" sz="22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프로그램의 목적 설명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사용한 함수 설명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코드 라인 </a:t>
            </a:r>
            <a:r>
              <a:rPr lang="en-US" altLang="ko-KR" sz="2000" dirty="0">
                <a:ea typeface="굴림" pitchFamily="50" charset="-127"/>
              </a:rPr>
              <a:t>by </a:t>
            </a:r>
            <a:r>
              <a:rPr lang="ko-KR" altLang="en-US" sz="2000" dirty="0">
                <a:ea typeface="굴림" pitchFamily="50" charset="-127"/>
              </a:rPr>
              <a:t>라인 설명 </a:t>
            </a:r>
            <a:endParaRPr lang="en-US" altLang="ko-KR" sz="2000" dirty="0">
              <a:ea typeface="굴림" pitchFamily="50" charset="-127"/>
            </a:endParaRPr>
          </a:p>
          <a:p>
            <a:pPr lvl="3"/>
            <a:r>
              <a:rPr lang="ko-KR" altLang="en-US" sz="2000" dirty="0">
                <a:ea typeface="굴림" pitchFamily="50" charset="-127"/>
              </a:rPr>
              <a:t>시연 데모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ko-KR" altLang="en-US" sz="2000" dirty="0">
                <a:ea typeface="굴림" pitchFamily="50" charset="-127"/>
              </a:rPr>
              <a:t>녹화</a:t>
            </a:r>
            <a:endParaRPr lang="en-US" altLang="ko-KR" sz="2000" dirty="0">
              <a:ea typeface="굴림" pitchFamily="50" charset="-127"/>
            </a:endParaRPr>
          </a:p>
          <a:p>
            <a:pPr lvl="2"/>
            <a:endParaRPr lang="en-US" altLang="ko-KR" sz="2200" dirty="0">
              <a:ea typeface="굴림" pitchFamily="50" charset="-127"/>
            </a:endParaRPr>
          </a:p>
          <a:p>
            <a:pPr lvl="1"/>
            <a:endParaRPr lang="en-US" altLang="ko-KR" sz="2400" dirty="0">
              <a:ea typeface="굴림" pitchFamily="50" charset="-127"/>
            </a:endParaRPr>
          </a:p>
          <a:p>
            <a:pPr eaLnBrk="1" hangingPunct="1"/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954FF-8046-458D-B8C4-6D061E6F6CDE}" type="slidenum">
              <a:rPr lang="ko-KR" altLang="en-US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개인 프로젝트 </a:t>
            </a:r>
            <a:r>
              <a:rPr lang="en-US" altLang="ko-KR" sz="4000" dirty="0"/>
              <a:t>:</a:t>
            </a:r>
            <a:r>
              <a:rPr lang="ko-KR" altLang="en-US" sz="4000" dirty="0"/>
              <a:t> </a:t>
            </a:r>
            <a:r>
              <a:rPr lang="en-US" altLang="ko-KR" sz="4000" dirty="0"/>
              <a:t>3/31</a:t>
            </a:r>
            <a:r>
              <a:rPr lang="ko-KR" altLang="en-US" sz="4000" dirty="0"/>
              <a:t> 마감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24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115328" cy="5334000"/>
          </a:xfrm>
        </p:spPr>
        <p:txBody>
          <a:bodyPr/>
          <a:lstStyle/>
          <a:p>
            <a:pPr algn="just" eaLnBrk="1" hangingPunct="1"/>
            <a:r>
              <a:rPr lang="ko-KR" altLang="en-US" dirty="0">
                <a:ea typeface="굴림" pitchFamily="50" charset="-127"/>
              </a:rPr>
              <a:t>발표나 강의의 필요 조건</a:t>
            </a:r>
          </a:p>
          <a:p>
            <a:pPr lvl="1" algn="just" eaLnBrk="1" hangingPunct="1"/>
            <a:r>
              <a:rPr lang="en-US" altLang="ko-KR" dirty="0">
                <a:ea typeface="굴림" pitchFamily="50" charset="-127"/>
                <a:sym typeface="Wingdings" pitchFamily="2" charset="2"/>
              </a:rPr>
              <a:t> </a:t>
            </a:r>
            <a:r>
              <a:rPr lang="ko-KR" altLang="en-US" dirty="0">
                <a:ea typeface="굴림" pitchFamily="50" charset="-127"/>
                <a:sym typeface="Wingdings" pitchFamily="2" charset="2"/>
              </a:rPr>
              <a:t>상호작용(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interaction)</a:t>
            </a:r>
          </a:p>
          <a:p>
            <a:pPr lvl="2" algn="just" eaLnBrk="1" hangingPunct="1"/>
            <a:r>
              <a:rPr lang="ko-KR" altLang="en-US" dirty="0">
                <a:ea typeface="굴림" pitchFamily="50" charset="-127"/>
              </a:rPr>
              <a:t>발표자와 청중 사이에 상호작용이 필요함</a:t>
            </a:r>
          </a:p>
          <a:p>
            <a:pPr lvl="2" algn="just" eaLnBrk="1" hangingPunct="1"/>
            <a:r>
              <a:rPr lang="ko-KR" altLang="en-US" dirty="0">
                <a:ea typeface="굴림" pitchFamily="50" charset="-127"/>
              </a:rPr>
              <a:t>발표자는 일방적으로 제시만 하고 청중의 생각이나 느낌을 전혀 고려하지 않는 것은 바람직하지 않음</a:t>
            </a:r>
          </a:p>
          <a:p>
            <a:pPr lvl="1" algn="just" eaLnBrk="1" hangingPunct="1"/>
            <a:r>
              <a:rPr lang="ko-KR" altLang="en-US" dirty="0">
                <a:ea typeface="굴림" pitchFamily="50" charset="-127"/>
              </a:rPr>
              <a:t>효과적인 상호 작용을 하려면?</a:t>
            </a:r>
          </a:p>
          <a:p>
            <a:pPr lvl="2" algn="just" eaLnBrk="1" hangingPunct="1"/>
            <a:r>
              <a:rPr lang="ko-KR" altLang="en-US" dirty="0">
                <a:ea typeface="굴림" pitchFamily="50" charset="-127"/>
              </a:rPr>
              <a:t>청중이 무엇을 원하는지 알아야 함.</a:t>
            </a:r>
          </a:p>
          <a:p>
            <a:pPr lvl="2" algn="just" eaLnBrk="1" hangingPunct="1"/>
            <a:r>
              <a:rPr lang="ko-KR" altLang="en-US" dirty="0">
                <a:ea typeface="굴림" pitchFamily="50" charset="-127"/>
              </a:rPr>
              <a:t>청중과 의사 소통이 충분히 이루어지도록 하는 전략이 필요</a:t>
            </a:r>
          </a:p>
          <a:p>
            <a:pPr lvl="2" algn="just" eaLnBrk="1" hangingPunct="1"/>
            <a:r>
              <a:rPr lang="ko-KR" altLang="en-US" dirty="0">
                <a:ea typeface="굴림" pitchFamily="50" charset="-127"/>
              </a:rPr>
              <a:t>청중의 수준이나 수에 따라 발표 내용이 조절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dirty="0">
              <a:ea typeface="굴림" pitchFamily="50" charset="-127"/>
            </a:endParaRPr>
          </a:p>
          <a:p>
            <a:pPr lvl="2"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D7FB9-1027-42BC-A276-110CDA0B4868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417638"/>
            <a:ext cx="8458200" cy="5059362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제출물</a:t>
            </a:r>
            <a:r>
              <a:rPr lang="en-US" altLang="ko-KR" sz="2800" dirty="0"/>
              <a:t>: </a:t>
            </a:r>
            <a:r>
              <a:rPr lang="ko-KR" altLang="en-US" sz="2800" dirty="0"/>
              <a:t>과제 코드 설명 </a:t>
            </a:r>
            <a:r>
              <a:rPr lang="en-US" altLang="ko-KR" sz="2800" dirty="0"/>
              <a:t>/ </a:t>
            </a:r>
            <a:r>
              <a:rPr lang="ko-KR" altLang="en-US" sz="2800" dirty="0"/>
              <a:t>실행 화면 캡쳐 </a:t>
            </a:r>
            <a:r>
              <a:rPr lang="en-US" altLang="ko-KR" sz="2800" dirty="0"/>
              <a:t>/ </a:t>
            </a:r>
            <a:r>
              <a:rPr lang="ko-KR" altLang="en-US" sz="2800" dirty="0"/>
              <a:t>유튜브 링크가 포함된 문서</a:t>
            </a:r>
          </a:p>
          <a:p>
            <a:r>
              <a:rPr lang="ko-KR" altLang="en-US" b="1" dirty="0"/>
              <a:t>제출 양식</a:t>
            </a:r>
            <a:r>
              <a:rPr lang="en-US" altLang="ko-KR" b="1" dirty="0"/>
              <a:t>:  -&gt; </a:t>
            </a:r>
            <a:r>
              <a:rPr lang="ko-KR" altLang="en-US" b="1" dirty="0"/>
              <a:t>제출 양식에 맞지 않으면 감점</a:t>
            </a:r>
            <a:endParaRPr lang="ko-KR" altLang="en-US" sz="2800" dirty="0"/>
          </a:p>
          <a:p>
            <a:pPr lvl="1"/>
            <a:r>
              <a:rPr lang="en" altLang="ko-Kore-KR"/>
              <a:t>1. HelloWorld : </a:t>
            </a:r>
            <a:r>
              <a:rPr lang="ko-KR" altLang="en-US"/>
              <a:t>과제</a:t>
            </a:r>
            <a:r>
              <a:rPr lang="en-US" altLang="ko-KR"/>
              <a:t>1_</a:t>
            </a:r>
            <a:r>
              <a:rPr lang="ko-KR" altLang="en-US"/>
              <a:t>이름</a:t>
            </a:r>
            <a:r>
              <a:rPr lang="en-US" altLang="ko-KR"/>
              <a:t>_</a:t>
            </a:r>
            <a:r>
              <a:rPr lang="ko-KR" altLang="en-US"/>
              <a:t>학번</a:t>
            </a:r>
            <a:r>
              <a:rPr lang="en-US" altLang="ko-KR"/>
              <a:t>_</a:t>
            </a:r>
            <a:r>
              <a:rPr lang="en" altLang="ko-Kore-KR"/>
              <a:t>Hello_10</a:t>
            </a:r>
            <a:r>
              <a:rPr lang="ko-KR" altLang="en-US"/>
              <a:t>점</a:t>
            </a:r>
            <a:r>
              <a:rPr lang="en-US" altLang="ko-KR"/>
              <a:t>.</a:t>
            </a:r>
            <a:r>
              <a:rPr lang="en" altLang="ko-Kore-KR"/>
              <a:t>hwp / pdf / doc</a:t>
            </a:r>
          </a:p>
          <a:p>
            <a:pPr lvl="1"/>
            <a:r>
              <a:rPr lang="en" altLang="ko-Kore-KR"/>
              <a:t>2. 50</a:t>
            </a:r>
            <a:r>
              <a:rPr lang="ko-KR" altLang="en-US"/>
              <a:t>라인 이상 프로그램 제작시 </a:t>
            </a:r>
            <a:r>
              <a:rPr lang="en-US" altLang="ko-KR"/>
              <a:t>: </a:t>
            </a:r>
            <a:r>
              <a:rPr lang="ko-KR" altLang="en-US"/>
              <a:t>과제</a:t>
            </a:r>
            <a:r>
              <a:rPr lang="en-US" altLang="ko-KR"/>
              <a:t>1_</a:t>
            </a:r>
            <a:r>
              <a:rPr lang="ko-KR" altLang="en-US"/>
              <a:t>이름</a:t>
            </a:r>
            <a:r>
              <a:rPr lang="en-US" altLang="ko-KR"/>
              <a:t>_</a:t>
            </a:r>
            <a:r>
              <a:rPr lang="ko-KR" altLang="en-US"/>
              <a:t>학번</a:t>
            </a:r>
            <a:r>
              <a:rPr lang="en-US" altLang="ko-KR"/>
              <a:t>_50</a:t>
            </a:r>
            <a:r>
              <a:rPr lang="ko-KR" altLang="en-US"/>
              <a:t>라인</a:t>
            </a:r>
            <a:r>
              <a:rPr lang="en-US" altLang="ko-KR"/>
              <a:t>_12</a:t>
            </a:r>
            <a:r>
              <a:rPr lang="ko-KR" altLang="en-US"/>
              <a:t>점</a:t>
            </a:r>
            <a:r>
              <a:rPr lang="en-US" altLang="ko-KR"/>
              <a:t>.</a:t>
            </a:r>
            <a:r>
              <a:rPr lang="en" altLang="ko-Kore-KR"/>
              <a:t>hwp / pdf / doc</a:t>
            </a:r>
          </a:p>
          <a:p>
            <a:pPr lvl="1"/>
            <a:br>
              <a:rPr lang="en" altLang="ko-Kore-KR" dirty="0"/>
            </a:br>
            <a:endParaRPr lang="en" altLang="ko-Kore-KR" dirty="0"/>
          </a:p>
          <a:p>
            <a:r>
              <a:rPr lang="ko-KR" altLang="en-US" dirty="0"/>
              <a:t>과제물 제출 후 학생들간 공유를 위해 아래 링크에 유튜브 링크 첨부</a:t>
            </a:r>
            <a:endParaRPr lang="en-US" altLang="ko-KR" dirty="0"/>
          </a:p>
          <a:p>
            <a:r>
              <a:rPr lang="en-US" altLang="ko-KR" sz="1800" dirty="0">
                <a:ea typeface="굴림" pitchFamily="50" charset="-127"/>
                <a:hlinkClick r:id="rId3"/>
              </a:rPr>
              <a:t>https://docs.google.com/spreadsheets/d/1Q5hO-Us-nJWgaXQrGrE9AOKhJlu9vce34V8MfRzn0AM/edit?usp=sharing</a:t>
            </a:r>
            <a:endParaRPr lang="en-US" altLang="ko-KR" sz="1800" dirty="0">
              <a:ea typeface="굴림" pitchFamily="50" charset="-127"/>
            </a:endParaRPr>
          </a:p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954FF-8046-458D-B8C4-6D061E6F6CDE}" type="slidenum">
              <a:rPr lang="ko-KR" altLang="en-US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개인 프로젝트 </a:t>
            </a:r>
            <a:r>
              <a:rPr lang="en-US" altLang="ko-KR" sz="4000" dirty="0"/>
              <a:t>:</a:t>
            </a:r>
            <a:r>
              <a:rPr lang="ko-KR" altLang="en-US" sz="4000" dirty="0"/>
              <a:t> </a:t>
            </a:r>
            <a:r>
              <a:rPr lang="en-US" altLang="ko-KR" sz="4000" dirty="0"/>
              <a:t>3/31</a:t>
            </a:r>
            <a:r>
              <a:rPr lang="ko-KR" altLang="en-US" sz="4000" dirty="0"/>
              <a:t> 마감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05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329642" cy="5334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1) 발표 준비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듣는 사람과 발표장을 분석할 것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청중의 수와 구성(남녀, 연령, 학력,전공 등)고려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같은 내용이라도 청중에 따라 난이도 조절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발표 장소를 점검할 것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방의 크기는 어떠한지, 노트북이나 </a:t>
            </a:r>
            <a:r>
              <a:rPr lang="ko-KR" altLang="en-US" sz="2000" dirty="0" err="1">
                <a:ea typeface="굴림" pitchFamily="50" charset="-127"/>
              </a:rPr>
              <a:t>프로젝터를</a:t>
            </a:r>
            <a:r>
              <a:rPr lang="ko-KR" altLang="en-US" sz="2000" dirty="0">
                <a:ea typeface="굴림" pitchFamily="50" charset="-127"/>
              </a:rPr>
              <a:t> 사용하는지, 조명 시설과 그 조절 방법, 포인터 사용 가능 </a:t>
            </a:r>
            <a:r>
              <a:rPr lang="ko-KR" altLang="en-US" sz="2000" dirty="0" err="1">
                <a:ea typeface="굴림" pitchFamily="50" charset="-127"/>
              </a:rPr>
              <a:t>여부등을</a:t>
            </a:r>
            <a:r>
              <a:rPr lang="ko-KR" altLang="en-US" sz="2000" dirty="0">
                <a:ea typeface="굴림" pitchFamily="50" charset="-127"/>
              </a:rPr>
              <a:t> 미리 점검</a:t>
            </a: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  <a:p>
            <a:pPr lvl="2"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76822-AEDB-4FBF-9530-81A64EE77859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AutoShape 1027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2) 주 목표의 설정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발표할 내용 중 필수적인 내용(</a:t>
            </a:r>
            <a:r>
              <a:rPr lang="en-US" altLang="ko-KR" sz="2000" dirty="0">
                <a:ea typeface="굴림" pitchFamily="50" charset="-127"/>
              </a:rPr>
              <a:t>essential), </a:t>
            </a:r>
            <a:r>
              <a:rPr lang="ko-KR" altLang="en-US" sz="2000" dirty="0">
                <a:ea typeface="굴림" pitchFamily="50" charset="-127"/>
              </a:rPr>
              <a:t>중요한 내용(</a:t>
            </a:r>
            <a:r>
              <a:rPr lang="en-US" altLang="ko-KR" sz="2000" dirty="0">
                <a:ea typeface="굴림" pitchFamily="50" charset="-127"/>
              </a:rPr>
              <a:t>important),</a:t>
            </a:r>
            <a:r>
              <a:rPr lang="ko-KR" altLang="en-US" sz="2000" dirty="0">
                <a:ea typeface="굴림" pitchFamily="50" charset="-127"/>
              </a:rPr>
              <a:t>도움이 되는 내용(</a:t>
            </a:r>
            <a:r>
              <a:rPr lang="en-US" altLang="ko-KR" sz="2000" dirty="0">
                <a:ea typeface="굴림" pitchFamily="50" charset="-127"/>
              </a:rPr>
              <a:t>helpful)</a:t>
            </a:r>
            <a:r>
              <a:rPr lang="ko-KR" altLang="en-US" sz="2000" dirty="0">
                <a:ea typeface="굴림" pitchFamily="50" charset="-127"/>
              </a:rPr>
              <a:t>을 구분하여 발표의 우선 순위를 정함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발표시간의 단축에 대비하여…</a:t>
            </a:r>
            <a:endParaRPr lang="en-US" altLang="ko-KR" sz="2000" dirty="0">
              <a:ea typeface="굴림" pitchFamily="50" charset="-127"/>
            </a:endParaRPr>
          </a:p>
          <a:p>
            <a:pPr lvl="2" eaLnBrk="1" hangingPunct="1">
              <a:buNone/>
            </a:pPr>
            <a:endParaRPr lang="ko-KR" altLang="en-US" sz="2000" dirty="0">
              <a:ea typeface="굴림" pitchFamily="50" charset="-127"/>
            </a:endParaRPr>
          </a:p>
          <a:p>
            <a:pPr eaLnBrk="1" hangingPunct="1"/>
            <a:r>
              <a:rPr lang="ko-KR" altLang="en-US" sz="2400" dirty="0">
                <a:ea typeface="굴림" pitchFamily="50" charset="-127"/>
              </a:rPr>
              <a:t>3) 시간 계획을 철저히 짤 것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중요한 내용은 발표의 제일 앞 부분과 끝 부분에 다룸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긴 발표의 경우 중간 중간에 장면의 전환이 필요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사람의 집중 시간은 20~25분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한 장면에서 다음 장면으로 넘어가기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잠깐 침묵의 시간을 가지고 청중을 둘러보며 제대로 이해가 되었는지 확인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A5F8E-14F7-4710-861A-8846EB91FAEE}" type="slidenum">
              <a:rPr lang="ko-KR" altLang="en-US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4506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5720" y="27463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/>
              <a:t> 발표를 잘하는 법</a:t>
            </a:r>
          </a:p>
        </p:txBody>
      </p:sp>
      <p:sp>
        <p:nvSpPr>
          <p:cNvPr id="45062" name="Rectangle 1028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4) 발표 자료의 준비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</a:t>
            </a:r>
            <a:r>
              <a:rPr lang="ko-KR" altLang="en-US" sz="2000" dirty="0" err="1">
                <a:ea typeface="굴림" pitchFamily="50" charset="-127"/>
              </a:rPr>
              <a:t>주요점을</a:t>
            </a:r>
            <a:r>
              <a:rPr lang="ko-KR" altLang="en-US" sz="2000" dirty="0">
                <a:ea typeface="굴림" pitchFamily="50" charset="-127"/>
              </a:rPr>
              <a:t> 명확히 정립하고 시간 계획을 철저히 수립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개요와 강의 노트 준비 </a:t>
            </a:r>
            <a:r>
              <a:rPr lang="ko-KR" altLang="en-US" sz="2000" dirty="0" err="1">
                <a:ea typeface="굴림" pitchFamily="50" charset="-127"/>
              </a:rPr>
              <a:t>하는것도</a:t>
            </a:r>
            <a:r>
              <a:rPr lang="ko-KR" altLang="en-US" sz="2000" dirty="0">
                <a:ea typeface="굴림" pitchFamily="50" charset="-127"/>
              </a:rPr>
              <a:t> 요령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개요/강의노트: 발표를 진행하면서 </a:t>
            </a:r>
            <a:r>
              <a:rPr lang="ko-KR" altLang="en-US" sz="2000" dirty="0" err="1">
                <a:ea typeface="굴림" pitchFamily="50" charset="-127"/>
              </a:rPr>
              <a:t>필요할때</a:t>
            </a:r>
            <a:r>
              <a:rPr lang="ko-KR" altLang="en-US" sz="2000" dirty="0">
                <a:ea typeface="굴림" pitchFamily="50" charset="-127"/>
              </a:rPr>
              <a:t> 잠시 볼 수 있는 중요 개념을 포함한 노트 형식의 메모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너무 의존하는 것은 보기 좋지 않음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시각적 효과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시청각 자료를 제시할 때 정보를 더 잘 기억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자신의 발표내용에 대한 예시를 보여주는 것이 좋음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그래픽을 사용하면 발표 시간을 줄이는 효과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그래픽 사용의 요령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한 화면에 너무 많은 정보를 담지 않도록 함.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복잡할 경우 몇 개의 블록에 나누어 설명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EEC35-0F02-4218-912E-595E164E7AAE}" type="slidenum">
              <a:rPr lang="ko-KR" altLang="en-US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5) 발표 매체: 파워포인트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파워포인트 고려사항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화면 구성의 원칙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 충분한 여백</a:t>
            </a:r>
            <a:r>
              <a:rPr lang="ko-KR" altLang="en-US" sz="1800" dirty="0">
                <a:ea typeface="굴림" pitchFamily="50" charset="-127"/>
                <a:sym typeface="Wingdings" pitchFamily="2" charset="2"/>
              </a:rPr>
              <a:t> 시각적 자료가 말하고자 하는 내용을 첫 눈에 알아 차릴 수 있도록..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  <a:sym typeface="Wingdings" pitchFamily="2" charset="2"/>
              </a:rPr>
              <a:t>내용은 </a:t>
            </a:r>
            <a:r>
              <a:rPr lang="en-US" altLang="ko-KR" sz="1800" dirty="0">
                <a:ea typeface="굴림" pitchFamily="50" charset="-127"/>
                <a:sym typeface="Wingdings" pitchFamily="2" charset="2"/>
              </a:rPr>
              <a:t>Simple, Short, </a:t>
            </a:r>
            <a:r>
              <a:rPr lang="ko-KR" altLang="en-US" sz="1800" dirty="0">
                <a:ea typeface="굴림" pitchFamily="50" charset="-127"/>
                <a:sym typeface="Wingdings" pitchFamily="2" charset="2"/>
              </a:rPr>
              <a:t>크고 읽기 쉽게 표현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  <a:sym typeface="Wingdings" pitchFamily="2" charset="2"/>
              </a:rPr>
              <a:t>화면은 전체적으로 균형, 왼쪽 상단에서 가운데 아래쪽으로 진행하도록 구성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시각 언어의 사용 원칙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주의를 집중하기 위해 하나의 슬라이드에 하나의 개념만 삽입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제목은 다섯 단어 이내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핵심만 담고 문장이나 단락 전체를 화면에 그대로 제시 하지 않음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마침표</a:t>
            </a:r>
            <a:r>
              <a:rPr lang="en-US" altLang="ko-KR" sz="1800" dirty="0">
                <a:ea typeface="굴림" pitchFamily="50" charset="-127"/>
              </a:rPr>
              <a:t>X, </a:t>
            </a:r>
            <a:r>
              <a:rPr lang="ko-KR" altLang="en-US" sz="1800" dirty="0">
                <a:ea typeface="굴림" pitchFamily="50" charset="-127"/>
              </a:rPr>
              <a:t>내용은 가로로 제시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한 화면에는 7줄, 한 줄에는 7단어 내외로 구성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글자 크기: 32</a:t>
            </a:r>
            <a:r>
              <a:rPr lang="en-US" altLang="ko-KR" sz="1800" dirty="0">
                <a:ea typeface="굴림" pitchFamily="50" charset="-127"/>
              </a:rPr>
              <a:t>pt, 28pt, 24pt</a:t>
            </a:r>
            <a:r>
              <a:rPr lang="ko-KR" altLang="en-US" sz="1800" dirty="0">
                <a:ea typeface="굴림" pitchFamily="50" charset="-127"/>
              </a:rPr>
              <a:t>가 적당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B4650-E198-495E-922B-34F95AAC3740}" type="slidenum">
              <a:rPr lang="ko-KR" altLang="en-US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5) 발표 매체: 파워포인트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 파워포인트 고려사항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시각 언어의 사용 원칙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글자체: 고딕체 권장, </a:t>
            </a:r>
            <a:r>
              <a:rPr lang="ko-KR" altLang="en-US" sz="1800" dirty="0" err="1">
                <a:ea typeface="굴림" pitchFamily="50" charset="-127"/>
              </a:rPr>
              <a:t>윤곽체</a:t>
            </a:r>
            <a:r>
              <a:rPr lang="ko-KR" altLang="en-US" sz="1800" dirty="0">
                <a:ea typeface="굴림" pitchFamily="50" charset="-127"/>
              </a:rPr>
              <a:t>, </a:t>
            </a:r>
            <a:r>
              <a:rPr lang="ko-KR" altLang="en-US" sz="1800" dirty="0" err="1">
                <a:ea typeface="굴림" pitchFamily="50" charset="-127"/>
              </a:rPr>
              <a:t>밑줄체는</a:t>
            </a:r>
            <a:r>
              <a:rPr lang="ko-KR" altLang="en-US" sz="1800" dirty="0">
                <a:ea typeface="굴림" pitchFamily="50" charset="-127"/>
              </a:rPr>
              <a:t> 특별한 경우 사용</a:t>
            </a:r>
          </a:p>
          <a:p>
            <a:pPr lvl="4" eaLnBrk="1" hangingPunct="1"/>
            <a:r>
              <a:rPr lang="ko-KR" altLang="en-US" sz="1600" dirty="0" err="1">
                <a:ea typeface="굴림" pitchFamily="50" charset="-127"/>
              </a:rPr>
              <a:t>명조체등의</a:t>
            </a:r>
            <a:r>
              <a:rPr lang="ko-KR" altLang="en-US" sz="1600" dirty="0">
                <a:ea typeface="굴림" pitchFamily="50" charset="-127"/>
              </a:rPr>
              <a:t> 글자체는 인쇄물에 적당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정렬: 왼쪽 정렬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색상 활용 원칙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주제와 부합되는 색, 장시간 보아도 싫증나지 않는 색, 쉽게 피로를 느끼지 않는 색, 듣는 사람의 분위기와 어울리는 색, 주위 환경과 조화를 이룰 수 있는 색 등을 고려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한 화면의 색상은 3가지 정도가 적당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흰색 배경에 검정, 파랑, 청록, 녹색, 연지 색이 적당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파란색 계통의 배경은 안정감을 줌으로 발표자들이 가장 선호</a:t>
            </a:r>
          </a:p>
          <a:p>
            <a:pPr lvl="3" eaLnBrk="1" hangingPunct="1"/>
            <a:r>
              <a:rPr lang="ko-KR" altLang="en-US" sz="1800" dirty="0">
                <a:ea typeface="굴림" pitchFamily="50" charset="-127"/>
              </a:rPr>
              <a:t>자극이 강한 빨강/주황색 배경은 사용하지 않음.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27C44-6996-443C-9BAE-FF94BE526EAA}" type="slidenum">
              <a:rPr lang="ko-KR" altLang="en-US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ea typeface="굴림" pitchFamily="50" charset="-127"/>
              </a:rPr>
              <a:t>6) </a:t>
            </a:r>
            <a:r>
              <a:rPr lang="ko-KR" altLang="en-US" sz="2400" dirty="0" err="1">
                <a:ea typeface="굴림" pitchFamily="50" charset="-127"/>
              </a:rPr>
              <a:t>프리젠테이션에서</a:t>
            </a:r>
            <a:r>
              <a:rPr lang="ko-KR" altLang="en-US" sz="2400" dirty="0">
                <a:ea typeface="굴림" pitchFamily="50" charset="-127"/>
              </a:rPr>
              <a:t> 유의할 점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제시하려는 내용은 미리 복사하여 배포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파워포인트는 사전에 준비하여 시연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내용에 필요한 음성과 애니메이션, 색상을 적절히 사용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발표자는 듣는 사람을 보면서 발표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스크린을 직접 지적하지 말고 </a:t>
            </a:r>
            <a:r>
              <a:rPr lang="ko-KR" altLang="en-US" sz="2000" dirty="0" err="1">
                <a:ea typeface="굴림" pitchFamily="50" charset="-127"/>
              </a:rPr>
              <a:t>레이터</a:t>
            </a:r>
            <a:r>
              <a:rPr lang="ko-KR" altLang="en-US" sz="2000" dirty="0">
                <a:ea typeface="굴림" pitchFamily="50" charset="-127"/>
              </a:rPr>
              <a:t> 포인터 등을 사용</a:t>
            </a:r>
          </a:p>
          <a:p>
            <a:pPr eaLnBrk="1" hangingPunct="1"/>
            <a:r>
              <a:rPr lang="ko-KR" altLang="en-US" sz="2400" dirty="0">
                <a:ea typeface="굴림" pitchFamily="50" charset="-127"/>
              </a:rPr>
              <a:t>7) 발표하기</a:t>
            </a:r>
          </a:p>
          <a:p>
            <a:pPr lvl="1" eaLnBrk="1" hangingPunct="1"/>
            <a:r>
              <a:rPr lang="ko-KR" altLang="en-US" sz="2000" dirty="0" err="1">
                <a:ea typeface="굴림" pitchFamily="50" charset="-127"/>
              </a:rPr>
              <a:t>발표전</a:t>
            </a:r>
            <a:r>
              <a:rPr lang="ko-KR" altLang="en-US" sz="2000" dirty="0">
                <a:ea typeface="굴림" pitchFamily="50" charset="-127"/>
              </a:rPr>
              <a:t> 금물은?….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적어도 10분전 </a:t>
            </a:r>
            <a:r>
              <a:rPr lang="ko-KR" altLang="en-US" sz="2000" dirty="0" err="1">
                <a:ea typeface="굴림" pitchFamily="50" charset="-127"/>
              </a:rPr>
              <a:t>부터는</a:t>
            </a:r>
            <a:r>
              <a:rPr lang="ko-KR" altLang="en-US" sz="2000" dirty="0">
                <a:ea typeface="굴림" pitchFamily="50" charset="-127"/>
              </a:rPr>
              <a:t> 발표 내용을 머릿속으로 정리</a:t>
            </a:r>
          </a:p>
          <a:p>
            <a:pPr lvl="2" eaLnBrk="1" hangingPunct="1"/>
            <a:r>
              <a:rPr lang="ko-KR" altLang="en-US" sz="2000" dirty="0">
                <a:ea typeface="굴림" pitchFamily="50" charset="-127"/>
              </a:rPr>
              <a:t>전체적인 시간 및 내용 구성을 정리</a:t>
            </a:r>
          </a:p>
          <a:p>
            <a:pPr lvl="1" eaLnBrk="1" hangingPunct="1"/>
            <a:r>
              <a:rPr lang="ko-KR" altLang="en-US" sz="2000" dirty="0">
                <a:ea typeface="굴림" pitchFamily="50" charset="-127"/>
              </a:rPr>
              <a:t>발표는 정시에 시작</a:t>
            </a:r>
          </a:p>
          <a:p>
            <a:pPr lvl="1" eaLnBrk="1" hangingPunct="1"/>
            <a:r>
              <a:rPr lang="ko-KR" altLang="en-US" sz="2000" dirty="0" err="1">
                <a:ea typeface="굴림" pitchFamily="50" charset="-127"/>
              </a:rPr>
              <a:t>발표시</a:t>
            </a:r>
            <a:r>
              <a:rPr lang="ko-KR" altLang="en-US" sz="2000" dirty="0">
                <a:ea typeface="굴림" pitchFamily="50" charset="-127"/>
              </a:rPr>
              <a:t> 긴장은 최대의 적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51A6-30E3-4569-BCF4-4EE7A990CE48}" type="slidenum">
              <a:rPr lang="ko-KR" altLang="en-US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8) 긴장을 풀기 위한 전략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 준비를 철저히 하라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 심호흡을 하라</a:t>
            </a:r>
          </a:p>
          <a:p>
            <a:pPr lvl="2" eaLnBrk="1" hangingPunct="1"/>
            <a:r>
              <a:rPr lang="ko-KR" altLang="en-US">
                <a:ea typeface="굴림" pitchFamily="50" charset="-127"/>
              </a:rPr>
              <a:t>말이 빨라진다면 잠시 </a:t>
            </a:r>
            <a:r>
              <a:rPr lang="en-US" altLang="ko-KR">
                <a:ea typeface="굴림" pitchFamily="50" charset="-127"/>
              </a:rPr>
              <a:t>break, </a:t>
            </a:r>
            <a:r>
              <a:rPr lang="ko-KR" altLang="en-US">
                <a:ea typeface="굴림" pitchFamily="50" charset="-127"/>
              </a:rPr>
              <a:t>심호흡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친근한 얼굴에 초점을 맞춰라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몸을 움직여라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  <a:p>
            <a:pPr eaLnBrk="1" hangingPunct="1"/>
            <a:endParaRPr lang="ko-KR" altLang="en-US">
              <a:ea typeface="굴림" pitchFamily="50" charset="-127"/>
            </a:endParaRPr>
          </a:p>
          <a:p>
            <a:pPr lvl="1"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69362-FCBB-407B-BD37-A71F36754194}" type="slidenum">
              <a:rPr lang="ko-KR" altLang="en-US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/>
              <a:t>발표를 잘하는 법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54000" y="-1719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1603</Words>
  <Application>Microsoft Macintosh PowerPoint</Application>
  <PresentationFormat>화면 슬라이드 쇼(4:3)</PresentationFormat>
  <Paragraphs>263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Calibri</vt:lpstr>
      <vt:lpstr>Lucida Sans Unicode</vt:lpstr>
      <vt:lpstr>Verdana</vt:lpstr>
      <vt:lpstr>Wingdings</vt:lpstr>
      <vt:lpstr>Wingdings 2</vt:lpstr>
      <vt:lpstr>Wingdings 3</vt:lpstr>
      <vt:lpstr>광장</vt:lpstr>
      <vt:lpstr>의사소통과 발표</vt:lpstr>
      <vt:lpstr>발표를 잘하는 법</vt:lpstr>
      <vt:lpstr>발표를 잘하는 법</vt:lpstr>
      <vt:lpstr> 발표를 잘하는 법</vt:lpstr>
      <vt:lpstr>발표를 잘하는 법</vt:lpstr>
      <vt:lpstr>발표를 잘하는 법</vt:lpstr>
      <vt:lpstr>발표를 잘하는 법</vt:lpstr>
      <vt:lpstr>발표를 잘하는 법</vt:lpstr>
      <vt:lpstr>발표를 잘하는 법</vt:lpstr>
      <vt:lpstr>발표를 잘하는 법</vt:lpstr>
      <vt:lpstr>발표를 잘하는 법</vt:lpstr>
      <vt:lpstr>발표를 잘하는 법</vt:lpstr>
      <vt:lpstr>발표를 잘하는 법</vt:lpstr>
      <vt:lpstr>Rule of Thumb (30분 기준)</vt:lpstr>
      <vt:lpstr>Rule of Thumb (30분 기준)</vt:lpstr>
      <vt:lpstr>Project #2 – 최신 기술 조사</vt:lpstr>
      <vt:lpstr>Project #2 – 목차</vt:lpstr>
      <vt:lpstr>개인 프로젝트 : 3/31 마감</vt:lpstr>
      <vt:lpstr>개인 프로젝트 : 3/31 마감</vt:lpstr>
      <vt:lpstr>개인 프로젝트 : 3/31 마감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2008-03-06T19:05:40Z</dcterms:created>
  <dcterms:modified xsi:type="dcterms:W3CDTF">2023-03-13T23:53:29Z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