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66" r:id="rId15"/>
    <p:sldId id="269" r:id="rId16"/>
    <p:sldId id="270" r:id="rId17"/>
    <p:sldId id="278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2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6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6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5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4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448B-880F-4F24-887D-335378344F5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11A-B26F-4EDD-A9FB-01A887AE3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1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모바일 스토리 보드 제작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2023. 05. 04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1319875" y="855596"/>
            <a:ext cx="286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3852763" y="1523264"/>
            <a:ext cx="734400" cy="734039"/>
            <a:chOff x="1122217" y="2974930"/>
            <a:chExt cx="2269375" cy="1788263"/>
          </a:xfrm>
        </p:grpSpPr>
        <p:sp>
          <p:nvSpPr>
            <p:cNvPr id="104" name="직사각형 10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723621" y="1523264"/>
            <a:ext cx="734400" cy="734039"/>
            <a:chOff x="1122217" y="2974930"/>
            <a:chExt cx="2269375" cy="1788263"/>
          </a:xfrm>
        </p:grpSpPr>
        <p:sp>
          <p:nvSpPr>
            <p:cNvPr id="109" name="직사각형 108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625362" y="1523264"/>
            <a:ext cx="734400" cy="734039"/>
            <a:chOff x="1122217" y="2974930"/>
            <a:chExt cx="2269375" cy="1788263"/>
          </a:xfrm>
        </p:grpSpPr>
        <p:sp>
          <p:nvSpPr>
            <p:cNvPr id="114" name="직사각형 11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3852763" y="2344753"/>
            <a:ext cx="734400" cy="734039"/>
            <a:chOff x="1122217" y="2974930"/>
            <a:chExt cx="2269375" cy="1788263"/>
          </a:xfrm>
        </p:grpSpPr>
        <p:sp>
          <p:nvSpPr>
            <p:cNvPr id="119" name="직사각형 118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723621" y="2344753"/>
            <a:ext cx="734400" cy="734039"/>
            <a:chOff x="1122217" y="2974930"/>
            <a:chExt cx="2269375" cy="1788263"/>
          </a:xfrm>
        </p:grpSpPr>
        <p:sp>
          <p:nvSpPr>
            <p:cNvPr id="124" name="직사각형 12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5625362" y="2344753"/>
            <a:ext cx="734400" cy="734039"/>
            <a:chOff x="1122217" y="2974930"/>
            <a:chExt cx="2269375" cy="1788263"/>
          </a:xfrm>
        </p:grpSpPr>
        <p:sp>
          <p:nvSpPr>
            <p:cNvPr id="129" name="직사각형 128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852763" y="3813083"/>
            <a:ext cx="734400" cy="734039"/>
            <a:chOff x="1122217" y="2974930"/>
            <a:chExt cx="2269375" cy="1788263"/>
          </a:xfrm>
        </p:grpSpPr>
        <p:sp>
          <p:nvSpPr>
            <p:cNvPr id="134" name="직사각형 13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723621" y="3813083"/>
            <a:ext cx="734400" cy="734039"/>
            <a:chOff x="1122217" y="2974930"/>
            <a:chExt cx="2269375" cy="1788263"/>
          </a:xfrm>
        </p:grpSpPr>
        <p:sp>
          <p:nvSpPr>
            <p:cNvPr id="139" name="직사각형 138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5625362" y="3813083"/>
            <a:ext cx="734400" cy="734039"/>
            <a:chOff x="1122217" y="2974930"/>
            <a:chExt cx="2269375" cy="1788263"/>
          </a:xfrm>
        </p:grpSpPr>
        <p:sp>
          <p:nvSpPr>
            <p:cNvPr id="144" name="직사각형 14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3852763" y="4628222"/>
            <a:ext cx="734400" cy="734039"/>
            <a:chOff x="1122217" y="2974930"/>
            <a:chExt cx="2269375" cy="1788263"/>
          </a:xfrm>
        </p:grpSpPr>
        <p:sp>
          <p:nvSpPr>
            <p:cNvPr id="149" name="직사각형 148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723621" y="4628222"/>
            <a:ext cx="734400" cy="734039"/>
            <a:chOff x="1122217" y="2974930"/>
            <a:chExt cx="2269375" cy="1788263"/>
          </a:xfrm>
        </p:grpSpPr>
        <p:sp>
          <p:nvSpPr>
            <p:cNvPr id="154" name="직사각형 15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5625362" y="4628222"/>
            <a:ext cx="734400" cy="734039"/>
            <a:chOff x="1122217" y="2974930"/>
            <a:chExt cx="2269375" cy="1788263"/>
          </a:xfrm>
        </p:grpSpPr>
        <p:sp>
          <p:nvSpPr>
            <p:cNvPr id="159" name="직사각형 158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1355567" y="3684394"/>
              <a:ext cx="1837405" cy="5998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4895726" y="5481882"/>
            <a:ext cx="259310" cy="259310"/>
            <a:chOff x="7392476" y="2391766"/>
            <a:chExt cx="1333763" cy="1333763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7392476" y="2391766"/>
              <a:ext cx="1333763" cy="1333763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5" name="포인트가 5개인 별 164"/>
            <p:cNvSpPr/>
            <p:nvPr/>
          </p:nvSpPr>
          <p:spPr>
            <a:xfrm>
              <a:off x="7421663" y="2420953"/>
              <a:ext cx="1275389" cy="1275389"/>
            </a:xfrm>
            <a:prstGeom prst="star5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588383" y="5481882"/>
            <a:ext cx="259310" cy="259310"/>
            <a:chOff x="7392476" y="2391766"/>
            <a:chExt cx="1333763" cy="1333763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392476" y="2391766"/>
              <a:ext cx="1333763" cy="1333763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7421663" y="2420953"/>
              <a:ext cx="1275389" cy="1275389"/>
            </a:xfrm>
            <a:prstGeom prst="star5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3941664" y="5473164"/>
            <a:ext cx="489725" cy="489725"/>
            <a:chOff x="6712770" y="2920292"/>
            <a:chExt cx="998565" cy="998565"/>
          </a:xfrm>
        </p:grpSpPr>
        <p:sp>
          <p:nvSpPr>
            <p:cNvPr id="174" name="직사각형 173"/>
            <p:cNvSpPr/>
            <p:nvPr/>
          </p:nvSpPr>
          <p:spPr>
            <a:xfrm>
              <a:off x="6712770" y="2920292"/>
              <a:ext cx="998565" cy="99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6930272" y="2974247"/>
              <a:ext cx="563561" cy="944610"/>
              <a:chOff x="6930272" y="2974247"/>
              <a:chExt cx="563561" cy="944610"/>
            </a:xfrm>
          </p:grpSpPr>
          <p:sp>
            <p:nvSpPr>
              <p:cNvPr id="175" name="타원 174"/>
              <p:cNvSpPr/>
              <p:nvPr/>
            </p:nvSpPr>
            <p:spPr>
              <a:xfrm>
                <a:off x="6968942" y="2974247"/>
                <a:ext cx="486220" cy="486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6930272" y="3419574"/>
                <a:ext cx="563561" cy="49928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0" name="그룹 209"/>
          <p:cNvGrpSpPr/>
          <p:nvPr/>
        </p:nvGrpSpPr>
        <p:grpSpPr>
          <a:xfrm>
            <a:off x="4753119" y="3187700"/>
            <a:ext cx="516001" cy="483193"/>
            <a:chOff x="4631738" y="3187700"/>
            <a:chExt cx="516001" cy="483193"/>
          </a:xfrm>
        </p:grpSpPr>
        <p:sp>
          <p:nvSpPr>
            <p:cNvPr id="180" name="타원 179"/>
            <p:cNvSpPr/>
            <p:nvPr/>
          </p:nvSpPr>
          <p:spPr>
            <a:xfrm>
              <a:off x="4631738" y="3187700"/>
              <a:ext cx="73025" cy="73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>
              <a:off x="4742482" y="3187700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853226" y="3187700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963970" y="3187700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5074714" y="3187700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4631738" y="3290242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742482" y="3290242"/>
              <a:ext cx="73025" cy="73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853226" y="3290242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963970" y="3290242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5074714" y="3290242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4631738" y="3392784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742482" y="3392784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853226" y="3392784"/>
              <a:ext cx="73025" cy="73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963970" y="3392784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5074714" y="3392784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/>
            <p:cNvSpPr/>
            <p:nvPr/>
          </p:nvSpPr>
          <p:spPr>
            <a:xfrm>
              <a:off x="4631738" y="3495326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4742482" y="3495326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4853226" y="3495326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4963970" y="3495326"/>
              <a:ext cx="73025" cy="73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/>
            <p:cNvSpPr/>
            <p:nvPr/>
          </p:nvSpPr>
          <p:spPr>
            <a:xfrm>
              <a:off x="5074714" y="3495326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4631738" y="3597868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4742482" y="3597868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4853226" y="3597868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>
              <a:off x="4963970" y="3597868"/>
              <a:ext cx="73025" cy="7302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5074714" y="3597868"/>
              <a:ext cx="73025" cy="73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789350" y="3047955"/>
            <a:ext cx="2605157" cy="1928992"/>
            <a:chOff x="1122217" y="2974930"/>
            <a:chExt cx="2269375" cy="1788263"/>
          </a:xfrm>
        </p:grpSpPr>
        <p:sp>
          <p:nvSpPr>
            <p:cNvPr id="56" name="직사각형 55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808981" y="3684395"/>
              <a:ext cx="9305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770688" y="5157010"/>
            <a:ext cx="1093885" cy="832289"/>
            <a:chOff x="1122217" y="2974930"/>
            <a:chExt cx="2269375" cy="1788263"/>
          </a:xfrm>
        </p:grpSpPr>
        <p:sp>
          <p:nvSpPr>
            <p:cNvPr id="84" name="직사각형 8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989269" y="5157011"/>
            <a:ext cx="757591" cy="576418"/>
            <a:chOff x="1122217" y="2974930"/>
            <a:chExt cx="2269375" cy="1788263"/>
          </a:xfrm>
        </p:grpSpPr>
        <p:sp>
          <p:nvSpPr>
            <p:cNvPr id="94" name="직사각형 9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475873" y="3588173"/>
              <a:ext cx="1547147" cy="6683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871557" y="5172272"/>
            <a:ext cx="516409" cy="409307"/>
            <a:chOff x="1122217" y="2974930"/>
            <a:chExt cx="2269375" cy="1788263"/>
          </a:xfrm>
        </p:grpSpPr>
        <p:sp>
          <p:nvSpPr>
            <p:cNvPr id="99" name="직사각형 98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266463" y="3435702"/>
              <a:ext cx="1987624" cy="806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/>
                <a:t>IMAGE</a:t>
              </a:r>
              <a:endParaRPr lang="ko-KR" altLang="en-US" sz="600" b="1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818613" y="1436844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TITLE </a:t>
            </a:r>
            <a:r>
              <a:rPr lang="ko-KR" altLang="en-US" sz="1200" dirty="0" smtClean="0"/>
              <a:t>텍스트</a:t>
            </a:r>
            <a:endParaRPr lang="ko-KR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22118" y="1621243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기본 내용 텍스트</a:t>
            </a:r>
            <a:endParaRPr lang="ko-KR" altLang="en-US" sz="800" dirty="0"/>
          </a:p>
        </p:txBody>
      </p:sp>
      <p:grpSp>
        <p:nvGrpSpPr>
          <p:cNvPr id="221" name="그룹 220"/>
          <p:cNvGrpSpPr/>
          <p:nvPr/>
        </p:nvGrpSpPr>
        <p:grpSpPr>
          <a:xfrm>
            <a:off x="873329" y="1868813"/>
            <a:ext cx="2418100" cy="1077838"/>
            <a:chOff x="797129" y="1868813"/>
            <a:chExt cx="2418100" cy="10778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7129" y="1887580"/>
              <a:ext cx="2415099" cy="1956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97328" y="2167609"/>
              <a:ext cx="785147" cy="1936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64829" y="2167609"/>
              <a:ext cx="759703" cy="1936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521324" y="2167609"/>
              <a:ext cx="693905" cy="1936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97129" y="2438839"/>
              <a:ext cx="2415099" cy="195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97328" y="2729187"/>
              <a:ext cx="785147" cy="1936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664829" y="2721926"/>
              <a:ext cx="759702" cy="1936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1324" y="2721926"/>
              <a:ext cx="693905" cy="1936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84105" y="186881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824107" y="214848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647703" y="214848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69328" y="214848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784105" y="241441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24107" y="269408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647703" y="269408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69328" y="270043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3" name="그룹 302"/>
          <p:cNvGrpSpPr/>
          <p:nvPr/>
        </p:nvGrpSpPr>
        <p:grpSpPr>
          <a:xfrm>
            <a:off x="6834897" y="1472124"/>
            <a:ext cx="2553687" cy="1805491"/>
            <a:chOff x="6606441" y="1472124"/>
            <a:chExt cx="2553687" cy="1805491"/>
          </a:xfrm>
        </p:grpSpPr>
        <p:sp>
          <p:nvSpPr>
            <p:cNvPr id="224" name="직사각형 223"/>
            <p:cNvSpPr/>
            <p:nvPr/>
          </p:nvSpPr>
          <p:spPr>
            <a:xfrm>
              <a:off x="6606441" y="1491514"/>
              <a:ext cx="2553686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6606441" y="1731465"/>
              <a:ext cx="2553686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6606441" y="2211367"/>
              <a:ext cx="2553686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6606441" y="1971416"/>
              <a:ext cx="1027847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6606441" y="2451318"/>
              <a:ext cx="2553686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6606441" y="2857104"/>
              <a:ext cx="2553686" cy="2002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606441" y="14721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이름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606441" y="170934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이메일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606441" y="194883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년도</a:t>
              </a:r>
              <a:endParaRPr lang="ko-KR" altLang="en-US" sz="10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606441" y="218605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선택항목</a:t>
              </a:r>
              <a:endParaRPr lang="ko-KR" altLang="en-US" sz="10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606441" y="243344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선택항목</a:t>
              </a:r>
              <a:endParaRPr lang="ko-KR" altLang="en-US" sz="10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6606441" y="2632568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10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606441" y="2831981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10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6606441" y="3031394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10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6606441" y="2653167"/>
              <a:ext cx="2553686" cy="607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9" name="그룹 248"/>
            <p:cNvGrpSpPr/>
            <p:nvPr/>
          </p:nvGrpSpPr>
          <p:grpSpPr>
            <a:xfrm>
              <a:off x="8958264" y="2449726"/>
              <a:ext cx="201864" cy="201864"/>
              <a:chOff x="8958264" y="2449726"/>
              <a:chExt cx="201864" cy="201864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8958264" y="2449726"/>
                <a:ext cx="201864" cy="201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이등변 삼각형 247"/>
              <p:cNvSpPr/>
              <p:nvPr/>
            </p:nvSpPr>
            <p:spPr>
              <a:xfrm rot="10800000">
                <a:off x="8986838" y="2478881"/>
                <a:ext cx="149162" cy="15564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8958264" y="2211365"/>
              <a:ext cx="201864" cy="201864"/>
              <a:chOff x="8958264" y="2449726"/>
              <a:chExt cx="201864" cy="201864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8958264" y="2449726"/>
                <a:ext cx="201864" cy="201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이등변 삼각형 251"/>
              <p:cNvSpPr/>
              <p:nvPr/>
            </p:nvSpPr>
            <p:spPr>
              <a:xfrm rot="10800000">
                <a:off x="8986838" y="2478881"/>
                <a:ext cx="149162" cy="15564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8958264" y="1970619"/>
              <a:ext cx="201864" cy="201864"/>
              <a:chOff x="8958264" y="2449726"/>
              <a:chExt cx="201864" cy="201864"/>
            </a:xfrm>
          </p:grpSpPr>
          <p:sp>
            <p:nvSpPr>
              <p:cNvPr id="254" name="직사각형 253"/>
              <p:cNvSpPr/>
              <p:nvPr/>
            </p:nvSpPr>
            <p:spPr>
              <a:xfrm>
                <a:off x="8958264" y="2449726"/>
                <a:ext cx="201864" cy="201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이등변 삼각형 254"/>
              <p:cNvSpPr/>
              <p:nvPr/>
            </p:nvSpPr>
            <p:spPr>
              <a:xfrm rot="10800000">
                <a:off x="8986838" y="2478881"/>
                <a:ext cx="149162" cy="15564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1" name="직사각형 260"/>
            <p:cNvSpPr/>
            <p:nvPr/>
          </p:nvSpPr>
          <p:spPr>
            <a:xfrm>
              <a:off x="7672971" y="1971416"/>
              <a:ext cx="725272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8434855" y="1971416"/>
              <a:ext cx="725272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3" name="그룹 262"/>
            <p:cNvGrpSpPr/>
            <p:nvPr/>
          </p:nvGrpSpPr>
          <p:grpSpPr>
            <a:xfrm>
              <a:off x="8196379" y="1970619"/>
              <a:ext cx="201864" cy="201864"/>
              <a:chOff x="8958264" y="2449726"/>
              <a:chExt cx="201864" cy="201864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8958264" y="2449726"/>
                <a:ext cx="201864" cy="201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이등변 삼각형 264"/>
              <p:cNvSpPr/>
              <p:nvPr/>
            </p:nvSpPr>
            <p:spPr>
              <a:xfrm rot="10800000">
                <a:off x="8986838" y="2478881"/>
                <a:ext cx="149162" cy="15564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>
              <a:off x="7432425" y="1970619"/>
              <a:ext cx="201864" cy="201864"/>
              <a:chOff x="8958264" y="2449726"/>
              <a:chExt cx="201864" cy="201864"/>
            </a:xfrm>
          </p:grpSpPr>
          <p:sp>
            <p:nvSpPr>
              <p:cNvPr id="267" name="직사각형 266"/>
              <p:cNvSpPr/>
              <p:nvPr/>
            </p:nvSpPr>
            <p:spPr>
              <a:xfrm>
                <a:off x="8958264" y="2449726"/>
                <a:ext cx="201864" cy="201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이등변 삼각형 267"/>
              <p:cNvSpPr/>
              <p:nvPr/>
            </p:nvSpPr>
            <p:spPr>
              <a:xfrm rot="10800000">
                <a:off x="8986838" y="2478881"/>
                <a:ext cx="149162" cy="15564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9" name="TextBox 268"/>
            <p:cNvSpPr txBox="1"/>
            <p:nvPr/>
          </p:nvSpPr>
          <p:spPr>
            <a:xfrm>
              <a:off x="7782344" y="1948836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월</a:t>
              </a:r>
              <a:endParaRPr lang="ko-KR" altLang="en-US" sz="1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541991" y="1948836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일</a:t>
              </a:r>
              <a:endParaRPr lang="ko-KR" altLang="en-US" sz="1000" dirty="0"/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6834897" y="3318617"/>
            <a:ext cx="1206041" cy="1086794"/>
            <a:chOff x="6606441" y="3383459"/>
            <a:chExt cx="1206041" cy="1086794"/>
          </a:xfrm>
        </p:grpSpPr>
        <p:sp>
          <p:nvSpPr>
            <p:cNvPr id="271" name="직사각형 270"/>
            <p:cNvSpPr/>
            <p:nvPr/>
          </p:nvSpPr>
          <p:spPr>
            <a:xfrm>
              <a:off x="6606441" y="3408768"/>
              <a:ext cx="1206040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6606441" y="3648719"/>
              <a:ext cx="1206040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606441" y="4049742"/>
              <a:ext cx="1206040" cy="2002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606441" y="338345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선택항목</a:t>
              </a:r>
              <a:endParaRPr lang="ko-KR" altLang="en-US" sz="1000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606441" y="363084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선택항목</a:t>
              </a:r>
              <a:endParaRPr lang="ko-KR" altLang="en-US" sz="10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606441" y="3825206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10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6606441" y="4024619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10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606441" y="4224032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10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6606441" y="3845805"/>
              <a:ext cx="1206040" cy="607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0" name="그룹 279"/>
            <p:cNvGrpSpPr/>
            <p:nvPr/>
          </p:nvGrpSpPr>
          <p:grpSpPr>
            <a:xfrm>
              <a:off x="7610618" y="3647127"/>
              <a:ext cx="201864" cy="201864"/>
              <a:chOff x="8958264" y="2449726"/>
              <a:chExt cx="201864" cy="201864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8958264" y="2449726"/>
                <a:ext cx="201864" cy="201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이등변 삼각형 281"/>
              <p:cNvSpPr/>
              <p:nvPr/>
            </p:nvSpPr>
            <p:spPr>
              <a:xfrm rot="10800000">
                <a:off x="8986838" y="2478881"/>
                <a:ext cx="149162" cy="15564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7610618" y="3408766"/>
              <a:ext cx="201864" cy="201864"/>
              <a:chOff x="8958264" y="2449726"/>
              <a:chExt cx="201864" cy="201864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8958264" y="2449726"/>
                <a:ext cx="201864" cy="201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이등변 삼각형 284"/>
              <p:cNvSpPr/>
              <p:nvPr/>
            </p:nvSpPr>
            <p:spPr>
              <a:xfrm rot="10800000">
                <a:off x="8986838" y="2478881"/>
                <a:ext cx="149162" cy="15564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1" name="그룹 300"/>
          <p:cNvGrpSpPr/>
          <p:nvPr/>
        </p:nvGrpSpPr>
        <p:grpSpPr>
          <a:xfrm>
            <a:off x="6834897" y="4446414"/>
            <a:ext cx="786013" cy="1086794"/>
            <a:chOff x="6606441" y="4531583"/>
            <a:chExt cx="786013" cy="1086794"/>
          </a:xfrm>
        </p:grpSpPr>
        <p:sp>
          <p:nvSpPr>
            <p:cNvPr id="286" name="직사각형 285"/>
            <p:cNvSpPr/>
            <p:nvPr/>
          </p:nvSpPr>
          <p:spPr>
            <a:xfrm>
              <a:off x="6606441" y="4556892"/>
              <a:ext cx="786012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606441" y="4796843"/>
              <a:ext cx="786012" cy="20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6606441" y="5197866"/>
              <a:ext cx="786012" cy="2002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612871" y="453158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선택</a:t>
              </a:r>
              <a:endParaRPr lang="ko-KR" altLang="en-US" sz="10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6612871" y="477897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선택</a:t>
              </a:r>
              <a:endParaRPr lang="ko-KR" altLang="en-US" sz="10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6612871" y="4973330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선택</a:t>
              </a:r>
              <a:r>
                <a:rPr lang="en-US" altLang="ko-KR" sz="10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6612871" y="5172743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선택</a:t>
              </a:r>
              <a:r>
                <a:rPr lang="en-US" altLang="ko-KR" sz="10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6612871" y="5372156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선택</a:t>
              </a:r>
              <a:r>
                <a:rPr lang="en-US" altLang="ko-KR" sz="10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6606441" y="4993929"/>
              <a:ext cx="786012" cy="607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7190590" y="4795251"/>
              <a:ext cx="201864" cy="201864"/>
              <a:chOff x="8958264" y="2449726"/>
              <a:chExt cx="201864" cy="201864"/>
            </a:xfrm>
          </p:grpSpPr>
          <p:sp>
            <p:nvSpPr>
              <p:cNvPr id="296" name="직사각형 295"/>
              <p:cNvSpPr/>
              <p:nvPr/>
            </p:nvSpPr>
            <p:spPr>
              <a:xfrm>
                <a:off x="8958264" y="2449726"/>
                <a:ext cx="201864" cy="201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이등변 삼각형 296"/>
              <p:cNvSpPr/>
              <p:nvPr/>
            </p:nvSpPr>
            <p:spPr>
              <a:xfrm rot="10800000">
                <a:off x="8986838" y="2478881"/>
                <a:ext cx="149162" cy="15564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7190590" y="4556890"/>
              <a:ext cx="201864" cy="201864"/>
              <a:chOff x="8958264" y="2449726"/>
              <a:chExt cx="201864" cy="201864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8958264" y="2449726"/>
                <a:ext cx="201864" cy="201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이등변 삼각형 299"/>
              <p:cNvSpPr/>
              <p:nvPr/>
            </p:nvSpPr>
            <p:spPr>
              <a:xfrm rot="10800000">
                <a:off x="8986838" y="2478881"/>
                <a:ext cx="149162" cy="15564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9" name="그룹 308"/>
          <p:cNvGrpSpPr/>
          <p:nvPr/>
        </p:nvGrpSpPr>
        <p:grpSpPr>
          <a:xfrm>
            <a:off x="7761813" y="4545709"/>
            <a:ext cx="1134959" cy="178193"/>
            <a:chOff x="7533357" y="4545709"/>
            <a:chExt cx="1134959" cy="178193"/>
          </a:xfrm>
        </p:grpSpPr>
        <p:sp>
          <p:nvSpPr>
            <p:cNvPr id="304" name="포인트가 5개인 별 303"/>
            <p:cNvSpPr/>
            <p:nvPr/>
          </p:nvSpPr>
          <p:spPr>
            <a:xfrm>
              <a:off x="7533357" y="4545709"/>
              <a:ext cx="178193" cy="178193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포인트가 5개인 별 304"/>
            <p:cNvSpPr/>
            <p:nvPr/>
          </p:nvSpPr>
          <p:spPr>
            <a:xfrm>
              <a:off x="7772548" y="4545709"/>
              <a:ext cx="178193" cy="178193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포인트가 5개인 별 305"/>
            <p:cNvSpPr/>
            <p:nvPr/>
          </p:nvSpPr>
          <p:spPr>
            <a:xfrm>
              <a:off x="8011739" y="4545709"/>
              <a:ext cx="178193" cy="178193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포인트가 5개인 별 306"/>
            <p:cNvSpPr/>
            <p:nvPr/>
          </p:nvSpPr>
          <p:spPr>
            <a:xfrm>
              <a:off x="8250930" y="4545709"/>
              <a:ext cx="178193" cy="178193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포인트가 5개인 별 307"/>
            <p:cNvSpPr/>
            <p:nvPr/>
          </p:nvSpPr>
          <p:spPr>
            <a:xfrm>
              <a:off x="8490123" y="4545709"/>
              <a:ext cx="178193" cy="178193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6" name="그룹 315"/>
          <p:cNvGrpSpPr/>
          <p:nvPr/>
        </p:nvGrpSpPr>
        <p:grpSpPr>
          <a:xfrm>
            <a:off x="7752287" y="4845361"/>
            <a:ext cx="1626770" cy="77701"/>
            <a:chOff x="7533357" y="4935846"/>
            <a:chExt cx="1626770" cy="77701"/>
          </a:xfrm>
        </p:grpSpPr>
        <p:cxnSp>
          <p:nvCxnSpPr>
            <p:cNvPr id="312" name="직선 연결선 311"/>
            <p:cNvCxnSpPr/>
            <p:nvPr/>
          </p:nvCxnSpPr>
          <p:spPr>
            <a:xfrm>
              <a:off x="7533357" y="4971080"/>
              <a:ext cx="162677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>
              <a:off x="7533357" y="4971080"/>
              <a:ext cx="4094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타원 314"/>
            <p:cNvSpPr/>
            <p:nvPr/>
          </p:nvSpPr>
          <p:spPr>
            <a:xfrm>
              <a:off x="7898066" y="4935846"/>
              <a:ext cx="77701" cy="77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7731653" y="5084440"/>
            <a:ext cx="1656930" cy="202547"/>
            <a:chOff x="7503197" y="5084440"/>
            <a:chExt cx="1656930" cy="202547"/>
          </a:xfrm>
        </p:grpSpPr>
        <p:sp>
          <p:nvSpPr>
            <p:cNvPr id="317" name="모서리가 둥근 직사각형 316"/>
            <p:cNvSpPr/>
            <p:nvPr/>
          </p:nvSpPr>
          <p:spPr>
            <a:xfrm>
              <a:off x="7503197" y="5084440"/>
              <a:ext cx="1656930" cy="2025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1" name="그룹 320"/>
            <p:cNvGrpSpPr/>
            <p:nvPr/>
          </p:nvGrpSpPr>
          <p:grpSpPr>
            <a:xfrm>
              <a:off x="7577933" y="5124754"/>
              <a:ext cx="118741" cy="121140"/>
              <a:chOff x="7577933" y="5124754"/>
              <a:chExt cx="118741" cy="121140"/>
            </a:xfrm>
          </p:grpSpPr>
          <p:sp>
            <p:nvSpPr>
              <p:cNvPr id="318" name="타원 317"/>
              <p:cNvSpPr/>
              <p:nvPr/>
            </p:nvSpPr>
            <p:spPr>
              <a:xfrm>
                <a:off x="7577933" y="5124754"/>
                <a:ext cx="95038" cy="950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0" name="직선 연결선 319"/>
              <p:cNvCxnSpPr>
                <a:stCxn id="318" idx="5"/>
              </p:cNvCxnSpPr>
              <p:nvPr/>
            </p:nvCxnSpPr>
            <p:spPr>
              <a:xfrm>
                <a:off x="7659053" y="5205874"/>
                <a:ext cx="37621" cy="4002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7" name="그룹 326"/>
          <p:cNvGrpSpPr/>
          <p:nvPr/>
        </p:nvGrpSpPr>
        <p:grpSpPr>
          <a:xfrm>
            <a:off x="6834897" y="5581580"/>
            <a:ext cx="537521" cy="445770"/>
            <a:chOff x="6606441" y="5581580"/>
            <a:chExt cx="537521" cy="445770"/>
          </a:xfrm>
        </p:grpSpPr>
        <p:sp>
          <p:nvSpPr>
            <p:cNvPr id="323" name="직사각형 322"/>
            <p:cNvSpPr/>
            <p:nvPr/>
          </p:nvSpPr>
          <p:spPr>
            <a:xfrm>
              <a:off x="6610846" y="5861907"/>
              <a:ext cx="121304" cy="12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6606441" y="5641667"/>
              <a:ext cx="130115" cy="1301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6698006" y="5581580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698006" y="581190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7410976" y="5581580"/>
            <a:ext cx="537521" cy="445770"/>
            <a:chOff x="6606441" y="5581580"/>
            <a:chExt cx="537521" cy="445770"/>
          </a:xfrm>
        </p:grpSpPr>
        <p:sp>
          <p:nvSpPr>
            <p:cNvPr id="329" name="직사각형 328"/>
            <p:cNvSpPr/>
            <p:nvPr/>
          </p:nvSpPr>
          <p:spPr>
            <a:xfrm>
              <a:off x="6610846" y="5861907"/>
              <a:ext cx="121304" cy="12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/>
            <p:cNvSpPr/>
            <p:nvPr/>
          </p:nvSpPr>
          <p:spPr>
            <a:xfrm>
              <a:off x="6606441" y="5641667"/>
              <a:ext cx="130115" cy="1301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6698006" y="5581580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6698006" y="581190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7987055" y="5581580"/>
            <a:ext cx="537521" cy="445770"/>
            <a:chOff x="6606441" y="5581580"/>
            <a:chExt cx="537521" cy="445770"/>
          </a:xfrm>
        </p:grpSpPr>
        <p:sp>
          <p:nvSpPr>
            <p:cNvPr id="334" name="직사각형 333"/>
            <p:cNvSpPr/>
            <p:nvPr/>
          </p:nvSpPr>
          <p:spPr>
            <a:xfrm>
              <a:off x="6610846" y="5861907"/>
              <a:ext cx="121304" cy="12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6606441" y="5641667"/>
              <a:ext cx="130115" cy="1301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6698006" y="5581580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6698006" y="581190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grpSp>
        <p:nvGrpSpPr>
          <p:cNvPr id="338" name="그룹 337"/>
          <p:cNvGrpSpPr/>
          <p:nvPr/>
        </p:nvGrpSpPr>
        <p:grpSpPr>
          <a:xfrm>
            <a:off x="8563135" y="5581580"/>
            <a:ext cx="537521" cy="445770"/>
            <a:chOff x="6606441" y="5581580"/>
            <a:chExt cx="537521" cy="445770"/>
          </a:xfrm>
        </p:grpSpPr>
        <p:sp>
          <p:nvSpPr>
            <p:cNvPr id="339" name="직사각형 338"/>
            <p:cNvSpPr/>
            <p:nvPr/>
          </p:nvSpPr>
          <p:spPr>
            <a:xfrm>
              <a:off x="6610846" y="5861907"/>
              <a:ext cx="121304" cy="12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/>
            <p:cNvSpPr/>
            <p:nvPr/>
          </p:nvSpPr>
          <p:spPr>
            <a:xfrm>
              <a:off x="6606441" y="5641667"/>
              <a:ext cx="130115" cy="1301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6698006" y="5581580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6698006" y="5811906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48" name="자유형 347"/>
          <p:cNvSpPr/>
          <p:nvPr/>
        </p:nvSpPr>
        <p:spPr>
          <a:xfrm>
            <a:off x="3802345" y="3687315"/>
            <a:ext cx="262434" cy="198813"/>
          </a:xfrm>
          <a:custGeom>
            <a:avLst/>
            <a:gdLst>
              <a:gd name="connsiteX0" fmla="*/ 0 w 307911"/>
              <a:gd name="connsiteY0" fmla="*/ 111967 h 233265"/>
              <a:gd name="connsiteX1" fmla="*/ 102637 w 307911"/>
              <a:gd name="connsiteY1" fmla="*/ 233265 h 233265"/>
              <a:gd name="connsiteX2" fmla="*/ 307911 w 307911"/>
              <a:gd name="connsiteY2" fmla="*/ 0 h 23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11" h="233265">
                <a:moveTo>
                  <a:pt x="0" y="111967"/>
                </a:moveTo>
                <a:lnTo>
                  <a:pt x="102637" y="233265"/>
                </a:lnTo>
                <a:lnTo>
                  <a:pt x="307911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자유형 348"/>
          <p:cNvSpPr/>
          <p:nvPr/>
        </p:nvSpPr>
        <p:spPr>
          <a:xfrm>
            <a:off x="4665763" y="3687315"/>
            <a:ext cx="262434" cy="198813"/>
          </a:xfrm>
          <a:custGeom>
            <a:avLst/>
            <a:gdLst>
              <a:gd name="connsiteX0" fmla="*/ 0 w 307911"/>
              <a:gd name="connsiteY0" fmla="*/ 111967 h 233265"/>
              <a:gd name="connsiteX1" fmla="*/ 102637 w 307911"/>
              <a:gd name="connsiteY1" fmla="*/ 233265 h 233265"/>
              <a:gd name="connsiteX2" fmla="*/ 307911 w 307911"/>
              <a:gd name="connsiteY2" fmla="*/ 0 h 23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11" h="233265">
                <a:moveTo>
                  <a:pt x="0" y="111967"/>
                </a:moveTo>
                <a:lnTo>
                  <a:pt x="102637" y="233265"/>
                </a:lnTo>
                <a:lnTo>
                  <a:pt x="307911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자유형 349"/>
          <p:cNvSpPr/>
          <p:nvPr/>
        </p:nvSpPr>
        <p:spPr>
          <a:xfrm>
            <a:off x="4665763" y="4505722"/>
            <a:ext cx="262434" cy="198813"/>
          </a:xfrm>
          <a:custGeom>
            <a:avLst/>
            <a:gdLst>
              <a:gd name="connsiteX0" fmla="*/ 0 w 307911"/>
              <a:gd name="connsiteY0" fmla="*/ 111967 h 233265"/>
              <a:gd name="connsiteX1" fmla="*/ 102637 w 307911"/>
              <a:gd name="connsiteY1" fmla="*/ 233265 h 233265"/>
              <a:gd name="connsiteX2" fmla="*/ 307911 w 307911"/>
              <a:gd name="connsiteY2" fmla="*/ 0 h 23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11" h="233265">
                <a:moveTo>
                  <a:pt x="0" y="111967"/>
                </a:moveTo>
                <a:lnTo>
                  <a:pt x="102637" y="233265"/>
                </a:lnTo>
                <a:lnTo>
                  <a:pt x="307911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자유형 350"/>
          <p:cNvSpPr/>
          <p:nvPr/>
        </p:nvSpPr>
        <p:spPr>
          <a:xfrm>
            <a:off x="6837914" y="5796312"/>
            <a:ext cx="152702" cy="115683"/>
          </a:xfrm>
          <a:custGeom>
            <a:avLst/>
            <a:gdLst>
              <a:gd name="connsiteX0" fmla="*/ 0 w 307911"/>
              <a:gd name="connsiteY0" fmla="*/ 111967 h 233265"/>
              <a:gd name="connsiteX1" fmla="*/ 102637 w 307911"/>
              <a:gd name="connsiteY1" fmla="*/ 233265 h 233265"/>
              <a:gd name="connsiteX2" fmla="*/ 307911 w 307911"/>
              <a:gd name="connsiteY2" fmla="*/ 0 h 23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11" h="233265">
                <a:moveTo>
                  <a:pt x="0" y="111967"/>
                </a:moveTo>
                <a:lnTo>
                  <a:pt x="102637" y="233265"/>
                </a:lnTo>
                <a:lnTo>
                  <a:pt x="307911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778158" y="1768837"/>
            <a:ext cx="2605157" cy="3911219"/>
            <a:chOff x="1122217" y="2974932"/>
            <a:chExt cx="2269374" cy="1788264"/>
          </a:xfrm>
        </p:grpSpPr>
        <p:sp>
          <p:nvSpPr>
            <p:cNvPr id="56" name="직사각형 55"/>
            <p:cNvSpPr/>
            <p:nvPr/>
          </p:nvSpPr>
          <p:spPr>
            <a:xfrm>
              <a:off x="1122217" y="2974932"/>
              <a:ext cx="2269374" cy="1788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122217" y="2974932"/>
              <a:ext cx="2269374" cy="1788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122217" y="2974932"/>
              <a:ext cx="2269374" cy="1788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775615" y="3684395"/>
              <a:ext cx="997301" cy="1407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독도의 소개</a:t>
              </a:r>
              <a:endParaRPr lang="ko-KR" altLang="en-US" sz="1400" b="1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전시안내</a:t>
            </a:r>
            <a:r>
              <a:rPr lang="ko-KR" altLang="en-US" sz="1050" dirty="0" smtClean="0"/>
              <a:t> 클릭</a:t>
            </a:r>
            <a:endParaRPr lang="ko-KR" altLang="en-US" sz="105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03076" y="3820821"/>
            <a:ext cx="2564702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독도 실시간 영상</a:t>
            </a:r>
            <a:r>
              <a:rPr lang="en-US" altLang="ko-KR" sz="900" dirty="0"/>
              <a:t>, </a:t>
            </a:r>
            <a:r>
              <a:rPr lang="ko-KR" altLang="en-US" sz="900" dirty="0"/>
              <a:t>독도의 </a:t>
            </a:r>
            <a:r>
              <a:rPr lang="ko-KR" altLang="en-US" sz="900" dirty="0" err="1"/>
              <a:t>지리･생성･기후</a:t>
            </a:r>
            <a:r>
              <a:rPr lang="ko-KR" altLang="en-US" sz="900" dirty="0"/>
              <a:t> 등 독도의 자연에 </a:t>
            </a:r>
            <a:r>
              <a:rPr lang="ko-KR" altLang="en-US" sz="900" dirty="0" smtClean="0"/>
              <a:t>대한 정보를 </a:t>
            </a:r>
            <a:r>
              <a:rPr lang="ko-KR" altLang="en-US" sz="900" dirty="0"/>
              <a:t>알 수 있으며</a:t>
            </a:r>
            <a:r>
              <a:rPr lang="en-US" altLang="ko-KR" sz="900" dirty="0"/>
              <a:t>, </a:t>
            </a:r>
            <a:r>
              <a:rPr lang="ko-KR" altLang="en-US" sz="900" dirty="0"/>
              <a:t>특히 실제 독도 크기의 </a:t>
            </a:r>
            <a:r>
              <a:rPr lang="en-US" altLang="ko-KR" sz="900" dirty="0"/>
              <a:t>1/500</a:t>
            </a:r>
            <a:r>
              <a:rPr lang="ko-KR" altLang="en-US" sz="900" dirty="0"/>
              <a:t>로 축소한 </a:t>
            </a:r>
            <a:r>
              <a:rPr lang="ko-KR" altLang="en-US" sz="900" dirty="0" smtClean="0"/>
              <a:t>모형을 전시하여 </a:t>
            </a:r>
            <a:r>
              <a:rPr lang="ko-KR" altLang="en-US" sz="900" dirty="0"/>
              <a:t>독도를 보다 더 생생하게 느끼고 이해할 수 있습니다</a:t>
            </a:r>
            <a:r>
              <a:rPr lang="en-US" altLang="ko-KR" sz="900" dirty="0"/>
              <a:t>.</a:t>
            </a:r>
          </a:p>
        </p:txBody>
      </p:sp>
      <p:grpSp>
        <p:nvGrpSpPr>
          <p:cNvPr id="98" name="그룹 97"/>
          <p:cNvGrpSpPr/>
          <p:nvPr/>
        </p:nvGrpSpPr>
        <p:grpSpPr>
          <a:xfrm>
            <a:off x="3790870" y="1516652"/>
            <a:ext cx="2605157" cy="2101306"/>
            <a:chOff x="1122217" y="2974932"/>
            <a:chExt cx="2269374" cy="1788264"/>
          </a:xfrm>
        </p:grpSpPr>
        <p:sp>
          <p:nvSpPr>
            <p:cNvPr id="100" name="직사각형 99"/>
            <p:cNvSpPr/>
            <p:nvPr/>
          </p:nvSpPr>
          <p:spPr>
            <a:xfrm>
              <a:off x="1122217" y="2974932"/>
              <a:ext cx="2269374" cy="1788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122217" y="2974932"/>
              <a:ext cx="2269374" cy="1788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V="1">
              <a:off x="1122217" y="2974932"/>
              <a:ext cx="2269374" cy="1788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576953" y="3066273"/>
              <a:ext cx="1416774" cy="2619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독도의 역사</a:t>
              </a:r>
              <a:endParaRPr lang="ko-KR" altLang="en-US" sz="1400" b="1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790870" y="3788371"/>
            <a:ext cx="2605157" cy="2101306"/>
            <a:chOff x="1122217" y="2974932"/>
            <a:chExt cx="2269374" cy="1788264"/>
          </a:xfrm>
        </p:grpSpPr>
        <p:sp>
          <p:nvSpPr>
            <p:cNvPr id="121" name="직사각형 120"/>
            <p:cNvSpPr/>
            <p:nvPr/>
          </p:nvSpPr>
          <p:spPr>
            <a:xfrm>
              <a:off x="1122217" y="2974932"/>
              <a:ext cx="2269374" cy="1788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1122217" y="2974932"/>
              <a:ext cx="2269374" cy="1788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1122217" y="2974932"/>
              <a:ext cx="2269374" cy="1788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941878" y="3095612"/>
              <a:ext cx="630051" cy="2619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 smtClean="0"/>
                <a:t>체험존</a:t>
              </a:r>
              <a:endParaRPr lang="ko-KR" altLang="en-US" sz="1400" b="1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6804793" y="1498080"/>
            <a:ext cx="2605157" cy="1233059"/>
            <a:chOff x="1122217" y="2974932"/>
            <a:chExt cx="2269374" cy="1788264"/>
          </a:xfrm>
        </p:grpSpPr>
        <p:sp>
          <p:nvSpPr>
            <p:cNvPr id="126" name="직사각형 125"/>
            <p:cNvSpPr/>
            <p:nvPr/>
          </p:nvSpPr>
          <p:spPr>
            <a:xfrm>
              <a:off x="1122217" y="2974932"/>
              <a:ext cx="2269374" cy="1788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1122217" y="2974932"/>
              <a:ext cx="2269374" cy="1788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1122217" y="2974932"/>
              <a:ext cx="2269374" cy="1788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959241" y="3143479"/>
              <a:ext cx="630051" cy="44635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영상관</a:t>
              </a:r>
              <a:endParaRPr lang="ko-KR" altLang="en-US" sz="14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2750" y="1974260"/>
            <a:ext cx="258327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독도가 우리의 역사 속에 등장하기 시작한 </a:t>
            </a:r>
            <a:r>
              <a:rPr lang="en-US" altLang="ko-KR" sz="900" dirty="0"/>
              <a:t>1500</a:t>
            </a:r>
            <a:r>
              <a:rPr lang="ko-KR" altLang="en-US" sz="900" dirty="0"/>
              <a:t>여 년 전부터 현재에 </a:t>
            </a:r>
            <a:r>
              <a:rPr lang="ko-KR" altLang="en-US" sz="900" dirty="0" smtClean="0"/>
              <a:t>이르는 독도의 </a:t>
            </a:r>
            <a:r>
              <a:rPr lang="ko-KR" altLang="en-US" sz="900" dirty="0"/>
              <a:t>역사를 제대로 이해할 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있도록 전시물을 구성하였습니다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국내외의 사료와 지도 등을 통해 독도가 역사적</a:t>
            </a:r>
            <a:r>
              <a:rPr lang="en-US" altLang="ko-KR" sz="900" dirty="0"/>
              <a:t>, </a:t>
            </a:r>
            <a:r>
              <a:rPr lang="ko-KR" altLang="en-US" sz="900" dirty="0"/>
              <a:t>지리적</a:t>
            </a:r>
            <a:r>
              <a:rPr lang="en-US" altLang="ko-KR" sz="900" dirty="0"/>
              <a:t>, </a:t>
            </a:r>
            <a:r>
              <a:rPr lang="ko-KR" altLang="en-US" sz="900" dirty="0"/>
              <a:t>국제법적으로 </a:t>
            </a:r>
            <a:r>
              <a:rPr lang="ko-KR" altLang="en-US" sz="900" dirty="0" smtClean="0"/>
              <a:t>우리나라의 영토임을 </a:t>
            </a:r>
            <a:r>
              <a:rPr lang="ko-KR" altLang="en-US" sz="900" dirty="0"/>
              <a:t>확인할 수 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아울러 일본 교과서와 우리나라 「독도 바로 알기</a:t>
            </a:r>
            <a:r>
              <a:rPr lang="ko-KR" altLang="en-US" sz="900" dirty="0" smtClean="0"/>
              <a:t>」 교재를 </a:t>
            </a:r>
            <a:r>
              <a:rPr lang="ko-KR" altLang="en-US" sz="900" dirty="0"/>
              <a:t>함께 전시하여 일본의 부당한 </a:t>
            </a:r>
            <a:r>
              <a:rPr lang="ko-KR" altLang="en-US" sz="900" dirty="0" err="1"/>
              <a:t>독도역사</a:t>
            </a:r>
            <a:r>
              <a:rPr lang="ko-KR" altLang="en-US" sz="900" dirty="0"/>
              <a:t> </a:t>
            </a:r>
            <a:r>
              <a:rPr lang="ko-KR" altLang="en-US" sz="900" dirty="0" err="1"/>
              <a:t>왜곡실태를</a:t>
            </a:r>
            <a:r>
              <a:rPr lang="ko-KR" altLang="en-US" sz="900" dirty="0"/>
              <a:t> 확인할 수 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3812749" y="4364689"/>
            <a:ext cx="258327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독도의 </a:t>
            </a:r>
            <a:r>
              <a:rPr lang="en-US" altLang="ko-KR" sz="900" dirty="0"/>
              <a:t>25</a:t>
            </a:r>
            <a:r>
              <a:rPr lang="ko-KR" altLang="en-US" sz="900" dirty="0"/>
              <a:t>개 지점에서 촬영하여 제작된 </a:t>
            </a:r>
            <a:r>
              <a:rPr lang="en-US" altLang="ko-KR" sz="900" dirty="0"/>
              <a:t>VR</a:t>
            </a:r>
            <a:r>
              <a:rPr lang="ko-KR" altLang="en-US" sz="900" dirty="0"/>
              <a:t>영상을 통해 독도의 </a:t>
            </a:r>
            <a:r>
              <a:rPr lang="ko-KR" altLang="en-US" sz="900" dirty="0" smtClean="0"/>
              <a:t>아름답고 다양한 </a:t>
            </a:r>
            <a:r>
              <a:rPr lang="ko-KR" altLang="en-US" sz="900" dirty="0"/>
              <a:t>모습을 보다 가깝고 생생하게 체험할 수 있는 독도 가상현실</a:t>
            </a:r>
            <a:r>
              <a:rPr lang="en-US" altLang="ko-KR" sz="900" dirty="0"/>
              <a:t>(VR) </a:t>
            </a:r>
            <a:r>
              <a:rPr lang="ko-KR" altLang="en-US" sz="900" dirty="0"/>
              <a:t>영상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‘</a:t>
            </a:r>
            <a:r>
              <a:rPr lang="ko-KR" altLang="en-US" sz="900" dirty="0" err="1"/>
              <a:t>독도신문’속에서</a:t>
            </a:r>
            <a:r>
              <a:rPr lang="ko-KR" altLang="en-US" sz="900" dirty="0"/>
              <a:t> 독도 수호의 주인공이 되는 체험과 </a:t>
            </a:r>
            <a:r>
              <a:rPr lang="ko-KR" altLang="en-US" sz="900" dirty="0" err="1"/>
              <a:t>독도자료</a:t>
            </a:r>
            <a:r>
              <a:rPr lang="ko-KR" altLang="en-US" sz="900" dirty="0"/>
              <a:t> 이메일 전송 </a:t>
            </a:r>
            <a:r>
              <a:rPr lang="ko-KR" altLang="en-US" sz="900" dirty="0" smtClean="0"/>
              <a:t>기능을 통해 </a:t>
            </a:r>
            <a:r>
              <a:rPr lang="ko-KR" altLang="en-US" sz="900" dirty="0"/>
              <a:t>독도 학습에 대한 흥미를 높일 수 있는 </a:t>
            </a:r>
            <a:r>
              <a:rPr lang="ko-KR" altLang="en-US" sz="900" dirty="0" err="1"/>
              <a:t>독도신문</a:t>
            </a:r>
            <a:r>
              <a:rPr lang="ko-KR" altLang="en-US" sz="900" dirty="0"/>
              <a:t> 포토시스템이 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6928974" y="1981515"/>
            <a:ext cx="241958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외교부 독도 홍보 </a:t>
            </a:r>
            <a:r>
              <a:rPr lang="ko-KR" altLang="en-US" sz="900" dirty="0" err="1"/>
              <a:t>영상‘대한민국의</a:t>
            </a:r>
            <a:r>
              <a:rPr lang="ko-KR" altLang="en-US" sz="900" dirty="0"/>
              <a:t> 아름다운 영토</a:t>
            </a:r>
            <a:r>
              <a:rPr lang="en-US" altLang="ko-KR" sz="900" dirty="0"/>
              <a:t>, </a:t>
            </a:r>
            <a:r>
              <a:rPr lang="ko-KR" altLang="en-US" sz="900" dirty="0"/>
              <a:t>독도’ </a:t>
            </a:r>
            <a:r>
              <a:rPr lang="ko-KR" altLang="en-US" sz="900" dirty="0" smtClean="0"/>
              <a:t>및 </a:t>
            </a:r>
            <a:r>
              <a:rPr lang="ko-KR" altLang="en-US" sz="900" dirty="0" err="1" smtClean="0"/>
              <a:t>경상북도콘텐츠진흥원의</a:t>
            </a:r>
            <a:r>
              <a:rPr lang="ko-KR" altLang="en-US" sz="900" dirty="0" err="1"/>
              <a:t>‘독도수비대</a:t>
            </a:r>
            <a:r>
              <a:rPr lang="ko-KR" altLang="en-US" sz="900" dirty="0"/>
              <a:t> </a:t>
            </a:r>
            <a:r>
              <a:rPr lang="ko-KR" altLang="en-US" sz="900" dirty="0" err="1"/>
              <a:t>강치’애니메이션</a:t>
            </a:r>
            <a:r>
              <a:rPr lang="ko-KR" altLang="en-US" sz="900" dirty="0"/>
              <a:t> 상영</a:t>
            </a:r>
          </a:p>
        </p:txBody>
      </p:sp>
    </p:spTree>
    <p:extLst>
      <p:ext uri="{BB962C8B-B14F-4D97-AF65-F5344CB8AC3E}">
        <p14:creationId xmlns:p14="http://schemas.microsoft.com/office/powerpoint/2010/main" val="36975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6821519" y="1474423"/>
            <a:ext cx="2586947" cy="106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09413" y="2596303"/>
            <a:ext cx="2586947" cy="3408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5-1-1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840574" y="889056"/>
            <a:ext cx="236642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독도 자료실 클릭</a:t>
            </a:r>
            <a:r>
              <a:rPr lang="en-US" altLang="ko-KR" sz="900" dirty="0" smtClean="0"/>
              <a:t>&gt;</a:t>
            </a:r>
            <a:r>
              <a:rPr lang="ko-KR" altLang="en-US" sz="900" dirty="0" err="1" smtClean="0"/>
              <a:t>독도현황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827495" y="4310684"/>
            <a:ext cx="2506479" cy="387285"/>
            <a:chOff x="827495" y="4469946"/>
            <a:chExt cx="2506479" cy="387285"/>
          </a:xfrm>
        </p:grpSpPr>
        <p:sp>
          <p:nvSpPr>
            <p:cNvPr id="90" name="대각선 방향의 모서리가 둥근 사각형 89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0726" y="4540329"/>
              <a:ext cx="2316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독도현황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독도사진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교육자료실</a:t>
              </a:r>
              <a:endParaRPr lang="ko-KR" altLang="en-US" sz="11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794109" y="1497918"/>
            <a:ext cx="2605157" cy="982030"/>
            <a:chOff x="1122217" y="2974930"/>
            <a:chExt cx="2269375" cy="1788263"/>
          </a:xfrm>
        </p:grpSpPr>
        <p:sp>
          <p:nvSpPr>
            <p:cNvPr id="55" name="직사각형 5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809413" y="2596303"/>
            <a:ext cx="258694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수리적 </a:t>
            </a:r>
            <a:r>
              <a:rPr lang="ko-KR" altLang="en-US" sz="1400" b="1" dirty="0" smtClean="0"/>
              <a:t>위치</a:t>
            </a:r>
            <a:endParaRPr lang="en-US" altLang="ko-KR" sz="1400" b="1" dirty="0" smtClean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동도 </a:t>
            </a:r>
            <a:r>
              <a:rPr lang="en-US" altLang="ko-KR" sz="900" dirty="0"/>
              <a:t>: </a:t>
            </a:r>
            <a:r>
              <a:rPr lang="ko-KR" altLang="en-US" sz="900" dirty="0"/>
              <a:t>북 </a:t>
            </a:r>
            <a:r>
              <a:rPr lang="en-US" altLang="ko-KR" sz="900" dirty="0"/>
              <a:t>37</a:t>
            </a:r>
            <a:r>
              <a:rPr lang="ko-KR" altLang="en-US" sz="900" dirty="0"/>
              <a:t>도 </a:t>
            </a:r>
            <a:r>
              <a:rPr lang="en-US" altLang="ko-KR" sz="900" dirty="0"/>
              <a:t>14</a:t>
            </a:r>
            <a:r>
              <a:rPr lang="ko-KR" altLang="en-US" sz="900" dirty="0"/>
              <a:t>분 </a:t>
            </a:r>
            <a:r>
              <a:rPr lang="en-US" altLang="ko-KR" sz="900" dirty="0"/>
              <a:t>26.8</a:t>
            </a:r>
            <a:r>
              <a:rPr lang="ko-KR" altLang="en-US" sz="900" dirty="0"/>
              <a:t>초</a:t>
            </a:r>
            <a:r>
              <a:rPr lang="en-US" altLang="ko-KR" sz="900" dirty="0"/>
              <a:t>, </a:t>
            </a:r>
            <a:r>
              <a:rPr lang="ko-KR" altLang="en-US" sz="900" dirty="0"/>
              <a:t>동경 </a:t>
            </a:r>
            <a:r>
              <a:rPr lang="en-US" altLang="ko-KR" sz="900" dirty="0"/>
              <a:t>131</a:t>
            </a:r>
            <a:r>
              <a:rPr lang="ko-KR" altLang="en-US" sz="900" dirty="0"/>
              <a:t>도 </a:t>
            </a:r>
            <a:r>
              <a:rPr lang="en-US" altLang="ko-KR" sz="900" dirty="0"/>
              <a:t>52</a:t>
            </a:r>
            <a:r>
              <a:rPr lang="ko-KR" altLang="en-US" sz="900" dirty="0"/>
              <a:t>분 </a:t>
            </a:r>
            <a:r>
              <a:rPr lang="en-US" altLang="ko-KR" sz="900" dirty="0"/>
              <a:t>10.4</a:t>
            </a:r>
            <a:r>
              <a:rPr lang="ko-KR" altLang="en-US" sz="900" dirty="0"/>
              <a:t>초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서도 </a:t>
            </a:r>
            <a:r>
              <a:rPr lang="en-US" altLang="ko-KR" sz="900" dirty="0"/>
              <a:t>: </a:t>
            </a:r>
            <a:r>
              <a:rPr lang="ko-KR" altLang="en-US" sz="900" dirty="0"/>
              <a:t>북위 </a:t>
            </a:r>
            <a:r>
              <a:rPr lang="en-US" altLang="ko-KR" sz="900" dirty="0"/>
              <a:t>37</a:t>
            </a:r>
            <a:r>
              <a:rPr lang="ko-KR" altLang="en-US" sz="900" dirty="0"/>
              <a:t>도 </a:t>
            </a:r>
            <a:r>
              <a:rPr lang="en-US" altLang="ko-KR" sz="900" dirty="0"/>
              <a:t>14</a:t>
            </a:r>
            <a:r>
              <a:rPr lang="ko-KR" altLang="en-US" sz="900" dirty="0"/>
              <a:t>분 </a:t>
            </a:r>
            <a:r>
              <a:rPr lang="en-US" altLang="ko-KR" sz="900" dirty="0"/>
              <a:t>30.6</a:t>
            </a:r>
            <a:r>
              <a:rPr lang="ko-KR" altLang="en-US" sz="900" dirty="0"/>
              <a:t>초</a:t>
            </a:r>
            <a:r>
              <a:rPr lang="en-US" altLang="ko-KR" sz="900" dirty="0"/>
              <a:t>, </a:t>
            </a:r>
            <a:r>
              <a:rPr lang="ko-KR" altLang="en-US" sz="900" dirty="0"/>
              <a:t>동경 </a:t>
            </a:r>
            <a:r>
              <a:rPr lang="en-US" altLang="ko-KR" sz="900" dirty="0"/>
              <a:t>131</a:t>
            </a:r>
            <a:r>
              <a:rPr lang="ko-KR" altLang="en-US" sz="900" dirty="0"/>
              <a:t>도 </a:t>
            </a:r>
            <a:r>
              <a:rPr lang="en-US" altLang="ko-KR" sz="900" dirty="0"/>
              <a:t>51</a:t>
            </a:r>
            <a:r>
              <a:rPr lang="ko-KR" altLang="en-US" sz="900" dirty="0"/>
              <a:t>분 </a:t>
            </a:r>
            <a:r>
              <a:rPr lang="en-US" altLang="ko-KR" sz="900" dirty="0"/>
              <a:t>54.6</a:t>
            </a:r>
            <a:r>
              <a:rPr lang="ko-KR" altLang="en-US" sz="900" dirty="0"/>
              <a:t>초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지리적 </a:t>
            </a:r>
            <a:r>
              <a:rPr lang="ko-KR" altLang="en-US" sz="1400" b="1" dirty="0" smtClean="0"/>
              <a:t>위치</a:t>
            </a:r>
            <a:endParaRPr lang="en-US" altLang="ko-KR" sz="1400" b="1" dirty="0" smtClean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경북 울진군 </a:t>
            </a:r>
            <a:r>
              <a:rPr lang="ko-KR" altLang="en-US" sz="900" dirty="0" err="1"/>
              <a:t>죽변에서</a:t>
            </a:r>
            <a:r>
              <a:rPr lang="ko-KR" altLang="en-US" sz="900" dirty="0"/>
              <a:t> 동쪽으로 </a:t>
            </a:r>
            <a:r>
              <a:rPr lang="en-US" altLang="ko-KR" sz="900" dirty="0"/>
              <a:t>216.8km(117.1 </a:t>
            </a:r>
            <a:r>
              <a:rPr lang="ko-KR" altLang="en-US" sz="900" dirty="0"/>
              <a:t>해리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울릉도에서 동남쪽으로 </a:t>
            </a:r>
            <a:r>
              <a:rPr lang="en-US" altLang="ko-KR" sz="900" dirty="0"/>
              <a:t>87.4km(47.2 </a:t>
            </a:r>
            <a:r>
              <a:rPr lang="ko-KR" altLang="en-US" sz="900" dirty="0"/>
              <a:t>해리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일본 </a:t>
            </a:r>
            <a:r>
              <a:rPr lang="ko-KR" altLang="en-US" sz="900" dirty="0" err="1"/>
              <a:t>시마네현</a:t>
            </a:r>
            <a:r>
              <a:rPr lang="ko-KR" altLang="en-US" sz="900" dirty="0"/>
              <a:t> </a:t>
            </a:r>
            <a:r>
              <a:rPr lang="ko-KR" altLang="en-US" sz="900" dirty="0" err="1"/>
              <a:t>오키섬에서는</a:t>
            </a:r>
            <a:r>
              <a:rPr lang="ko-KR" altLang="en-US" sz="900" dirty="0"/>
              <a:t> </a:t>
            </a:r>
            <a:r>
              <a:rPr lang="en-US" altLang="ko-KR" sz="900" dirty="0"/>
              <a:t>157.5km(85.0 </a:t>
            </a:r>
            <a:r>
              <a:rPr lang="ko-KR" altLang="en-US" sz="900" dirty="0"/>
              <a:t>해리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해리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海里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 = 1.852km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울릉도에서 독도까지의 거리는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오키섬에서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독도까지의 거리보다 약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1.8km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가깝다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행정적 위치</a:t>
            </a:r>
            <a:endParaRPr lang="en-US" altLang="ko-KR" sz="1400" b="1" dirty="0" smtClean="0"/>
          </a:p>
          <a:p>
            <a:r>
              <a:rPr lang="ko-KR" altLang="en-US" sz="900" dirty="0"/>
              <a:t>경상북도 울릉군 </a:t>
            </a:r>
            <a:r>
              <a:rPr lang="ko-KR" altLang="en-US" sz="900" dirty="0" err="1"/>
              <a:t>울릉읍</a:t>
            </a:r>
            <a:r>
              <a:rPr lang="ko-KR" altLang="en-US" sz="900" dirty="0"/>
              <a:t> </a:t>
            </a:r>
            <a:r>
              <a:rPr lang="ko-KR" altLang="en-US" sz="900" dirty="0" err="1"/>
              <a:t>독도리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1~96</a:t>
            </a:r>
            <a:r>
              <a:rPr lang="en-US" altLang="ko-KR" sz="900" dirty="0"/>
              <a:t>(</a:t>
            </a:r>
            <a:r>
              <a:rPr lang="ko-KR" altLang="en-US" sz="900" dirty="0"/>
              <a:t>우</a:t>
            </a:r>
            <a:r>
              <a:rPr lang="en-US" altLang="ko-KR" sz="900" dirty="0"/>
              <a:t>:40240</a:t>
            </a:r>
            <a:r>
              <a:rPr lang="en-US" altLang="ko-KR" sz="900" dirty="0" smtClean="0"/>
              <a:t>)</a:t>
            </a:r>
          </a:p>
          <a:p>
            <a:endParaRPr lang="en-US" altLang="ko-KR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6813899" y="1436844"/>
            <a:ext cx="25869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동도  </a:t>
            </a:r>
            <a:r>
              <a:rPr lang="en-US" altLang="ko-KR" sz="900" b="1" dirty="0" smtClean="0"/>
              <a:t>- </a:t>
            </a:r>
            <a:r>
              <a:rPr lang="ko-KR" altLang="en-US" sz="900" b="1" dirty="0"/>
              <a:t>독도경비대 </a:t>
            </a:r>
            <a:r>
              <a:rPr lang="en-US" altLang="ko-KR" sz="900" b="1" dirty="0"/>
              <a:t>: </a:t>
            </a:r>
            <a:r>
              <a:rPr lang="ko-KR" altLang="en-US" sz="900" dirty="0"/>
              <a:t>경상북도 울릉군 </a:t>
            </a:r>
            <a:r>
              <a:rPr lang="ko-KR" altLang="en-US" sz="900" dirty="0" err="1"/>
              <a:t>울릉읍</a:t>
            </a:r>
            <a:r>
              <a:rPr lang="ko-KR" altLang="en-US" sz="900" dirty="0"/>
              <a:t> 독도이사부길 </a:t>
            </a:r>
            <a:r>
              <a:rPr lang="en-US" altLang="ko-KR" sz="900" dirty="0"/>
              <a:t>55</a:t>
            </a:r>
          </a:p>
          <a:p>
            <a:r>
              <a:rPr lang="en-US" altLang="ko-KR" sz="900" b="1" dirty="0" smtClean="0"/>
              <a:t>        - </a:t>
            </a:r>
            <a:r>
              <a:rPr lang="ko-KR" altLang="en-US" sz="900" b="1" dirty="0" err="1"/>
              <a:t>독도등대</a:t>
            </a:r>
            <a:r>
              <a:rPr lang="ko-KR" altLang="en-US" sz="900" b="1" dirty="0"/>
              <a:t> </a:t>
            </a:r>
            <a:r>
              <a:rPr lang="en-US" altLang="ko-KR" sz="900" b="1" dirty="0"/>
              <a:t>: </a:t>
            </a:r>
            <a:r>
              <a:rPr lang="ko-KR" altLang="en-US" sz="900" dirty="0"/>
              <a:t>경상북도 울릉군 </a:t>
            </a:r>
            <a:r>
              <a:rPr lang="ko-KR" altLang="en-US" sz="900" dirty="0" err="1"/>
              <a:t>울릉읍</a:t>
            </a:r>
            <a:r>
              <a:rPr lang="ko-KR" altLang="en-US" sz="900" dirty="0"/>
              <a:t> 독도이사부실 </a:t>
            </a:r>
            <a:r>
              <a:rPr lang="en-US" altLang="ko-KR" sz="900" dirty="0"/>
              <a:t>63</a:t>
            </a:r>
          </a:p>
          <a:p>
            <a:endParaRPr lang="en-US" altLang="ko-KR" sz="900" dirty="0" smtClean="0"/>
          </a:p>
          <a:p>
            <a:r>
              <a:rPr lang="ko-KR" altLang="en-US" sz="900" b="1" dirty="0" smtClean="0"/>
              <a:t>서도  </a:t>
            </a:r>
            <a:r>
              <a:rPr lang="en-US" altLang="ko-KR" sz="900" b="1" dirty="0" smtClean="0"/>
              <a:t>- </a:t>
            </a:r>
            <a:r>
              <a:rPr lang="ko-KR" altLang="en-US" sz="900" b="1" dirty="0" err="1"/>
              <a:t>주민숙소</a:t>
            </a:r>
            <a:r>
              <a:rPr lang="ko-KR" altLang="en-US" sz="900" b="1" dirty="0"/>
              <a:t> </a:t>
            </a:r>
            <a:r>
              <a:rPr lang="en-US" altLang="ko-KR" sz="900" b="1" dirty="0"/>
              <a:t>: </a:t>
            </a:r>
            <a:r>
              <a:rPr lang="ko-KR" altLang="en-US" sz="900" dirty="0"/>
              <a:t>경상북도 울릉군 </a:t>
            </a:r>
            <a:r>
              <a:rPr lang="ko-KR" altLang="en-US" sz="900" dirty="0" err="1"/>
              <a:t>울릉읍</a:t>
            </a:r>
            <a:r>
              <a:rPr lang="ko-KR" altLang="en-US" sz="900" dirty="0"/>
              <a:t> 독도안용복길 </a:t>
            </a:r>
            <a:r>
              <a:rPr lang="en-US" altLang="ko-KR" sz="900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3639" y="5706077"/>
            <a:ext cx="2175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9999"/>
                </a:solidFill>
              </a:rPr>
              <a:t>독도의 위치 </a:t>
            </a:r>
            <a:r>
              <a:rPr lang="ko-KR" altLang="en-US" sz="1600" b="1" dirty="0" err="1" smtClean="0"/>
              <a:t>바로알기</a:t>
            </a:r>
            <a:endParaRPr lang="ko-KR" altLang="en-US" sz="16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54050" y="4998382"/>
            <a:ext cx="870751" cy="555161"/>
            <a:chOff x="746430" y="4998382"/>
            <a:chExt cx="870751" cy="386787"/>
          </a:xfrm>
        </p:grpSpPr>
        <p:sp>
          <p:nvSpPr>
            <p:cNvPr id="7" name="직사각형 6"/>
            <p:cNvSpPr/>
            <p:nvPr/>
          </p:nvSpPr>
          <p:spPr>
            <a:xfrm>
              <a:off x="767259" y="4998382"/>
              <a:ext cx="829092" cy="38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430" y="5097446"/>
              <a:ext cx="870751" cy="171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독도의 위치</a:t>
              </a:r>
              <a:endParaRPr lang="ko-KR" altLang="en-US" sz="10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634677" y="4998382"/>
            <a:ext cx="898020" cy="555161"/>
            <a:chOff x="732798" y="4998382"/>
            <a:chExt cx="898020" cy="386787"/>
          </a:xfrm>
        </p:grpSpPr>
        <p:sp>
          <p:nvSpPr>
            <p:cNvPr id="84" name="직사각형 83"/>
            <p:cNvSpPr/>
            <p:nvPr/>
          </p:nvSpPr>
          <p:spPr>
            <a:xfrm>
              <a:off x="767259" y="4998382"/>
              <a:ext cx="829092" cy="38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2798" y="5044793"/>
              <a:ext cx="898020" cy="278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독도의 지형과 지명</a:t>
              </a:r>
              <a:endParaRPr lang="ko-KR" altLang="en-US" sz="10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542569" y="4998382"/>
            <a:ext cx="870751" cy="555161"/>
            <a:chOff x="746430" y="4998382"/>
            <a:chExt cx="870751" cy="386787"/>
          </a:xfrm>
        </p:grpSpPr>
        <p:sp>
          <p:nvSpPr>
            <p:cNvPr id="87" name="직사각형 86"/>
            <p:cNvSpPr/>
            <p:nvPr/>
          </p:nvSpPr>
          <p:spPr>
            <a:xfrm>
              <a:off x="767259" y="4998382"/>
              <a:ext cx="829092" cy="38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430" y="5102755"/>
              <a:ext cx="870751" cy="171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독도의 생성</a:t>
              </a:r>
              <a:endParaRPr lang="ko-KR" altLang="en-US" sz="1000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6912171" y="2094146"/>
            <a:ext cx="239040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36213" y="2536252"/>
            <a:ext cx="18614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78158" y="1772667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81043" y="3684395"/>
                <a:ext cx="786447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독도현황</a:t>
                </a:r>
                <a:endParaRPr lang="ko-KR" altLang="en-US" sz="14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64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5-1-2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818509" y="895406"/>
            <a:ext cx="2410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독도 자료실 클릭</a:t>
            </a:r>
            <a:r>
              <a:rPr lang="en-US" altLang="ko-KR" sz="900" dirty="0"/>
              <a:t>&gt;</a:t>
            </a:r>
            <a:r>
              <a:rPr lang="ko-KR" altLang="en-US" sz="900" dirty="0" err="1"/>
              <a:t>독도현황</a:t>
            </a:r>
            <a:r>
              <a:rPr lang="en-US" altLang="ko-KR" sz="900" dirty="0"/>
              <a:t> &gt;</a:t>
            </a:r>
            <a:r>
              <a:rPr lang="ko-KR" altLang="en-US" sz="900" dirty="0"/>
              <a:t>독도의 </a:t>
            </a:r>
            <a:r>
              <a:rPr lang="ko-KR" altLang="en-US" sz="900" dirty="0" smtClean="0"/>
              <a:t>지명</a:t>
            </a:r>
            <a:endParaRPr lang="ko-KR" altLang="en-US" sz="9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827495" y="4310684"/>
            <a:ext cx="2506479" cy="387285"/>
            <a:chOff x="827495" y="4469946"/>
            <a:chExt cx="2506479" cy="387285"/>
          </a:xfrm>
        </p:grpSpPr>
        <p:sp>
          <p:nvSpPr>
            <p:cNvPr id="90" name="대각선 방향의 모서리가 둥근 사각형 89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0726" y="4540329"/>
              <a:ext cx="2316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독도현황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독도사진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교육자료실</a:t>
              </a:r>
              <a:endParaRPr lang="ko-KR" altLang="en-US" sz="11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17571" y="1497918"/>
            <a:ext cx="2605157" cy="982030"/>
            <a:chOff x="1122217" y="2974930"/>
            <a:chExt cx="2269375" cy="1788263"/>
          </a:xfrm>
        </p:grpSpPr>
        <p:sp>
          <p:nvSpPr>
            <p:cNvPr id="55" name="직사각형 5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81692" y="1485539"/>
            <a:ext cx="263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9999"/>
                </a:solidFill>
              </a:rPr>
              <a:t>큰 섬</a:t>
            </a:r>
            <a:r>
              <a:rPr lang="ko-KR" altLang="en-US" sz="1600" b="1" dirty="0" smtClean="0"/>
              <a:t>과 그 </a:t>
            </a:r>
            <a:r>
              <a:rPr lang="ko-KR" altLang="en-US" sz="1600" b="1" dirty="0"/>
              <a:t>주변에 </a:t>
            </a:r>
            <a:r>
              <a:rPr lang="en-US" altLang="ko-KR" sz="1600" b="1" dirty="0">
                <a:solidFill>
                  <a:srgbClr val="009999"/>
                </a:solidFill>
              </a:rPr>
              <a:t>89</a:t>
            </a:r>
            <a:r>
              <a:rPr lang="ko-KR" altLang="en-US" sz="1600" b="1" dirty="0">
                <a:solidFill>
                  <a:srgbClr val="009999"/>
                </a:solidFill>
              </a:rPr>
              <a:t>개의 바위섬으로</a:t>
            </a:r>
            <a:r>
              <a:rPr lang="ko-KR" altLang="en-US" sz="1600" b="1" dirty="0"/>
              <a:t> 구성되어 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54050" y="4998382"/>
            <a:ext cx="870751" cy="555161"/>
            <a:chOff x="746430" y="4998382"/>
            <a:chExt cx="870751" cy="386787"/>
          </a:xfrm>
        </p:grpSpPr>
        <p:sp>
          <p:nvSpPr>
            <p:cNvPr id="7" name="직사각형 6"/>
            <p:cNvSpPr/>
            <p:nvPr/>
          </p:nvSpPr>
          <p:spPr>
            <a:xfrm>
              <a:off x="767259" y="4998382"/>
              <a:ext cx="829092" cy="38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430" y="5097446"/>
              <a:ext cx="870751" cy="171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독도의 위치</a:t>
              </a:r>
              <a:endParaRPr lang="ko-KR" altLang="en-US" sz="10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634677" y="4998382"/>
            <a:ext cx="898020" cy="555161"/>
            <a:chOff x="732798" y="4998382"/>
            <a:chExt cx="898020" cy="386787"/>
          </a:xfrm>
        </p:grpSpPr>
        <p:sp>
          <p:nvSpPr>
            <p:cNvPr id="84" name="직사각형 83"/>
            <p:cNvSpPr/>
            <p:nvPr/>
          </p:nvSpPr>
          <p:spPr>
            <a:xfrm>
              <a:off x="767259" y="4998382"/>
              <a:ext cx="829092" cy="38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2798" y="5044793"/>
              <a:ext cx="898020" cy="278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독도의 지형과 지명</a:t>
              </a:r>
              <a:endParaRPr lang="ko-KR" altLang="en-US" sz="10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542569" y="4998382"/>
            <a:ext cx="870751" cy="555161"/>
            <a:chOff x="746430" y="4998382"/>
            <a:chExt cx="870751" cy="386787"/>
          </a:xfrm>
        </p:grpSpPr>
        <p:sp>
          <p:nvSpPr>
            <p:cNvPr id="87" name="직사각형 86"/>
            <p:cNvSpPr/>
            <p:nvPr/>
          </p:nvSpPr>
          <p:spPr>
            <a:xfrm>
              <a:off x="767259" y="4998382"/>
              <a:ext cx="829092" cy="38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430" y="5102755"/>
              <a:ext cx="870751" cy="171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독도의 생성</a:t>
              </a:r>
              <a:endParaRPr lang="ko-KR" alt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36213" y="2536252"/>
            <a:ext cx="18614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78158" y="1772667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81043" y="3684395"/>
                <a:ext cx="786447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독도현황</a:t>
                </a:r>
                <a:endParaRPr lang="ko-KR" altLang="en-US" sz="14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57" y="2278789"/>
            <a:ext cx="2574235" cy="11545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12625" y="2106503"/>
            <a:ext cx="1761648" cy="10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696306" y="3612209"/>
            <a:ext cx="279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독도에는 </a:t>
            </a:r>
            <a:r>
              <a:rPr lang="en-US" altLang="ko-KR" b="1" dirty="0">
                <a:solidFill>
                  <a:srgbClr val="009999"/>
                </a:solidFill>
              </a:rPr>
              <a:t>26</a:t>
            </a:r>
            <a:r>
              <a:rPr lang="ko-KR" altLang="en-US" b="1" dirty="0">
                <a:solidFill>
                  <a:srgbClr val="009999"/>
                </a:solidFill>
              </a:rPr>
              <a:t>개의 주요 지형에 지명</a:t>
            </a:r>
            <a:r>
              <a:rPr lang="ko-KR" altLang="en-US" b="1" dirty="0"/>
              <a:t>이 붙여져 있다</a:t>
            </a:r>
            <a:r>
              <a:rPr lang="en-US" altLang="ko-KR" b="1" dirty="0"/>
              <a:t>.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4212625" y="4311621"/>
            <a:ext cx="1761648" cy="10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3816474" y="4521524"/>
            <a:ext cx="1226034" cy="679308"/>
            <a:chOff x="3816474" y="4585024"/>
            <a:chExt cx="1226034" cy="555545"/>
          </a:xfrm>
        </p:grpSpPr>
        <p:sp>
          <p:nvSpPr>
            <p:cNvPr id="13" name="한쪽 모서리가 둥근 사각형 12"/>
            <p:cNvSpPr/>
            <p:nvPr/>
          </p:nvSpPr>
          <p:spPr>
            <a:xfrm>
              <a:off x="3816474" y="4585024"/>
              <a:ext cx="1226034" cy="555545"/>
            </a:xfrm>
            <a:prstGeom prst="round1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881319" y="4676685"/>
              <a:ext cx="570031" cy="72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881319" y="4822562"/>
              <a:ext cx="10665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881319" y="4926443"/>
              <a:ext cx="10665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132074" y="4521524"/>
            <a:ext cx="1226034" cy="679308"/>
            <a:chOff x="3816474" y="4585024"/>
            <a:chExt cx="1226034" cy="555545"/>
          </a:xfrm>
        </p:grpSpPr>
        <p:sp>
          <p:nvSpPr>
            <p:cNvPr id="95" name="한쪽 모서리가 둥근 사각형 94"/>
            <p:cNvSpPr/>
            <p:nvPr/>
          </p:nvSpPr>
          <p:spPr>
            <a:xfrm>
              <a:off x="3816474" y="4585024"/>
              <a:ext cx="1226034" cy="555545"/>
            </a:xfrm>
            <a:prstGeom prst="round1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881319" y="4676685"/>
              <a:ext cx="570031" cy="72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81319" y="4822562"/>
              <a:ext cx="10665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881319" y="4926443"/>
              <a:ext cx="10665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16474" y="5287078"/>
            <a:ext cx="1226034" cy="679308"/>
            <a:chOff x="3816474" y="4585024"/>
            <a:chExt cx="1226034" cy="555545"/>
          </a:xfrm>
        </p:grpSpPr>
        <p:sp>
          <p:nvSpPr>
            <p:cNvPr id="100" name="한쪽 모서리가 둥근 사각형 99"/>
            <p:cNvSpPr/>
            <p:nvPr/>
          </p:nvSpPr>
          <p:spPr>
            <a:xfrm>
              <a:off x="3816474" y="4585024"/>
              <a:ext cx="1226034" cy="555545"/>
            </a:xfrm>
            <a:prstGeom prst="round1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881319" y="4676685"/>
              <a:ext cx="570031" cy="72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881319" y="4822562"/>
              <a:ext cx="10665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881319" y="4926443"/>
              <a:ext cx="10665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132074" y="5287078"/>
            <a:ext cx="1226034" cy="679308"/>
            <a:chOff x="3816474" y="4585024"/>
            <a:chExt cx="1226034" cy="555545"/>
          </a:xfrm>
        </p:grpSpPr>
        <p:sp>
          <p:nvSpPr>
            <p:cNvPr id="105" name="한쪽 모서리가 둥근 사각형 104"/>
            <p:cNvSpPr/>
            <p:nvPr/>
          </p:nvSpPr>
          <p:spPr>
            <a:xfrm>
              <a:off x="3816474" y="4585024"/>
              <a:ext cx="1226034" cy="555545"/>
            </a:xfrm>
            <a:prstGeom prst="round1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881319" y="4676685"/>
              <a:ext cx="570031" cy="72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81319" y="4822562"/>
              <a:ext cx="10665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81319" y="4926443"/>
              <a:ext cx="10665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532195" y="5764248"/>
            <a:ext cx="58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*26EA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0769" y="5695731"/>
            <a:ext cx="263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독도는 </a:t>
            </a:r>
            <a:r>
              <a:rPr lang="ko-KR" altLang="en-US" sz="1600" b="1" dirty="0">
                <a:solidFill>
                  <a:srgbClr val="009999"/>
                </a:solidFill>
              </a:rPr>
              <a:t>동도와 서도 </a:t>
            </a:r>
            <a:r>
              <a:rPr lang="en-US" altLang="ko-KR" sz="1600" b="1" dirty="0">
                <a:solidFill>
                  <a:srgbClr val="009999"/>
                </a:solidFill>
              </a:rPr>
              <a:t>2</a:t>
            </a:r>
            <a:r>
              <a:rPr lang="ko-KR" altLang="en-US" sz="1600" b="1" dirty="0" smtClean="0">
                <a:solidFill>
                  <a:srgbClr val="009999"/>
                </a:solidFill>
              </a:rPr>
              <a:t>개의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319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5-1-3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818509" y="882706"/>
            <a:ext cx="245834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독도 자료실 클릭</a:t>
            </a:r>
            <a:r>
              <a:rPr lang="en-US" altLang="ko-KR" sz="900" dirty="0"/>
              <a:t>&gt;</a:t>
            </a:r>
            <a:r>
              <a:rPr lang="ko-KR" altLang="en-US" sz="900" dirty="0" err="1"/>
              <a:t>독도현황</a:t>
            </a:r>
            <a:r>
              <a:rPr lang="en-US" altLang="ko-KR" sz="900" dirty="0"/>
              <a:t> &gt;</a:t>
            </a:r>
            <a:r>
              <a:rPr lang="ko-KR" altLang="en-US" sz="900" dirty="0"/>
              <a:t>독도의 </a:t>
            </a:r>
            <a:r>
              <a:rPr lang="ko-KR" altLang="en-US" sz="900" dirty="0" smtClean="0"/>
              <a:t>생성</a:t>
            </a:r>
            <a:endParaRPr lang="ko-KR" altLang="en-US" sz="9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827495" y="4310684"/>
            <a:ext cx="2506479" cy="387285"/>
            <a:chOff x="827495" y="4469946"/>
            <a:chExt cx="2506479" cy="387285"/>
          </a:xfrm>
        </p:grpSpPr>
        <p:sp>
          <p:nvSpPr>
            <p:cNvPr id="90" name="대각선 방향의 모서리가 둥근 사각형 89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0726" y="4540329"/>
              <a:ext cx="2316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독도현황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독도사진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교육자료실</a:t>
              </a:r>
              <a:endParaRPr lang="ko-KR" altLang="en-US" sz="11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3870" y="1497918"/>
            <a:ext cx="2605157" cy="982030"/>
            <a:chOff x="1122217" y="2974930"/>
            <a:chExt cx="2269375" cy="1788263"/>
          </a:xfrm>
        </p:grpSpPr>
        <p:sp>
          <p:nvSpPr>
            <p:cNvPr id="55" name="직사각형 5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809413" y="1723007"/>
            <a:ext cx="258694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독도는 동해 바다 </a:t>
            </a:r>
            <a:r>
              <a:rPr lang="en-US" altLang="ko-KR" sz="900" dirty="0"/>
              <a:t>2,000m </a:t>
            </a:r>
            <a:r>
              <a:rPr lang="ko-KR" altLang="en-US" sz="900" dirty="0"/>
              <a:t>아래에서 분출된 용암이 굳어져 형성된 전형적인 화산섬이다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독도는 </a:t>
            </a:r>
            <a:r>
              <a:rPr lang="en-US" altLang="ko-KR" sz="900" dirty="0"/>
              <a:t>460</a:t>
            </a:r>
            <a:r>
              <a:rPr lang="ko-KR" altLang="en-US" sz="900" dirty="0"/>
              <a:t>만 년 전부터 </a:t>
            </a:r>
            <a:r>
              <a:rPr lang="en-US" altLang="ko-KR" sz="900" dirty="0"/>
              <a:t>250</a:t>
            </a:r>
            <a:r>
              <a:rPr lang="ko-KR" altLang="en-US" sz="900" dirty="0"/>
              <a:t>만 년 전 사이에 형성되었는데</a:t>
            </a:r>
            <a:r>
              <a:rPr lang="en-US" altLang="ko-KR" sz="900" dirty="0"/>
              <a:t>,</a:t>
            </a:r>
            <a:br>
              <a:rPr lang="en-US" altLang="ko-KR" sz="900" dirty="0"/>
            </a:br>
            <a:r>
              <a:rPr lang="ko-KR" altLang="en-US" sz="900" dirty="0"/>
              <a:t>이는 울릉도</a:t>
            </a:r>
            <a:r>
              <a:rPr lang="en-US" altLang="ko-KR" sz="900" dirty="0"/>
              <a:t>(</a:t>
            </a:r>
            <a:r>
              <a:rPr lang="ko-KR" altLang="en-US" sz="900" dirty="0"/>
              <a:t>약 </a:t>
            </a:r>
            <a:r>
              <a:rPr lang="en-US" altLang="ko-KR" sz="900" dirty="0"/>
              <a:t>250</a:t>
            </a:r>
            <a:r>
              <a:rPr lang="ko-KR" altLang="en-US" sz="900" dirty="0"/>
              <a:t>만 년 전 </a:t>
            </a:r>
            <a:r>
              <a:rPr lang="en-US" altLang="ko-KR" sz="900" dirty="0"/>
              <a:t>~ 1</a:t>
            </a:r>
            <a:r>
              <a:rPr lang="ko-KR" altLang="en-US" sz="900" dirty="0"/>
              <a:t>만 년 전</a:t>
            </a:r>
            <a:r>
              <a:rPr lang="en-US" altLang="ko-KR" sz="900" dirty="0"/>
              <a:t>) </a:t>
            </a:r>
            <a:r>
              <a:rPr lang="ko-KR" altLang="en-US" sz="900" dirty="0"/>
              <a:t>및 제주도</a:t>
            </a:r>
            <a:r>
              <a:rPr lang="en-US" altLang="ko-KR" sz="900" dirty="0"/>
              <a:t>(</a:t>
            </a:r>
            <a:r>
              <a:rPr lang="ko-KR" altLang="en-US" sz="900" dirty="0"/>
              <a:t>약 </a:t>
            </a:r>
            <a:r>
              <a:rPr lang="en-US" altLang="ko-KR" sz="900" dirty="0"/>
              <a:t>120</a:t>
            </a:r>
            <a:r>
              <a:rPr lang="ko-KR" altLang="en-US" sz="900" dirty="0"/>
              <a:t>만 년 전 </a:t>
            </a:r>
            <a:r>
              <a:rPr lang="en-US" altLang="ko-KR" sz="900" dirty="0"/>
              <a:t>~ 1</a:t>
            </a:r>
            <a:r>
              <a:rPr lang="ko-KR" altLang="en-US" sz="900" dirty="0"/>
              <a:t>만 년 전</a:t>
            </a:r>
            <a:r>
              <a:rPr lang="en-US" altLang="ko-KR" sz="900" dirty="0"/>
              <a:t>)</a:t>
            </a:r>
            <a:r>
              <a:rPr lang="ko-KR" altLang="en-US" sz="900" dirty="0"/>
              <a:t>보다 앞선 시기이다</a:t>
            </a:r>
            <a:r>
              <a:rPr lang="en-US" altLang="ko-KR" sz="900" dirty="0" smtClean="0"/>
              <a:t>.</a:t>
            </a:r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독도는 알칼리성 화산암으로 이루어져 있는데 해수면 위는 주로 안산암이고 아래는 현무암이다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암석층 위에 얇은 토양이 쌓여 있고 대부분 경사 </a:t>
            </a:r>
            <a:r>
              <a:rPr lang="en-US" altLang="ko-KR" sz="900" dirty="0"/>
              <a:t>30</a:t>
            </a:r>
            <a:r>
              <a:rPr lang="ko-KR" altLang="en-US" sz="900" dirty="0"/>
              <a:t>도 이상의 가파른 평행 사면을 이루면서 퇴적되어 있다</a:t>
            </a:r>
            <a:r>
              <a:rPr lang="en-US" altLang="ko-KR" sz="900" dirty="0" smtClean="0"/>
              <a:t>.</a:t>
            </a:r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독도는 높이가 </a:t>
            </a:r>
            <a:r>
              <a:rPr lang="en-US" altLang="ko-KR" sz="900" dirty="0"/>
              <a:t>2,000m</a:t>
            </a:r>
            <a:r>
              <a:rPr lang="ko-KR" altLang="en-US" sz="900" dirty="0"/>
              <a:t>가 넘고 하부 지름이 </a:t>
            </a:r>
            <a:r>
              <a:rPr lang="en-US" altLang="ko-KR" sz="900" dirty="0"/>
              <a:t>30km</a:t>
            </a:r>
            <a:r>
              <a:rPr lang="ko-KR" altLang="en-US" sz="900" dirty="0"/>
              <a:t>에 이르는 거대한 화산</a:t>
            </a:r>
            <a:r>
              <a:rPr lang="en-US" altLang="ko-KR" sz="900" dirty="0"/>
              <a:t>(</a:t>
            </a:r>
            <a:r>
              <a:rPr lang="ko-KR" altLang="en-US" sz="900" dirty="0" err="1"/>
              <a:t>독도해산</a:t>
            </a:r>
            <a:r>
              <a:rPr lang="en-US" altLang="ko-KR" sz="900" dirty="0"/>
              <a:t>)</a:t>
            </a:r>
            <a:r>
              <a:rPr lang="ko-KR" altLang="en-US" sz="900" dirty="0"/>
              <a:t>의 일부다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 err="1"/>
              <a:t>독도해산은</a:t>
            </a:r>
            <a:r>
              <a:rPr lang="ko-KR" altLang="en-US" sz="900" dirty="0"/>
              <a:t> 상부가 여의도보다 </a:t>
            </a:r>
            <a:r>
              <a:rPr lang="en-US" altLang="ko-KR" sz="900" dirty="0"/>
              <a:t>10</a:t>
            </a:r>
            <a:r>
              <a:rPr lang="ko-KR" altLang="en-US" sz="900" dirty="0"/>
              <a:t>배나 넓을 정도로 평평한 평정해산이다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 err="1"/>
              <a:t>독도해산</a:t>
            </a:r>
            <a:r>
              <a:rPr lang="ko-KR" altLang="en-US" sz="900" dirty="0"/>
              <a:t> 동쪽에는 </a:t>
            </a:r>
            <a:r>
              <a:rPr lang="ko-KR" altLang="en-US" sz="900" dirty="0" err="1"/>
              <a:t>심흥택해산</a:t>
            </a:r>
            <a:r>
              <a:rPr lang="en-US" altLang="ko-KR" sz="900" dirty="0"/>
              <a:t>, </a:t>
            </a:r>
            <a:r>
              <a:rPr lang="ko-KR" altLang="en-US" sz="900" dirty="0" err="1"/>
              <a:t>이사부해산</a:t>
            </a:r>
            <a:r>
              <a:rPr lang="ko-KR" altLang="en-US" sz="900" dirty="0"/>
              <a:t> 이라는 </a:t>
            </a:r>
            <a:r>
              <a:rPr lang="ko-KR" altLang="en-US" sz="900" dirty="0" err="1"/>
              <a:t>평정해산도</a:t>
            </a:r>
            <a:r>
              <a:rPr lang="ko-KR" altLang="en-US" sz="900" dirty="0"/>
              <a:t> 위치하고 있다</a:t>
            </a:r>
            <a:r>
              <a:rPr lang="en-US" altLang="ko-KR" sz="900" dirty="0"/>
              <a:t>.</a:t>
            </a:r>
          </a:p>
          <a:p>
            <a:pPr algn="ctr"/>
            <a:endParaRPr lang="en-US" altLang="ko-KR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1440076" y="570607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독도의 </a:t>
            </a:r>
            <a:r>
              <a:rPr lang="ko-KR" altLang="en-US" sz="1600" b="1" dirty="0" smtClean="0">
                <a:solidFill>
                  <a:srgbClr val="009999"/>
                </a:solidFill>
              </a:rPr>
              <a:t>생성</a:t>
            </a:r>
            <a:endParaRPr lang="ko-KR" altLang="en-US" sz="16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54050" y="4998382"/>
            <a:ext cx="870751" cy="555161"/>
            <a:chOff x="746430" y="4998382"/>
            <a:chExt cx="870751" cy="386787"/>
          </a:xfrm>
        </p:grpSpPr>
        <p:sp>
          <p:nvSpPr>
            <p:cNvPr id="7" name="직사각형 6"/>
            <p:cNvSpPr/>
            <p:nvPr/>
          </p:nvSpPr>
          <p:spPr>
            <a:xfrm>
              <a:off x="767259" y="4998382"/>
              <a:ext cx="829092" cy="38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430" y="5097446"/>
              <a:ext cx="870751" cy="171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독도의 위치</a:t>
              </a:r>
              <a:endParaRPr lang="ko-KR" altLang="en-US" sz="10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634677" y="4998382"/>
            <a:ext cx="898020" cy="555161"/>
            <a:chOff x="732798" y="4998382"/>
            <a:chExt cx="898020" cy="386787"/>
          </a:xfrm>
        </p:grpSpPr>
        <p:sp>
          <p:nvSpPr>
            <p:cNvPr id="84" name="직사각형 83"/>
            <p:cNvSpPr/>
            <p:nvPr/>
          </p:nvSpPr>
          <p:spPr>
            <a:xfrm>
              <a:off x="767259" y="4998382"/>
              <a:ext cx="829092" cy="38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2798" y="5044793"/>
              <a:ext cx="898020" cy="278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독도의 지형과 지명</a:t>
              </a:r>
              <a:endParaRPr lang="ko-KR" altLang="en-US" sz="10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542569" y="4998382"/>
            <a:ext cx="870751" cy="555161"/>
            <a:chOff x="746430" y="4998382"/>
            <a:chExt cx="870751" cy="386787"/>
          </a:xfrm>
        </p:grpSpPr>
        <p:sp>
          <p:nvSpPr>
            <p:cNvPr id="87" name="직사각형 86"/>
            <p:cNvSpPr/>
            <p:nvPr/>
          </p:nvSpPr>
          <p:spPr>
            <a:xfrm>
              <a:off x="767259" y="4998382"/>
              <a:ext cx="829092" cy="38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430" y="5102755"/>
              <a:ext cx="870751" cy="171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독도의 생성</a:t>
              </a:r>
              <a:endParaRPr lang="ko-KR" alt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36213" y="2536252"/>
            <a:ext cx="18614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78158" y="1772667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81043" y="3684395"/>
                <a:ext cx="786447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독도현황</a:t>
                </a:r>
                <a:endParaRPr lang="ko-KR" altLang="en-US" sz="14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08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5-2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독도 자료실 클릭</a:t>
            </a:r>
            <a:r>
              <a:rPr lang="en-US" altLang="ko-KR" sz="1050" dirty="0" smtClean="0"/>
              <a:t>&gt;</a:t>
            </a:r>
            <a:r>
              <a:rPr lang="ko-KR" altLang="en-US" sz="1050" dirty="0" err="1" smtClean="0"/>
              <a:t>독도사진</a:t>
            </a:r>
            <a:endParaRPr lang="ko-KR" altLang="en-US" sz="1050" dirty="0"/>
          </a:p>
        </p:txBody>
      </p:sp>
      <p:grpSp>
        <p:nvGrpSpPr>
          <p:cNvPr id="201" name="그룹 200"/>
          <p:cNvGrpSpPr/>
          <p:nvPr/>
        </p:nvGrpSpPr>
        <p:grpSpPr>
          <a:xfrm>
            <a:off x="827495" y="4317839"/>
            <a:ext cx="2506479" cy="387285"/>
            <a:chOff x="827495" y="4469946"/>
            <a:chExt cx="2506479" cy="387285"/>
          </a:xfrm>
        </p:grpSpPr>
        <p:sp>
          <p:nvSpPr>
            <p:cNvPr id="204" name="대각선 방향의 모서리가 둥근 사각형 203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0726" y="4540329"/>
              <a:ext cx="2316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독도현황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독도사진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교육자료실</a:t>
              </a:r>
              <a:endParaRPr lang="ko-KR" altLang="en-US" sz="11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28905" y="5160234"/>
            <a:ext cx="2505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울릉도의 </a:t>
            </a:r>
            <a:r>
              <a:rPr lang="ko-KR" altLang="en-US" sz="1600" b="1" dirty="0" err="1" smtClean="0"/>
              <a:t>부속섬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>
                <a:solidFill>
                  <a:srgbClr val="009999"/>
                </a:solidFill>
              </a:rPr>
              <a:t>독도의 아름다운 사계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6305" y="1497918"/>
            <a:ext cx="279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아래 등록된 사진</a:t>
            </a:r>
            <a:r>
              <a:rPr lang="en-US" altLang="ko-KR" sz="900" dirty="0"/>
              <a:t>, </a:t>
            </a:r>
            <a:r>
              <a:rPr lang="ko-KR" altLang="en-US" sz="900" dirty="0"/>
              <a:t>영상은 대한민국의 아름다운 섬</a:t>
            </a:r>
            <a:r>
              <a:rPr lang="en-US" altLang="ko-KR" sz="900" dirty="0"/>
              <a:t>, </a:t>
            </a:r>
            <a:r>
              <a:rPr lang="ko-KR" altLang="en-US" sz="900" dirty="0"/>
              <a:t>독도의 계절별 다양한 모습을 촬영한 </a:t>
            </a:r>
            <a:r>
              <a:rPr lang="ko-KR" altLang="en-US" sz="900" dirty="0" smtClean="0"/>
              <a:t>것으로 독도를 </a:t>
            </a:r>
            <a:r>
              <a:rPr lang="ko-KR" altLang="en-US" sz="900" dirty="0"/>
              <a:t>사랑하시는 분은 다양한 홍보활동을 위해 누구나 자유롭게 이용하실 수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4394183" y="2130206"/>
            <a:ext cx="1399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외교부독도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832253" y="2498856"/>
            <a:ext cx="2533736" cy="252690"/>
            <a:chOff x="3832253" y="2674057"/>
            <a:chExt cx="2533736" cy="252690"/>
          </a:xfrm>
        </p:grpSpPr>
        <p:grpSp>
          <p:nvGrpSpPr>
            <p:cNvPr id="13" name="그룹 12"/>
            <p:cNvGrpSpPr/>
            <p:nvPr/>
          </p:nvGrpSpPr>
          <p:grpSpPr>
            <a:xfrm>
              <a:off x="3832253" y="2674057"/>
              <a:ext cx="592331" cy="252690"/>
              <a:chOff x="3839873" y="2674057"/>
              <a:chExt cx="592331" cy="25269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839873" y="2674057"/>
                <a:ext cx="592331" cy="252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79585" y="267729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봄</a:t>
                </a:r>
                <a:endParaRPr lang="ko-KR" altLang="en-US" sz="1000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479388" y="2674057"/>
              <a:ext cx="592331" cy="252690"/>
              <a:chOff x="3839873" y="2674057"/>
              <a:chExt cx="592331" cy="252690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3839873" y="2674057"/>
                <a:ext cx="592331" cy="252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915465" y="2677292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여름</a:t>
                </a:r>
                <a:endParaRPr lang="ko-KR" altLang="en-US" sz="1000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5126523" y="2674057"/>
              <a:ext cx="592331" cy="252690"/>
              <a:chOff x="3839873" y="2674057"/>
              <a:chExt cx="592331" cy="25269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839873" y="2674057"/>
                <a:ext cx="592331" cy="252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915465" y="2677292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가을</a:t>
                </a:r>
                <a:endParaRPr lang="ko-KR" altLang="en-US" sz="1000" dirty="0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773658" y="2674057"/>
              <a:ext cx="592331" cy="252690"/>
              <a:chOff x="3839873" y="2674057"/>
              <a:chExt cx="592331" cy="252690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3839873" y="2674057"/>
                <a:ext cx="592331" cy="252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15465" y="2677292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겨울</a:t>
                </a:r>
                <a:endParaRPr lang="ko-KR" altLang="en-US" sz="1000" dirty="0"/>
              </a:p>
            </p:txBody>
          </p:sp>
        </p:grpSp>
      </p:grpSp>
      <p:grpSp>
        <p:nvGrpSpPr>
          <p:cNvPr id="114" name="그룹 113"/>
          <p:cNvGrpSpPr/>
          <p:nvPr/>
        </p:nvGrpSpPr>
        <p:grpSpPr>
          <a:xfrm>
            <a:off x="3784206" y="2882291"/>
            <a:ext cx="1273737" cy="695898"/>
            <a:chOff x="1122217" y="2974930"/>
            <a:chExt cx="2269375" cy="1788263"/>
          </a:xfrm>
        </p:grpSpPr>
        <p:sp>
          <p:nvSpPr>
            <p:cNvPr id="115" name="직사각형 11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33018" y="3617015"/>
            <a:ext cx="1239442" cy="408325"/>
            <a:chOff x="3763498" y="4013553"/>
            <a:chExt cx="1239442" cy="408325"/>
          </a:xfrm>
        </p:grpSpPr>
        <p:sp>
          <p:nvSpPr>
            <p:cNvPr id="37" name="TextBox 36"/>
            <p:cNvSpPr txBox="1"/>
            <p:nvPr/>
          </p:nvSpPr>
          <p:spPr>
            <a:xfrm>
              <a:off x="3763498" y="4013553"/>
              <a:ext cx="12394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독도에서 바라본</a:t>
              </a:r>
              <a:r>
                <a:rPr lang="en-US" altLang="ko-KR" sz="1000" b="1" dirty="0" smtClean="0"/>
                <a:t>..</a:t>
              </a:r>
              <a:endParaRPr lang="ko-KR" altLang="en-US" sz="10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763498" y="420643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2023-02-15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129745" y="2882291"/>
            <a:ext cx="1273737" cy="695898"/>
            <a:chOff x="1122217" y="2974930"/>
            <a:chExt cx="2269375" cy="1788263"/>
          </a:xfrm>
        </p:grpSpPr>
        <p:sp>
          <p:nvSpPr>
            <p:cNvPr id="157" name="직사각형 156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078557" y="3617015"/>
            <a:ext cx="1367682" cy="408325"/>
            <a:chOff x="3763498" y="4013553"/>
            <a:chExt cx="1367682" cy="408325"/>
          </a:xfrm>
        </p:grpSpPr>
        <p:sp>
          <p:nvSpPr>
            <p:cNvPr id="155" name="TextBox 154"/>
            <p:cNvSpPr txBox="1"/>
            <p:nvPr/>
          </p:nvSpPr>
          <p:spPr>
            <a:xfrm>
              <a:off x="3763498" y="4013553"/>
              <a:ext cx="13676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서도 정상에서 바라</a:t>
              </a:r>
              <a:r>
                <a:rPr lang="en-US" altLang="ko-KR" sz="1000" b="1" dirty="0" smtClean="0"/>
                <a:t>..</a:t>
              </a:r>
              <a:endParaRPr lang="ko-KR" altLang="en-US" sz="10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63498" y="420643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2023-02-15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3784206" y="4076277"/>
            <a:ext cx="1273737" cy="695898"/>
            <a:chOff x="1122217" y="2974930"/>
            <a:chExt cx="2269375" cy="1788263"/>
          </a:xfrm>
        </p:grpSpPr>
        <p:sp>
          <p:nvSpPr>
            <p:cNvPr id="166" name="직사각형 165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733018" y="4811001"/>
            <a:ext cx="1428596" cy="408325"/>
            <a:chOff x="3763498" y="4013553"/>
            <a:chExt cx="1428596" cy="408325"/>
          </a:xfrm>
        </p:grpSpPr>
        <p:sp>
          <p:nvSpPr>
            <p:cNvPr id="164" name="TextBox 163"/>
            <p:cNvSpPr txBox="1"/>
            <p:nvPr/>
          </p:nvSpPr>
          <p:spPr>
            <a:xfrm>
              <a:off x="3763498" y="4013553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동도 </a:t>
              </a:r>
              <a:r>
                <a:rPr lang="ko-KR" altLang="en-US" sz="1000" b="1" dirty="0" err="1" smtClean="0"/>
                <a:t>얼굴바위의</a:t>
              </a:r>
              <a:r>
                <a:rPr lang="ko-KR" altLang="en-US" sz="1000" b="1" dirty="0" smtClean="0"/>
                <a:t> 일출</a:t>
              </a:r>
              <a:endParaRPr lang="ko-KR" altLang="en-US" sz="10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763498" y="420643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2023-02-15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5129745" y="4076277"/>
            <a:ext cx="1273737" cy="695898"/>
            <a:chOff x="1122217" y="2974930"/>
            <a:chExt cx="2269375" cy="1788263"/>
          </a:xfrm>
        </p:grpSpPr>
        <p:sp>
          <p:nvSpPr>
            <p:cNvPr id="175" name="직사각형 17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5078557" y="4811001"/>
            <a:ext cx="716863" cy="408325"/>
            <a:chOff x="3763498" y="4013553"/>
            <a:chExt cx="716863" cy="408325"/>
          </a:xfrm>
        </p:grpSpPr>
        <p:sp>
          <p:nvSpPr>
            <p:cNvPr id="173" name="TextBox 172"/>
            <p:cNvSpPr txBox="1"/>
            <p:nvPr/>
          </p:nvSpPr>
          <p:spPr>
            <a:xfrm>
              <a:off x="3763498" y="401355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/>
                <a:t>객제비쑥</a:t>
              </a:r>
              <a:endParaRPr lang="ko-KR" altLang="en-US" sz="1000" b="1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763498" y="420643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2023-02-15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3787715" y="5278144"/>
            <a:ext cx="1273737" cy="695898"/>
            <a:chOff x="1122217" y="2974930"/>
            <a:chExt cx="2269375" cy="1788263"/>
          </a:xfrm>
        </p:grpSpPr>
        <p:sp>
          <p:nvSpPr>
            <p:cNvPr id="184" name="직사각형 18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6731662" y="1480124"/>
            <a:ext cx="1127232" cy="408325"/>
            <a:chOff x="3763498" y="4013553"/>
            <a:chExt cx="1127232" cy="408325"/>
          </a:xfrm>
        </p:grpSpPr>
        <p:sp>
          <p:nvSpPr>
            <p:cNvPr id="182" name="TextBox 181"/>
            <p:cNvSpPr txBox="1"/>
            <p:nvPr/>
          </p:nvSpPr>
          <p:spPr>
            <a:xfrm>
              <a:off x="3763498" y="4013553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동도 </a:t>
              </a:r>
              <a:r>
                <a:rPr lang="ko-KR" altLang="en-US" sz="1000" b="1" dirty="0" err="1" smtClean="0"/>
                <a:t>한반도바위</a:t>
              </a:r>
              <a:endParaRPr lang="ko-KR" altLang="en-US" sz="1000" b="1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763498" y="420643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2023-02-15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5133254" y="5278144"/>
            <a:ext cx="1273737" cy="695898"/>
            <a:chOff x="1122217" y="2974930"/>
            <a:chExt cx="2269375" cy="1788263"/>
          </a:xfrm>
        </p:grpSpPr>
        <p:sp>
          <p:nvSpPr>
            <p:cNvPr id="193" name="직사각형 192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8077201" y="1480124"/>
            <a:ext cx="1428596" cy="408325"/>
            <a:chOff x="3763498" y="4013553"/>
            <a:chExt cx="1428596" cy="408325"/>
          </a:xfrm>
        </p:grpSpPr>
        <p:sp>
          <p:nvSpPr>
            <p:cNvPr id="191" name="TextBox 190"/>
            <p:cNvSpPr txBox="1"/>
            <p:nvPr/>
          </p:nvSpPr>
          <p:spPr>
            <a:xfrm>
              <a:off x="3763498" y="4013553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포란 중인 괭이갈매기</a:t>
              </a:r>
              <a:endParaRPr lang="ko-KR" altLang="en-US" sz="1000" b="1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763498" y="420643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2023-02-15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206407" y="2156786"/>
            <a:ext cx="1801930" cy="276999"/>
            <a:chOff x="7230856" y="2156786"/>
            <a:chExt cx="1801930" cy="276999"/>
          </a:xfrm>
        </p:grpSpPr>
        <p:sp>
          <p:nvSpPr>
            <p:cNvPr id="47" name="TextBox 46"/>
            <p:cNvSpPr txBox="1"/>
            <p:nvPr/>
          </p:nvSpPr>
          <p:spPr>
            <a:xfrm>
              <a:off x="7500078" y="2156786"/>
              <a:ext cx="12634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1   2   3   4   5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230856" y="2172175"/>
              <a:ext cx="293670" cy="246221"/>
              <a:chOff x="7230856" y="2175598"/>
              <a:chExt cx="293670" cy="24622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265208" y="2186225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30856" y="2175598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|〈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8739116" y="2172175"/>
              <a:ext cx="293670" cy="246221"/>
              <a:chOff x="8961273" y="2260907"/>
              <a:chExt cx="293670" cy="246221"/>
            </a:xfrm>
          </p:grpSpPr>
          <p:sp>
            <p:nvSpPr>
              <p:cNvPr id="199" name="TextBox 198"/>
              <p:cNvSpPr txBox="1"/>
              <p:nvPr/>
            </p:nvSpPr>
            <p:spPr>
              <a:xfrm>
                <a:off x="8961273" y="2260907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〉|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8995625" y="2271534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778158" y="1774249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81043" y="3684395"/>
                <a:ext cx="786447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독도사진</a:t>
                </a:r>
                <a:endParaRPr lang="ko-KR" altLang="en-US" sz="1400" b="1" dirty="0"/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3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5-3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독도 자료실 클릭</a:t>
            </a:r>
            <a:r>
              <a:rPr lang="en-US" altLang="ko-KR" sz="1050" dirty="0" smtClean="0"/>
              <a:t>&gt;</a:t>
            </a:r>
            <a:r>
              <a:rPr lang="ko-KR" altLang="en-US" sz="1050" dirty="0" err="1" smtClean="0"/>
              <a:t>교육자료실</a:t>
            </a:r>
            <a:endParaRPr lang="ko-KR" altLang="en-US" sz="105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827495" y="4310300"/>
            <a:ext cx="2506479" cy="387285"/>
            <a:chOff x="827495" y="4469946"/>
            <a:chExt cx="2506479" cy="387285"/>
          </a:xfrm>
        </p:grpSpPr>
        <p:sp>
          <p:nvSpPr>
            <p:cNvPr id="161" name="대각선 방향의 모서리가 둥근 사각형 160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0726" y="4540329"/>
              <a:ext cx="2316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독도현황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독도사진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교육자료실</a:t>
              </a:r>
              <a:endParaRPr lang="ko-KR" altLang="en-US" sz="11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73827" y="5285677"/>
            <a:ext cx="2603441" cy="415927"/>
            <a:chOff x="773827" y="5285677"/>
            <a:chExt cx="2603441" cy="415927"/>
          </a:xfrm>
        </p:grpSpPr>
        <p:sp>
          <p:nvSpPr>
            <p:cNvPr id="4" name="직사각형 3"/>
            <p:cNvSpPr/>
            <p:nvPr/>
          </p:nvSpPr>
          <p:spPr>
            <a:xfrm>
              <a:off x="778158" y="5285677"/>
              <a:ext cx="1750606" cy="4159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623935" y="5285677"/>
              <a:ext cx="753333" cy="4159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7204" y="536276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검색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3827" y="5359196"/>
              <a:ext cx="1503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788255" y="1487744"/>
            <a:ext cx="2611598" cy="9277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3778670" y="1888449"/>
            <a:ext cx="26307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17804" y="1557278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독도전시관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체험학습지</a:t>
            </a:r>
            <a:r>
              <a:rPr lang="ko-KR" altLang="en-US" sz="1000" b="1" dirty="0" smtClean="0"/>
              <a:t> 정답</a:t>
            </a:r>
            <a:endParaRPr lang="ko-KR" altLang="en-US" sz="1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817804" y="202276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449498" y="2022763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2023-03-10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579499" y="3124325"/>
            <a:ext cx="1029111" cy="276999"/>
            <a:chOff x="4414704" y="3124325"/>
            <a:chExt cx="1029111" cy="276999"/>
          </a:xfrm>
        </p:grpSpPr>
        <p:sp>
          <p:nvSpPr>
            <p:cNvPr id="145" name="TextBox 144"/>
            <p:cNvSpPr txBox="1"/>
            <p:nvPr/>
          </p:nvSpPr>
          <p:spPr>
            <a:xfrm>
              <a:off x="4794447" y="3124325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4414704" y="3139714"/>
              <a:ext cx="293670" cy="246221"/>
              <a:chOff x="7230856" y="2175598"/>
              <a:chExt cx="293670" cy="246221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7265208" y="2186225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230856" y="2175598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|〈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5150145" y="3139714"/>
              <a:ext cx="293670" cy="246221"/>
              <a:chOff x="8961273" y="2260907"/>
              <a:chExt cx="293670" cy="246221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8961273" y="2260907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〉|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8995625" y="2271534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778158" y="1770799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02848" y="3684395"/>
                <a:ext cx="942844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교육자료실</a:t>
                </a:r>
                <a:endParaRPr lang="ko-KR" altLang="en-US" sz="1400" b="1" dirty="0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3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6-1-1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778158" y="1771149"/>
            <a:ext cx="2605157" cy="2411444"/>
            <a:chOff x="1122217" y="2974930"/>
            <a:chExt cx="2269375" cy="1788263"/>
          </a:xfrm>
        </p:grpSpPr>
        <p:sp>
          <p:nvSpPr>
            <p:cNvPr id="56" name="직사각형 55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881048" y="3684395"/>
              <a:ext cx="786447" cy="22823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공지사항</a:t>
              </a:r>
              <a:endParaRPr lang="ko-KR" altLang="en-US" sz="1400" b="1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열린광장</a:t>
            </a:r>
            <a:r>
              <a:rPr lang="ko-KR" altLang="en-US" sz="1050" dirty="0" smtClean="0"/>
              <a:t> 클릭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공지사항</a:t>
            </a:r>
            <a:endParaRPr lang="ko-KR" altLang="en-US" sz="105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827495" y="4307889"/>
            <a:ext cx="2506479" cy="387285"/>
            <a:chOff x="827495" y="4469946"/>
            <a:chExt cx="2506479" cy="387285"/>
          </a:xfrm>
        </p:grpSpPr>
        <p:sp>
          <p:nvSpPr>
            <p:cNvPr id="112" name="대각선 방향의 모서리가 둥근 사각형 111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7929" y="4540329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공지사항   포토앨범</a:t>
              </a:r>
              <a:endParaRPr lang="ko-KR" altLang="en-US" sz="11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73827" y="5141100"/>
            <a:ext cx="2603441" cy="415927"/>
            <a:chOff x="773827" y="5285677"/>
            <a:chExt cx="2603441" cy="415927"/>
          </a:xfrm>
        </p:grpSpPr>
        <p:sp>
          <p:nvSpPr>
            <p:cNvPr id="4" name="직사각형 3"/>
            <p:cNvSpPr/>
            <p:nvPr/>
          </p:nvSpPr>
          <p:spPr>
            <a:xfrm>
              <a:off x="778158" y="5285677"/>
              <a:ext cx="1750606" cy="4159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623935" y="5285677"/>
              <a:ext cx="753333" cy="4159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7204" y="536276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검색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3827" y="5359196"/>
              <a:ext cx="1503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3778670" y="1644185"/>
            <a:ext cx="263076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841705" y="1768638"/>
            <a:ext cx="15220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2023</a:t>
            </a:r>
            <a:r>
              <a:rPr lang="ko-KR" altLang="en-US" sz="900" dirty="0" smtClean="0"/>
              <a:t>년 독도의 날 기념 독도 홍보영상 공모전 안내</a:t>
            </a:r>
            <a:endParaRPr lang="ko-KR" altLang="en-US" sz="9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3778670" y="2400923"/>
            <a:ext cx="263076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778670" y="3157659"/>
            <a:ext cx="263076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778670" y="3914396"/>
            <a:ext cx="263076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778670" y="4671134"/>
            <a:ext cx="263076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27220" y="1897689"/>
            <a:ext cx="0" cy="24973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427220" y="2654427"/>
            <a:ext cx="0" cy="24973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4427220" y="3411165"/>
            <a:ext cx="0" cy="24973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427220" y="4167903"/>
            <a:ext cx="0" cy="24973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3797159" y="1761687"/>
            <a:ext cx="543739" cy="521734"/>
            <a:chOff x="3843452" y="1812312"/>
            <a:chExt cx="543739" cy="521734"/>
          </a:xfrm>
        </p:grpSpPr>
        <p:sp>
          <p:nvSpPr>
            <p:cNvPr id="142" name="TextBox 141"/>
            <p:cNvSpPr txBox="1"/>
            <p:nvPr/>
          </p:nvSpPr>
          <p:spPr>
            <a:xfrm>
              <a:off x="3843452" y="2118602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2023.09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73909" y="1812312"/>
              <a:ext cx="482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797159" y="2518425"/>
            <a:ext cx="543739" cy="521734"/>
            <a:chOff x="3843452" y="1812312"/>
            <a:chExt cx="543739" cy="521734"/>
          </a:xfrm>
        </p:grpSpPr>
        <p:sp>
          <p:nvSpPr>
            <p:cNvPr id="87" name="TextBox 86"/>
            <p:cNvSpPr txBox="1"/>
            <p:nvPr/>
          </p:nvSpPr>
          <p:spPr>
            <a:xfrm>
              <a:off x="3843452" y="2118602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2023.09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73909" y="1812312"/>
              <a:ext cx="482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02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797159" y="3275163"/>
            <a:ext cx="543739" cy="521734"/>
            <a:chOff x="3843452" y="1812312"/>
            <a:chExt cx="543739" cy="521734"/>
          </a:xfrm>
        </p:grpSpPr>
        <p:sp>
          <p:nvSpPr>
            <p:cNvPr id="90" name="TextBox 89"/>
            <p:cNvSpPr txBox="1"/>
            <p:nvPr/>
          </p:nvSpPr>
          <p:spPr>
            <a:xfrm>
              <a:off x="3843452" y="2118602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2023.04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73909" y="1812312"/>
              <a:ext cx="482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797159" y="4031901"/>
            <a:ext cx="543739" cy="521734"/>
            <a:chOff x="3843452" y="1812312"/>
            <a:chExt cx="543739" cy="521734"/>
          </a:xfrm>
        </p:grpSpPr>
        <p:sp>
          <p:nvSpPr>
            <p:cNvPr id="94" name="TextBox 93"/>
            <p:cNvSpPr txBox="1"/>
            <p:nvPr/>
          </p:nvSpPr>
          <p:spPr>
            <a:xfrm>
              <a:off x="3843452" y="2118602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2023.03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73909" y="1812312"/>
              <a:ext cx="482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75000"/>
                    </a:schemeClr>
                  </a:solidFill>
                </a:rPr>
                <a:t>16</a:t>
              </a:r>
              <a:endParaRPr lang="ko-KR" alt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841704" y="2525375"/>
            <a:ext cx="15524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2023</a:t>
            </a:r>
            <a:r>
              <a:rPr lang="ko-KR" altLang="en-US" sz="900" dirty="0" smtClean="0"/>
              <a:t>학년도 </a:t>
            </a:r>
            <a:r>
              <a:rPr lang="ko-KR" altLang="en-US" sz="900" dirty="0" err="1" smtClean="0"/>
              <a:t>독도전시관</a:t>
            </a:r>
            <a:r>
              <a:rPr lang="ko-KR" altLang="en-US" sz="900" dirty="0" smtClean="0"/>
              <a:t> 하반기 독도체험교실 안내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438503" y="3282112"/>
            <a:ext cx="19252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2023</a:t>
            </a:r>
            <a:r>
              <a:rPr lang="ko-KR" altLang="en-US" sz="900" dirty="0" smtClean="0"/>
              <a:t>학년도 </a:t>
            </a:r>
            <a:r>
              <a:rPr lang="ko-KR" altLang="en-US" sz="900" dirty="0" err="1" smtClean="0"/>
              <a:t>독도전시관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독도생물</a:t>
            </a:r>
            <a:r>
              <a:rPr lang="ko-KR" altLang="en-US" sz="900" dirty="0" smtClean="0"/>
              <a:t> 사진 전시회 개최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4438503" y="4038849"/>
            <a:ext cx="19252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2023</a:t>
            </a:r>
            <a:r>
              <a:rPr lang="ko-KR" altLang="en-US" sz="900" dirty="0" smtClean="0"/>
              <a:t>학년도 </a:t>
            </a:r>
            <a:r>
              <a:rPr lang="ko-KR" altLang="en-US" sz="900" dirty="0" err="1" smtClean="0"/>
              <a:t>독도전시관</a:t>
            </a:r>
            <a:r>
              <a:rPr lang="ko-KR" altLang="en-US" sz="900" dirty="0" smtClean="0"/>
              <a:t> 상반기 독도체험교실 안내</a:t>
            </a:r>
            <a:endParaRPr lang="en-US" altLang="ko-KR" sz="900" dirty="0" smtClean="0"/>
          </a:p>
        </p:txBody>
      </p:sp>
      <p:grpSp>
        <p:nvGrpSpPr>
          <p:cNvPr id="39" name="그룹 38"/>
          <p:cNvGrpSpPr/>
          <p:nvPr/>
        </p:nvGrpSpPr>
        <p:grpSpPr>
          <a:xfrm>
            <a:off x="4485530" y="1914832"/>
            <a:ext cx="389850" cy="215444"/>
            <a:chOff x="4094389" y="4919031"/>
            <a:chExt cx="389850" cy="215444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106434" y="4920073"/>
              <a:ext cx="365760" cy="21336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4389" y="491903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공지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485530" y="2671569"/>
            <a:ext cx="389850" cy="215444"/>
            <a:chOff x="4094389" y="4919031"/>
            <a:chExt cx="389850" cy="215444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4106434" y="4920073"/>
              <a:ext cx="365760" cy="21336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94389" y="491903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공지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579499" y="5058704"/>
            <a:ext cx="1029111" cy="276999"/>
            <a:chOff x="4414704" y="3124325"/>
            <a:chExt cx="1029111" cy="276999"/>
          </a:xfrm>
        </p:grpSpPr>
        <p:sp>
          <p:nvSpPr>
            <p:cNvPr id="105" name="TextBox 104"/>
            <p:cNvSpPr txBox="1"/>
            <p:nvPr/>
          </p:nvSpPr>
          <p:spPr>
            <a:xfrm>
              <a:off x="4794447" y="3124325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4414704" y="3139714"/>
              <a:ext cx="293670" cy="246221"/>
              <a:chOff x="7230856" y="2175598"/>
              <a:chExt cx="293670" cy="246221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265208" y="2186225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230856" y="2175598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|〈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150145" y="3139714"/>
              <a:ext cx="293670" cy="246221"/>
              <a:chOff x="8961273" y="2260907"/>
              <a:chExt cx="293670" cy="246221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8961273" y="2260907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〉|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8995625" y="2271534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3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3791476" y="4645696"/>
            <a:ext cx="2605157" cy="605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6-1-2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778158" y="1771149"/>
            <a:ext cx="2605157" cy="2411444"/>
            <a:chOff x="1122217" y="2974930"/>
            <a:chExt cx="2269375" cy="1788263"/>
          </a:xfrm>
        </p:grpSpPr>
        <p:sp>
          <p:nvSpPr>
            <p:cNvPr id="56" name="직사각형 55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881048" y="3684395"/>
              <a:ext cx="786447" cy="22823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공지사항</a:t>
              </a:r>
              <a:endParaRPr lang="ko-KR" altLang="en-US" sz="1400" b="1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열린광장</a:t>
            </a:r>
            <a:r>
              <a:rPr lang="ko-KR" altLang="en-US" sz="1050" dirty="0" smtClean="0"/>
              <a:t> 클릭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공지사항</a:t>
            </a:r>
            <a:endParaRPr lang="ko-KR" altLang="en-US" sz="105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827495" y="4307889"/>
            <a:ext cx="2506479" cy="387285"/>
            <a:chOff x="827495" y="4469946"/>
            <a:chExt cx="2506479" cy="387285"/>
          </a:xfrm>
        </p:grpSpPr>
        <p:sp>
          <p:nvSpPr>
            <p:cNvPr id="112" name="대각선 방향의 모서리가 둥근 사각형 111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7929" y="4540329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공지사항   포토앨범</a:t>
              </a:r>
              <a:endParaRPr lang="ko-KR" altLang="en-US" sz="11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772956" y="1537389"/>
            <a:ext cx="2668829" cy="1166633"/>
            <a:chOff x="6772956" y="1537389"/>
            <a:chExt cx="2668829" cy="1166633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772956" y="1537389"/>
              <a:ext cx="26307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772956" y="2120706"/>
              <a:ext cx="263076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772956" y="2704022"/>
              <a:ext cx="263076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6778621" y="1575132"/>
              <a:ext cx="2625104" cy="507831"/>
              <a:chOff x="3784335" y="4549407"/>
              <a:chExt cx="2625104" cy="507831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4507479" y="4549407"/>
                <a:ext cx="19019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/>
                  <a:t>2023</a:t>
                </a:r>
                <a:r>
                  <a:rPr lang="ko-KR" altLang="en-US" sz="900" dirty="0" smtClean="0"/>
                  <a:t>년 독도의 날 기념 독도 홍보영상 공모전 안내</a:t>
                </a:r>
                <a:endParaRPr lang="ko-KR" altLang="en-US" sz="900" dirty="0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4427220" y="4678458"/>
                <a:ext cx="0" cy="24973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3784335" y="4695174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이전글</a:t>
                </a:r>
                <a:endParaRPr lang="ko-KR" altLang="en-US" sz="10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778621" y="2158449"/>
              <a:ext cx="2663164" cy="507831"/>
              <a:chOff x="3784335" y="5306144"/>
              <a:chExt cx="2663164" cy="507831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4427220" y="5435196"/>
                <a:ext cx="0" cy="24973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507479" y="5306144"/>
                <a:ext cx="194002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/>
                  <a:t>2023</a:t>
                </a:r>
                <a:r>
                  <a:rPr lang="ko-KR" altLang="en-US" sz="900" dirty="0" smtClean="0"/>
                  <a:t>학년도 </a:t>
                </a:r>
                <a:r>
                  <a:rPr lang="ko-KR" altLang="en-US" sz="900" dirty="0" err="1" smtClean="0"/>
                  <a:t>독도전시관</a:t>
                </a:r>
                <a:r>
                  <a:rPr lang="ko-KR" altLang="en-US" sz="900" dirty="0" smtClean="0"/>
                  <a:t> 하반기 독도체험교실 안내</a:t>
                </a:r>
                <a:endParaRPr lang="ko-KR" altLang="en-US" sz="9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784335" y="5438705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다음글</a:t>
                </a:r>
                <a:endParaRPr lang="ko-KR" altLang="en-US" sz="1000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81059" y="4804631"/>
            <a:ext cx="255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2023</a:t>
            </a:r>
            <a:r>
              <a:rPr lang="ko-KR" altLang="en-US" sz="1400" b="1" dirty="0"/>
              <a:t>년 독도의 날 기념 독도 홍보영상 공모전 </a:t>
            </a:r>
            <a:r>
              <a:rPr lang="ko-KR" altLang="en-US" sz="1400" b="1" dirty="0" smtClean="0"/>
              <a:t>안내</a:t>
            </a:r>
            <a:endParaRPr lang="ko-KR" altLang="en-US" sz="1400" b="1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762307" y="5419483"/>
            <a:ext cx="263076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762307" y="5908802"/>
            <a:ext cx="263076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67972" y="5533767"/>
            <a:ext cx="2625104" cy="262937"/>
            <a:chOff x="767972" y="5488047"/>
            <a:chExt cx="2625104" cy="262937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335763" y="5488047"/>
              <a:ext cx="0" cy="24973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67972" y="5504763"/>
              <a:ext cx="569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34166" y="5504763"/>
              <a:ext cx="1236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0223.09.20</a:t>
              </a:r>
              <a:endParaRPr lang="ko-KR" altLang="en-US" sz="1000" dirty="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2568805" y="5488047"/>
              <a:ext cx="0" cy="24973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567209" y="550476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조회수 </a:t>
              </a:r>
              <a:r>
                <a:rPr lang="en-US" altLang="ko-KR" sz="1000" dirty="0" smtClean="0"/>
                <a:t>164</a:t>
              </a:r>
              <a:endParaRPr lang="ko-KR" altLang="en-US" sz="1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90870" y="1502298"/>
            <a:ext cx="2605157" cy="2445802"/>
            <a:chOff x="3790870" y="1502298"/>
            <a:chExt cx="2605157" cy="2411444"/>
          </a:xfrm>
        </p:grpSpPr>
        <p:sp>
          <p:nvSpPr>
            <p:cNvPr id="122" name="직사각형 121"/>
            <p:cNvSpPr/>
            <p:nvPr/>
          </p:nvSpPr>
          <p:spPr>
            <a:xfrm>
              <a:off x="3790870" y="1502298"/>
              <a:ext cx="2605157" cy="241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3790870" y="1502298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3790870" y="1502298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582971" y="2536957"/>
            <a:ext cx="985564" cy="395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68138" y="4043756"/>
            <a:ext cx="261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세종특별자치시교육청</a:t>
            </a:r>
            <a:r>
              <a:rPr lang="ko-KR" altLang="en-US" sz="900" dirty="0"/>
              <a:t> 독도전시관에서 </a:t>
            </a:r>
            <a:r>
              <a:rPr lang="en-US" altLang="ko-KR" sz="900" dirty="0"/>
              <a:t>2023</a:t>
            </a:r>
            <a:r>
              <a:rPr lang="ko-KR" altLang="en-US" sz="900" dirty="0"/>
              <a:t>년 독도의 날</a:t>
            </a:r>
            <a:r>
              <a:rPr lang="en-US" altLang="ko-KR" sz="900" dirty="0"/>
              <a:t>(10</a:t>
            </a:r>
            <a:r>
              <a:rPr lang="ko-KR" altLang="en-US" sz="900" dirty="0"/>
              <a:t>월 </a:t>
            </a:r>
            <a:r>
              <a:rPr lang="en-US" altLang="ko-KR" sz="900" dirty="0"/>
              <a:t>25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  <a:r>
              <a:rPr lang="ko-KR" altLang="en-US" sz="900" dirty="0"/>
              <a:t>을 기념하여 독도 홍보영상 공모전을 실시합니다</a:t>
            </a:r>
            <a:r>
              <a:rPr lang="en-US" altLang="ko-KR" sz="900" dirty="0"/>
              <a:t>. 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/>
              <a:t>많은 관심과 참여 부탁드립니다</a:t>
            </a:r>
            <a:r>
              <a:rPr lang="en-US" altLang="ko-KR" sz="900" dirty="0"/>
              <a:t>. 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3914390" y="4772637"/>
            <a:ext cx="235932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914390" y="4922339"/>
            <a:ext cx="235932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3914390" y="5072042"/>
            <a:ext cx="235932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4523920" y="5479427"/>
            <a:ext cx="1140268" cy="388331"/>
            <a:chOff x="3897189" y="3283076"/>
            <a:chExt cx="1137197" cy="387285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3897189" y="3283076"/>
              <a:ext cx="1137197" cy="3872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092335" y="3346085"/>
              <a:ext cx="746906" cy="26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목록으로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6-2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778158" y="1771149"/>
            <a:ext cx="2605157" cy="2411444"/>
            <a:chOff x="1122217" y="2974930"/>
            <a:chExt cx="2269375" cy="1788263"/>
          </a:xfrm>
        </p:grpSpPr>
        <p:sp>
          <p:nvSpPr>
            <p:cNvPr id="56" name="직사각형 55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881048" y="3684395"/>
              <a:ext cx="786447" cy="22823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공지사항</a:t>
              </a:r>
              <a:endParaRPr lang="ko-KR" altLang="en-US" sz="1400" b="1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열린광장</a:t>
            </a:r>
            <a:r>
              <a:rPr lang="ko-KR" altLang="en-US" sz="1050" dirty="0" smtClean="0"/>
              <a:t> 클릭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포토앨범</a:t>
            </a:r>
            <a:endParaRPr lang="ko-KR" altLang="en-US" sz="105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827495" y="4309926"/>
            <a:ext cx="2506479" cy="387285"/>
            <a:chOff x="827495" y="4469946"/>
            <a:chExt cx="2506479" cy="387285"/>
          </a:xfrm>
        </p:grpSpPr>
        <p:sp>
          <p:nvSpPr>
            <p:cNvPr id="274" name="대각선 방향의 모서리가 둥근 사각형 273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7929" y="4540329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공지사항   포토앨범</a:t>
              </a:r>
              <a:endParaRPr lang="ko-KR" altLang="en-US" sz="11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73827" y="5141100"/>
            <a:ext cx="2603441" cy="415927"/>
            <a:chOff x="773827" y="5285677"/>
            <a:chExt cx="2603441" cy="415927"/>
          </a:xfrm>
        </p:grpSpPr>
        <p:sp>
          <p:nvSpPr>
            <p:cNvPr id="4" name="직사각형 3"/>
            <p:cNvSpPr/>
            <p:nvPr/>
          </p:nvSpPr>
          <p:spPr>
            <a:xfrm>
              <a:off x="778158" y="5285677"/>
              <a:ext cx="1750606" cy="4159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623935" y="5285677"/>
              <a:ext cx="753333" cy="4159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7204" y="536276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검색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3827" y="5359196"/>
              <a:ext cx="1503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784206" y="1459999"/>
            <a:ext cx="1273737" cy="695898"/>
            <a:chOff x="1122217" y="2974930"/>
            <a:chExt cx="2269375" cy="1788263"/>
          </a:xfrm>
        </p:grpSpPr>
        <p:sp>
          <p:nvSpPr>
            <p:cNvPr id="100" name="직사각형 99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733018" y="2156623"/>
            <a:ext cx="1366080" cy="385465"/>
            <a:chOff x="3763498" y="4013553"/>
            <a:chExt cx="1366080" cy="385465"/>
          </a:xfrm>
        </p:grpSpPr>
        <p:sp>
          <p:nvSpPr>
            <p:cNvPr id="108" name="TextBox 107"/>
            <p:cNvSpPr txBox="1"/>
            <p:nvPr/>
          </p:nvSpPr>
          <p:spPr>
            <a:xfrm>
              <a:off x="3763498" y="4013553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독도체험교실</a:t>
              </a:r>
              <a:r>
                <a:rPr lang="en-US" altLang="ko-KR" sz="1000" b="1" dirty="0" smtClean="0"/>
                <a:t>_</a:t>
              </a:r>
              <a:r>
                <a:rPr lang="ko-KR" altLang="en-US" sz="1000" b="1" dirty="0" smtClean="0"/>
                <a:t>한결</a:t>
              </a:r>
              <a:r>
                <a:rPr lang="en-US" altLang="ko-KR" sz="1000" b="1" dirty="0"/>
                <a:t>.</a:t>
              </a:r>
              <a:r>
                <a:rPr lang="en-US" altLang="ko-KR" sz="1000" b="1" dirty="0" smtClean="0"/>
                <a:t>..</a:t>
              </a:r>
              <a:endParaRPr lang="ko-KR" altLang="en-US" sz="10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63498" y="418357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2023-09-26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129745" y="1459999"/>
            <a:ext cx="1273737" cy="695898"/>
            <a:chOff x="1122217" y="2974930"/>
            <a:chExt cx="2269375" cy="1788263"/>
          </a:xfrm>
        </p:grpSpPr>
        <p:sp>
          <p:nvSpPr>
            <p:cNvPr id="111" name="직사각형 110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078557" y="2156623"/>
            <a:ext cx="1366080" cy="385465"/>
            <a:chOff x="3763498" y="4013553"/>
            <a:chExt cx="1366080" cy="385465"/>
          </a:xfrm>
        </p:grpSpPr>
        <p:sp>
          <p:nvSpPr>
            <p:cNvPr id="116" name="TextBox 115"/>
            <p:cNvSpPr txBox="1"/>
            <p:nvPr/>
          </p:nvSpPr>
          <p:spPr>
            <a:xfrm>
              <a:off x="3763498" y="4013553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독도체험교실</a:t>
              </a:r>
              <a:r>
                <a:rPr lang="en-US" altLang="ko-KR" sz="1000" b="1" dirty="0" smtClean="0"/>
                <a:t>_</a:t>
              </a:r>
              <a:r>
                <a:rPr lang="ko-KR" altLang="en-US" sz="1000" b="1" dirty="0" smtClean="0"/>
                <a:t>새뜸</a:t>
              </a:r>
              <a:r>
                <a:rPr lang="en-US" altLang="ko-KR" sz="1000" b="1" dirty="0" smtClean="0"/>
                <a:t>...</a:t>
              </a:r>
              <a:endParaRPr lang="ko-KR" altLang="en-US" sz="10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63498" y="418357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2023-09-26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784206" y="2614049"/>
            <a:ext cx="1273737" cy="695898"/>
            <a:chOff x="1122217" y="2974930"/>
            <a:chExt cx="2269375" cy="1788263"/>
          </a:xfrm>
        </p:grpSpPr>
        <p:sp>
          <p:nvSpPr>
            <p:cNvPr id="210" name="직사각형 209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2" name="직선 연결선 211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733018" y="3310673"/>
            <a:ext cx="1366080" cy="377845"/>
            <a:chOff x="3763498" y="4013553"/>
            <a:chExt cx="1366080" cy="377845"/>
          </a:xfrm>
        </p:grpSpPr>
        <p:sp>
          <p:nvSpPr>
            <p:cNvPr id="208" name="TextBox 207"/>
            <p:cNvSpPr txBox="1"/>
            <p:nvPr/>
          </p:nvSpPr>
          <p:spPr>
            <a:xfrm>
              <a:off x="3763498" y="4013553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독도체험교실</a:t>
              </a:r>
              <a:r>
                <a:rPr lang="en-US" altLang="ko-KR" sz="1000" b="1" dirty="0" smtClean="0"/>
                <a:t>_</a:t>
              </a:r>
              <a:r>
                <a:rPr lang="ko-KR" altLang="en-US" sz="1000" b="1" dirty="0" smtClean="0"/>
                <a:t>대전</a:t>
              </a:r>
              <a:r>
                <a:rPr lang="en-US" altLang="ko-KR" sz="1000" b="1" dirty="0" smtClean="0"/>
                <a:t>...</a:t>
              </a:r>
              <a:endParaRPr lang="ko-KR" altLang="en-US" sz="10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763498" y="417595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2023-09-16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5129745" y="2614049"/>
            <a:ext cx="1273737" cy="695898"/>
            <a:chOff x="1122217" y="2974930"/>
            <a:chExt cx="2269375" cy="1788263"/>
          </a:xfrm>
        </p:grpSpPr>
        <p:sp>
          <p:nvSpPr>
            <p:cNvPr id="204" name="직사각형 20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5" name="직선 연결선 204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078557" y="3310673"/>
            <a:ext cx="1366080" cy="377845"/>
            <a:chOff x="3763498" y="4013553"/>
            <a:chExt cx="1366080" cy="377845"/>
          </a:xfrm>
        </p:grpSpPr>
        <p:sp>
          <p:nvSpPr>
            <p:cNvPr id="202" name="TextBox 201"/>
            <p:cNvSpPr txBox="1"/>
            <p:nvPr/>
          </p:nvSpPr>
          <p:spPr>
            <a:xfrm>
              <a:off x="3763498" y="4013553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독도체험교실</a:t>
              </a:r>
              <a:r>
                <a:rPr lang="en-US" altLang="ko-KR" sz="1000" b="1" dirty="0" smtClean="0"/>
                <a:t>_</a:t>
              </a:r>
              <a:r>
                <a:rPr lang="ko-KR" altLang="en-US" sz="1000" b="1" dirty="0" smtClean="0"/>
                <a:t>새롬</a:t>
              </a:r>
              <a:r>
                <a:rPr lang="en-US" altLang="ko-KR" sz="1000" b="1" dirty="0" smtClean="0"/>
                <a:t>...</a:t>
              </a:r>
              <a:endParaRPr lang="ko-KR" altLang="en-US" sz="10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763498" y="417595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2023-09-06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3784206" y="3768099"/>
            <a:ext cx="1273737" cy="695898"/>
            <a:chOff x="1122217" y="2974930"/>
            <a:chExt cx="2269375" cy="1788263"/>
          </a:xfrm>
        </p:grpSpPr>
        <p:sp>
          <p:nvSpPr>
            <p:cNvPr id="228" name="직사각형 227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3733018" y="4464723"/>
            <a:ext cx="1366080" cy="385465"/>
            <a:chOff x="3763498" y="4013553"/>
            <a:chExt cx="1366080" cy="385465"/>
          </a:xfrm>
        </p:grpSpPr>
        <p:sp>
          <p:nvSpPr>
            <p:cNvPr id="226" name="TextBox 225"/>
            <p:cNvSpPr txBox="1"/>
            <p:nvPr/>
          </p:nvSpPr>
          <p:spPr>
            <a:xfrm>
              <a:off x="3763498" y="4013553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독도체험교실</a:t>
              </a:r>
              <a:r>
                <a:rPr lang="en-US" altLang="ko-KR" sz="1000" b="1" dirty="0" smtClean="0"/>
                <a:t>_</a:t>
              </a:r>
              <a:r>
                <a:rPr lang="ko-KR" altLang="en-US" sz="1000" b="1" dirty="0" err="1" smtClean="0"/>
                <a:t>꿈샘</a:t>
              </a:r>
              <a:r>
                <a:rPr lang="en-US" altLang="ko-KR" sz="1000" b="1" dirty="0" smtClean="0"/>
                <a:t>...</a:t>
              </a:r>
              <a:endParaRPr lang="ko-KR" altLang="en-US" sz="10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763498" y="418357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2023-09-06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5129745" y="3768099"/>
            <a:ext cx="1273737" cy="695898"/>
            <a:chOff x="1122217" y="2974930"/>
            <a:chExt cx="2269375" cy="1788263"/>
          </a:xfrm>
        </p:grpSpPr>
        <p:sp>
          <p:nvSpPr>
            <p:cNvPr id="222" name="직사각형 221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5078557" y="4464723"/>
            <a:ext cx="1406154" cy="385465"/>
            <a:chOff x="3763498" y="4013553"/>
            <a:chExt cx="1406154" cy="385465"/>
          </a:xfrm>
        </p:grpSpPr>
        <p:sp>
          <p:nvSpPr>
            <p:cNvPr id="220" name="TextBox 219"/>
            <p:cNvSpPr txBox="1"/>
            <p:nvPr/>
          </p:nvSpPr>
          <p:spPr>
            <a:xfrm>
              <a:off x="3763498" y="4013553"/>
              <a:ext cx="1406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2023</a:t>
              </a:r>
              <a:r>
                <a:rPr lang="ko-KR" altLang="en-US" sz="1000" b="1" dirty="0" smtClean="0"/>
                <a:t>년 독도 울릉도</a:t>
              </a:r>
              <a:r>
                <a:rPr lang="en-US" altLang="ko-KR" sz="1000" b="1" dirty="0" smtClean="0"/>
                <a:t>..</a:t>
              </a:r>
              <a:endParaRPr lang="ko-KR" altLang="en-US" sz="1000" b="1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763498" y="418357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2023-09-02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3784206" y="4922148"/>
            <a:ext cx="1273737" cy="695898"/>
            <a:chOff x="1122217" y="2974930"/>
            <a:chExt cx="2269375" cy="1788263"/>
          </a:xfrm>
        </p:grpSpPr>
        <p:sp>
          <p:nvSpPr>
            <p:cNvPr id="245" name="직사각형 24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6" name="직선 연결선 245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733018" y="5618772"/>
            <a:ext cx="1366080" cy="377845"/>
            <a:chOff x="3763498" y="4013553"/>
            <a:chExt cx="1366080" cy="377845"/>
          </a:xfrm>
        </p:grpSpPr>
        <p:sp>
          <p:nvSpPr>
            <p:cNvPr id="243" name="TextBox 242"/>
            <p:cNvSpPr txBox="1"/>
            <p:nvPr/>
          </p:nvSpPr>
          <p:spPr>
            <a:xfrm>
              <a:off x="3763498" y="4013553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독도체험교실</a:t>
              </a:r>
              <a:r>
                <a:rPr lang="en-US" altLang="ko-KR" sz="1000" b="1" dirty="0" smtClean="0"/>
                <a:t>_</a:t>
              </a:r>
              <a:r>
                <a:rPr lang="ko-KR" altLang="en-US" sz="1000" b="1" dirty="0" smtClean="0"/>
                <a:t>새롬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63498" y="417595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2023-06-22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5129745" y="4922148"/>
            <a:ext cx="1273737" cy="695898"/>
            <a:chOff x="1122217" y="2974930"/>
            <a:chExt cx="2269375" cy="1788263"/>
          </a:xfrm>
        </p:grpSpPr>
        <p:sp>
          <p:nvSpPr>
            <p:cNvPr id="239" name="직사각형 238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5078557" y="5618772"/>
            <a:ext cx="1366080" cy="377845"/>
            <a:chOff x="3763498" y="4013553"/>
            <a:chExt cx="1366080" cy="377845"/>
          </a:xfrm>
        </p:grpSpPr>
        <p:sp>
          <p:nvSpPr>
            <p:cNvPr id="237" name="TextBox 236"/>
            <p:cNvSpPr txBox="1"/>
            <p:nvPr/>
          </p:nvSpPr>
          <p:spPr>
            <a:xfrm>
              <a:off x="3763498" y="4013553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독도체험교실</a:t>
              </a:r>
              <a:r>
                <a:rPr lang="en-US" altLang="ko-KR" sz="1000" b="1" dirty="0" smtClean="0"/>
                <a:t>_</a:t>
              </a:r>
              <a:r>
                <a:rPr lang="ko-KR" altLang="en-US" sz="1000" b="1" dirty="0" smtClean="0"/>
                <a:t>글벗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763498" y="417595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2023-06-22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6805963" y="1459999"/>
            <a:ext cx="1273737" cy="695898"/>
            <a:chOff x="1122217" y="2974930"/>
            <a:chExt cx="2269375" cy="1788263"/>
          </a:xfrm>
        </p:grpSpPr>
        <p:sp>
          <p:nvSpPr>
            <p:cNvPr id="262" name="직사각형 261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3" name="직선 연결선 262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1590743" y="3684394"/>
              <a:ext cx="1324347" cy="529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6754775" y="2156623"/>
            <a:ext cx="1332416" cy="385465"/>
            <a:chOff x="3763498" y="4013553"/>
            <a:chExt cx="1332416" cy="385465"/>
          </a:xfrm>
        </p:grpSpPr>
        <p:sp>
          <p:nvSpPr>
            <p:cNvPr id="260" name="TextBox 259"/>
            <p:cNvSpPr txBox="1"/>
            <p:nvPr/>
          </p:nvSpPr>
          <p:spPr>
            <a:xfrm>
              <a:off x="3763498" y="4013553"/>
              <a:ext cx="13324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독도체험교실</a:t>
              </a:r>
              <a:r>
                <a:rPr lang="en-US" altLang="ko-KR" sz="1000" b="1" dirty="0" smtClean="0"/>
                <a:t>_</a:t>
              </a:r>
              <a:r>
                <a:rPr lang="ko-KR" altLang="en-US" sz="1000" b="1" dirty="0" smtClean="0"/>
                <a:t>새롬</a:t>
              </a:r>
              <a:r>
                <a:rPr lang="en-US" altLang="ko-KR" sz="1000" b="1" dirty="0" smtClean="0"/>
                <a:t>..</a:t>
              </a:r>
              <a:endParaRPr lang="ko-KR" altLang="en-US" sz="1000" b="1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763498" y="4183574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2023-02-15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362828" y="2506498"/>
            <a:ext cx="1489089" cy="276999"/>
            <a:chOff x="7434048" y="2506498"/>
            <a:chExt cx="1489089" cy="276999"/>
          </a:xfrm>
        </p:grpSpPr>
        <p:sp>
          <p:nvSpPr>
            <p:cNvPr id="267" name="TextBox 266"/>
            <p:cNvSpPr txBox="1"/>
            <p:nvPr/>
          </p:nvSpPr>
          <p:spPr>
            <a:xfrm>
              <a:off x="7795314" y="2506498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1   2   3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8" name="그룹 267"/>
            <p:cNvGrpSpPr/>
            <p:nvPr/>
          </p:nvGrpSpPr>
          <p:grpSpPr>
            <a:xfrm>
              <a:off x="7434048" y="2521887"/>
              <a:ext cx="293670" cy="246221"/>
              <a:chOff x="7230856" y="2175598"/>
              <a:chExt cx="293670" cy="246221"/>
            </a:xfrm>
          </p:grpSpPr>
          <p:sp>
            <p:nvSpPr>
              <p:cNvPr id="272" name="직사각형 271"/>
              <p:cNvSpPr/>
              <p:nvPr/>
            </p:nvSpPr>
            <p:spPr>
              <a:xfrm>
                <a:off x="7265208" y="2186225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7230856" y="2175598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|〈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8629467" y="2521887"/>
              <a:ext cx="293670" cy="246221"/>
              <a:chOff x="8961273" y="2260907"/>
              <a:chExt cx="293670" cy="246221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8961273" y="2260907"/>
                <a:ext cx="293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〉|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8995625" y="2271534"/>
                <a:ext cx="224966" cy="22496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3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7-1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클릭</a:t>
            </a:r>
            <a:r>
              <a:rPr lang="en-US" altLang="ko-KR" sz="1050" dirty="0" smtClean="0"/>
              <a:t>&gt;</a:t>
            </a:r>
            <a:r>
              <a:rPr lang="ko-KR" altLang="en-US" sz="1050" dirty="0" err="1" smtClean="0"/>
              <a:t>마이페이지</a:t>
            </a:r>
            <a:endParaRPr lang="ko-KR" altLang="en-US" sz="105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78158" y="1768837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02848" y="3684395"/>
                <a:ext cx="942844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마이페이지</a:t>
                </a:r>
                <a:endParaRPr lang="ko-KR" altLang="en-US" sz="1400" b="1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35624" y="3098654"/>
            <a:ext cx="2316860" cy="378057"/>
            <a:chOff x="336072" y="5507730"/>
            <a:chExt cx="2316860" cy="37805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36072" y="5507730"/>
              <a:ext cx="2316860" cy="37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22632" y="5573648"/>
              <a:ext cx="5437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009999"/>
                  </a:solidFill>
                </a:rPr>
                <a:t>LOGIN</a:t>
              </a:r>
              <a:endParaRPr lang="ko-KR" altLang="en-US" sz="900" b="1" dirty="0">
                <a:solidFill>
                  <a:srgbClr val="009999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98385" y="4606409"/>
            <a:ext cx="256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독도전시관</a:t>
            </a:r>
            <a:r>
              <a:rPr lang="ko-KR" altLang="en-US" sz="1600" b="1" dirty="0" smtClean="0"/>
              <a:t> 로그인</a:t>
            </a:r>
            <a:endParaRPr lang="en-US" altLang="ko-KR"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940059" y="1778978"/>
            <a:ext cx="2316860" cy="378057"/>
            <a:chOff x="3935019" y="1730680"/>
            <a:chExt cx="2316860" cy="37805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935019" y="1730680"/>
              <a:ext cx="2316860" cy="3780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0271" y="1796598"/>
              <a:ext cx="3064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ID</a:t>
              </a:r>
              <a:endParaRPr lang="ko-KR" altLang="en-US" sz="9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940059" y="2278671"/>
            <a:ext cx="2316860" cy="378057"/>
            <a:chOff x="3935019" y="1730680"/>
            <a:chExt cx="2316860" cy="378057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935019" y="1730680"/>
              <a:ext cx="2316860" cy="3780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30271" y="1796598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password</a:t>
              </a:r>
              <a:endParaRPr lang="ko-KR" altLang="en-US" sz="9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75799" y="3904055"/>
            <a:ext cx="2236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회원가입   아이디 찾기   비밀번호 찾기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4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8063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정보구조도</a:t>
            </a:r>
            <a:endParaRPr lang="ko-KR" altLang="en-US" b="1" dirty="0"/>
          </a:p>
        </p:txBody>
      </p:sp>
      <p:grpSp>
        <p:nvGrpSpPr>
          <p:cNvPr id="153" name="그룹 152"/>
          <p:cNvGrpSpPr/>
          <p:nvPr/>
        </p:nvGrpSpPr>
        <p:grpSpPr>
          <a:xfrm>
            <a:off x="6112784" y="4631303"/>
            <a:ext cx="1421477" cy="1537666"/>
            <a:chOff x="6513678" y="4455810"/>
            <a:chExt cx="1421477" cy="1537666"/>
          </a:xfrm>
        </p:grpSpPr>
        <p:grpSp>
          <p:nvGrpSpPr>
            <p:cNvPr id="25" name="그룹 24"/>
            <p:cNvGrpSpPr/>
            <p:nvPr/>
          </p:nvGrpSpPr>
          <p:grpSpPr>
            <a:xfrm>
              <a:off x="6513678" y="4455810"/>
              <a:ext cx="1421477" cy="316743"/>
              <a:chOff x="6513678" y="4455810"/>
              <a:chExt cx="1421477" cy="31674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513678" y="4455810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54577" y="4483376"/>
                <a:ext cx="9396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독도 자료실</a:t>
                </a:r>
                <a:endParaRPr lang="ko-KR" altLang="en-US" sz="1100" dirty="0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6513678" y="4773574"/>
              <a:ext cx="1421477" cy="1219902"/>
              <a:chOff x="6513678" y="4773574"/>
              <a:chExt cx="1421477" cy="121990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513678" y="4773574"/>
                <a:ext cx="1421477" cy="1219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811484" y="4835755"/>
                <a:ext cx="82586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독도 현황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독도 사진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err="1" smtClean="0"/>
                  <a:t>교육자료실</a:t>
                </a:r>
                <a:endParaRPr lang="ko-KR" altLang="en-US" sz="1000" dirty="0"/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>
            <a:off x="7712869" y="4631303"/>
            <a:ext cx="1421477" cy="1537666"/>
            <a:chOff x="8113763" y="4455810"/>
            <a:chExt cx="1421477" cy="1537666"/>
          </a:xfrm>
        </p:grpSpPr>
        <p:grpSp>
          <p:nvGrpSpPr>
            <p:cNvPr id="15" name="그룹 14"/>
            <p:cNvGrpSpPr/>
            <p:nvPr/>
          </p:nvGrpSpPr>
          <p:grpSpPr>
            <a:xfrm>
              <a:off x="8113763" y="4455810"/>
              <a:ext cx="1421477" cy="316743"/>
              <a:chOff x="8113763" y="4455810"/>
              <a:chExt cx="1421477" cy="31674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8113763" y="4455810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50042" y="4483376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열린광장</a:t>
                </a:r>
                <a:endParaRPr lang="ko-KR" altLang="en-US" sz="1100" dirty="0"/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8113763" y="4773574"/>
              <a:ext cx="1421477" cy="1219902"/>
              <a:chOff x="8113763" y="4773574"/>
              <a:chExt cx="1421477" cy="121990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8113763" y="4773574"/>
                <a:ext cx="1421477" cy="1219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75690" y="4835755"/>
                <a:ext cx="69762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공지사항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포토앨범</a:t>
                </a:r>
                <a:endParaRPr lang="ko-KR" altLang="en-US" sz="1000" dirty="0"/>
              </a:p>
            </p:txBody>
          </p:sp>
        </p:grpSp>
      </p:grpSp>
      <p:grpSp>
        <p:nvGrpSpPr>
          <p:cNvPr id="160" name="그룹 159"/>
          <p:cNvGrpSpPr/>
          <p:nvPr/>
        </p:nvGrpSpPr>
        <p:grpSpPr>
          <a:xfrm>
            <a:off x="1312529" y="4631303"/>
            <a:ext cx="1421477" cy="1537666"/>
            <a:chOff x="1713423" y="4455810"/>
            <a:chExt cx="1421477" cy="1537666"/>
          </a:xfrm>
        </p:grpSpPr>
        <p:grpSp>
          <p:nvGrpSpPr>
            <p:cNvPr id="16" name="그룹 15"/>
            <p:cNvGrpSpPr/>
            <p:nvPr/>
          </p:nvGrpSpPr>
          <p:grpSpPr>
            <a:xfrm>
              <a:off x="1713423" y="4455810"/>
              <a:ext cx="1421477" cy="316743"/>
              <a:chOff x="1713423" y="4455810"/>
              <a:chExt cx="1421477" cy="31674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713423" y="4455810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54322" y="4483376"/>
                <a:ext cx="9396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전시관 소개</a:t>
                </a:r>
                <a:endParaRPr lang="ko-KR" altLang="en-US" sz="1100" dirty="0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1713423" y="4773574"/>
              <a:ext cx="1421477" cy="1219902"/>
              <a:chOff x="1713423" y="4773574"/>
              <a:chExt cx="1421477" cy="1219902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713423" y="4773574"/>
                <a:ext cx="1421477" cy="1219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88787" y="4835755"/>
                <a:ext cx="870751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인사말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전시관 연혁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오시는 길</a:t>
                </a:r>
                <a:endParaRPr lang="ko-KR" altLang="en-US" sz="1000" dirty="0"/>
              </a:p>
            </p:txBody>
          </p:sp>
        </p:grpSp>
      </p:grpSp>
      <p:grpSp>
        <p:nvGrpSpPr>
          <p:cNvPr id="159" name="그룹 158"/>
          <p:cNvGrpSpPr/>
          <p:nvPr/>
        </p:nvGrpSpPr>
        <p:grpSpPr>
          <a:xfrm>
            <a:off x="2912614" y="4631303"/>
            <a:ext cx="1421477" cy="1537666"/>
            <a:chOff x="3313508" y="4455810"/>
            <a:chExt cx="1421477" cy="1537666"/>
          </a:xfrm>
        </p:grpSpPr>
        <p:grpSp>
          <p:nvGrpSpPr>
            <p:cNvPr id="17" name="그룹 16"/>
            <p:cNvGrpSpPr/>
            <p:nvPr/>
          </p:nvGrpSpPr>
          <p:grpSpPr>
            <a:xfrm>
              <a:off x="3313508" y="4455810"/>
              <a:ext cx="1421477" cy="316743"/>
              <a:chOff x="3313508" y="4455810"/>
              <a:chExt cx="1421477" cy="31674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13508" y="4455810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24939" y="4483376"/>
                <a:ext cx="7986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관람 정보</a:t>
                </a:r>
                <a:endParaRPr lang="ko-KR" altLang="en-US" sz="1100" dirty="0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3313508" y="4773574"/>
              <a:ext cx="1421477" cy="1219902"/>
              <a:chOff x="3313508" y="4773574"/>
              <a:chExt cx="1421477" cy="121990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313508" y="4773574"/>
                <a:ext cx="1421477" cy="1219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502310" y="4835755"/>
                <a:ext cx="1043876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관람 안내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err="1" smtClean="0"/>
                  <a:t>단체예약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예약 안내 취소</a:t>
                </a:r>
                <a:endParaRPr lang="ko-KR" altLang="en-US" sz="1000" dirty="0"/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4512699" y="4631303"/>
            <a:ext cx="1421477" cy="1537666"/>
            <a:chOff x="4913593" y="4455810"/>
            <a:chExt cx="1421477" cy="1537666"/>
          </a:xfrm>
        </p:grpSpPr>
        <p:grpSp>
          <p:nvGrpSpPr>
            <p:cNvPr id="18" name="그룹 17"/>
            <p:cNvGrpSpPr/>
            <p:nvPr/>
          </p:nvGrpSpPr>
          <p:grpSpPr>
            <a:xfrm>
              <a:off x="4913593" y="4455810"/>
              <a:ext cx="1421477" cy="316743"/>
              <a:chOff x="4913593" y="4455810"/>
              <a:chExt cx="1421477" cy="316743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913593" y="4455810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225025" y="4483376"/>
                <a:ext cx="7986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전시 안내</a:t>
                </a:r>
                <a:endParaRPr lang="ko-KR" altLang="en-US" sz="1100" dirty="0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913593" y="4773574"/>
              <a:ext cx="1421477" cy="1219902"/>
              <a:chOff x="4913593" y="4773574"/>
              <a:chExt cx="1421477" cy="121990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913593" y="4773574"/>
                <a:ext cx="1421477" cy="1219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188958" y="4835755"/>
                <a:ext cx="87075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독도의 소개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독도의 역사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err="1" smtClean="0"/>
                  <a:t>체험존</a:t>
                </a:r>
                <a:endParaRPr lang="en-US" altLang="ko-KR" sz="10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/>
                  <a:t>영상관</a:t>
                </a:r>
                <a:endParaRPr lang="en-US" altLang="ko-KR" sz="1000" dirty="0" smtClean="0"/>
              </a:p>
            </p:txBody>
          </p:sp>
        </p:grpSp>
      </p:grpSp>
      <p:grpSp>
        <p:nvGrpSpPr>
          <p:cNvPr id="119" name="그룹 118"/>
          <p:cNvGrpSpPr/>
          <p:nvPr/>
        </p:nvGrpSpPr>
        <p:grpSpPr>
          <a:xfrm>
            <a:off x="6450132" y="1897702"/>
            <a:ext cx="1421477" cy="316743"/>
            <a:chOff x="7091482" y="1667828"/>
            <a:chExt cx="1421477" cy="316743"/>
          </a:xfrm>
        </p:grpSpPr>
        <p:sp>
          <p:nvSpPr>
            <p:cNvPr id="59" name="직사각형 58"/>
            <p:cNvSpPr/>
            <p:nvPr/>
          </p:nvSpPr>
          <p:spPr>
            <a:xfrm>
              <a:off x="7091482" y="1667828"/>
              <a:ext cx="1421477" cy="316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32381" y="1695394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사이트 설정</a:t>
              </a:r>
              <a:endParaRPr lang="ko-KR" altLang="en-US" sz="11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6450132" y="735264"/>
            <a:ext cx="1421477" cy="1083904"/>
            <a:chOff x="7091482" y="505390"/>
            <a:chExt cx="1421477" cy="1083904"/>
          </a:xfrm>
        </p:grpSpPr>
        <p:sp>
          <p:nvSpPr>
            <p:cNvPr id="57" name="직사각형 56"/>
            <p:cNvSpPr/>
            <p:nvPr/>
          </p:nvSpPr>
          <p:spPr>
            <a:xfrm>
              <a:off x="7091482" y="505390"/>
              <a:ext cx="1421477" cy="10839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74486" y="636079"/>
              <a:ext cx="125547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웹사이트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기본정보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메인슬라이더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팝업 관리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관계사 </a:t>
              </a:r>
              <a:r>
                <a:rPr lang="ko-KR" altLang="en-US" sz="1000" dirty="0" err="1" smtClean="0"/>
                <a:t>링크관리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회원관리</a:t>
              </a:r>
              <a:endParaRPr lang="ko-KR" altLang="en-US" sz="100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988042" y="1897702"/>
            <a:ext cx="1421477" cy="316743"/>
            <a:chOff x="8629392" y="1667828"/>
            <a:chExt cx="1421477" cy="316743"/>
          </a:xfrm>
        </p:grpSpPr>
        <p:sp>
          <p:nvSpPr>
            <p:cNvPr id="67" name="직사각형 66"/>
            <p:cNvSpPr/>
            <p:nvPr/>
          </p:nvSpPr>
          <p:spPr>
            <a:xfrm>
              <a:off x="8629392" y="1667828"/>
              <a:ext cx="1421477" cy="316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74914" y="1695394"/>
              <a:ext cx="11304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정보 설정</a:t>
              </a:r>
              <a:endParaRPr lang="ko-KR" altLang="en-US" sz="1100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7988042" y="735264"/>
            <a:ext cx="1421477" cy="1083904"/>
            <a:chOff x="8629392" y="505390"/>
            <a:chExt cx="1421477" cy="1083904"/>
          </a:xfrm>
        </p:grpSpPr>
        <p:sp>
          <p:nvSpPr>
            <p:cNvPr id="65" name="직사각형 64"/>
            <p:cNvSpPr/>
            <p:nvPr/>
          </p:nvSpPr>
          <p:spPr>
            <a:xfrm>
              <a:off x="8629392" y="505390"/>
              <a:ext cx="1421477" cy="10839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40638" y="636079"/>
              <a:ext cx="99899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회사 연혁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기술진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특허 정보</a:t>
              </a:r>
              <a:endParaRPr lang="en-US" altLang="ko-KR" sz="1000" dirty="0"/>
            </a:p>
            <a:p>
              <a:pPr algn="ctr"/>
              <a:r>
                <a:rPr lang="ko-KR" altLang="en-US" sz="1000" dirty="0" err="1" smtClean="0"/>
                <a:t>주요제품</a:t>
              </a:r>
              <a:r>
                <a:rPr lang="ko-KR" altLang="en-US" sz="1000" dirty="0" smtClean="0"/>
                <a:t>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보유장비</a:t>
              </a:r>
              <a:r>
                <a:rPr lang="ko-KR" altLang="en-US" sz="1000" dirty="0" smtClean="0"/>
                <a:t> 정보</a:t>
              </a:r>
              <a:endParaRPr lang="en-US" altLang="ko-KR" sz="1000" dirty="0" smtClean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9525952" y="1897702"/>
            <a:ext cx="1421477" cy="316743"/>
            <a:chOff x="10167302" y="1667828"/>
            <a:chExt cx="1421477" cy="316743"/>
          </a:xfrm>
        </p:grpSpPr>
        <p:sp>
          <p:nvSpPr>
            <p:cNvPr id="74" name="직사각형 73"/>
            <p:cNvSpPr/>
            <p:nvPr/>
          </p:nvSpPr>
          <p:spPr>
            <a:xfrm>
              <a:off x="10167302" y="1667828"/>
              <a:ext cx="1421477" cy="316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242292" y="1695394"/>
              <a:ext cx="1271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페이지 설정</a:t>
              </a:r>
              <a:endParaRPr lang="ko-KR" altLang="en-US" sz="11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9525952" y="735264"/>
            <a:ext cx="1421477" cy="1083904"/>
            <a:chOff x="10167302" y="505390"/>
            <a:chExt cx="1421477" cy="1083904"/>
          </a:xfrm>
        </p:grpSpPr>
        <p:sp>
          <p:nvSpPr>
            <p:cNvPr id="72" name="직사각형 71"/>
            <p:cNvSpPr/>
            <p:nvPr/>
          </p:nvSpPr>
          <p:spPr>
            <a:xfrm>
              <a:off x="10167302" y="505390"/>
              <a:ext cx="1421477" cy="10839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442669" y="636079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전시관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오시는 길</a:t>
              </a:r>
              <a:endParaRPr lang="ko-KR" altLang="en-US" sz="10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240642" y="3244905"/>
            <a:ext cx="1642450" cy="950472"/>
            <a:chOff x="3071814" y="2920394"/>
            <a:chExt cx="1642450" cy="950472"/>
          </a:xfrm>
        </p:grpSpPr>
        <p:grpSp>
          <p:nvGrpSpPr>
            <p:cNvPr id="76" name="그룹 75"/>
            <p:cNvGrpSpPr/>
            <p:nvPr/>
          </p:nvGrpSpPr>
          <p:grpSpPr>
            <a:xfrm>
              <a:off x="3071814" y="2920394"/>
              <a:ext cx="1642450" cy="316743"/>
              <a:chOff x="3071814" y="2920394"/>
              <a:chExt cx="1642450" cy="31674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071814" y="2920394"/>
                <a:ext cx="1642450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41820" y="2947960"/>
                <a:ext cx="7024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Sitemap</a:t>
                </a:r>
                <a:endParaRPr lang="ko-KR" altLang="en-US" sz="1100" dirty="0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071814" y="3237258"/>
              <a:ext cx="1642450" cy="316743"/>
              <a:chOff x="3071814" y="3240433"/>
              <a:chExt cx="1642450" cy="316743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071814" y="3240433"/>
                <a:ext cx="1642450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236451" y="3267999"/>
                <a:ext cx="1313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개인정보처리방침</a:t>
                </a:r>
                <a:endParaRPr lang="ko-KR" altLang="en-US" sz="1100" dirty="0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071814" y="3554123"/>
              <a:ext cx="1642450" cy="316743"/>
              <a:chOff x="3071814" y="3560473"/>
              <a:chExt cx="1642450" cy="316743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3071814" y="3560473"/>
                <a:ext cx="1642450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165919" y="3588039"/>
                <a:ext cx="1454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이메일무단수집거부</a:t>
                </a:r>
                <a:endParaRPr lang="ko-KR" altLang="en-US" sz="1100" dirty="0"/>
              </a:p>
            </p:txBody>
          </p:sp>
        </p:grpSp>
      </p:grpSp>
      <p:grpSp>
        <p:nvGrpSpPr>
          <p:cNvPr id="162" name="그룹 161"/>
          <p:cNvGrpSpPr/>
          <p:nvPr/>
        </p:nvGrpSpPr>
        <p:grpSpPr>
          <a:xfrm>
            <a:off x="6416433" y="3136281"/>
            <a:ext cx="1421477" cy="633607"/>
            <a:chOff x="7693060" y="2920394"/>
            <a:chExt cx="1421477" cy="633607"/>
          </a:xfrm>
        </p:grpSpPr>
        <p:grpSp>
          <p:nvGrpSpPr>
            <p:cNvPr id="39" name="그룹 38"/>
            <p:cNvGrpSpPr/>
            <p:nvPr/>
          </p:nvGrpSpPr>
          <p:grpSpPr>
            <a:xfrm>
              <a:off x="7693060" y="2920394"/>
              <a:ext cx="1421477" cy="316743"/>
              <a:chOff x="7693060" y="2920394"/>
              <a:chExt cx="1421477" cy="316743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7693060" y="2920394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099869" y="2947960"/>
                <a:ext cx="6078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693060" y="3237258"/>
              <a:ext cx="1421477" cy="316743"/>
              <a:chOff x="7693060" y="3240433"/>
              <a:chExt cx="1421477" cy="316743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7693060" y="3240433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029341" y="3267999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8607962" y="3136281"/>
            <a:ext cx="1421477" cy="316743"/>
            <a:chOff x="9697461" y="2920394"/>
            <a:chExt cx="1421477" cy="316743"/>
          </a:xfrm>
        </p:grpSpPr>
        <p:sp>
          <p:nvSpPr>
            <p:cNvPr id="96" name="직사각형 95"/>
            <p:cNvSpPr/>
            <p:nvPr/>
          </p:nvSpPr>
          <p:spPr>
            <a:xfrm>
              <a:off x="9697461" y="2920394"/>
              <a:ext cx="1421477" cy="316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938360" y="294796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관리자 모드</a:t>
              </a:r>
              <a:endParaRPr lang="ko-KR" altLang="en-US" sz="11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8607962" y="3604419"/>
            <a:ext cx="1421477" cy="636783"/>
            <a:chOff x="8866289" y="3388532"/>
            <a:chExt cx="1421477" cy="636783"/>
          </a:xfrm>
        </p:grpSpPr>
        <p:grpSp>
          <p:nvGrpSpPr>
            <p:cNvPr id="62" name="그룹 61"/>
            <p:cNvGrpSpPr/>
            <p:nvPr/>
          </p:nvGrpSpPr>
          <p:grpSpPr>
            <a:xfrm>
              <a:off x="8866289" y="3388532"/>
              <a:ext cx="1421477" cy="316743"/>
              <a:chOff x="9697461" y="3388532"/>
              <a:chExt cx="1421477" cy="316743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9697461" y="3388532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867831" y="3416098"/>
                <a:ext cx="10807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비밀번호 변경</a:t>
                </a:r>
                <a:endParaRPr lang="ko-KR" altLang="en-US" sz="1100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866289" y="3708572"/>
              <a:ext cx="1421477" cy="316743"/>
              <a:chOff x="9697461" y="3708572"/>
              <a:chExt cx="1421477" cy="316743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9697461" y="3708572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033742" y="3736138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로그아웃</a:t>
                </a:r>
                <a:endParaRPr lang="ko-KR" altLang="en-US" sz="1100" dirty="0"/>
              </a:p>
            </p:txBody>
          </p:sp>
        </p:grpSp>
      </p:grpSp>
      <p:grpSp>
        <p:nvGrpSpPr>
          <p:cNvPr id="177" name="그룹 176"/>
          <p:cNvGrpSpPr/>
          <p:nvPr/>
        </p:nvGrpSpPr>
        <p:grpSpPr>
          <a:xfrm>
            <a:off x="2029618" y="2153383"/>
            <a:ext cx="8207073" cy="2487059"/>
            <a:chOff x="2029618" y="2153383"/>
            <a:chExt cx="8207073" cy="2487059"/>
          </a:xfrm>
        </p:grpSpPr>
        <p:cxnSp>
          <p:nvCxnSpPr>
            <p:cNvPr id="166" name="직선 연결선 165"/>
            <p:cNvCxnSpPr/>
            <p:nvPr/>
          </p:nvCxnSpPr>
          <p:spPr>
            <a:xfrm>
              <a:off x="5229788" y="2747797"/>
              <a:ext cx="0" cy="165656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V="1">
              <a:off x="3883092" y="3719875"/>
              <a:ext cx="1346696" cy="53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5229788" y="3453084"/>
              <a:ext cx="1871207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stCxn id="90" idx="3"/>
              <a:endCxn id="96" idx="1"/>
            </p:cNvCxnSpPr>
            <p:nvPr/>
          </p:nvCxnSpPr>
          <p:spPr>
            <a:xfrm>
              <a:off x="7837910" y="3294653"/>
              <a:ext cx="77005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H="1" flipV="1">
              <a:off x="9318702" y="2452778"/>
              <a:ext cx="1" cy="77084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꺾인 연결선 177"/>
            <p:cNvCxnSpPr/>
            <p:nvPr/>
          </p:nvCxnSpPr>
          <p:spPr>
            <a:xfrm rot="5400000" flipH="1" flipV="1">
              <a:off x="5223438" y="1431133"/>
              <a:ext cx="12700" cy="640034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꺾인 연결선 182"/>
            <p:cNvCxnSpPr/>
            <p:nvPr/>
          </p:nvCxnSpPr>
          <p:spPr>
            <a:xfrm rot="5400000" flipH="1">
              <a:off x="8688846" y="680031"/>
              <a:ext cx="19872" cy="3075819"/>
            </a:xfrm>
            <a:prstGeom prst="bentConnector3">
              <a:avLst>
                <a:gd name="adj1" fmla="val -1150362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8695605" y="2153383"/>
              <a:ext cx="0" cy="29939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flipH="1">
              <a:off x="3632180" y="4404362"/>
              <a:ext cx="1" cy="23608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H="1">
              <a:off x="5223437" y="4404362"/>
              <a:ext cx="1" cy="23608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flipH="1">
              <a:off x="6824235" y="4404362"/>
              <a:ext cx="1" cy="23608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꺾인 연결선 200"/>
            <p:cNvCxnSpPr/>
            <p:nvPr/>
          </p:nvCxnSpPr>
          <p:spPr>
            <a:xfrm rot="16200000" flipV="1">
              <a:off x="8176387" y="3462176"/>
              <a:ext cx="626510" cy="291462"/>
            </a:xfrm>
            <a:prstGeom prst="bentConnector3">
              <a:avLst>
                <a:gd name="adj1" fmla="val 133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/>
            <p:cNvGrpSpPr/>
            <p:nvPr/>
          </p:nvGrpSpPr>
          <p:grpSpPr>
            <a:xfrm>
              <a:off x="4418122" y="2575726"/>
              <a:ext cx="1610630" cy="468139"/>
              <a:chOff x="5738612" y="2359839"/>
              <a:chExt cx="1610630" cy="46813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5738612" y="2359839"/>
                <a:ext cx="1610630" cy="4681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971495" y="2440020"/>
                <a:ext cx="11448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smtClean="0"/>
                  <a:t>독도 전시관</a:t>
                </a:r>
                <a:endParaRPr lang="ko-KR" altLang="en-US" sz="1400" b="1" dirty="0"/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9453047" y="4449460"/>
            <a:ext cx="1405760" cy="1719509"/>
            <a:chOff x="398102" y="1740933"/>
            <a:chExt cx="1405760" cy="1719509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98102" y="1740933"/>
              <a:ext cx="1405760" cy="343608"/>
              <a:chOff x="398102" y="1736171"/>
              <a:chExt cx="1405760" cy="343608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398102" y="1736171"/>
                <a:ext cx="1405760" cy="343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35765" y="1777170"/>
                <a:ext cx="11304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독도 바로 알기</a:t>
                </a:r>
                <a:endParaRPr lang="ko-KR" altLang="en-US" sz="110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398102" y="2084908"/>
              <a:ext cx="1405760" cy="343608"/>
              <a:chOff x="398102" y="2091551"/>
              <a:chExt cx="1405760" cy="343608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398102" y="2091551"/>
                <a:ext cx="1405760" cy="343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26522" y="2132550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관람안내</a:t>
                </a:r>
                <a:endParaRPr lang="ko-KR" altLang="en-US" sz="1100" dirty="0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398102" y="2428883"/>
              <a:ext cx="1405760" cy="343608"/>
              <a:chOff x="398102" y="2409196"/>
              <a:chExt cx="1405760" cy="343608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398102" y="2409196"/>
                <a:ext cx="1405760" cy="343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26522" y="245019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공지사항</a:t>
                </a:r>
                <a:endParaRPr lang="ko-KR" altLang="en-US" sz="1100" dirty="0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398102" y="2772858"/>
              <a:ext cx="1405760" cy="343608"/>
              <a:chOff x="398102" y="2759586"/>
              <a:chExt cx="1405760" cy="343608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398102" y="2759586"/>
                <a:ext cx="1405760" cy="343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31143" y="2800585"/>
                <a:ext cx="9396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체험존</a:t>
                </a:r>
                <a:r>
                  <a:rPr lang="ko-KR" altLang="en-US" sz="1100" dirty="0" smtClean="0"/>
                  <a:t> 안내</a:t>
                </a:r>
                <a:endParaRPr lang="ko-KR" altLang="en-US" sz="1100" dirty="0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398102" y="3116834"/>
              <a:ext cx="1405760" cy="343608"/>
              <a:chOff x="398102" y="3096196"/>
              <a:chExt cx="1405760" cy="343608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398102" y="3096196"/>
                <a:ext cx="1405760" cy="343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01675" y="3137195"/>
                <a:ext cx="7986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영상 안내</a:t>
                </a:r>
                <a:endParaRPr lang="ko-KR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67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7-2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클릭</a:t>
            </a:r>
            <a:r>
              <a:rPr lang="en-US" altLang="ko-KR" sz="1050" dirty="0" smtClean="0"/>
              <a:t>&gt;</a:t>
            </a:r>
            <a:r>
              <a:rPr lang="ko-KR" altLang="en-US" sz="1050" dirty="0" err="1" smtClean="0"/>
              <a:t>마이페이지</a:t>
            </a:r>
            <a:endParaRPr lang="ko-KR" altLang="en-US" sz="105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78158" y="1768837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02848" y="3684395"/>
                <a:ext cx="942844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마이페이지</a:t>
                </a:r>
                <a:endParaRPr lang="ko-KR" altLang="en-US" sz="1400" b="1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98385" y="4630652"/>
            <a:ext cx="256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회원가입</a:t>
            </a:r>
            <a:endParaRPr lang="en-US" altLang="ko-KR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806786" y="5029550"/>
            <a:ext cx="254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회원가입약관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이용약관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및 개인정보처리방침에 동의하셔야 회원가입 하실 수 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1014" y="147690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회원가입약관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791476" y="1791697"/>
            <a:ext cx="2605157" cy="1574044"/>
            <a:chOff x="3805205" y="1768837"/>
            <a:chExt cx="2605157" cy="2411444"/>
          </a:xfrm>
        </p:grpSpPr>
        <p:sp>
          <p:nvSpPr>
            <p:cNvPr id="85" name="직사각형 84"/>
            <p:cNvSpPr/>
            <p:nvPr/>
          </p:nvSpPr>
          <p:spPr>
            <a:xfrm>
              <a:off x="3805205" y="1768837"/>
              <a:ext cx="2605157" cy="241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805205" y="1768837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805205" y="1768837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4835394" y="2401970"/>
            <a:ext cx="51732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text</a:t>
            </a:r>
            <a:endParaRPr lang="ko-KR" altLang="en-US" sz="14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622099" y="3476644"/>
            <a:ext cx="1860450" cy="230832"/>
            <a:chOff x="3805205" y="2945948"/>
            <a:chExt cx="1860450" cy="23083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805205" y="2966458"/>
              <a:ext cx="189813" cy="189813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30271" y="2945948"/>
              <a:ext cx="16353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회원가입약관에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동의합니다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3791476" y="3951229"/>
            <a:ext cx="26051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41014" y="40610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개인정보취급방침</a:t>
            </a:r>
            <a:endParaRPr lang="ko-KR" altLang="en-US" sz="1200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3791476" y="4375849"/>
            <a:ext cx="2605157" cy="1574044"/>
            <a:chOff x="3805205" y="1768837"/>
            <a:chExt cx="2605157" cy="2411444"/>
          </a:xfrm>
        </p:grpSpPr>
        <p:sp>
          <p:nvSpPr>
            <p:cNvPr id="102" name="직사각형 101"/>
            <p:cNvSpPr/>
            <p:nvPr/>
          </p:nvSpPr>
          <p:spPr>
            <a:xfrm>
              <a:off x="3805205" y="1768837"/>
              <a:ext cx="2605157" cy="241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3805205" y="1768837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V="1">
              <a:off x="3805205" y="1768837"/>
              <a:ext cx="2605157" cy="241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4835394" y="4917542"/>
            <a:ext cx="51732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text</a:t>
            </a:r>
            <a:endParaRPr lang="ko-KR" altLang="en-US" sz="1400" b="1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7397556" y="1449793"/>
            <a:ext cx="2091283" cy="230832"/>
            <a:chOff x="3805205" y="2945948"/>
            <a:chExt cx="2091283" cy="23083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3805205" y="2966458"/>
              <a:ext cx="189813" cy="189813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030271" y="2945948"/>
              <a:ext cx="18662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개인정보취급방침에 동의합니다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6828961" y="1928688"/>
            <a:ext cx="26051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7208337" y="2139432"/>
            <a:ext cx="1798071" cy="378057"/>
            <a:chOff x="6968018" y="2139432"/>
            <a:chExt cx="1798071" cy="378057"/>
          </a:xfrm>
        </p:grpSpPr>
        <p:grpSp>
          <p:nvGrpSpPr>
            <p:cNvPr id="35" name="그룹 34"/>
            <p:cNvGrpSpPr/>
            <p:nvPr/>
          </p:nvGrpSpPr>
          <p:grpSpPr>
            <a:xfrm>
              <a:off x="6968018" y="2139432"/>
              <a:ext cx="857721" cy="378057"/>
              <a:chOff x="6968018" y="2139432"/>
              <a:chExt cx="857721" cy="378057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6968018" y="2139432"/>
                <a:ext cx="857721" cy="3780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073713" y="2213044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약관동의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908368" y="2139432"/>
              <a:ext cx="857721" cy="378057"/>
              <a:chOff x="6968018" y="2139432"/>
              <a:chExt cx="857721" cy="378057"/>
            </a:xfrm>
          </p:grpSpPr>
          <p:sp>
            <p:nvSpPr>
              <p:cNvPr id="111" name="모서리가 둥근 직사각형 110"/>
              <p:cNvSpPr/>
              <p:nvPr/>
            </p:nvSpPr>
            <p:spPr>
              <a:xfrm>
                <a:off x="6968018" y="2139432"/>
                <a:ext cx="857721" cy="37805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073714" y="2213044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b="1" dirty="0" err="1" smtClean="0">
                    <a:solidFill>
                      <a:schemeClr val="bg1"/>
                    </a:solidFill>
                  </a:rPr>
                  <a:t>메인으로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7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96" name="대각선 방향의 모서리가 둥근 사각형 95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IMAGE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778158" y="1768837"/>
            <a:ext cx="2605157" cy="1488349"/>
            <a:chOff x="1122217" y="2974930"/>
            <a:chExt cx="2269375" cy="1788263"/>
          </a:xfrm>
        </p:grpSpPr>
        <p:sp>
          <p:nvSpPr>
            <p:cNvPr id="56" name="직사각형 55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808981" y="3684395"/>
              <a:ext cx="9305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82706"/>
            <a:ext cx="20082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메인화면</a:t>
            </a:r>
            <a:endParaRPr lang="ko-KR" altLang="en-US" sz="105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217624" y="3348578"/>
            <a:ext cx="1708456" cy="485872"/>
            <a:chOff x="1217624" y="4451583"/>
            <a:chExt cx="1708456" cy="48587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217624" y="4451583"/>
              <a:ext cx="1708456" cy="4858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72467" y="4563885"/>
              <a:ext cx="12153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전시안내</a:t>
              </a:r>
              <a:r>
                <a:rPr lang="ko-KR" altLang="en-US" sz="1100" dirty="0" smtClean="0"/>
                <a:t> 보기↗</a:t>
              </a:r>
              <a:endParaRPr lang="ko-KR" altLang="en-US" sz="11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31054" y="3968096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SCROLL</a:t>
            </a:r>
            <a:endParaRPr lang="ko-KR" altLang="en-US" sz="11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6925964" y="1524792"/>
            <a:ext cx="2362816" cy="1823786"/>
            <a:chOff x="6804793" y="3558482"/>
            <a:chExt cx="2605157" cy="1823786"/>
          </a:xfrm>
        </p:grpSpPr>
        <p:grpSp>
          <p:nvGrpSpPr>
            <p:cNvPr id="347" name="그룹 346"/>
            <p:cNvGrpSpPr/>
            <p:nvPr/>
          </p:nvGrpSpPr>
          <p:grpSpPr>
            <a:xfrm>
              <a:off x="6804793" y="4464569"/>
              <a:ext cx="2605157" cy="917699"/>
              <a:chOff x="1122217" y="2974930"/>
              <a:chExt cx="2269375" cy="1788263"/>
            </a:xfrm>
          </p:grpSpPr>
          <p:sp>
            <p:nvSpPr>
              <p:cNvPr id="352" name="직사각형 351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3" name="직선 연결선 352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" name="TextBox 354"/>
              <p:cNvSpPr txBox="1"/>
              <p:nvPr/>
            </p:nvSpPr>
            <p:spPr>
              <a:xfrm>
                <a:off x="1707831" y="3542149"/>
                <a:ext cx="1061676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356" name="그룹 355"/>
            <p:cNvGrpSpPr/>
            <p:nvPr/>
          </p:nvGrpSpPr>
          <p:grpSpPr>
            <a:xfrm>
              <a:off x="6804793" y="3558482"/>
              <a:ext cx="2605157" cy="917699"/>
              <a:chOff x="1122217" y="2974930"/>
              <a:chExt cx="2269375" cy="1788263"/>
            </a:xfrm>
          </p:grpSpPr>
          <p:sp>
            <p:nvSpPr>
              <p:cNvPr id="357" name="직사각형 356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8" name="직선 연결선 3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TextBox 359"/>
              <p:cNvSpPr txBox="1"/>
              <p:nvPr/>
            </p:nvSpPr>
            <p:spPr>
              <a:xfrm>
                <a:off x="1707831" y="3542149"/>
                <a:ext cx="1061676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</p:grpSp>
      <p:grpSp>
        <p:nvGrpSpPr>
          <p:cNvPr id="361" name="그룹 360"/>
          <p:cNvGrpSpPr/>
          <p:nvPr/>
        </p:nvGrpSpPr>
        <p:grpSpPr>
          <a:xfrm>
            <a:off x="3924421" y="4493665"/>
            <a:ext cx="2339266" cy="1468912"/>
            <a:chOff x="1122217" y="2974930"/>
            <a:chExt cx="2269375" cy="1788263"/>
          </a:xfrm>
        </p:grpSpPr>
        <p:sp>
          <p:nvSpPr>
            <p:cNvPr id="362" name="직사각형 361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3" name="직선 연결선 362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/>
            <p:cNvSpPr txBox="1"/>
            <p:nvPr/>
          </p:nvSpPr>
          <p:spPr>
            <a:xfrm>
              <a:off x="1780671" y="3609252"/>
              <a:ext cx="915996" cy="4496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877766" y="3809131"/>
            <a:ext cx="2432576" cy="631193"/>
            <a:chOff x="3883016" y="3578768"/>
            <a:chExt cx="2432576" cy="631193"/>
          </a:xfrm>
        </p:grpSpPr>
        <p:sp>
          <p:nvSpPr>
            <p:cNvPr id="12" name="TextBox 11"/>
            <p:cNvSpPr txBox="1"/>
            <p:nvPr/>
          </p:nvSpPr>
          <p:spPr>
            <a:xfrm>
              <a:off x="3883016" y="357876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공지사항</a:t>
              </a:r>
              <a:endParaRPr lang="ko-KR" alt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3016" y="3840629"/>
              <a:ext cx="2432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독도의 미래를 생각하는 공간으로 앞으로도 지속적으로 활용되기를 바랍니다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791476" y="1516211"/>
            <a:ext cx="2605157" cy="2089884"/>
            <a:chOff x="3791476" y="3908925"/>
            <a:chExt cx="2605157" cy="20898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791476" y="3908925"/>
              <a:ext cx="2605157" cy="2089884"/>
            </a:xfrm>
            <a:prstGeom prst="roundRect">
              <a:avLst>
                <a:gd name="adj" fmla="val 1004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92886" y="4067064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smtClean="0"/>
                <a:t>관람안내</a:t>
              </a:r>
              <a:endParaRPr lang="ko-KR" altLang="en-US" sz="13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2886" y="4295578"/>
              <a:ext cx="12843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/>
                <a:t>044-999-6393</a:t>
              </a:r>
              <a:endParaRPr lang="ko-KR" altLang="en-US" sz="1300" b="1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3966888" y="4586467"/>
              <a:ext cx="2268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3930102" y="4604874"/>
              <a:ext cx="2310583" cy="1253991"/>
              <a:chOff x="3930102" y="4604874"/>
              <a:chExt cx="2310583" cy="125399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930102" y="4604874"/>
                <a:ext cx="716863" cy="27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· </a:t>
                </a:r>
                <a:r>
                  <a:rPr lang="ko-KR" altLang="en-US" sz="900" b="1" dirty="0" smtClean="0"/>
                  <a:t>관람시간</a:t>
                </a:r>
                <a:endParaRPr lang="en-US" altLang="ko-KR" sz="900" b="1" dirty="0" smtClean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41181" y="4643854"/>
                <a:ext cx="16995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화요일</a:t>
                </a:r>
                <a:r>
                  <a:rPr lang="en-US" altLang="ko-KR" sz="800" dirty="0">
                    <a:solidFill>
                      <a:schemeClr val="bg2">
                        <a:lumMod val="25000"/>
                      </a:schemeClr>
                    </a:solidFill>
                  </a:rPr>
                  <a:t> ·</a:t>
                </a:r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토요일 </a:t>
                </a:r>
                <a:r>
                  <a:rPr lang="en-US" altLang="ko-KR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9:00~17:00</a:t>
                </a:r>
              </a:p>
              <a:p>
                <a:r>
                  <a:rPr lang="en-US" altLang="ko-KR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(</a:t>
                </a:r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점심시간 </a:t>
                </a:r>
                <a:r>
                  <a:rPr lang="en-US" altLang="ko-KR" sz="800" dirty="0">
                    <a:solidFill>
                      <a:schemeClr val="bg2">
                        <a:lumMod val="25000"/>
                      </a:schemeClr>
                    </a:solidFill>
                  </a:rPr>
                  <a:t>12:00~13:00, </a:t>
                </a:r>
                <a:r>
                  <a:rPr lang="ko-KR" altLang="en-US" sz="8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입장마감</a:t>
                </a:r>
                <a:endParaRPr lang="en-US" altLang="ko-KR" sz="8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16:30)</a:t>
                </a:r>
              </a:p>
              <a:p>
                <a:r>
                  <a:rPr lang="en-US" altLang="ko-KR" sz="800" dirty="0" smtClean="0">
                    <a:solidFill>
                      <a:schemeClr val="bg2">
                        <a:lumMod val="50000"/>
                      </a:schemeClr>
                    </a:solidFill>
                  </a:rPr>
                  <a:t>※</a:t>
                </a:r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관람시간은 학교 사정에 따라 </a:t>
                </a:r>
                <a:endParaRPr lang="en-US" altLang="ko-KR" sz="8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ko-KR" altLang="en-US" sz="800" dirty="0" smtClean="0">
                    <a:solidFill>
                      <a:schemeClr val="bg2">
                        <a:lumMod val="50000"/>
                      </a:schemeClr>
                    </a:solidFill>
                  </a:rPr>
                  <a:t>변경될 </a:t>
                </a:r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수 있습니다</a:t>
                </a:r>
                <a:r>
                  <a:rPr lang="en-US" altLang="ko-KR" sz="800" dirty="0" smtClean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4541181" y="5314878"/>
                <a:ext cx="13436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일요일</a:t>
                </a:r>
                <a:r>
                  <a:rPr lang="en-US" altLang="ko-KR" sz="800" dirty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월요일 및 </a:t>
                </a:r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공휴일</a:t>
                </a:r>
                <a:endParaRPr lang="ko-KR" altLang="en-US" sz="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4541181" y="5520311"/>
                <a:ext cx="1535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세종특별자치시 </a:t>
                </a:r>
                <a:r>
                  <a:rPr lang="ko-KR" altLang="en-US" sz="800" dirty="0" err="1">
                    <a:solidFill>
                      <a:schemeClr val="bg2">
                        <a:lumMod val="25000"/>
                      </a:schemeClr>
                    </a:solidFill>
                  </a:rPr>
                  <a:t>새롬서로</a:t>
                </a:r>
                <a:r>
                  <a:rPr lang="ko-KR" alt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US" altLang="ko-KR" sz="800" dirty="0">
                    <a:solidFill>
                      <a:schemeClr val="bg2">
                        <a:lumMod val="25000"/>
                      </a:schemeClr>
                    </a:solidFill>
                  </a:rPr>
                  <a:t>68 </a:t>
                </a:r>
              </a:p>
              <a:p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새롬고등학교 </a:t>
                </a:r>
                <a:r>
                  <a:rPr lang="en-US" altLang="ko-KR" sz="800" dirty="0">
                    <a:solidFill>
                      <a:schemeClr val="bg2">
                        <a:lumMod val="25000"/>
                      </a:schemeClr>
                    </a:solidFill>
                  </a:rPr>
                  <a:t>1</a:t>
                </a:r>
                <a:r>
                  <a:rPr lang="ko-KR" altLang="en-US" sz="800" dirty="0" smtClean="0">
                    <a:solidFill>
                      <a:schemeClr val="bg2">
                        <a:lumMod val="25000"/>
                      </a:schemeClr>
                    </a:solidFill>
                  </a:rPr>
                  <a:t>층</a:t>
                </a:r>
                <a:endParaRPr lang="ko-KR" altLang="en-US" sz="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3930102" y="5263047"/>
                <a:ext cx="71686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· </a:t>
                </a:r>
                <a:r>
                  <a:rPr lang="ko-KR" altLang="en-US" sz="900" b="1" dirty="0" err="1" smtClean="0"/>
                  <a:t>휴관안내</a:t>
                </a:r>
                <a:endParaRPr lang="en-US" altLang="ko-KR" sz="9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· </a:t>
                </a:r>
                <a:r>
                  <a:rPr lang="ko-KR" altLang="en-US" sz="900" b="1" dirty="0" smtClean="0"/>
                  <a:t>위     치</a:t>
                </a:r>
                <a:endParaRPr lang="ko-KR" altLang="en-US" sz="9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275502" y="4334536"/>
              <a:ext cx="961268" cy="215444"/>
              <a:chOff x="5275502" y="4318661"/>
              <a:chExt cx="961268" cy="215444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5275502" y="4347027"/>
                <a:ext cx="961268" cy="15871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37592" y="4318661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관람 문의하기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1" name="그룹 310"/>
          <p:cNvGrpSpPr/>
          <p:nvPr/>
        </p:nvGrpSpPr>
        <p:grpSpPr>
          <a:xfrm>
            <a:off x="778158" y="4346086"/>
            <a:ext cx="2605157" cy="1626895"/>
            <a:chOff x="1122217" y="2974930"/>
            <a:chExt cx="2269375" cy="1788263"/>
          </a:xfrm>
        </p:grpSpPr>
        <p:sp>
          <p:nvSpPr>
            <p:cNvPr id="314" name="직사각형 313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9" name="직선 연결선 318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/>
            <p:cNvSpPr txBox="1"/>
            <p:nvPr/>
          </p:nvSpPr>
          <p:spPr>
            <a:xfrm>
              <a:off x="1808981" y="3684395"/>
              <a:ext cx="9305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76837" y="5462741"/>
            <a:ext cx="1140268" cy="388331"/>
            <a:chOff x="3897189" y="3283076"/>
            <a:chExt cx="1137197" cy="38728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3897189" y="3283076"/>
              <a:ext cx="1137197" cy="3872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24000" y="3346085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solidFill>
                    <a:srgbClr val="009999"/>
                  </a:solidFill>
                </a:rPr>
                <a:t>바로가기</a:t>
              </a:r>
              <a:r>
                <a:rPr lang="ko-KR" altLang="en-US" sz="1100" dirty="0" smtClean="0">
                  <a:solidFill>
                    <a:srgbClr val="009999"/>
                  </a:solidFill>
                </a:rPr>
                <a:t>↗</a:t>
              </a:r>
              <a:endParaRPr lang="ko-KR" altLang="en-US" sz="1100" dirty="0">
                <a:solidFill>
                  <a:srgbClr val="009999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434117" y="4098901"/>
            <a:ext cx="861123" cy="861123"/>
            <a:chOff x="4907575" y="1593035"/>
            <a:chExt cx="848561" cy="848561"/>
          </a:xfrm>
        </p:grpSpPr>
        <p:sp>
          <p:nvSpPr>
            <p:cNvPr id="49" name="타원 48"/>
            <p:cNvSpPr/>
            <p:nvPr/>
          </p:nvSpPr>
          <p:spPr>
            <a:xfrm>
              <a:off x="4907575" y="1593035"/>
              <a:ext cx="848561" cy="848561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72798" y="1840120"/>
              <a:ext cx="718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단체예약신청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920932" y="4497310"/>
            <a:ext cx="1321857" cy="488064"/>
            <a:chOff x="3941284" y="1644185"/>
            <a:chExt cx="1321857" cy="488064"/>
          </a:xfrm>
        </p:grpSpPr>
        <p:sp>
          <p:nvSpPr>
            <p:cNvPr id="53" name="직사각형 52"/>
            <p:cNvSpPr/>
            <p:nvPr/>
          </p:nvSpPr>
          <p:spPr>
            <a:xfrm>
              <a:off x="3941285" y="1644185"/>
              <a:ext cx="844542" cy="149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941284" y="1857834"/>
              <a:ext cx="1321857" cy="274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8351" y="2870333"/>
            <a:ext cx="2003627" cy="32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099274" y="5537850"/>
            <a:ext cx="2003627" cy="32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2-1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3026156" y="882706"/>
            <a:ext cx="20082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전시관 소개 클릭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인사말</a:t>
            </a:r>
            <a:endParaRPr lang="ko-KR" altLang="en-US" sz="1050" dirty="0"/>
          </a:p>
        </p:txBody>
      </p:sp>
      <p:grpSp>
        <p:nvGrpSpPr>
          <p:cNvPr id="5" name="그룹 4"/>
          <p:cNvGrpSpPr/>
          <p:nvPr/>
        </p:nvGrpSpPr>
        <p:grpSpPr>
          <a:xfrm>
            <a:off x="827495" y="4310874"/>
            <a:ext cx="2506479" cy="387285"/>
            <a:chOff x="827495" y="4469946"/>
            <a:chExt cx="2506479" cy="387285"/>
          </a:xfrm>
        </p:grpSpPr>
        <p:sp>
          <p:nvSpPr>
            <p:cNvPr id="4" name="대각선 방향의 모서리가 둥근 사각형 3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51560" y="4540329"/>
              <a:ext cx="22749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인사말   전시관 연혁   오시는 길</a:t>
              </a:r>
              <a:endParaRPr lang="ko-KR" altLang="en-US" sz="11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78158" y="4847802"/>
            <a:ext cx="2605157" cy="1123160"/>
            <a:chOff x="1122217" y="2974930"/>
            <a:chExt cx="2269375" cy="1788263"/>
          </a:xfrm>
        </p:grpSpPr>
        <p:sp>
          <p:nvSpPr>
            <p:cNvPr id="88" name="직사각형 87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78158" y="1768837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959243" y="3684395"/>
                <a:ext cx="630051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smtClean="0"/>
                  <a:t>인사말</a:t>
                </a:r>
                <a:endParaRPr lang="ko-KR" altLang="en-US" sz="1400" b="1" dirty="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935018" y="3073770"/>
            <a:ext cx="2316862" cy="1010746"/>
            <a:chOff x="1122217" y="2974930"/>
            <a:chExt cx="2269375" cy="1788263"/>
          </a:xfrm>
        </p:grpSpPr>
        <p:sp>
          <p:nvSpPr>
            <p:cNvPr id="95" name="직사각형 9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574301" y="3542148"/>
              <a:ext cx="1328734" cy="653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43587" y="1473378"/>
            <a:ext cx="2700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안녕하십니까</a:t>
            </a:r>
            <a:r>
              <a:rPr lang="en-US" altLang="ko-KR" sz="1400" b="1" dirty="0" smtClean="0"/>
              <a:t>? </a:t>
            </a:r>
            <a:r>
              <a:rPr lang="ko-KR" altLang="en-US" sz="1400" b="1" dirty="0" smtClean="0"/>
              <a:t>독도와</a:t>
            </a:r>
            <a:r>
              <a:rPr lang="ko-KR" altLang="en-US" sz="1400" b="1" dirty="0"/>
              <a:t> </a:t>
            </a:r>
            <a:r>
              <a:rPr lang="ko-KR" altLang="en-US" sz="1400" b="1" dirty="0">
                <a:solidFill>
                  <a:srgbClr val="009999"/>
                </a:solidFill>
              </a:rPr>
              <a:t>독도전시관</a:t>
            </a:r>
            <a:r>
              <a:rPr lang="ko-KR" altLang="en-US" sz="1400" b="1" dirty="0"/>
              <a:t>을 사랑해 주셔서 진심으로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감사드립니다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743587" y="4158895"/>
            <a:ext cx="265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9999"/>
                </a:solidFill>
              </a:rPr>
              <a:t>우리민족의 정신이자 자존심인 </a:t>
            </a:r>
            <a:endParaRPr lang="en-US" altLang="ko-KR" sz="1400" b="1" dirty="0" smtClean="0">
              <a:solidFill>
                <a:srgbClr val="009999"/>
              </a:solidFill>
            </a:endParaRPr>
          </a:p>
          <a:p>
            <a:r>
              <a:rPr lang="ko-KR" altLang="en-US" sz="1400" b="1" dirty="0" smtClean="0">
                <a:solidFill>
                  <a:srgbClr val="009999"/>
                </a:solidFill>
              </a:rPr>
              <a:t>독도</a:t>
            </a:r>
            <a:r>
              <a:rPr lang="ko-KR" altLang="en-US" sz="1400" b="1" dirty="0" smtClean="0"/>
              <a:t>에</a:t>
            </a:r>
            <a:r>
              <a:rPr lang="ko-KR" altLang="en-US" sz="1400" b="1" dirty="0" smtClean="0">
                <a:solidFill>
                  <a:srgbClr val="009999"/>
                </a:solidFill>
              </a:rPr>
              <a:t> </a:t>
            </a:r>
            <a:r>
              <a:rPr lang="ko-KR" altLang="en-US" sz="1400" b="1" dirty="0" smtClean="0"/>
              <a:t>대한 명확한 </a:t>
            </a:r>
            <a:r>
              <a:rPr lang="ko-KR" altLang="en-US" sz="1400" b="1" dirty="0"/>
              <a:t>역사관과 </a:t>
            </a:r>
            <a:endParaRPr lang="en-US" altLang="ko-KR" sz="1400" b="1" dirty="0" smtClean="0"/>
          </a:p>
          <a:p>
            <a:r>
              <a:rPr lang="ko-KR" altLang="en-US" sz="1400" b="1" dirty="0" err="1" smtClean="0"/>
              <a:t>영토관을</a:t>
            </a:r>
            <a:r>
              <a:rPr lang="ko-KR" altLang="en-US" sz="1400" b="1" dirty="0" smtClean="0"/>
              <a:t> 갖게 되기를 </a:t>
            </a:r>
            <a:r>
              <a:rPr lang="ko-KR" altLang="en-US" sz="1400" b="1" dirty="0"/>
              <a:t>희망합니다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743588" y="2186353"/>
            <a:ext cx="27009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세종특별자치시교육청</a:t>
            </a:r>
            <a:r>
              <a:rPr lang="ko-KR" altLang="en-US" sz="900" dirty="0"/>
              <a:t> 독도전시관은 ‘찾아가는 </a:t>
            </a:r>
            <a:r>
              <a:rPr lang="ko-KR" altLang="en-US" sz="900" dirty="0" smtClean="0"/>
              <a:t>독도 교육의 </a:t>
            </a:r>
            <a:r>
              <a:rPr lang="ko-KR" altLang="en-US" sz="900" dirty="0"/>
              <a:t>장</a:t>
            </a:r>
            <a:r>
              <a:rPr lang="ko-KR" altLang="en-US" sz="900" dirty="0" smtClean="0"/>
              <a:t>’ </a:t>
            </a:r>
            <a:r>
              <a:rPr lang="ko-KR" altLang="en-US" sz="900" dirty="0" err="1" smtClean="0"/>
              <a:t>으로서</a:t>
            </a:r>
            <a:r>
              <a:rPr lang="en-US" altLang="ko-KR" sz="900" dirty="0"/>
              <a:t>, </a:t>
            </a:r>
            <a:r>
              <a:rPr lang="ko-KR" altLang="en-US" sz="900" dirty="0"/>
              <a:t>세종시 지역의 학생</a:t>
            </a:r>
            <a:r>
              <a:rPr lang="en-US" altLang="ko-KR" sz="900" dirty="0"/>
              <a:t>, </a:t>
            </a:r>
            <a:r>
              <a:rPr lang="ko-KR" altLang="en-US" sz="900" dirty="0"/>
              <a:t>교원</a:t>
            </a:r>
            <a:r>
              <a:rPr lang="en-US" altLang="ko-KR" sz="900" dirty="0"/>
              <a:t>, </a:t>
            </a:r>
            <a:r>
              <a:rPr lang="ko-KR" altLang="en-US" sz="900" dirty="0"/>
              <a:t>학부모</a:t>
            </a:r>
            <a:r>
              <a:rPr lang="en-US" altLang="ko-KR" sz="900" dirty="0"/>
              <a:t>, </a:t>
            </a:r>
            <a:r>
              <a:rPr lang="ko-KR" altLang="en-US" sz="900" dirty="0"/>
              <a:t>시민들에게 독도에 대한 이해를 높이고</a:t>
            </a:r>
            <a:r>
              <a:rPr lang="en-US" altLang="ko-KR" sz="900" dirty="0"/>
              <a:t>, </a:t>
            </a:r>
            <a:r>
              <a:rPr lang="ko-KR" altLang="en-US" sz="900" dirty="0"/>
              <a:t>독도에 대한 사랑과 영토 </a:t>
            </a:r>
            <a:r>
              <a:rPr lang="ko-KR" altLang="en-US" sz="900" dirty="0" smtClean="0"/>
              <a:t>주권 의식을 </a:t>
            </a:r>
            <a:r>
              <a:rPr lang="ko-KR" altLang="en-US" sz="900" dirty="0"/>
              <a:t>확산시키고자 개관하였습니다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43588" y="5070920"/>
            <a:ext cx="270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독도는 우리민족의 정신이자 자존심이므로 우리 학생</a:t>
            </a:r>
            <a:r>
              <a:rPr lang="en-US" altLang="ko-KR" sz="900" dirty="0"/>
              <a:t>, </a:t>
            </a:r>
            <a:r>
              <a:rPr lang="ko-KR" altLang="en-US" sz="900" dirty="0"/>
              <a:t>교원</a:t>
            </a:r>
            <a:r>
              <a:rPr lang="en-US" altLang="ko-KR" sz="900" dirty="0"/>
              <a:t>, </a:t>
            </a:r>
            <a:r>
              <a:rPr lang="ko-KR" altLang="en-US" sz="900" dirty="0"/>
              <a:t>학부모</a:t>
            </a:r>
            <a:r>
              <a:rPr lang="en-US" altLang="ko-KR" sz="900" dirty="0"/>
              <a:t>, </a:t>
            </a:r>
            <a:r>
              <a:rPr lang="ko-KR" altLang="en-US" sz="900" dirty="0"/>
              <a:t>시민들 모두에게 독도에 대한 명확한 역사관과 </a:t>
            </a:r>
            <a:r>
              <a:rPr lang="ko-KR" altLang="en-US" sz="900" dirty="0" err="1"/>
              <a:t>영토관을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갖게 하고</a:t>
            </a:r>
            <a:r>
              <a:rPr lang="en-US" altLang="ko-KR" sz="900" dirty="0"/>
              <a:t>, </a:t>
            </a:r>
            <a:r>
              <a:rPr lang="ko-KR" altLang="en-US" sz="900" dirty="0"/>
              <a:t>우리의 소중한 땅 독도를 지키고 가꾸려는 의지를 키우는 것이 이 시대를 사는 우리의 중요한 </a:t>
            </a:r>
            <a:r>
              <a:rPr lang="ko-KR" altLang="en-US" sz="900" dirty="0" err="1"/>
              <a:t>임무이자</a:t>
            </a:r>
            <a:r>
              <a:rPr lang="ko-KR" altLang="en-US" sz="900" dirty="0"/>
              <a:t> 역사적 사명이라 생각합니다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56904" y="1569891"/>
            <a:ext cx="270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독도전시관의 </a:t>
            </a:r>
            <a:r>
              <a:rPr lang="ko-KR" altLang="en-US" sz="900" dirty="0"/>
              <a:t>다양한 정보가 이곳을 찾는 모든 분들께서 유의미하게 학습</a:t>
            </a:r>
            <a:r>
              <a:rPr lang="en-US" altLang="ko-KR" sz="900" dirty="0"/>
              <a:t>‧</a:t>
            </a:r>
            <a:r>
              <a:rPr lang="ko-KR" altLang="en-US" sz="900" dirty="0" smtClean="0"/>
              <a:t>체험하시는 데 </a:t>
            </a:r>
            <a:r>
              <a:rPr lang="ko-KR" altLang="en-US" sz="900" dirty="0"/>
              <a:t>작은 도움이 되기를 바라고</a:t>
            </a:r>
            <a:r>
              <a:rPr lang="en-US" altLang="ko-KR" sz="900" dirty="0"/>
              <a:t>, </a:t>
            </a:r>
            <a:r>
              <a:rPr lang="ko-KR" altLang="en-US" sz="900" dirty="0"/>
              <a:t>우리 모두가 독도를 사랑하고 실천하는 계기가 되기를 희망하며</a:t>
            </a:r>
            <a:r>
              <a:rPr lang="en-US" altLang="ko-KR" sz="900" dirty="0"/>
              <a:t>, </a:t>
            </a:r>
            <a:r>
              <a:rPr lang="ko-KR" altLang="en-US" sz="900" dirty="0"/>
              <a:t>독도전시관이 지역사회의 교육 및 문화공간이 되기를 기대합니다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감사합니다</a:t>
            </a:r>
            <a:r>
              <a:rPr lang="en-US" altLang="ko-KR" sz="900" dirty="0"/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41" name="대각선 방향의 모서리가 둥근 사각형 40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6" name="그룹 355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357" name="직사각형 356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8" name="직선 연결선 3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TextBox 359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6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827495" y="4313246"/>
            <a:ext cx="2506479" cy="387285"/>
            <a:chOff x="827495" y="4469946"/>
            <a:chExt cx="2506479" cy="387285"/>
          </a:xfrm>
        </p:grpSpPr>
        <p:sp>
          <p:nvSpPr>
            <p:cNvPr id="80" name="대각선 방향의 모서리가 둥근 사각형 79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51560" y="4540329"/>
              <a:ext cx="22749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인사말   전시관 연혁   오시는 길</a:t>
              </a:r>
              <a:endParaRPr lang="ko-KR" altLang="en-US" sz="11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2-2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전시관 소개 클릭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전시관 연혁</a:t>
            </a:r>
            <a:endParaRPr lang="ko-KR" altLang="en-US" sz="105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3935018" y="1543359"/>
            <a:ext cx="2316862" cy="1010746"/>
            <a:chOff x="1122217" y="2974930"/>
            <a:chExt cx="2269375" cy="1788263"/>
          </a:xfrm>
        </p:grpSpPr>
        <p:sp>
          <p:nvSpPr>
            <p:cNvPr id="95" name="직사각형 9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574301" y="3542148"/>
              <a:ext cx="1328734" cy="653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35514" y="2700919"/>
            <a:ext cx="23477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 smtClean="0">
                <a:solidFill>
                  <a:srgbClr val="09847F"/>
                </a:solidFill>
                <a:latin typeface="+mn-ea"/>
              </a:rPr>
              <a:t>2017</a:t>
            </a:r>
            <a:r>
              <a:rPr lang="ko-KR" altLang="ko-KR" sz="1600" b="1" dirty="0">
                <a:solidFill>
                  <a:srgbClr val="09847F"/>
                </a:solidFill>
                <a:latin typeface="+mn-ea"/>
              </a:rPr>
              <a:t>년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08. 28.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endParaRPr lang="en-US" altLang="ko-KR" sz="900" dirty="0" smtClean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 smtClean="0">
                <a:solidFill>
                  <a:srgbClr val="444444"/>
                </a:solidFill>
                <a:latin typeface="+mn-ea"/>
              </a:rPr>
              <a:t>독도전시관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개관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08. 28.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endParaRPr lang="en-US" altLang="ko-KR" sz="900" dirty="0" smtClean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초대 </a:t>
            </a:r>
            <a:r>
              <a:rPr lang="ko-KR" altLang="ko-KR" sz="900" dirty="0" err="1">
                <a:solidFill>
                  <a:srgbClr val="444444"/>
                </a:solidFill>
                <a:latin typeface="+mn-ea"/>
              </a:rPr>
              <a:t>윤재국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 관장 취임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08. 28. ~ 현재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endParaRPr lang="en-US" altLang="ko-KR" sz="900" dirty="0" smtClean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대한민국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독도 사진전 (상설전시)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11. 10.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endParaRPr lang="en-US" altLang="ko-KR" sz="900" dirty="0" smtClean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독도의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날 UCC 대회 개최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12. 21.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endParaRPr lang="en-US" altLang="ko-KR" sz="900" dirty="0" smtClean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독도 </a:t>
            </a:r>
            <a:r>
              <a:rPr lang="ko-KR" altLang="ko-KR" sz="900" dirty="0" err="1">
                <a:solidFill>
                  <a:srgbClr val="444444"/>
                </a:solidFill>
                <a:latin typeface="+mn-ea"/>
              </a:rPr>
              <a:t>골든벨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 대회 개최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12. 26.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endParaRPr lang="en-US" altLang="ko-KR" sz="900" dirty="0" smtClean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독도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인문학 특강 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실시</a:t>
            </a:r>
            <a:endParaRPr lang="ko-KR" altLang="ko-KR" sz="9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205" y="5028813"/>
            <a:ext cx="2105063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/>
              <a:t>History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 smtClean="0"/>
              <a:t>전시관연혁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및 주요행사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40041" y="1436844"/>
            <a:ext cx="26269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smtClean="0">
                <a:solidFill>
                  <a:srgbClr val="09847F"/>
                </a:solidFill>
                <a:latin typeface="+mn-ea"/>
              </a:rPr>
              <a:t>2018</a:t>
            </a:r>
            <a:r>
              <a:rPr lang="ko-KR" altLang="ko-KR" sz="1200" b="1" dirty="0">
                <a:solidFill>
                  <a:srgbClr val="09847F"/>
                </a:solidFill>
                <a:latin typeface="+mn-ea"/>
              </a:rPr>
              <a:t>년</a:t>
            </a: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000000"/>
                </a:solidFill>
                <a:latin typeface="+mn-ea"/>
              </a:rPr>
              <a:t>04. 04.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 </a:t>
            </a:r>
            <a:endParaRPr lang="en-US" altLang="ko-KR" sz="900" dirty="0" smtClean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일본의 </a:t>
            </a:r>
            <a:r>
              <a:rPr lang="ko-KR" altLang="ko-KR" sz="900" dirty="0">
                <a:solidFill>
                  <a:srgbClr val="444444"/>
                </a:solidFill>
                <a:latin typeface="+mn-ea"/>
              </a:rPr>
              <a:t>독도 역사 왜곡 시정 촉구 대회 </a:t>
            </a:r>
            <a:r>
              <a:rPr lang="ko-KR" altLang="ko-KR" sz="900" dirty="0" smtClean="0">
                <a:solidFill>
                  <a:srgbClr val="444444"/>
                </a:solidFill>
                <a:latin typeface="+mn-ea"/>
              </a:rPr>
              <a:t>개최</a:t>
            </a:r>
            <a:endParaRPr lang="en-US" altLang="ko-KR" sz="900" dirty="0" smtClean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444444"/>
              </a:solidFill>
              <a:latin typeface="+mn-ea"/>
            </a:endParaRPr>
          </a:p>
          <a:p>
            <a:pPr lvl="1" indent="-45720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444444"/>
                </a:solidFill>
                <a:latin typeface="+mn-ea"/>
              </a:rPr>
              <a:t>x4p </a:t>
            </a:r>
            <a:r>
              <a:rPr lang="ko-KR" altLang="en-US" sz="1000" dirty="0" smtClean="0">
                <a:solidFill>
                  <a:srgbClr val="444444"/>
                </a:solidFill>
                <a:latin typeface="+mn-ea"/>
              </a:rPr>
              <a:t>반복</a:t>
            </a:r>
            <a:endParaRPr lang="ko-KR" altLang="ko-KR" sz="1000" dirty="0">
              <a:solidFill>
                <a:srgbClr val="444444"/>
              </a:solidFill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78158" y="1768837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775616" y="3684395"/>
                <a:ext cx="997302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smtClean="0"/>
                  <a:t>전시관 연혁</a:t>
                </a:r>
                <a:endParaRPr lang="ko-KR" altLang="en-US" sz="1400" b="1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7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2-3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전시관 소개 클릭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오시는 길</a:t>
            </a:r>
            <a:endParaRPr lang="ko-KR" altLang="en-US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495" y="4308562"/>
            <a:ext cx="2506479" cy="387285"/>
            <a:chOff x="827495" y="4469946"/>
            <a:chExt cx="2506479" cy="387285"/>
          </a:xfrm>
        </p:grpSpPr>
        <p:sp>
          <p:nvSpPr>
            <p:cNvPr id="55" name="대각선 방향의 모서리가 둥근 사각형 54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51559" y="4540329"/>
              <a:ext cx="2274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인사말   전시관 연혁   오시는 길</a:t>
              </a:r>
              <a:endParaRPr lang="ko-KR" altLang="en-US" sz="11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09413" y="3273585"/>
            <a:ext cx="258694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/>
              <a:t>주소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세종특별자치시 </a:t>
            </a:r>
            <a:r>
              <a:rPr lang="ko-KR" altLang="en-US" sz="900" dirty="0" err="1"/>
              <a:t>새롬서로</a:t>
            </a:r>
            <a:r>
              <a:rPr lang="ko-KR" altLang="en-US" sz="900" dirty="0"/>
              <a:t> </a:t>
            </a:r>
            <a:r>
              <a:rPr lang="en-US" altLang="ko-KR" sz="900" dirty="0"/>
              <a:t>68 </a:t>
            </a:r>
            <a:r>
              <a:rPr lang="ko-KR" altLang="en-US" sz="900" dirty="0"/>
              <a:t>새롬고등학교 </a:t>
            </a:r>
            <a:r>
              <a:rPr lang="en-US" altLang="ko-KR" sz="900" dirty="0"/>
              <a:t>1</a:t>
            </a:r>
            <a:r>
              <a:rPr lang="ko-KR" altLang="en-US" sz="900" dirty="0"/>
              <a:t>층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TEL    </a:t>
            </a:r>
            <a:r>
              <a:rPr lang="en-US" altLang="ko-KR" sz="900" dirty="0" smtClean="0"/>
              <a:t>044-999-6393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ko-KR" altLang="en-US" sz="1000" b="1" dirty="0" smtClean="0"/>
              <a:t>주차  </a:t>
            </a:r>
            <a:r>
              <a:rPr lang="ko-KR" altLang="en-US" sz="900" dirty="0" smtClean="0"/>
              <a:t>새롬고등학교 </a:t>
            </a:r>
            <a:r>
              <a:rPr lang="ko-KR" altLang="en-US" sz="900" dirty="0"/>
              <a:t>주차장 이용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ko-KR" altLang="en-US" sz="1000" b="1" dirty="0" smtClean="0"/>
              <a:t>대중교통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ko-KR" altLang="en-US" sz="900" b="1" dirty="0" err="1" smtClean="0"/>
              <a:t>버스지선</a:t>
            </a:r>
            <a:r>
              <a:rPr lang="ko-KR" altLang="en-US" sz="900" dirty="0"/>
              <a:t> </a:t>
            </a:r>
            <a:r>
              <a:rPr lang="en-US" altLang="ko-KR" sz="900" dirty="0"/>
              <a:t>204, 222, 52, 53 / 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b="1" dirty="0" smtClean="0"/>
              <a:t>광역</a:t>
            </a:r>
            <a:r>
              <a:rPr lang="ko-KR" altLang="en-US" sz="900" dirty="0"/>
              <a:t> </a:t>
            </a:r>
            <a:r>
              <a:rPr lang="en-US" altLang="ko-KR" sz="900" dirty="0"/>
              <a:t>1004, 1005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13" y="1560707"/>
            <a:ext cx="2586947" cy="150253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78158" y="1768837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53814" y="3684395"/>
                <a:ext cx="840906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smtClean="0"/>
                  <a:t>오시는 길</a:t>
                </a:r>
                <a:endParaRPr lang="ko-KR" altLang="en-US" sz="1400" b="1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5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413" y="1522921"/>
            <a:ext cx="2586947" cy="3502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3-1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관람정보</a:t>
            </a:r>
            <a:r>
              <a:rPr lang="ko-KR" altLang="en-US" sz="1050" dirty="0" smtClean="0"/>
              <a:t> 클릭</a:t>
            </a:r>
            <a:r>
              <a:rPr lang="en-US" altLang="ko-KR" sz="1050" dirty="0" smtClean="0"/>
              <a:t>&gt;</a:t>
            </a:r>
            <a:r>
              <a:rPr lang="ko-KR" altLang="en-US" sz="1050" dirty="0" err="1" smtClean="0"/>
              <a:t>관람안내</a:t>
            </a:r>
            <a:endParaRPr lang="ko-KR" altLang="en-US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495" y="4309313"/>
            <a:ext cx="2506479" cy="387285"/>
            <a:chOff x="827495" y="4469946"/>
            <a:chExt cx="2506479" cy="387285"/>
          </a:xfrm>
        </p:grpSpPr>
        <p:sp>
          <p:nvSpPr>
            <p:cNvPr id="65" name="대각선 방향의 모서리가 둥근 사각형 64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4965" y="4540329"/>
              <a:ext cx="24881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관람안내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단체예약</a:t>
              </a:r>
              <a:r>
                <a:rPr lang="ko-KR" altLang="en-US" sz="1100" dirty="0" smtClean="0"/>
                <a:t>   예약확인</a:t>
              </a:r>
              <a:r>
                <a:rPr lang="en-US" altLang="ko-KR" sz="1100" dirty="0" smtClean="0"/>
                <a:t>·</a:t>
              </a:r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09413" y="1516564"/>
            <a:ext cx="258694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관람시간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rgbClr val="009999"/>
                </a:solidFill>
              </a:rPr>
              <a:t>매주 </a:t>
            </a:r>
            <a:r>
              <a:rPr lang="ko-KR" altLang="en-US" sz="900" dirty="0">
                <a:solidFill>
                  <a:srgbClr val="009999"/>
                </a:solidFill>
              </a:rPr>
              <a:t>화</a:t>
            </a:r>
            <a:r>
              <a:rPr lang="en-US" altLang="ko-KR" sz="900" dirty="0">
                <a:solidFill>
                  <a:srgbClr val="009999"/>
                </a:solidFill>
              </a:rPr>
              <a:t>-</a:t>
            </a:r>
            <a:r>
              <a:rPr lang="ko-KR" altLang="en-US" sz="900" dirty="0">
                <a:solidFill>
                  <a:srgbClr val="009999"/>
                </a:solidFill>
              </a:rPr>
              <a:t>토 </a:t>
            </a:r>
            <a:r>
              <a:rPr lang="en-US" altLang="ko-KR" sz="900" dirty="0">
                <a:solidFill>
                  <a:srgbClr val="009999"/>
                </a:solidFill>
              </a:rPr>
              <a:t>9:00 ~ 17:00</a:t>
            </a:r>
            <a:br>
              <a:rPr lang="en-US" altLang="ko-KR" sz="900" dirty="0">
                <a:solidFill>
                  <a:srgbClr val="009999"/>
                </a:solidFill>
              </a:rPr>
            </a:br>
            <a:r>
              <a:rPr lang="en-US" altLang="ko-KR" sz="900" dirty="0">
                <a:solidFill>
                  <a:srgbClr val="009999"/>
                </a:solidFill>
              </a:rPr>
              <a:t>(</a:t>
            </a:r>
            <a:r>
              <a:rPr lang="ko-KR" altLang="en-US" sz="900" dirty="0">
                <a:solidFill>
                  <a:srgbClr val="009999"/>
                </a:solidFill>
              </a:rPr>
              <a:t>점심시간 </a:t>
            </a:r>
            <a:r>
              <a:rPr lang="en-US" altLang="ko-KR" sz="900" dirty="0">
                <a:solidFill>
                  <a:srgbClr val="009999"/>
                </a:solidFill>
              </a:rPr>
              <a:t>12:00~13:00, </a:t>
            </a:r>
            <a:r>
              <a:rPr lang="ko-KR" altLang="en-US" sz="900" dirty="0" err="1">
                <a:solidFill>
                  <a:srgbClr val="009999"/>
                </a:solidFill>
              </a:rPr>
              <a:t>입장마감</a:t>
            </a:r>
            <a:r>
              <a:rPr lang="ko-KR" altLang="en-US" sz="900" dirty="0">
                <a:solidFill>
                  <a:srgbClr val="009999"/>
                </a:solidFill>
              </a:rPr>
              <a:t> </a:t>
            </a:r>
            <a:r>
              <a:rPr lang="en-US" altLang="ko-KR" sz="900" dirty="0">
                <a:solidFill>
                  <a:srgbClr val="009999"/>
                </a:solidFill>
              </a:rPr>
              <a:t>16:30)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※ </a:t>
            </a:r>
            <a:r>
              <a:rPr lang="ko-KR" altLang="en-US" sz="900" dirty="0"/>
              <a:t>관람시간은 새롬고등학교 사정에 따라 변경될 수 있습니다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300" b="1" dirty="0"/>
              <a:t>휴 관 </a:t>
            </a:r>
            <a:r>
              <a:rPr lang="ko-KR" altLang="en-US" sz="1300" b="1" dirty="0" smtClean="0"/>
              <a:t>일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일요일</a:t>
            </a:r>
            <a:r>
              <a:rPr lang="en-US" altLang="ko-KR" sz="900" dirty="0"/>
              <a:t>, </a:t>
            </a:r>
            <a:r>
              <a:rPr lang="ko-KR" altLang="en-US" sz="900" dirty="0"/>
              <a:t>월요일 및 </a:t>
            </a:r>
            <a:r>
              <a:rPr lang="ko-KR" altLang="en-US" sz="900" dirty="0" smtClean="0"/>
              <a:t>공휴일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300" b="1" dirty="0" err="1" smtClean="0"/>
              <a:t>관람요금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무료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300" b="1" dirty="0"/>
              <a:t>문 의 </a:t>
            </a:r>
            <a:r>
              <a:rPr lang="ko-KR" altLang="en-US" sz="1300" b="1" dirty="0" smtClean="0"/>
              <a:t>처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044-999-6393 </a:t>
            </a:r>
            <a:r>
              <a:rPr lang="en-US" altLang="ko-KR" sz="900" dirty="0"/>
              <a:t>(</a:t>
            </a:r>
            <a:r>
              <a:rPr lang="ko-KR" altLang="en-US" sz="900" dirty="0"/>
              <a:t>단체관람 유선 협의</a:t>
            </a:r>
            <a:r>
              <a:rPr lang="en-US" altLang="ko-KR" sz="900" dirty="0"/>
              <a:t>)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78158" y="4889500"/>
            <a:ext cx="2605157" cy="1075091"/>
            <a:chOff x="1122217" y="2974930"/>
            <a:chExt cx="2269375" cy="1788263"/>
          </a:xfrm>
        </p:grpSpPr>
        <p:sp>
          <p:nvSpPr>
            <p:cNvPr id="55" name="직사각형 5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815719" y="1485539"/>
            <a:ext cx="2586947" cy="110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900" dirty="0"/>
              <a:t>출입이 금지되어 있습니다</a:t>
            </a:r>
            <a:r>
              <a:rPr lang="en-US" altLang="ko-KR" sz="900" dirty="0"/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900" dirty="0" smtClean="0"/>
              <a:t>· </a:t>
            </a:r>
            <a:r>
              <a:rPr lang="ko-KR" altLang="en-US" sz="900" dirty="0" smtClean="0"/>
              <a:t>플래쉬</a:t>
            </a:r>
            <a:r>
              <a:rPr lang="en-US" altLang="ko-KR" sz="900" dirty="0"/>
              <a:t>/</a:t>
            </a:r>
            <a:r>
              <a:rPr lang="ko-KR" altLang="en-US" sz="900" dirty="0"/>
              <a:t>삼각대 등을 이용한 촬영과 상업 목적의 촬영이 금지되어 있습니다</a:t>
            </a:r>
            <a:r>
              <a:rPr lang="en-US" altLang="ko-KR" sz="900" dirty="0"/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900" dirty="0"/>
              <a:t>· </a:t>
            </a:r>
            <a:r>
              <a:rPr lang="ko-KR" altLang="en-US" sz="900" dirty="0" smtClean="0"/>
              <a:t>전시물이 </a:t>
            </a:r>
            <a:r>
              <a:rPr lang="ko-KR" altLang="en-US" sz="900" dirty="0"/>
              <a:t>손상되지 않도록 손으로 만지는 행동을 자제해 주세요</a:t>
            </a:r>
            <a:r>
              <a:rPr lang="en-US" altLang="ko-KR" sz="900" dirty="0"/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5391" y="5345377"/>
            <a:ext cx="2586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300" b="1" dirty="0" err="1"/>
              <a:t>관람시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주의사항</a:t>
            </a:r>
            <a:endParaRPr lang="en-US" altLang="ko-KR" sz="1300" b="1" dirty="0" smtClean="0"/>
          </a:p>
          <a:p>
            <a:pPr latinLnBrk="0">
              <a:lnSpc>
                <a:spcPct val="150000"/>
              </a:lnSpc>
            </a:pPr>
            <a:r>
              <a:rPr lang="en-US" altLang="ko-KR" sz="900" dirty="0"/>
              <a:t>· </a:t>
            </a:r>
            <a:r>
              <a:rPr lang="ko-KR" altLang="en-US" sz="900" dirty="0"/>
              <a:t>음식물 반입과 </a:t>
            </a:r>
            <a:r>
              <a:rPr lang="ko-KR" altLang="en-US" sz="900" dirty="0" err="1"/>
              <a:t>안내견</a:t>
            </a:r>
            <a:r>
              <a:rPr lang="ko-KR" altLang="en-US" sz="900" dirty="0"/>
              <a:t> 이외의 </a:t>
            </a:r>
            <a:r>
              <a:rPr lang="ko-KR" altLang="en-US" sz="900" dirty="0" smtClean="0"/>
              <a:t>애완동물</a:t>
            </a:r>
            <a:endParaRPr lang="en-US" altLang="ko-KR" sz="9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78158" y="1769485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81043" y="3684395"/>
                <a:ext cx="786447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관람안내</a:t>
                </a:r>
                <a:endParaRPr lang="ko-KR" altLang="en-US" sz="1400" b="1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66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413" y="2974303"/>
            <a:ext cx="2586947" cy="303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3-2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관람정보</a:t>
            </a:r>
            <a:r>
              <a:rPr lang="ko-KR" altLang="en-US" sz="1050" dirty="0" smtClean="0"/>
              <a:t> 클릭</a:t>
            </a:r>
            <a:r>
              <a:rPr lang="en-US" altLang="ko-KR" sz="1050" dirty="0" smtClean="0"/>
              <a:t>&gt;</a:t>
            </a:r>
            <a:r>
              <a:rPr lang="ko-KR" altLang="en-US" sz="1050" dirty="0" err="1" smtClean="0"/>
              <a:t>단체예약</a:t>
            </a:r>
            <a:endParaRPr lang="ko-KR" altLang="en-US" sz="105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27495" y="4311145"/>
            <a:ext cx="2506479" cy="387285"/>
            <a:chOff x="827495" y="4469946"/>
            <a:chExt cx="2506479" cy="387285"/>
          </a:xfrm>
        </p:grpSpPr>
        <p:sp>
          <p:nvSpPr>
            <p:cNvPr id="77" name="대각선 방향의 모서리가 둥근 사각형 76"/>
            <p:cNvSpPr/>
            <p:nvPr/>
          </p:nvSpPr>
          <p:spPr>
            <a:xfrm>
              <a:off x="827495" y="4469946"/>
              <a:ext cx="2506479" cy="38728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4965" y="4540329"/>
              <a:ext cx="24881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관람안내</a:t>
              </a:r>
              <a:r>
                <a:rPr lang="ko-KR" altLang="en-US" sz="1100" dirty="0" smtClean="0"/>
                <a:t>   </a:t>
              </a:r>
              <a:r>
                <a:rPr lang="ko-KR" altLang="en-US" sz="1100" dirty="0" err="1" smtClean="0"/>
                <a:t>단체예약</a:t>
              </a:r>
              <a:r>
                <a:rPr lang="ko-KR" altLang="en-US" sz="1100" dirty="0" smtClean="0"/>
                <a:t>   예약확인</a:t>
              </a:r>
              <a:r>
                <a:rPr lang="en-US" altLang="ko-KR" sz="1100" dirty="0" smtClean="0"/>
                <a:t>·</a:t>
              </a:r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790870" y="1958255"/>
            <a:ext cx="2605157" cy="957857"/>
            <a:chOff x="1122217" y="2974930"/>
            <a:chExt cx="2269375" cy="1788263"/>
          </a:xfrm>
        </p:grpSpPr>
        <p:sp>
          <p:nvSpPr>
            <p:cNvPr id="55" name="직사각형 5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09402" y="3542149"/>
              <a:ext cx="858533" cy="7196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815391" y="2974303"/>
            <a:ext cx="25869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err="1"/>
              <a:t>전시해설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운영시간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009999"/>
                </a:solidFill>
              </a:rPr>
              <a:t>1</a:t>
            </a:r>
            <a:r>
              <a:rPr lang="ko-KR" altLang="en-US" sz="900" dirty="0">
                <a:solidFill>
                  <a:srgbClr val="009999"/>
                </a:solidFill>
              </a:rPr>
              <a:t>회 </a:t>
            </a:r>
            <a:r>
              <a:rPr lang="en-US" altLang="ko-KR" sz="900" dirty="0">
                <a:solidFill>
                  <a:srgbClr val="009999"/>
                </a:solidFill>
              </a:rPr>
              <a:t>- 10:00 / 2</a:t>
            </a:r>
            <a:r>
              <a:rPr lang="ko-KR" altLang="en-US" sz="900" dirty="0">
                <a:solidFill>
                  <a:srgbClr val="009999"/>
                </a:solidFill>
              </a:rPr>
              <a:t>회 </a:t>
            </a:r>
            <a:r>
              <a:rPr lang="en-US" altLang="ko-KR" sz="900" dirty="0">
                <a:solidFill>
                  <a:srgbClr val="009999"/>
                </a:solidFill>
              </a:rPr>
              <a:t>- </a:t>
            </a:r>
            <a:r>
              <a:rPr lang="en-US" altLang="ko-KR" sz="900" dirty="0" smtClean="0">
                <a:solidFill>
                  <a:srgbClr val="009999"/>
                </a:solidFill>
              </a:rPr>
              <a:t>13:00</a:t>
            </a:r>
          </a:p>
          <a:p>
            <a:pPr>
              <a:lnSpc>
                <a:spcPct val="150000"/>
              </a:lnSpc>
            </a:pPr>
            <a:endParaRPr lang="en-US" altLang="ko-KR" sz="500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err="1" smtClean="0"/>
              <a:t>전시해설</a:t>
            </a:r>
            <a:r>
              <a:rPr lang="ko-KR" altLang="en-US" sz="1300" b="1" dirty="0" smtClean="0"/>
              <a:t> </a:t>
            </a:r>
            <a:r>
              <a:rPr lang="ko-KR" altLang="en-US" sz="1300" b="1" dirty="0" err="1" smtClean="0"/>
              <a:t>예약인원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단체 </a:t>
            </a:r>
            <a:r>
              <a:rPr lang="en-US" altLang="ko-KR" sz="900" dirty="0"/>
              <a:t>5</a:t>
            </a:r>
            <a:r>
              <a:rPr lang="ko-KR" altLang="en-US" sz="900" dirty="0"/>
              <a:t>명</a:t>
            </a:r>
            <a:r>
              <a:rPr lang="en-US" altLang="ko-KR" sz="900" dirty="0"/>
              <a:t>~25</a:t>
            </a:r>
            <a:r>
              <a:rPr lang="ko-KR" altLang="en-US" sz="900" dirty="0"/>
              <a:t>명 내외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※ </a:t>
            </a:r>
            <a:r>
              <a:rPr lang="ko-KR" altLang="en-US" sz="900" dirty="0"/>
              <a:t>해설 희망일 </a:t>
            </a:r>
            <a:r>
              <a:rPr lang="en-US" altLang="ko-KR" sz="900" dirty="0"/>
              <a:t>7</a:t>
            </a:r>
            <a:r>
              <a:rPr lang="ko-KR" altLang="en-US" sz="900" dirty="0"/>
              <a:t>일전까지 예약</a:t>
            </a:r>
            <a:br>
              <a:rPr lang="ko-KR" altLang="en-US" sz="900" dirty="0"/>
            </a:br>
            <a:r>
              <a:rPr lang="en-US" altLang="ko-KR" sz="900" dirty="0"/>
              <a:t>※ </a:t>
            </a:r>
            <a:r>
              <a:rPr lang="ko-KR" altLang="en-US" sz="900" dirty="0"/>
              <a:t>유치원</a:t>
            </a:r>
            <a:r>
              <a:rPr lang="en-US" altLang="ko-KR" sz="900" dirty="0"/>
              <a:t>·</a:t>
            </a:r>
            <a:r>
              <a:rPr lang="ko-KR" altLang="en-US" sz="900" dirty="0" err="1"/>
              <a:t>어린이집은</a:t>
            </a:r>
            <a:r>
              <a:rPr lang="ko-KR" altLang="en-US" sz="900" dirty="0"/>
              <a:t> </a:t>
            </a:r>
            <a:r>
              <a:rPr lang="en-US" altLang="ko-KR" sz="900" dirty="0"/>
              <a:t>6</a:t>
            </a:r>
            <a:r>
              <a:rPr lang="ko-KR" altLang="en-US" sz="900" dirty="0"/>
              <a:t>세부터 예약 가능</a:t>
            </a:r>
          </a:p>
          <a:p>
            <a:pPr>
              <a:lnSpc>
                <a:spcPct val="150000"/>
              </a:lnSpc>
            </a:pPr>
            <a:endParaRPr lang="en-US" altLang="ko-KR" sz="500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단체관람 프로그램</a:t>
            </a:r>
            <a:endParaRPr lang="en-US" altLang="ko-KR" sz="13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b="1" dirty="0"/>
              <a:t> </a:t>
            </a:r>
            <a:r>
              <a:rPr lang="en-US" altLang="ko-KR" sz="1000" b="1" dirty="0"/>
              <a:t>: </a:t>
            </a:r>
            <a:r>
              <a:rPr lang="en-US" altLang="ko-KR" sz="900" dirty="0"/>
              <a:t>30</a:t>
            </a:r>
            <a:r>
              <a:rPr lang="ko-KR" altLang="en-US" sz="900" dirty="0"/>
              <a:t>분</a:t>
            </a:r>
            <a:r>
              <a:rPr lang="en-US" altLang="ko-KR" sz="900" dirty="0"/>
              <a:t>~60</a:t>
            </a:r>
            <a:r>
              <a:rPr lang="ko-KR" altLang="en-US" sz="900" dirty="0" smtClean="0"/>
              <a:t>분</a:t>
            </a:r>
            <a:endParaRPr lang="en-US" altLang="ko-KR" sz="9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5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/>
              <a:t>․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전시해설</a:t>
            </a:r>
            <a:r>
              <a:rPr lang="en-US" altLang="ko-KR" sz="900" dirty="0"/>
              <a:t>(15</a:t>
            </a:r>
            <a:r>
              <a:rPr lang="ko-KR" altLang="en-US" sz="900" dirty="0"/>
              <a:t>분</a:t>
            </a:r>
            <a:r>
              <a:rPr lang="en-US" altLang="ko-KR" sz="900" dirty="0"/>
              <a:t>) / </a:t>
            </a:r>
            <a:r>
              <a:rPr lang="ko-KR" altLang="en-US" sz="900" dirty="0"/>
              <a:t>독도우드아트</a:t>
            </a:r>
            <a:r>
              <a:rPr lang="en-US" altLang="ko-KR" sz="900" dirty="0"/>
              <a:t>(</a:t>
            </a:r>
            <a:r>
              <a:rPr lang="ko-KR" altLang="en-US" sz="900" dirty="0"/>
              <a:t>목걸이 만들기</a:t>
            </a:r>
            <a:r>
              <a:rPr lang="en-US" altLang="ko-KR" sz="900" dirty="0"/>
              <a:t>) </a:t>
            </a:r>
            <a:r>
              <a:rPr lang="ko-KR" altLang="en-US" sz="900" dirty="0"/>
              <a:t>체험</a:t>
            </a:r>
            <a:r>
              <a:rPr lang="en-US" altLang="ko-KR" sz="900" dirty="0"/>
              <a:t>(15</a:t>
            </a:r>
            <a:r>
              <a:rPr lang="ko-KR" altLang="en-US" sz="900" dirty="0"/>
              <a:t>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6864881" y="1436844"/>
            <a:ext cx="2586947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- </a:t>
            </a:r>
            <a:r>
              <a:rPr lang="ko-KR" altLang="en-US" sz="1000" b="1" dirty="0" err="1"/>
              <a:t>초등고학년</a:t>
            </a:r>
            <a:r>
              <a:rPr lang="en-US" altLang="ko-KR" sz="1000" b="1" dirty="0"/>
              <a:t>(5-6</a:t>
            </a:r>
            <a:r>
              <a:rPr lang="ko-KR" altLang="en-US" sz="1000" b="1" dirty="0"/>
              <a:t>학년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이상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900" dirty="0" err="1"/>
              <a:t>전시해설</a:t>
            </a:r>
            <a:r>
              <a:rPr lang="en-US" altLang="ko-KR" sz="900" dirty="0"/>
              <a:t>(20</a:t>
            </a:r>
            <a:r>
              <a:rPr lang="ko-KR" altLang="en-US" sz="900" dirty="0"/>
              <a:t>분</a:t>
            </a:r>
            <a:r>
              <a:rPr lang="en-US" altLang="ko-KR" sz="900" dirty="0"/>
              <a:t>) / </a:t>
            </a:r>
            <a:r>
              <a:rPr lang="ko-KR" altLang="en-US" sz="900" dirty="0"/>
              <a:t>독도</a:t>
            </a:r>
            <a:r>
              <a:rPr lang="en-US" altLang="ko-KR" sz="900" dirty="0"/>
              <a:t>VR </a:t>
            </a:r>
            <a:r>
              <a:rPr lang="ko-KR" altLang="en-US" sz="900" dirty="0"/>
              <a:t>체험</a:t>
            </a:r>
            <a:r>
              <a:rPr lang="en-US" altLang="ko-KR" sz="900" dirty="0"/>
              <a:t>(20</a:t>
            </a:r>
            <a:r>
              <a:rPr lang="ko-KR" altLang="en-US" sz="900" dirty="0"/>
              <a:t>분</a:t>
            </a:r>
            <a:r>
              <a:rPr lang="en-US" altLang="ko-KR" sz="900" dirty="0"/>
              <a:t>) / </a:t>
            </a:r>
            <a:r>
              <a:rPr lang="ko-KR" altLang="en-US" sz="900" dirty="0" err="1"/>
              <a:t>체험학습지</a:t>
            </a:r>
            <a:r>
              <a:rPr lang="en-US" altLang="ko-KR" sz="900" dirty="0"/>
              <a:t>(20</a:t>
            </a:r>
            <a:r>
              <a:rPr lang="ko-KR" altLang="en-US" sz="900" dirty="0"/>
              <a:t>분</a:t>
            </a:r>
            <a:r>
              <a:rPr lang="en-US" altLang="ko-KR" sz="9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※ </a:t>
            </a:r>
            <a:r>
              <a:rPr lang="ko-KR" altLang="en-US" sz="900" dirty="0"/>
              <a:t>체험 내용은 전시관 사정에 따라 변경될 수 있습니다</a:t>
            </a:r>
            <a:r>
              <a:rPr lang="en-US" altLang="ko-KR" sz="9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04" y="5004091"/>
            <a:ext cx="2698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관람예약은</a:t>
            </a:r>
            <a:r>
              <a:rPr lang="ko-KR" altLang="en-US" sz="1400" b="1" dirty="0"/>
              <a:t> </a:t>
            </a:r>
            <a:r>
              <a:rPr lang="ko-KR" altLang="en-US" sz="1400" b="1" dirty="0">
                <a:solidFill>
                  <a:srgbClr val="009999"/>
                </a:solidFill>
              </a:rPr>
              <a:t>전시 해설 예약</a:t>
            </a:r>
            <a:r>
              <a:rPr lang="en-US" altLang="ko-KR" sz="1400" b="1" dirty="0">
                <a:solidFill>
                  <a:srgbClr val="009999"/>
                </a:solidFill>
              </a:rPr>
              <a:t>(</a:t>
            </a:r>
            <a:r>
              <a:rPr lang="ko-KR" altLang="en-US" sz="1400" b="1" dirty="0">
                <a:solidFill>
                  <a:srgbClr val="009999"/>
                </a:solidFill>
              </a:rPr>
              <a:t>단체</a:t>
            </a:r>
            <a:r>
              <a:rPr lang="en-US" altLang="ko-KR" sz="1400" b="1" dirty="0">
                <a:solidFill>
                  <a:srgbClr val="009999"/>
                </a:solidFill>
              </a:rPr>
              <a:t>)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ko-KR" altLang="en-US" sz="1400" b="1" dirty="0"/>
              <a:t>개인은 예약 없이 관람이 가능합니다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3940419" y="1476613"/>
            <a:ext cx="1110442" cy="378057"/>
            <a:chOff x="939281" y="5507730"/>
            <a:chExt cx="1110442" cy="37805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939281" y="5507730"/>
              <a:ext cx="1110442" cy="37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2563" y="5573648"/>
              <a:ext cx="1043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예약확인</a:t>
              </a:r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취소↗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164578" y="1476613"/>
            <a:ext cx="1110442" cy="378057"/>
            <a:chOff x="939281" y="5507730"/>
            <a:chExt cx="1110442" cy="37805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939281" y="5507730"/>
              <a:ext cx="1110442" cy="37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8213" y="5573648"/>
              <a:ext cx="9925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rgbClr val="009999"/>
                  </a:solidFill>
                </a:rPr>
                <a:t>단체예약하기↗</a:t>
              </a:r>
              <a:endParaRPr lang="ko-KR" altLang="en-US" sz="900" b="1" dirty="0">
                <a:solidFill>
                  <a:srgbClr val="009999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78158" y="1774405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81043" y="3684395"/>
                <a:ext cx="786447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단체예약</a:t>
                </a:r>
                <a:endParaRPr lang="ko-KR" altLang="en-US" sz="1400" b="1" dirty="0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86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0581" y="1488673"/>
            <a:ext cx="2586947" cy="29646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09623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96305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1765" y="6236744"/>
            <a:ext cx="11329179" cy="2826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450" y="6236744"/>
            <a:ext cx="149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Mobile Story  Board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751" y="515393"/>
            <a:ext cx="1158895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1766" y="399011"/>
            <a:ext cx="113291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19744" y="515393"/>
            <a:ext cx="9986052" cy="65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0450" y="1286790"/>
            <a:ext cx="9205999" cy="487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01044" y="1286791"/>
            <a:ext cx="1904752" cy="487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9744" y="515392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81836" y="515393"/>
            <a:ext cx="847657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160127" y="515393"/>
            <a:ext cx="1132355" cy="655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1" idx="1"/>
            <a:endCxn id="15" idx="3"/>
          </p:cNvCxnSpPr>
          <p:nvPr/>
        </p:nvCxnSpPr>
        <p:spPr>
          <a:xfrm>
            <a:off x="1719744" y="842901"/>
            <a:ext cx="99860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196479" y="515393"/>
            <a:ext cx="929970" cy="327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7658" y="671547"/>
            <a:ext cx="6878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67058" y="542454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페이지명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67058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화면경로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0348" y="542454"/>
            <a:ext cx="524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2879" y="872148"/>
            <a:ext cx="8516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화면코드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87411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387411" y="872148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32717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026156" y="542454"/>
            <a:ext cx="2008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51879" y="542454"/>
            <a:ext cx="709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 1.1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14801" y="534834"/>
            <a:ext cx="11074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2023. 05. 08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5303" y="542454"/>
            <a:ext cx="68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안태균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997738" y="855596"/>
            <a:ext cx="609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3-3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2987" y="1396545"/>
            <a:ext cx="2795499" cy="4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18613" y="1436844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세종특별자치시교육청</a:t>
            </a:r>
            <a:r>
              <a:rPr lang="en-US" altLang="ko-KR" sz="1100" b="1" dirty="0" smtClean="0"/>
              <a:t>|</a:t>
            </a:r>
            <a:r>
              <a:rPr lang="ko-KR" altLang="en-US" sz="1100" b="1" dirty="0" err="1" smtClean="0"/>
              <a:t>독도전시관</a:t>
            </a:r>
            <a:endParaRPr lang="ko-KR" altLang="en-US" sz="1100" b="1" dirty="0"/>
          </a:p>
        </p:txBody>
      </p:sp>
      <p:sp>
        <p:nvSpPr>
          <p:cNvPr id="344" name="직사각형 343"/>
          <p:cNvSpPr/>
          <p:nvPr/>
        </p:nvSpPr>
        <p:spPr>
          <a:xfrm>
            <a:off x="9801044" y="1286791"/>
            <a:ext cx="1904752" cy="39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10199422" y="133640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Description</a:t>
            </a:r>
            <a:endParaRPr lang="ko-KR" altLang="en-US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2955651" y="882706"/>
            <a:ext cx="20787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관람정보</a:t>
            </a:r>
            <a:r>
              <a:rPr lang="ko-KR" altLang="en-US" sz="1050" dirty="0" smtClean="0"/>
              <a:t> 클릭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예약확인</a:t>
            </a:r>
            <a:r>
              <a:rPr lang="en-US" altLang="ko-KR" sz="1050" dirty="0" smtClean="0"/>
              <a:t>·</a:t>
            </a:r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709623" y="2819142"/>
            <a:ext cx="2795499" cy="3257462"/>
            <a:chOff x="6709623" y="2651774"/>
            <a:chExt cx="2795499" cy="3257462"/>
          </a:xfrm>
        </p:grpSpPr>
        <p:sp>
          <p:nvSpPr>
            <p:cNvPr id="69" name="대각선 방향의 모서리가 둥근 사각형 68"/>
            <p:cNvSpPr/>
            <p:nvPr/>
          </p:nvSpPr>
          <p:spPr>
            <a:xfrm>
              <a:off x="6709623" y="2651774"/>
              <a:ext cx="2795499" cy="3257462"/>
            </a:xfrm>
            <a:prstGeom prst="round2DiagRect">
              <a:avLst>
                <a:gd name="adj1" fmla="val 15032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804793" y="3120315"/>
              <a:ext cx="2605157" cy="917699"/>
              <a:chOff x="1122217" y="2974930"/>
              <a:chExt cx="2269375" cy="178826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09402" y="3542149"/>
                <a:ext cx="858533" cy="7196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36213" y="4154394"/>
              <a:ext cx="27536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이용약관 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개인정보취급방침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·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이메일주소무단수집거부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endParaRPr lang="en-US" altLang="ko-KR" sz="8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68 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독도전시관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044-999-6393</a:t>
              </a:r>
            </a:p>
            <a:p>
              <a:endParaRPr lang="en-US" altLang="ko-KR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6921237" y="5221313"/>
              <a:ext cx="822960" cy="487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800581" y="2072289"/>
            <a:ext cx="258694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휴대전화 본인확인</a:t>
            </a:r>
          </a:p>
          <a:p>
            <a:pPr algn="ctr"/>
            <a:r>
              <a:rPr lang="ko-KR" altLang="en-US" sz="1000" dirty="0"/>
              <a:t>개인정보보호법에 의거 휴대전화를 통하여 본인 </a:t>
            </a:r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803076" y="4615404"/>
            <a:ext cx="256470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본인인증안내</a:t>
            </a:r>
            <a:endParaRPr lang="en-US" altLang="ko-KR" sz="1600" b="1" dirty="0" smtClean="0"/>
          </a:p>
          <a:p>
            <a:pPr algn="ctr"/>
            <a:endParaRPr lang="en-US" altLang="ko-KR" sz="900" b="1" dirty="0" smtClean="0"/>
          </a:p>
          <a:p>
            <a:pPr algn="ctr"/>
            <a:r>
              <a:rPr lang="ko-KR" altLang="en-US" sz="900" dirty="0" smtClean="0"/>
              <a:t>원활한 </a:t>
            </a:r>
            <a:r>
              <a:rPr lang="ko-KR" altLang="en-US" sz="900" dirty="0"/>
              <a:t>홈페이지서비스이용과 익명의 사용자로 인한 피해를 방지 하고자 본인확인서비스를 시행하고 있습니다</a:t>
            </a:r>
            <a:r>
              <a:rPr lang="en-US" altLang="ko-KR" sz="900" dirty="0"/>
              <a:t>.</a:t>
            </a:r>
          </a:p>
          <a:p>
            <a:pPr algn="ctr"/>
            <a:r>
              <a:rPr lang="ko-KR" altLang="en-US" sz="900" dirty="0"/>
              <a:t>본인인증 방법 선택 후 </a:t>
            </a:r>
            <a:r>
              <a:rPr lang="ko-KR" altLang="en-US" sz="900" dirty="0" err="1"/>
              <a:t>팝업창이</a:t>
            </a:r>
            <a:r>
              <a:rPr lang="ko-KR" altLang="en-US" sz="900" dirty="0"/>
              <a:t> 나타나지 않으면 브라우저의 </a:t>
            </a:r>
            <a:r>
              <a:rPr lang="ko-KR" altLang="en-US" sz="900" dirty="0" err="1"/>
              <a:t>팝업차단을</a:t>
            </a:r>
            <a:r>
              <a:rPr lang="ko-KR" altLang="en-US" sz="900" dirty="0"/>
              <a:t> 해제해 주시기 바랍니다</a:t>
            </a:r>
            <a:r>
              <a:rPr lang="en-US" altLang="ko-KR" sz="900" dirty="0"/>
              <a:t>.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4304607" y="2834783"/>
            <a:ext cx="1578894" cy="483942"/>
            <a:chOff x="705055" y="5454788"/>
            <a:chExt cx="1578894" cy="483942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05055" y="5454788"/>
              <a:ext cx="1578894" cy="4839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2648" y="5573648"/>
              <a:ext cx="13837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009999"/>
                  </a:solidFill>
                </a:rPr>
                <a:t>휴대전화 인증하기↗</a:t>
              </a:r>
              <a:endParaRPr lang="ko-KR" altLang="en-US" sz="1000" b="1" dirty="0">
                <a:solidFill>
                  <a:srgbClr val="009999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61542" y="3516327"/>
            <a:ext cx="23903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900" dirty="0" smtClean="0"/>
              <a:t>· </a:t>
            </a:r>
            <a:r>
              <a:rPr lang="ko-KR" altLang="en-US" sz="900" dirty="0" smtClean="0"/>
              <a:t>생년월일</a:t>
            </a:r>
            <a:r>
              <a:rPr lang="en-US" altLang="ko-KR" sz="900" dirty="0"/>
              <a:t>, </a:t>
            </a:r>
            <a:r>
              <a:rPr lang="ko-KR" altLang="en-US" sz="900" dirty="0"/>
              <a:t>성명</a:t>
            </a:r>
            <a:r>
              <a:rPr lang="en-US" altLang="ko-KR" sz="900" dirty="0"/>
              <a:t>, </a:t>
            </a:r>
            <a:r>
              <a:rPr lang="ko-KR" altLang="en-US" sz="900" dirty="0"/>
              <a:t>내</a:t>
            </a:r>
            <a:r>
              <a:rPr lang="en-US" altLang="ko-KR" sz="900" dirty="0"/>
              <a:t>/</a:t>
            </a:r>
            <a:r>
              <a:rPr lang="ko-KR" altLang="en-US" sz="900" dirty="0"/>
              <a:t>외국인</a:t>
            </a:r>
            <a:r>
              <a:rPr lang="en-US" altLang="ko-KR" sz="900" dirty="0"/>
              <a:t>, </a:t>
            </a:r>
            <a:r>
              <a:rPr lang="ko-KR" altLang="en-US" sz="900" dirty="0"/>
              <a:t>휴대폰번호</a:t>
            </a:r>
            <a:r>
              <a:rPr lang="en-US" altLang="ko-KR" sz="900" dirty="0"/>
              <a:t>, </a:t>
            </a:r>
            <a:r>
              <a:rPr lang="ko-KR" altLang="en-US" sz="900" dirty="0"/>
              <a:t>통신사를 입력하여 본인확인을 받습니다</a:t>
            </a:r>
            <a:r>
              <a:rPr lang="en-US" altLang="ko-KR" sz="900" dirty="0" smtClean="0"/>
              <a:t>.</a:t>
            </a:r>
          </a:p>
          <a:p>
            <a:pPr latinLnBrk="0"/>
            <a:endParaRPr lang="en-US" altLang="ko-KR" sz="900" dirty="0"/>
          </a:p>
          <a:p>
            <a:pPr latinLnBrk="0"/>
            <a:r>
              <a:rPr lang="en-US" altLang="ko-KR" sz="900" dirty="0"/>
              <a:t>· </a:t>
            </a:r>
            <a:r>
              <a:rPr lang="ko-KR" altLang="en-US" sz="900" dirty="0" smtClean="0"/>
              <a:t>본인 </a:t>
            </a:r>
            <a:r>
              <a:rPr lang="ko-KR" altLang="en-US" sz="900" dirty="0"/>
              <a:t>명의의 휴대전화가 </a:t>
            </a:r>
            <a:r>
              <a:rPr lang="ko-KR" altLang="en-US" sz="900" dirty="0" smtClean="0"/>
              <a:t>아닐 경우 </a:t>
            </a:r>
            <a:r>
              <a:rPr lang="ko-KR" altLang="en-US" sz="900" dirty="0"/>
              <a:t>본인확인이 이루어지지 않습니다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77" name="직사각형 76"/>
          <p:cNvSpPr/>
          <p:nvPr/>
        </p:nvSpPr>
        <p:spPr>
          <a:xfrm>
            <a:off x="3800581" y="4574959"/>
            <a:ext cx="2586947" cy="1379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823003" y="1490753"/>
            <a:ext cx="2586947" cy="1240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800581" y="5216739"/>
            <a:ext cx="258694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회원로그인</a:t>
            </a:r>
            <a:endParaRPr lang="en-US" altLang="ko-KR" sz="1400" b="1" dirty="0" smtClean="0"/>
          </a:p>
          <a:p>
            <a:pPr lvl="0" algn="ctr"/>
            <a:r>
              <a:rPr lang="ko-KR" altLang="ko-KR" sz="900" dirty="0">
                <a:solidFill>
                  <a:srgbClr val="000000"/>
                </a:solidFill>
                <a:latin typeface="+mn-ea"/>
              </a:rPr>
              <a:t>홈페이지 </a:t>
            </a:r>
            <a:r>
              <a:rPr lang="ko-KR" altLang="ko-KR" sz="900" dirty="0" err="1">
                <a:solidFill>
                  <a:srgbClr val="000000"/>
                </a:solidFill>
                <a:latin typeface="+mn-ea"/>
              </a:rPr>
              <a:t>로그인은</a:t>
            </a:r>
            <a:r>
              <a:rPr lang="ko-KR" altLang="ko-KR" sz="900" dirty="0">
                <a:solidFill>
                  <a:srgbClr val="000000"/>
                </a:solidFill>
                <a:latin typeface="+mn-ea"/>
              </a:rPr>
              <a:t> 아이디와 비밀번호로 로그인하실 수 있습니다</a:t>
            </a:r>
            <a:r>
              <a:rPr lang="ko-KR" altLang="ko-KR" sz="900" dirty="0" smtClean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835850" y="1613705"/>
            <a:ext cx="516409" cy="409307"/>
            <a:chOff x="1122217" y="2974930"/>
            <a:chExt cx="2269375" cy="1788263"/>
          </a:xfrm>
        </p:grpSpPr>
        <p:sp>
          <p:nvSpPr>
            <p:cNvPr id="85" name="직사각형 84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266463" y="3435702"/>
              <a:ext cx="1987624" cy="10085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  <a:endParaRPr lang="ko-KR" altLang="en-US" sz="900" b="1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835850" y="4767471"/>
            <a:ext cx="516409" cy="409307"/>
            <a:chOff x="1122217" y="2974930"/>
            <a:chExt cx="2269375" cy="1788263"/>
          </a:xfrm>
        </p:grpSpPr>
        <p:sp>
          <p:nvSpPr>
            <p:cNvPr id="90" name="직사각형 89"/>
            <p:cNvSpPr/>
            <p:nvPr/>
          </p:nvSpPr>
          <p:spPr>
            <a:xfrm>
              <a:off x="1122217" y="2974930"/>
              <a:ext cx="2269375" cy="1788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1122217" y="2974930"/>
              <a:ext cx="2269375" cy="1788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266463" y="3435702"/>
              <a:ext cx="1987624" cy="10085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  <a:endParaRPr lang="ko-KR" altLang="en-US" sz="900" b="1" dirty="0"/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3893820" y="3447747"/>
            <a:ext cx="23580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836292" y="1567872"/>
            <a:ext cx="2499408" cy="706604"/>
            <a:chOff x="6837472" y="1590732"/>
            <a:chExt cx="2499408" cy="706604"/>
          </a:xfrm>
        </p:grpSpPr>
        <p:grpSp>
          <p:nvGrpSpPr>
            <p:cNvPr id="48" name="그룹 47"/>
            <p:cNvGrpSpPr/>
            <p:nvPr/>
          </p:nvGrpSpPr>
          <p:grpSpPr>
            <a:xfrm>
              <a:off x="6837472" y="1590732"/>
              <a:ext cx="1841708" cy="215444"/>
              <a:chOff x="6837472" y="1590732"/>
              <a:chExt cx="1841708" cy="215444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837472" y="1590732"/>
                <a:ext cx="12698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아이디를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입력해주세요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6921237" y="1795498"/>
                <a:ext cx="175794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6837472" y="1830090"/>
              <a:ext cx="1841708" cy="215444"/>
              <a:chOff x="6837472" y="1590732"/>
              <a:chExt cx="1841708" cy="21544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6837472" y="1590732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비밀번호를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입력해주세요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6921237" y="1795498"/>
                <a:ext cx="175794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6837472" y="2081892"/>
              <a:ext cx="1550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※</a:t>
              </a:r>
              <a:r>
                <a:rPr lang="ko-KR" altLang="en-US" sz="800" dirty="0" smtClean="0"/>
                <a:t>글 수정</a:t>
              </a:r>
              <a:r>
                <a:rPr lang="en-US" altLang="ko-KR" sz="800" dirty="0" smtClean="0"/>
                <a:t>, </a:t>
              </a:r>
              <a:r>
                <a:rPr lang="ko-KR" altLang="en-US" sz="800" dirty="0" err="1" smtClean="0"/>
                <a:t>삭제시</a:t>
              </a:r>
              <a:r>
                <a:rPr lang="ko-KR" altLang="en-US" sz="800" dirty="0" smtClean="0"/>
                <a:t> 필요합니다</a:t>
              </a:r>
              <a:r>
                <a:rPr lang="en-US" altLang="ko-KR" sz="800" dirty="0" smtClean="0"/>
                <a:t>.</a:t>
              </a:r>
              <a:endParaRPr lang="ko-KR" altLang="en-US" sz="800" dirty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8751093" y="1603899"/>
              <a:ext cx="585787" cy="428917"/>
              <a:chOff x="8751093" y="1603899"/>
              <a:chExt cx="585787" cy="428917"/>
            </a:xfrm>
          </p:grpSpPr>
          <p:sp>
            <p:nvSpPr>
              <p:cNvPr id="49" name="한쪽 모서리가 둥근 사각형 48"/>
              <p:cNvSpPr/>
              <p:nvPr/>
            </p:nvSpPr>
            <p:spPr>
              <a:xfrm rot="5400000">
                <a:off x="8829528" y="1525464"/>
                <a:ext cx="428917" cy="585787"/>
              </a:xfrm>
              <a:prstGeom prst="round1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851183" y="1727302"/>
                <a:ext cx="37863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" dirty="0" smtClean="0">
                    <a:solidFill>
                      <a:schemeClr val="bg1"/>
                    </a:solidFill>
                  </a:rPr>
                  <a:t>Login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7330844" y="2403431"/>
            <a:ext cx="15712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 찾기     비밀번호 찾기</a:t>
            </a:r>
            <a:endParaRPr lang="ko-KR" altLang="en-US" sz="8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6928538" y="2350091"/>
            <a:ext cx="2375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78158" y="1771149"/>
            <a:ext cx="2605157" cy="2411444"/>
            <a:chOff x="778158" y="1974568"/>
            <a:chExt cx="2605157" cy="2411444"/>
          </a:xfrm>
        </p:grpSpPr>
        <p:grpSp>
          <p:nvGrpSpPr>
            <p:cNvPr id="82" name="그룹 81"/>
            <p:cNvGrpSpPr/>
            <p:nvPr/>
          </p:nvGrpSpPr>
          <p:grpSpPr>
            <a:xfrm>
              <a:off x="778158" y="1974568"/>
              <a:ext cx="2605157" cy="2411444"/>
              <a:chOff x="1122217" y="2974930"/>
              <a:chExt cx="2269375" cy="17882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22217" y="2974930"/>
                <a:ext cx="2269375" cy="178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122217" y="2974930"/>
                <a:ext cx="2269375" cy="1788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802845" y="3684395"/>
                <a:ext cx="942843" cy="228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err="1" smtClean="0"/>
                  <a:t>마이페이지</a:t>
                </a:r>
                <a:endParaRPr lang="ko-KR" altLang="en-US" sz="1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239801" y="3239047"/>
              <a:ext cx="168187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대한민국 독도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세종에서 만나다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2283</Words>
  <Application>Microsoft Office PowerPoint</Application>
  <PresentationFormat>와이드스크린</PresentationFormat>
  <Paragraphs>880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dw-006</dc:creator>
  <cp:lastModifiedBy>dw-006</cp:lastModifiedBy>
  <cp:revision>64</cp:revision>
  <dcterms:created xsi:type="dcterms:W3CDTF">2023-10-04T06:12:46Z</dcterms:created>
  <dcterms:modified xsi:type="dcterms:W3CDTF">2023-10-18T07:11:51Z</dcterms:modified>
</cp:coreProperties>
</file>