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4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3" r:id="rId14"/>
    <p:sldId id="278" r:id="rId15"/>
    <p:sldId id="279" r:id="rId16"/>
    <p:sldId id="261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2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6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6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5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4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448B-880F-4F24-887D-335378344F5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1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1" name="그룹 310"/>
          <p:cNvGrpSpPr/>
          <p:nvPr/>
        </p:nvGrpSpPr>
        <p:grpSpPr>
          <a:xfrm>
            <a:off x="3798510" y="1493852"/>
            <a:ext cx="2605157" cy="2318374"/>
            <a:chOff x="1122217" y="2974930"/>
            <a:chExt cx="2269375" cy="1788263"/>
          </a:xfrm>
        </p:grpSpPr>
        <p:sp>
          <p:nvSpPr>
            <p:cNvPr id="314" name="직사각형 31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9" name="직선 연결선 318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/>
            <p:cNvSpPr txBox="1"/>
            <p:nvPr/>
          </p:nvSpPr>
          <p:spPr>
            <a:xfrm>
              <a:off x="1808981" y="3684395"/>
              <a:ext cx="9305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-01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5669267" y="1493852"/>
            <a:ext cx="734400" cy="734039"/>
            <a:chOff x="1122217" y="2974930"/>
            <a:chExt cx="2269375" cy="1788263"/>
          </a:xfrm>
        </p:grpSpPr>
        <p:sp>
          <p:nvSpPr>
            <p:cNvPr id="104" name="직사각형 10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501515" y="3192680"/>
              <a:ext cx="1467674" cy="13496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단체예약신청</a:t>
              </a:r>
              <a:endParaRPr lang="ko-KR" altLang="en-US" sz="1000" b="1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778158" y="1793890"/>
            <a:ext cx="2605157" cy="2499508"/>
            <a:chOff x="1122217" y="2974930"/>
            <a:chExt cx="2269375" cy="1788263"/>
          </a:xfrm>
        </p:grpSpPr>
        <p:sp>
          <p:nvSpPr>
            <p:cNvPr id="56" name="직사각형 55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808981" y="3684395"/>
              <a:ext cx="9305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818613" y="1436844"/>
            <a:ext cx="2138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r>
              <a:rPr lang="en-US" altLang="ko-KR" sz="1000" dirty="0" smtClean="0"/>
              <a:t>|</a:t>
            </a:r>
            <a:r>
              <a:rPr lang="ko-KR" altLang="en-US" sz="1000" dirty="0" err="1" smtClean="0"/>
              <a:t>독도전시관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18613" y="4500876"/>
            <a:ext cx="2506478" cy="3872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38429" y="4518165"/>
            <a:ext cx="1683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전시안내</a:t>
            </a:r>
            <a:r>
              <a:rPr lang="ko-KR" altLang="en-US" sz="1600" dirty="0" smtClean="0"/>
              <a:t> 보기↗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731054" y="5626583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SCROLL</a:t>
            </a:r>
            <a:endParaRPr lang="ko-KR" altLang="en-US" sz="1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906982" y="3260821"/>
            <a:ext cx="1127404" cy="437868"/>
            <a:chOff x="3906982" y="3445607"/>
            <a:chExt cx="1127404" cy="437868"/>
          </a:xfrm>
        </p:grpSpPr>
        <p:sp>
          <p:nvSpPr>
            <p:cNvPr id="5" name="직사각형 4"/>
            <p:cNvSpPr/>
            <p:nvPr/>
          </p:nvSpPr>
          <p:spPr>
            <a:xfrm>
              <a:off x="3906982" y="3445607"/>
              <a:ext cx="1127404" cy="437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24999" y="34772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바로가기</a:t>
              </a:r>
              <a:endParaRPr lang="ko-KR" altLang="en-US" dirty="0"/>
            </a:p>
          </p:txBody>
        </p:sp>
      </p:grpSp>
      <p:grpSp>
        <p:nvGrpSpPr>
          <p:cNvPr id="347" name="그룹 346"/>
          <p:cNvGrpSpPr/>
          <p:nvPr/>
        </p:nvGrpSpPr>
        <p:grpSpPr>
          <a:xfrm>
            <a:off x="6804793" y="4856719"/>
            <a:ext cx="2605157" cy="917699"/>
            <a:chOff x="1122217" y="2974930"/>
            <a:chExt cx="2269375" cy="1788263"/>
          </a:xfrm>
        </p:grpSpPr>
        <p:sp>
          <p:nvSpPr>
            <p:cNvPr id="352" name="직사각형 351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3" name="직선 연결선 352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56" name="그룹 355"/>
          <p:cNvGrpSpPr/>
          <p:nvPr/>
        </p:nvGrpSpPr>
        <p:grpSpPr>
          <a:xfrm>
            <a:off x="6804793" y="3950632"/>
            <a:ext cx="2605157" cy="917699"/>
            <a:chOff x="1122217" y="2974930"/>
            <a:chExt cx="2269375" cy="1788263"/>
          </a:xfrm>
        </p:grpSpPr>
        <p:sp>
          <p:nvSpPr>
            <p:cNvPr id="357" name="직사각형 356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TextBox 359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804793" y="1493852"/>
            <a:ext cx="2582618" cy="2318374"/>
          </a:xfrm>
          <a:prstGeom prst="roundRect">
            <a:avLst>
              <a:gd name="adj" fmla="val 13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0879" y="16200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44429" y="1881954"/>
            <a:ext cx="243257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독도의 미래를 생각하는 공간으로 앞으로도 지속적으로 활용되기를 바랍니다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8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1-3-1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67467"/>
            <a:ext cx="2298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전시관 소개 클릭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오시는길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604180" y="2748269"/>
            <a:ext cx="2020104" cy="858261"/>
            <a:chOff x="3604180" y="2995691"/>
            <a:chExt cx="2020104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629026" y="2995691"/>
              <a:ext cx="1970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오시는 길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3252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인사말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전시관 연혁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오시는 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1-3-2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52099" y="880529"/>
            <a:ext cx="23247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전시관 소개 클릭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오시는길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665511" y="4629691"/>
            <a:ext cx="4111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 smtClean="0"/>
              <a:t>주소          </a:t>
            </a:r>
            <a:r>
              <a:rPr lang="ko-KR" altLang="en-US" sz="900" dirty="0" smtClean="0"/>
              <a:t>세종특별자치시 </a:t>
            </a:r>
            <a:r>
              <a:rPr lang="ko-KR" altLang="en-US" sz="900" dirty="0" err="1"/>
              <a:t>새롬서로</a:t>
            </a:r>
            <a:r>
              <a:rPr lang="ko-KR" altLang="en-US" sz="900" dirty="0"/>
              <a:t> </a:t>
            </a:r>
            <a:r>
              <a:rPr lang="en-US" altLang="ko-KR" sz="900" dirty="0"/>
              <a:t>68 </a:t>
            </a:r>
            <a:r>
              <a:rPr lang="ko-KR" altLang="en-US" sz="900" dirty="0"/>
              <a:t>새롬고등학교 </a:t>
            </a:r>
            <a:r>
              <a:rPr lang="en-US" altLang="ko-KR" sz="900" dirty="0"/>
              <a:t>1</a:t>
            </a:r>
            <a:r>
              <a:rPr lang="ko-KR" altLang="en-US" sz="900" dirty="0" smtClean="0"/>
              <a:t>층</a:t>
            </a:r>
            <a:endParaRPr lang="en-US" altLang="ko-KR" sz="1000" b="1" dirty="0" smtClean="0"/>
          </a:p>
          <a:p>
            <a:pPr>
              <a:lnSpc>
                <a:spcPct val="200000"/>
              </a:lnSpc>
            </a:pPr>
            <a:r>
              <a:rPr lang="en-US" altLang="ko-KR" sz="1000" b="1" dirty="0" smtClean="0"/>
              <a:t>TEL            </a:t>
            </a:r>
            <a:r>
              <a:rPr lang="en-US" altLang="ko-KR" sz="900" dirty="0" smtClean="0"/>
              <a:t>044-999-6393</a:t>
            </a:r>
            <a:endParaRPr lang="en-US" altLang="ko-KR" sz="1000" b="1" dirty="0" smtClean="0"/>
          </a:p>
          <a:p>
            <a:pPr>
              <a:lnSpc>
                <a:spcPct val="200000"/>
              </a:lnSpc>
            </a:pPr>
            <a:r>
              <a:rPr lang="ko-KR" altLang="en-US" sz="1000" b="1" dirty="0" smtClean="0"/>
              <a:t>주차           </a:t>
            </a:r>
            <a:r>
              <a:rPr lang="ko-KR" altLang="en-US" sz="900" dirty="0" smtClean="0"/>
              <a:t>새롬고등학교 </a:t>
            </a:r>
            <a:r>
              <a:rPr lang="ko-KR" altLang="en-US" sz="900" dirty="0"/>
              <a:t>주차장 </a:t>
            </a:r>
            <a:r>
              <a:rPr lang="ko-KR" altLang="en-US" sz="900" dirty="0" smtClean="0"/>
              <a:t>이용</a:t>
            </a:r>
            <a:endParaRPr lang="en-US" altLang="ko-KR" sz="1000" b="1" dirty="0" smtClean="0"/>
          </a:p>
          <a:p>
            <a:pPr>
              <a:lnSpc>
                <a:spcPct val="200000"/>
              </a:lnSpc>
            </a:pPr>
            <a:r>
              <a:rPr lang="ko-KR" altLang="en-US" sz="1000" b="1" dirty="0" smtClean="0"/>
              <a:t>대중교통     </a:t>
            </a:r>
            <a:r>
              <a:rPr lang="ko-KR" altLang="en-US" sz="900" b="1" dirty="0" err="1" smtClean="0"/>
              <a:t>버스지선</a:t>
            </a:r>
            <a:r>
              <a:rPr lang="ko-KR" altLang="en-US" sz="900" dirty="0"/>
              <a:t> </a:t>
            </a:r>
            <a:r>
              <a:rPr lang="en-US" altLang="ko-KR" sz="900" dirty="0"/>
              <a:t>204, 222, 52, 53 / </a:t>
            </a:r>
            <a:r>
              <a:rPr lang="ko-KR" altLang="en-US" sz="900" b="1" dirty="0" smtClean="0"/>
              <a:t>광역</a:t>
            </a:r>
            <a:r>
              <a:rPr lang="ko-KR" altLang="en-US" sz="900" dirty="0"/>
              <a:t> </a:t>
            </a:r>
            <a:r>
              <a:rPr lang="en-US" altLang="ko-KR" sz="900" dirty="0"/>
              <a:t>1004, 1005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" y="1815344"/>
            <a:ext cx="7681212" cy="256843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385492" y="3696789"/>
            <a:ext cx="1466607" cy="1466607"/>
            <a:chOff x="1385492" y="3696789"/>
            <a:chExt cx="1466607" cy="1466607"/>
          </a:xfrm>
        </p:grpSpPr>
        <p:sp>
          <p:nvSpPr>
            <p:cNvPr id="2" name="직사각형 1"/>
            <p:cNvSpPr/>
            <p:nvPr/>
          </p:nvSpPr>
          <p:spPr>
            <a:xfrm>
              <a:off x="1385492" y="3696789"/>
              <a:ext cx="1466607" cy="14666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83060" y="4554616"/>
              <a:ext cx="1082348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schemeClr val="bg1"/>
                  </a:solidFill>
                </a:rPr>
                <a:t>독도전시관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483060" y="3860376"/>
              <a:ext cx="678391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8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2-1-1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67467"/>
            <a:ext cx="2298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grpSp>
        <p:nvGrpSpPr>
          <p:cNvPr id="356" name="그룹 355"/>
          <p:cNvGrpSpPr/>
          <p:nvPr/>
        </p:nvGrpSpPr>
        <p:grpSpPr>
          <a:xfrm>
            <a:off x="778158" y="-1595471"/>
            <a:ext cx="2605157" cy="917699"/>
            <a:chOff x="1122217" y="2974930"/>
            <a:chExt cx="2269375" cy="1788263"/>
          </a:xfrm>
        </p:grpSpPr>
        <p:sp>
          <p:nvSpPr>
            <p:cNvPr id="357" name="직사각형 356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TextBox 359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17085" y="-6777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50348" y="-1967920"/>
            <a:ext cx="243257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독도의 미래를 생각하는 공간으로 앞으로도 지속적으로 활용되기를 바랍니다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04180" y="2748269"/>
            <a:ext cx="2020104" cy="858261"/>
            <a:chOff x="3604180" y="2995691"/>
            <a:chExt cx="2020104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701164" y="299569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/>
                <a:t>관람안내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36343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관람안내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단체예약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·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취소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2-1-2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관람정보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관람안내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97658" y="1830354"/>
            <a:ext cx="3719427" cy="3223812"/>
            <a:chOff x="697658" y="1826064"/>
            <a:chExt cx="2605157" cy="917699"/>
          </a:xfrm>
        </p:grpSpPr>
        <p:sp>
          <p:nvSpPr>
            <p:cNvPr id="357" name="직사각형 356"/>
            <p:cNvSpPr/>
            <p:nvPr/>
          </p:nvSpPr>
          <p:spPr>
            <a:xfrm>
              <a:off x="697658" y="1826064"/>
              <a:ext cx="2605157" cy="91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/>
          <p:cNvSpPr txBox="1"/>
          <p:nvPr/>
        </p:nvSpPr>
        <p:spPr>
          <a:xfrm>
            <a:off x="2059802" y="3383898"/>
            <a:ext cx="985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664630" y="1830354"/>
            <a:ext cx="3570673" cy="3223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2350" y="1822512"/>
            <a:ext cx="33840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관람시간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rgbClr val="009999"/>
                </a:solidFill>
              </a:rPr>
              <a:t>매주 </a:t>
            </a:r>
            <a:r>
              <a:rPr lang="ko-KR" altLang="en-US" sz="900" dirty="0">
                <a:solidFill>
                  <a:srgbClr val="009999"/>
                </a:solidFill>
              </a:rPr>
              <a:t>화</a:t>
            </a:r>
            <a:r>
              <a:rPr lang="en-US" altLang="ko-KR" sz="900" dirty="0">
                <a:solidFill>
                  <a:srgbClr val="009999"/>
                </a:solidFill>
              </a:rPr>
              <a:t>-</a:t>
            </a:r>
            <a:r>
              <a:rPr lang="ko-KR" altLang="en-US" sz="900" dirty="0">
                <a:solidFill>
                  <a:srgbClr val="009999"/>
                </a:solidFill>
              </a:rPr>
              <a:t>토 </a:t>
            </a:r>
            <a:r>
              <a:rPr lang="en-US" altLang="ko-KR" sz="900" dirty="0">
                <a:solidFill>
                  <a:srgbClr val="009999"/>
                </a:solidFill>
              </a:rPr>
              <a:t>9:00 ~ 17:00</a:t>
            </a:r>
            <a:br>
              <a:rPr lang="en-US" altLang="ko-KR" sz="900" dirty="0">
                <a:solidFill>
                  <a:srgbClr val="009999"/>
                </a:solidFill>
              </a:rPr>
            </a:br>
            <a:r>
              <a:rPr lang="en-US" altLang="ko-KR" sz="900" dirty="0">
                <a:solidFill>
                  <a:srgbClr val="009999"/>
                </a:solidFill>
              </a:rPr>
              <a:t>(</a:t>
            </a:r>
            <a:r>
              <a:rPr lang="ko-KR" altLang="en-US" sz="900" dirty="0">
                <a:solidFill>
                  <a:srgbClr val="009999"/>
                </a:solidFill>
              </a:rPr>
              <a:t>점심시간 </a:t>
            </a:r>
            <a:r>
              <a:rPr lang="en-US" altLang="ko-KR" sz="900" dirty="0">
                <a:solidFill>
                  <a:srgbClr val="009999"/>
                </a:solidFill>
              </a:rPr>
              <a:t>12:00~13:00, </a:t>
            </a:r>
            <a:r>
              <a:rPr lang="ko-KR" altLang="en-US" sz="900" dirty="0" err="1">
                <a:solidFill>
                  <a:srgbClr val="009999"/>
                </a:solidFill>
              </a:rPr>
              <a:t>입장마감</a:t>
            </a:r>
            <a:r>
              <a:rPr lang="ko-KR" altLang="en-US" sz="900" dirty="0">
                <a:solidFill>
                  <a:srgbClr val="009999"/>
                </a:solidFill>
              </a:rPr>
              <a:t> </a:t>
            </a:r>
            <a:r>
              <a:rPr lang="en-US" altLang="ko-KR" sz="900" dirty="0">
                <a:solidFill>
                  <a:srgbClr val="009999"/>
                </a:solidFill>
              </a:rPr>
              <a:t>16:30)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※ </a:t>
            </a:r>
            <a:r>
              <a:rPr lang="ko-KR" altLang="en-US" sz="900" dirty="0"/>
              <a:t>관람시간은 새롬고등학교 사정에 따라 </a:t>
            </a:r>
            <a:r>
              <a:rPr lang="ko-KR" altLang="en-US" sz="900" dirty="0" smtClean="0"/>
              <a:t>변경될 </a:t>
            </a:r>
            <a:r>
              <a:rPr lang="ko-KR" altLang="en-US" sz="900" dirty="0"/>
              <a:t>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휴 </a:t>
            </a:r>
            <a:r>
              <a:rPr lang="ko-KR" altLang="en-US" sz="1300" b="1" dirty="0"/>
              <a:t>관 </a:t>
            </a:r>
            <a:r>
              <a:rPr lang="ko-KR" altLang="en-US" sz="1300" b="1" dirty="0" smtClean="0"/>
              <a:t>일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일요일</a:t>
            </a:r>
            <a:r>
              <a:rPr lang="en-US" altLang="ko-KR" sz="900" dirty="0"/>
              <a:t>, </a:t>
            </a:r>
            <a:r>
              <a:rPr lang="ko-KR" altLang="en-US" sz="900" dirty="0"/>
              <a:t>월요일 및 </a:t>
            </a:r>
            <a:r>
              <a:rPr lang="ko-KR" altLang="en-US" sz="900" dirty="0" smtClean="0"/>
              <a:t>공휴일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err="1" smtClean="0"/>
              <a:t>관람요금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무료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문 </a:t>
            </a:r>
            <a:r>
              <a:rPr lang="ko-KR" altLang="en-US" sz="1300" b="1" dirty="0"/>
              <a:t>의 </a:t>
            </a:r>
            <a:r>
              <a:rPr lang="ko-KR" altLang="en-US" sz="1300" b="1" dirty="0" smtClean="0"/>
              <a:t>처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044-999-6393 </a:t>
            </a:r>
            <a:r>
              <a:rPr lang="en-US" altLang="ko-KR" sz="900" dirty="0"/>
              <a:t>(</a:t>
            </a:r>
            <a:r>
              <a:rPr lang="ko-KR" altLang="en-US" sz="900" dirty="0"/>
              <a:t>단체관람 유선 협의</a:t>
            </a:r>
            <a:r>
              <a:rPr lang="en-US" altLang="ko-KR" sz="900" dirty="0"/>
              <a:t>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37753" y="5240624"/>
            <a:ext cx="5968688" cy="715581"/>
            <a:chOff x="757378" y="4670551"/>
            <a:chExt cx="5968688" cy="715581"/>
          </a:xfrm>
        </p:grpSpPr>
        <p:sp>
          <p:nvSpPr>
            <p:cNvPr id="52" name="TextBox 51"/>
            <p:cNvSpPr txBox="1"/>
            <p:nvPr/>
          </p:nvSpPr>
          <p:spPr>
            <a:xfrm>
              <a:off x="2449057" y="4670551"/>
              <a:ext cx="4277009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en-US" altLang="ko-KR" sz="900" dirty="0"/>
                <a:t>· </a:t>
              </a:r>
              <a:r>
                <a:rPr lang="ko-KR" altLang="en-US" sz="900" dirty="0"/>
                <a:t>음식물 반입과 </a:t>
              </a:r>
              <a:r>
                <a:rPr lang="ko-KR" altLang="en-US" sz="900" dirty="0" err="1"/>
                <a:t>안내견</a:t>
              </a:r>
              <a:r>
                <a:rPr lang="ko-KR" altLang="en-US" sz="900" dirty="0"/>
                <a:t> 이외의 </a:t>
              </a:r>
              <a:r>
                <a:rPr lang="ko-KR" altLang="en-US" sz="900" dirty="0" smtClean="0"/>
                <a:t>애완동물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출입이 </a:t>
              </a:r>
              <a:r>
                <a:rPr lang="ko-KR" altLang="en-US" sz="900" dirty="0"/>
                <a:t>금지되어 있습니다</a:t>
              </a:r>
              <a:r>
                <a:rPr lang="en-US" altLang="ko-KR" sz="900" dirty="0"/>
                <a:t>.</a:t>
              </a:r>
            </a:p>
            <a:p>
              <a:pPr latinLnBrk="0">
                <a:lnSpc>
                  <a:spcPct val="150000"/>
                </a:lnSpc>
              </a:pPr>
              <a:r>
                <a:rPr lang="en-US" altLang="ko-KR" sz="900" dirty="0" smtClean="0"/>
                <a:t>· </a:t>
              </a:r>
              <a:r>
                <a:rPr lang="ko-KR" altLang="en-US" sz="900" dirty="0" smtClean="0"/>
                <a:t>플래쉬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삼각대 등을 이용한 촬영과 상업 목적의 촬영이 금지되어 있습니다</a:t>
              </a:r>
              <a:r>
                <a:rPr lang="en-US" altLang="ko-KR" sz="900" dirty="0"/>
                <a:t>.</a:t>
              </a:r>
            </a:p>
            <a:p>
              <a:pPr latinLnBrk="0">
                <a:lnSpc>
                  <a:spcPct val="150000"/>
                </a:lnSpc>
              </a:pPr>
              <a:r>
                <a:rPr lang="en-US" altLang="ko-KR" sz="900" dirty="0"/>
                <a:t>· </a:t>
              </a:r>
              <a:r>
                <a:rPr lang="ko-KR" altLang="en-US" sz="900" dirty="0" smtClean="0"/>
                <a:t>전시물이 </a:t>
              </a:r>
              <a:r>
                <a:rPr lang="ko-KR" altLang="en-US" sz="900" dirty="0"/>
                <a:t>손상되지 않도록 손으로 만지는 행동을 자제해 주세요</a:t>
              </a:r>
              <a:r>
                <a:rPr lang="en-US" altLang="ko-KR" sz="900" dirty="0"/>
                <a:t>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7378" y="4671099"/>
              <a:ext cx="2586947" cy="35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ko-KR" altLang="en-US" sz="1300" b="1" dirty="0" err="1"/>
                <a:t>관람시</a:t>
              </a:r>
              <a:r>
                <a:rPr lang="ko-KR" altLang="en-US" sz="1300" b="1" dirty="0"/>
                <a:t> </a:t>
              </a:r>
              <a:r>
                <a:rPr lang="ko-KR" altLang="en-US" sz="1300" b="1" dirty="0" smtClean="0"/>
                <a:t>주의사항</a:t>
              </a:r>
              <a:endParaRPr lang="en-US" altLang="ko-KR" sz="13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567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2-2-1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67467"/>
            <a:ext cx="2298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grpSp>
        <p:nvGrpSpPr>
          <p:cNvPr id="356" name="그룹 355"/>
          <p:cNvGrpSpPr/>
          <p:nvPr/>
        </p:nvGrpSpPr>
        <p:grpSpPr>
          <a:xfrm>
            <a:off x="778158" y="-1595471"/>
            <a:ext cx="2605157" cy="917699"/>
            <a:chOff x="1122217" y="2974930"/>
            <a:chExt cx="2269375" cy="1788263"/>
          </a:xfrm>
        </p:grpSpPr>
        <p:sp>
          <p:nvSpPr>
            <p:cNvPr id="357" name="직사각형 356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TextBox 359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17085" y="-6777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50348" y="-1967920"/>
            <a:ext cx="243257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독도의 미래를 생각하는 공간으로 앞으로도 지속적으로 활용되기를 바랍니다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04180" y="2748269"/>
            <a:ext cx="2020104" cy="858261"/>
            <a:chOff x="3604180" y="2995691"/>
            <a:chExt cx="2020104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701164" y="299569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/>
                <a:t>단체예약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36343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관람안내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단체예약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·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취소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2-2-2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관람정보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관람안내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97658" y="3575050"/>
            <a:ext cx="3719427" cy="2408263"/>
            <a:chOff x="697658" y="1826064"/>
            <a:chExt cx="2605157" cy="917699"/>
          </a:xfrm>
        </p:grpSpPr>
        <p:sp>
          <p:nvSpPr>
            <p:cNvPr id="357" name="직사각형 356"/>
            <p:cNvSpPr/>
            <p:nvPr/>
          </p:nvSpPr>
          <p:spPr>
            <a:xfrm>
              <a:off x="697658" y="1826064"/>
              <a:ext cx="2605157" cy="91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/>
          <p:cNvSpPr txBox="1"/>
          <p:nvPr/>
        </p:nvSpPr>
        <p:spPr>
          <a:xfrm>
            <a:off x="2059802" y="4594515"/>
            <a:ext cx="985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664630" y="3575050"/>
            <a:ext cx="3570673" cy="2408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2350" y="3677855"/>
            <a:ext cx="3384099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전시해설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운영시간</a:t>
            </a:r>
            <a:endParaRPr lang="en-US" altLang="ko-KR" sz="1300" b="1" dirty="0" smtClean="0"/>
          </a:p>
          <a:p>
            <a:r>
              <a:rPr lang="en-US" altLang="ko-KR" sz="900" dirty="0" smtClean="0">
                <a:solidFill>
                  <a:srgbClr val="009999"/>
                </a:solidFill>
              </a:rPr>
              <a:t>1</a:t>
            </a:r>
            <a:r>
              <a:rPr lang="ko-KR" altLang="en-US" sz="900" dirty="0">
                <a:solidFill>
                  <a:srgbClr val="009999"/>
                </a:solidFill>
              </a:rPr>
              <a:t>회 </a:t>
            </a:r>
            <a:r>
              <a:rPr lang="en-US" altLang="ko-KR" sz="900" dirty="0">
                <a:solidFill>
                  <a:srgbClr val="009999"/>
                </a:solidFill>
              </a:rPr>
              <a:t>- 10:00 / 2</a:t>
            </a:r>
            <a:r>
              <a:rPr lang="ko-KR" altLang="en-US" sz="900" dirty="0">
                <a:solidFill>
                  <a:srgbClr val="009999"/>
                </a:solidFill>
              </a:rPr>
              <a:t>회 </a:t>
            </a:r>
            <a:r>
              <a:rPr lang="en-US" altLang="ko-KR" sz="900" dirty="0">
                <a:solidFill>
                  <a:srgbClr val="009999"/>
                </a:solidFill>
              </a:rPr>
              <a:t>- </a:t>
            </a:r>
            <a:r>
              <a:rPr lang="en-US" altLang="ko-KR" sz="900" dirty="0" smtClean="0">
                <a:solidFill>
                  <a:srgbClr val="009999"/>
                </a:solidFill>
              </a:rPr>
              <a:t>13:00</a:t>
            </a:r>
          </a:p>
          <a:p>
            <a:endParaRPr lang="en-US" altLang="ko-KR" sz="500" dirty="0"/>
          </a:p>
          <a:p>
            <a:r>
              <a:rPr lang="ko-KR" altLang="en-US" sz="1300" b="1" dirty="0" err="1"/>
              <a:t>전시해설</a:t>
            </a:r>
            <a:r>
              <a:rPr lang="ko-KR" altLang="en-US" sz="1300" b="1" dirty="0"/>
              <a:t> </a:t>
            </a:r>
            <a:r>
              <a:rPr lang="ko-KR" altLang="en-US" sz="1300" b="1" dirty="0" err="1" smtClean="0"/>
              <a:t>예약인원</a:t>
            </a:r>
            <a:endParaRPr lang="en-US" altLang="ko-KR" sz="1300" b="1" dirty="0" smtClean="0"/>
          </a:p>
          <a:p>
            <a:r>
              <a:rPr lang="ko-KR" altLang="en-US" sz="900" dirty="0" smtClean="0"/>
              <a:t>단체 </a:t>
            </a:r>
            <a:r>
              <a:rPr lang="en-US" altLang="ko-KR" sz="900" dirty="0"/>
              <a:t>5</a:t>
            </a:r>
            <a:r>
              <a:rPr lang="ko-KR" altLang="en-US" sz="900" dirty="0"/>
              <a:t>명</a:t>
            </a:r>
            <a:r>
              <a:rPr lang="en-US" altLang="ko-KR" sz="900" dirty="0"/>
              <a:t>~25</a:t>
            </a:r>
            <a:r>
              <a:rPr lang="ko-KR" altLang="en-US" sz="900" dirty="0"/>
              <a:t>명 내외</a:t>
            </a:r>
          </a:p>
          <a:p>
            <a:r>
              <a:rPr lang="en-US" altLang="ko-KR" sz="900" dirty="0"/>
              <a:t>※ </a:t>
            </a:r>
            <a:r>
              <a:rPr lang="ko-KR" altLang="en-US" sz="900" dirty="0"/>
              <a:t>해설 희망일 </a:t>
            </a:r>
            <a:r>
              <a:rPr lang="en-US" altLang="ko-KR" sz="900" dirty="0"/>
              <a:t>7</a:t>
            </a:r>
            <a:r>
              <a:rPr lang="ko-KR" altLang="en-US" sz="900" dirty="0"/>
              <a:t>일전까지 예약</a:t>
            </a:r>
            <a:br>
              <a:rPr lang="ko-KR" altLang="en-US" sz="900" dirty="0"/>
            </a:br>
            <a:r>
              <a:rPr lang="en-US" altLang="ko-KR" sz="900" dirty="0"/>
              <a:t>※ </a:t>
            </a:r>
            <a:r>
              <a:rPr lang="ko-KR" altLang="en-US" sz="900" dirty="0"/>
              <a:t>유치원</a:t>
            </a:r>
            <a:r>
              <a:rPr lang="en-US" altLang="ko-KR" sz="900" dirty="0"/>
              <a:t>·</a:t>
            </a:r>
            <a:r>
              <a:rPr lang="ko-KR" altLang="en-US" sz="900" dirty="0" err="1"/>
              <a:t>어린이집은</a:t>
            </a:r>
            <a:r>
              <a:rPr lang="ko-KR" altLang="en-US" sz="900" dirty="0"/>
              <a:t> </a:t>
            </a:r>
            <a:r>
              <a:rPr lang="en-US" altLang="ko-KR" sz="900" dirty="0"/>
              <a:t>6</a:t>
            </a:r>
            <a:r>
              <a:rPr lang="ko-KR" altLang="en-US" sz="900" dirty="0"/>
              <a:t>세부터 예약 가능</a:t>
            </a:r>
          </a:p>
          <a:p>
            <a:endParaRPr lang="en-US" altLang="ko-KR" sz="500" dirty="0" smtClean="0"/>
          </a:p>
          <a:p>
            <a:r>
              <a:rPr lang="ko-KR" altLang="en-US" sz="1300" b="1" dirty="0" smtClean="0"/>
              <a:t>단체관람 프로그램</a:t>
            </a:r>
            <a:endParaRPr lang="en-US" altLang="ko-KR" sz="1300" b="1" dirty="0" smtClean="0"/>
          </a:p>
          <a:p>
            <a:r>
              <a:rPr lang="en-US" altLang="ko-KR" sz="900" b="1" dirty="0" smtClean="0"/>
              <a:t>- </a:t>
            </a:r>
            <a:r>
              <a:rPr lang="ko-KR" altLang="en-US" sz="900" b="1" dirty="0"/>
              <a:t>소요시간 </a:t>
            </a:r>
            <a:r>
              <a:rPr lang="en-US" altLang="ko-KR" sz="900" b="1" dirty="0"/>
              <a:t>: </a:t>
            </a:r>
            <a:r>
              <a:rPr lang="en-US" altLang="ko-KR" sz="900" dirty="0"/>
              <a:t>30</a:t>
            </a:r>
            <a:r>
              <a:rPr lang="ko-KR" altLang="en-US" sz="900" dirty="0"/>
              <a:t>분</a:t>
            </a:r>
            <a:r>
              <a:rPr lang="en-US" altLang="ko-KR" sz="900" dirty="0"/>
              <a:t>~60</a:t>
            </a:r>
            <a:r>
              <a:rPr lang="ko-KR" altLang="en-US" sz="900" dirty="0"/>
              <a:t>분</a:t>
            </a:r>
          </a:p>
          <a:p>
            <a:r>
              <a:rPr lang="en-US" altLang="ko-KR" sz="900" b="1" dirty="0"/>
              <a:t>- </a:t>
            </a:r>
            <a:r>
              <a:rPr lang="ko-KR" altLang="en-US" sz="900" b="1" dirty="0"/>
              <a:t>유</a:t>
            </a:r>
            <a:r>
              <a:rPr lang="en-US" altLang="ko-KR" sz="900" b="1" dirty="0"/>
              <a:t>․</a:t>
            </a:r>
            <a:r>
              <a:rPr lang="ko-KR" altLang="en-US" sz="900" b="1" dirty="0" err="1"/>
              <a:t>초등저학년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 err="1"/>
              <a:t>전시해설</a:t>
            </a:r>
            <a:r>
              <a:rPr lang="en-US" altLang="ko-KR" sz="900" dirty="0"/>
              <a:t>(15</a:t>
            </a:r>
            <a:r>
              <a:rPr lang="ko-KR" altLang="en-US" sz="900" dirty="0"/>
              <a:t>분</a:t>
            </a:r>
            <a:r>
              <a:rPr lang="en-US" altLang="ko-KR" sz="900" dirty="0"/>
              <a:t>) / </a:t>
            </a:r>
            <a:r>
              <a:rPr lang="ko-KR" altLang="en-US" sz="900" dirty="0"/>
              <a:t>독도우드아트</a:t>
            </a:r>
            <a:r>
              <a:rPr lang="en-US" altLang="ko-KR" sz="900" dirty="0"/>
              <a:t>(</a:t>
            </a:r>
            <a:r>
              <a:rPr lang="ko-KR" altLang="en-US" sz="900" dirty="0"/>
              <a:t>목걸이 만들기</a:t>
            </a:r>
            <a:r>
              <a:rPr lang="en-US" altLang="ko-KR" sz="900" dirty="0"/>
              <a:t>) </a:t>
            </a:r>
            <a:r>
              <a:rPr lang="ko-KR" altLang="en-US" sz="900" dirty="0"/>
              <a:t>체험</a:t>
            </a:r>
            <a:r>
              <a:rPr lang="en-US" altLang="ko-KR" sz="900" dirty="0"/>
              <a:t>(15</a:t>
            </a:r>
            <a:r>
              <a:rPr lang="ko-KR" altLang="en-US" sz="900" dirty="0"/>
              <a:t>분</a:t>
            </a:r>
            <a:r>
              <a:rPr lang="en-US" altLang="ko-KR" sz="900" dirty="0"/>
              <a:t>)</a:t>
            </a:r>
          </a:p>
          <a:p>
            <a:r>
              <a:rPr lang="en-US" altLang="ko-KR" sz="900" b="1" dirty="0"/>
              <a:t>- </a:t>
            </a:r>
            <a:r>
              <a:rPr lang="ko-KR" altLang="en-US" sz="900" b="1" dirty="0" err="1"/>
              <a:t>초등고학년</a:t>
            </a:r>
            <a:r>
              <a:rPr lang="en-US" altLang="ko-KR" sz="900" b="1" dirty="0"/>
              <a:t>(5-6</a:t>
            </a:r>
            <a:r>
              <a:rPr lang="ko-KR" altLang="en-US" sz="900" b="1" dirty="0"/>
              <a:t>학년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이상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 err="1"/>
              <a:t>전시해설</a:t>
            </a:r>
            <a:r>
              <a:rPr lang="en-US" altLang="ko-KR" sz="900" dirty="0"/>
              <a:t>(20</a:t>
            </a:r>
            <a:r>
              <a:rPr lang="ko-KR" altLang="en-US" sz="900" dirty="0"/>
              <a:t>분</a:t>
            </a:r>
            <a:r>
              <a:rPr lang="en-US" altLang="ko-KR" sz="900" dirty="0"/>
              <a:t>) / </a:t>
            </a:r>
            <a:r>
              <a:rPr lang="ko-KR" altLang="en-US" sz="900" dirty="0"/>
              <a:t>독도</a:t>
            </a:r>
            <a:r>
              <a:rPr lang="en-US" altLang="ko-KR" sz="900" dirty="0"/>
              <a:t>VR </a:t>
            </a:r>
            <a:r>
              <a:rPr lang="ko-KR" altLang="en-US" sz="900" dirty="0"/>
              <a:t>체험</a:t>
            </a:r>
            <a:r>
              <a:rPr lang="en-US" altLang="ko-KR" sz="900" dirty="0"/>
              <a:t>(20</a:t>
            </a:r>
            <a:r>
              <a:rPr lang="ko-KR" altLang="en-US" sz="900" dirty="0"/>
              <a:t>분</a:t>
            </a:r>
            <a:r>
              <a:rPr lang="en-US" altLang="ko-KR" sz="900" dirty="0"/>
              <a:t>) / </a:t>
            </a:r>
            <a:r>
              <a:rPr lang="ko-KR" altLang="en-US" sz="900" dirty="0" err="1"/>
              <a:t>체험학습지</a:t>
            </a:r>
            <a:r>
              <a:rPr lang="en-US" altLang="ko-KR" sz="900" dirty="0"/>
              <a:t>(20</a:t>
            </a:r>
            <a:r>
              <a:rPr lang="ko-KR" altLang="en-US" sz="900" dirty="0"/>
              <a:t>분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37753" y="-1310630"/>
            <a:ext cx="5968688" cy="715581"/>
            <a:chOff x="757378" y="4670551"/>
            <a:chExt cx="5968688" cy="715581"/>
          </a:xfrm>
        </p:grpSpPr>
        <p:sp>
          <p:nvSpPr>
            <p:cNvPr id="52" name="TextBox 51"/>
            <p:cNvSpPr txBox="1"/>
            <p:nvPr/>
          </p:nvSpPr>
          <p:spPr>
            <a:xfrm>
              <a:off x="2449057" y="4670551"/>
              <a:ext cx="4277009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en-US" altLang="ko-KR" sz="900" dirty="0"/>
                <a:t>· </a:t>
              </a:r>
              <a:r>
                <a:rPr lang="ko-KR" altLang="en-US" sz="900" dirty="0"/>
                <a:t>음식물 반입과 </a:t>
              </a:r>
              <a:r>
                <a:rPr lang="ko-KR" altLang="en-US" sz="900" dirty="0" err="1"/>
                <a:t>안내견</a:t>
              </a:r>
              <a:r>
                <a:rPr lang="ko-KR" altLang="en-US" sz="900" dirty="0"/>
                <a:t> 이외의 </a:t>
              </a:r>
              <a:r>
                <a:rPr lang="ko-KR" altLang="en-US" sz="900" dirty="0" smtClean="0"/>
                <a:t>애완동물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출입이 </a:t>
              </a:r>
              <a:r>
                <a:rPr lang="ko-KR" altLang="en-US" sz="900" dirty="0"/>
                <a:t>금지되어 있습니다</a:t>
              </a:r>
              <a:r>
                <a:rPr lang="en-US" altLang="ko-KR" sz="900" dirty="0"/>
                <a:t>.</a:t>
              </a:r>
            </a:p>
            <a:p>
              <a:pPr latinLnBrk="0">
                <a:lnSpc>
                  <a:spcPct val="150000"/>
                </a:lnSpc>
              </a:pPr>
              <a:r>
                <a:rPr lang="en-US" altLang="ko-KR" sz="900" dirty="0" smtClean="0"/>
                <a:t>· </a:t>
              </a:r>
              <a:r>
                <a:rPr lang="ko-KR" altLang="en-US" sz="900" dirty="0" smtClean="0"/>
                <a:t>플래쉬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삼각대 등을 이용한 촬영과 상업 목적의 촬영이 금지되어 있습니다</a:t>
              </a:r>
              <a:r>
                <a:rPr lang="en-US" altLang="ko-KR" sz="900" dirty="0"/>
                <a:t>.</a:t>
              </a:r>
            </a:p>
            <a:p>
              <a:pPr latinLnBrk="0">
                <a:lnSpc>
                  <a:spcPct val="150000"/>
                </a:lnSpc>
              </a:pPr>
              <a:r>
                <a:rPr lang="en-US" altLang="ko-KR" sz="900" dirty="0"/>
                <a:t>· </a:t>
              </a:r>
              <a:r>
                <a:rPr lang="ko-KR" altLang="en-US" sz="900" dirty="0" smtClean="0"/>
                <a:t>전시물이 </a:t>
              </a:r>
              <a:r>
                <a:rPr lang="ko-KR" altLang="en-US" sz="900" dirty="0"/>
                <a:t>손상되지 않도록 손으로 만지는 행동을 자제해 주세요</a:t>
              </a:r>
              <a:r>
                <a:rPr lang="en-US" altLang="ko-KR" sz="900" dirty="0"/>
                <a:t>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7378" y="4671099"/>
              <a:ext cx="2586947" cy="35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ko-KR" altLang="en-US" sz="1300" b="1" dirty="0" err="1"/>
                <a:t>관람시</a:t>
              </a:r>
              <a:r>
                <a:rPr lang="ko-KR" altLang="en-US" sz="1300" b="1" dirty="0"/>
                <a:t> </a:t>
              </a:r>
              <a:r>
                <a:rPr lang="ko-KR" altLang="en-US" sz="1300" b="1" dirty="0" smtClean="0"/>
                <a:t>주의사항</a:t>
              </a:r>
              <a:endParaRPr lang="en-US" altLang="ko-KR" sz="1300" b="1" dirty="0" smtClean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18661" y="1834841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관람예약은</a:t>
            </a:r>
            <a:r>
              <a:rPr lang="ko-KR" altLang="en-US" b="1" dirty="0"/>
              <a:t> </a:t>
            </a:r>
            <a:r>
              <a:rPr lang="ko-KR" altLang="en-US" b="1" dirty="0">
                <a:solidFill>
                  <a:srgbClr val="009999"/>
                </a:solidFill>
              </a:rPr>
              <a:t>전시 해설 예약</a:t>
            </a:r>
            <a:r>
              <a:rPr lang="en-US" altLang="ko-KR" b="1" dirty="0">
                <a:solidFill>
                  <a:srgbClr val="009999"/>
                </a:solidFill>
              </a:rPr>
              <a:t>(</a:t>
            </a:r>
            <a:r>
              <a:rPr lang="ko-KR" altLang="en-US" b="1" dirty="0">
                <a:solidFill>
                  <a:srgbClr val="009999"/>
                </a:solidFill>
              </a:rPr>
              <a:t>단체</a:t>
            </a:r>
            <a:r>
              <a:rPr lang="en-US" altLang="ko-KR" b="1" dirty="0">
                <a:solidFill>
                  <a:srgbClr val="009999"/>
                </a:solidFill>
              </a:rPr>
              <a:t>)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ko-KR" altLang="en-US" b="1" dirty="0"/>
              <a:t>개인은 예약 없이 관람이 가능합니다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300439" y="2625709"/>
            <a:ext cx="1547007" cy="573636"/>
            <a:chOff x="3300439" y="2578084"/>
            <a:chExt cx="1547007" cy="573636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3300439" y="2578084"/>
              <a:ext cx="1547007" cy="573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56625" y="2734097"/>
              <a:ext cx="12346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예약확인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취소↗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996286" y="2625709"/>
            <a:ext cx="1547007" cy="573636"/>
            <a:chOff x="4996286" y="2578084"/>
            <a:chExt cx="1547007" cy="57363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996286" y="2578084"/>
              <a:ext cx="1547007" cy="573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83732" y="2734097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009999"/>
                  </a:solidFill>
                </a:rPr>
                <a:t>단체예약하기↗</a:t>
              </a:r>
              <a:endParaRPr lang="ko-KR" altLang="en-US" sz="1100" b="1" dirty="0">
                <a:solidFill>
                  <a:srgbClr val="0099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0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3-1-1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747169"/>
            <a:ext cx="7900137" cy="4234636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2552584" y="2748269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431139" y="3164005"/>
            <a:ext cx="4073551" cy="1440400"/>
            <a:chOff x="4087738" y="2748269"/>
            <a:chExt cx="4073551" cy="1440400"/>
          </a:xfrm>
          <a:solidFill>
            <a:schemeClr val="bg1"/>
          </a:solidFill>
        </p:grpSpPr>
        <p:sp>
          <p:nvSpPr>
            <p:cNvPr id="74" name="TextBox 73"/>
            <p:cNvSpPr txBox="1"/>
            <p:nvPr/>
          </p:nvSpPr>
          <p:spPr>
            <a:xfrm>
              <a:off x="4087738" y="2748269"/>
              <a:ext cx="2380780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/>
                <a:t>독도의 소개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87738" y="3403839"/>
              <a:ext cx="4073551" cy="7848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독도 실시간 영상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독도의 </a:t>
              </a:r>
              <a:r>
                <a:rPr lang="ko-KR" altLang="en-US" sz="1000" dirty="0" err="1"/>
                <a:t>지리･생성･기후</a:t>
              </a:r>
              <a:r>
                <a:rPr lang="ko-KR" altLang="en-US" sz="1000" dirty="0"/>
                <a:t> 등 독도의 자연에 대한</a:t>
              </a:r>
              <a:br>
                <a:rPr lang="ko-KR" altLang="en-US" sz="1000" dirty="0"/>
              </a:br>
              <a:r>
                <a:rPr lang="ko-KR" altLang="en-US" sz="1000" dirty="0"/>
                <a:t>정보를 알 수 있으며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특히 실제 독도 크기의 </a:t>
              </a:r>
              <a:r>
                <a:rPr lang="en-US" altLang="ko-KR" sz="1000" dirty="0"/>
                <a:t>1/500</a:t>
              </a:r>
              <a:r>
                <a:rPr lang="ko-KR" altLang="en-US" sz="1000" dirty="0"/>
                <a:t>로 축소한 모형을</a:t>
              </a:r>
              <a:br>
                <a:rPr lang="ko-KR" altLang="en-US" sz="1000" dirty="0"/>
              </a:br>
              <a:r>
                <a:rPr lang="ko-KR" altLang="en-US" sz="1000" dirty="0"/>
                <a:t>전시하여 독도를 보다 더 생생하게 느끼고 이해할 수 있습니다</a:t>
              </a:r>
              <a:r>
                <a:rPr lang="en-US" altLang="ko-KR" sz="1000" dirty="0"/>
                <a:t>.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23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64164" y="1747169"/>
            <a:ext cx="7900137" cy="4234636"/>
            <a:chOff x="778158" y="1793890"/>
            <a:chExt cx="2605157" cy="2499508"/>
          </a:xfrm>
        </p:grpSpPr>
        <p:sp>
          <p:nvSpPr>
            <p:cNvPr id="41" name="직사각형 40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3-1-2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552584" y="2748269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435284" y="3164005"/>
            <a:ext cx="4878259" cy="2132898"/>
            <a:chOff x="4087738" y="2748269"/>
            <a:chExt cx="4878259" cy="2132898"/>
          </a:xfrm>
          <a:solidFill>
            <a:schemeClr val="bg1"/>
          </a:solidFill>
        </p:grpSpPr>
        <p:sp>
          <p:nvSpPr>
            <p:cNvPr id="74" name="TextBox 73"/>
            <p:cNvSpPr txBox="1"/>
            <p:nvPr/>
          </p:nvSpPr>
          <p:spPr>
            <a:xfrm>
              <a:off x="4087738" y="2748269"/>
              <a:ext cx="2380780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/>
                <a:t>독도의 역사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87738" y="3403839"/>
              <a:ext cx="4878259" cy="147732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독도가 우리의 역사 속에 등장하기 시작한 </a:t>
              </a:r>
              <a:r>
                <a:rPr lang="en-US" altLang="ko-KR" sz="1000" dirty="0"/>
                <a:t>1500</a:t>
              </a:r>
              <a:r>
                <a:rPr lang="ko-KR" altLang="en-US" sz="1000" dirty="0"/>
                <a:t>여 년 전부터 현재에 이르는</a:t>
              </a:r>
              <a:br>
                <a:rPr lang="ko-KR" altLang="en-US" sz="1000" dirty="0"/>
              </a:br>
              <a:r>
                <a:rPr lang="ko-KR" altLang="en-US" sz="1000" dirty="0"/>
                <a:t>독도의 역사를 제대로 이해할 수 있도록 전시물을 구성하였습니다</a:t>
              </a:r>
              <a:r>
                <a:rPr lang="en-US" altLang="ko-KR" sz="1000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0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국내외의 </a:t>
              </a:r>
              <a:r>
                <a:rPr lang="ko-KR" altLang="en-US" sz="1000" dirty="0"/>
                <a:t>사료와 지도 등을 통해 독도가 역사적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지리적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국제법적으로 우리나라의</a:t>
              </a:r>
              <a:br>
                <a:rPr lang="ko-KR" altLang="en-US" sz="1000" dirty="0"/>
              </a:br>
              <a:r>
                <a:rPr lang="ko-KR" altLang="en-US" sz="1000" dirty="0"/>
                <a:t>영토임을 확인할 수 있습니다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아울러 일본 교과서와 우리나라 「독도 바로 알기」</a:t>
              </a:r>
              <a:br>
                <a:rPr lang="ko-KR" altLang="en-US" sz="1000" dirty="0"/>
              </a:br>
              <a:r>
                <a:rPr lang="ko-KR" altLang="en-US" sz="1000" dirty="0"/>
                <a:t>교재를 함께 전시하여 일본의 부당한 </a:t>
              </a:r>
              <a:r>
                <a:rPr lang="ko-KR" altLang="en-US" sz="1000" dirty="0" err="1"/>
                <a:t>독도역사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왜곡실태를</a:t>
              </a:r>
              <a:r>
                <a:rPr lang="ko-KR" altLang="en-US" sz="1000" dirty="0"/>
                <a:t> 확인할 수 있습니다</a:t>
              </a:r>
              <a:r>
                <a:rPr lang="en-US" altLang="ko-KR" sz="1000" dirty="0"/>
                <a:t>.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83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64164" y="1747169"/>
            <a:ext cx="7900137" cy="4234636"/>
            <a:chOff x="778158" y="1793890"/>
            <a:chExt cx="2605157" cy="2499508"/>
          </a:xfrm>
        </p:grpSpPr>
        <p:sp>
          <p:nvSpPr>
            <p:cNvPr id="41" name="직사각형 40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3-1-3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552584" y="2748269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435284" y="3164005"/>
            <a:ext cx="4878259" cy="1872313"/>
            <a:chOff x="4087738" y="2748269"/>
            <a:chExt cx="4878259" cy="1872313"/>
          </a:xfrm>
          <a:solidFill>
            <a:schemeClr val="bg1"/>
          </a:solidFill>
        </p:grpSpPr>
        <p:sp>
          <p:nvSpPr>
            <p:cNvPr id="74" name="TextBox 73"/>
            <p:cNvSpPr txBox="1"/>
            <p:nvPr/>
          </p:nvSpPr>
          <p:spPr>
            <a:xfrm>
              <a:off x="4087738" y="2748269"/>
              <a:ext cx="141577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 smtClean="0"/>
                <a:t>체험존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87738" y="3403839"/>
              <a:ext cx="4878259" cy="121674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독도의 </a:t>
              </a:r>
              <a:r>
                <a:rPr lang="en-US" altLang="ko-KR" sz="1000" dirty="0"/>
                <a:t>25</a:t>
              </a:r>
              <a:r>
                <a:rPr lang="ko-KR" altLang="en-US" sz="1000" dirty="0"/>
                <a:t>개 지점에서 촬영하여 제작된 </a:t>
              </a:r>
              <a:r>
                <a:rPr lang="en-US" altLang="ko-KR" sz="1000" dirty="0"/>
                <a:t>VR</a:t>
              </a:r>
              <a:r>
                <a:rPr lang="ko-KR" altLang="en-US" sz="1000" dirty="0"/>
                <a:t>영상을 통해 독도의 아름답고</a:t>
              </a:r>
              <a:br>
                <a:rPr lang="ko-KR" altLang="en-US" sz="1000" dirty="0"/>
              </a:br>
              <a:r>
                <a:rPr lang="ko-KR" altLang="en-US" sz="1000" dirty="0"/>
                <a:t>다양한 모습을 보다 가깝고 생생하게 체험할 수 있는 독도 가상현실</a:t>
              </a:r>
              <a:r>
                <a:rPr lang="en-US" altLang="ko-KR" sz="1000" dirty="0"/>
                <a:t>(VR) </a:t>
              </a:r>
              <a:r>
                <a:rPr lang="ko-KR" altLang="en-US" sz="1000" dirty="0"/>
                <a:t>영상</a:t>
              </a:r>
              <a:r>
                <a:rPr lang="en-US" altLang="ko-KR" sz="1000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en-US" altLang="ko-KR" sz="1000" dirty="0"/>
                <a:t>‘</a:t>
              </a:r>
              <a:r>
                <a:rPr lang="ko-KR" altLang="en-US" sz="1000" dirty="0" err="1"/>
                <a:t>독도신문’속에서</a:t>
              </a:r>
              <a:r>
                <a:rPr lang="ko-KR" altLang="en-US" sz="1000" dirty="0"/>
                <a:t> 독도 수호의 주인공이 되는 체험과 </a:t>
              </a:r>
              <a:r>
                <a:rPr lang="ko-KR" altLang="en-US" sz="1000" dirty="0" err="1"/>
                <a:t>독도자료</a:t>
              </a:r>
              <a:r>
                <a:rPr lang="ko-KR" altLang="en-US" sz="1000" dirty="0"/>
                <a:t> 이메일 전송 기능을</a:t>
              </a:r>
              <a:br>
                <a:rPr lang="ko-KR" altLang="en-US" sz="1000" dirty="0"/>
              </a:br>
              <a:r>
                <a:rPr lang="ko-KR" altLang="en-US" sz="1000" dirty="0"/>
                <a:t>통해 독도 학습에 대한 흥미를 높일 수 있는 </a:t>
              </a:r>
              <a:r>
                <a:rPr lang="ko-KR" altLang="en-US" sz="1000" dirty="0" err="1"/>
                <a:t>독도신문</a:t>
              </a:r>
              <a:r>
                <a:rPr lang="ko-KR" altLang="en-US" sz="1000" dirty="0"/>
                <a:t> 포토시스템이 있습니다</a:t>
              </a:r>
              <a:r>
                <a:rPr lang="en-US" altLang="ko-KR" sz="1000" dirty="0"/>
                <a:t>.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89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64164" y="1747169"/>
            <a:ext cx="7900137" cy="4234636"/>
            <a:chOff x="778158" y="1793890"/>
            <a:chExt cx="2605157" cy="2499508"/>
          </a:xfrm>
        </p:grpSpPr>
        <p:sp>
          <p:nvSpPr>
            <p:cNvPr id="41" name="직사각형 40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3-1-4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552584" y="2748269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435284" y="3164005"/>
            <a:ext cx="3538148" cy="1179816"/>
            <a:chOff x="4087738" y="2748269"/>
            <a:chExt cx="3538148" cy="1179816"/>
          </a:xfrm>
        </p:grpSpPr>
        <p:sp>
          <p:nvSpPr>
            <p:cNvPr id="74" name="TextBox 73"/>
            <p:cNvSpPr txBox="1"/>
            <p:nvPr/>
          </p:nvSpPr>
          <p:spPr>
            <a:xfrm>
              <a:off x="4087738" y="2748269"/>
              <a:ext cx="14157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/>
                <a:t>영상관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87738" y="3403839"/>
              <a:ext cx="3538148" cy="5242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외교부 독도 홍보 </a:t>
              </a:r>
              <a:r>
                <a:rPr lang="ko-KR" altLang="en-US" sz="1000" dirty="0" err="1"/>
                <a:t>영상‘대한민국의</a:t>
              </a:r>
              <a:r>
                <a:rPr lang="ko-KR" altLang="en-US" sz="1000" dirty="0"/>
                <a:t> 아름다운 영토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독도’ 및</a:t>
              </a:r>
              <a:br>
                <a:rPr lang="ko-KR" altLang="en-US" sz="1000" dirty="0"/>
              </a:br>
              <a:r>
                <a:rPr lang="ko-KR" altLang="en-US" sz="1000" dirty="0" err="1"/>
                <a:t>경상북도콘텐츠진흥원의‘독도수비대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강치’애니메이션</a:t>
              </a:r>
              <a:r>
                <a:rPr lang="ko-KR" altLang="en-US" sz="1000" dirty="0"/>
                <a:t> 상영</a:t>
              </a:r>
              <a:endParaRPr lang="en-US" altLang="ko-KR" sz="10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50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510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0-1-1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8"/>
            <a:ext cx="7900137" cy="4307103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531014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3833872" y="4622066"/>
            <a:ext cx="1560720" cy="460407"/>
            <a:chOff x="6353666" y="-1021762"/>
            <a:chExt cx="1881637" cy="46040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353666" y="-1021762"/>
              <a:ext cx="1881637" cy="4604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40299" y="-933927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전시안내</a:t>
              </a:r>
              <a:r>
                <a:rPr lang="ko-KR" altLang="en-US" sz="1200" dirty="0" smtClean="0"/>
                <a:t> 보기↗</a:t>
              </a:r>
              <a:endParaRPr lang="ko-KR" altLang="en-US" sz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73434" y="5559908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SCROLL</a:t>
            </a:r>
            <a:endParaRPr lang="ko-KR" altLang="en-US" sz="11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268440" y="2143183"/>
            <a:ext cx="2691584" cy="1263446"/>
            <a:chOff x="3863087" y="2230267"/>
            <a:chExt cx="2691584" cy="1263446"/>
          </a:xfrm>
        </p:grpSpPr>
        <p:sp>
          <p:nvSpPr>
            <p:cNvPr id="74" name="TextBox 73"/>
            <p:cNvSpPr txBox="1"/>
            <p:nvPr/>
          </p:nvSpPr>
          <p:spPr>
            <a:xfrm>
              <a:off x="4305000" y="2522344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b="1" dirty="0" smtClean="0"/>
                <a:t>독도</a:t>
              </a:r>
              <a:endParaRPr lang="ko-KR" altLang="en-US" sz="40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63087" y="223026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대한민국</a:t>
              </a:r>
              <a:endParaRPr lang="ko-KR" altLang="en-US" sz="16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61579" y="3155159"/>
              <a:ext cx="169309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세종에서 만나다</a:t>
              </a:r>
              <a:endParaRPr lang="ko-KR" altLang="en-US" sz="16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639294" y="4134324"/>
            <a:ext cx="1949876" cy="208101"/>
            <a:chOff x="3281352" y="4479919"/>
            <a:chExt cx="3589348" cy="383074"/>
          </a:xfrm>
        </p:grpSpPr>
        <p:sp>
          <p:nvSpPr>
            <p:cNvPr id="35" name="직사각형 34"/>
            <p:cNvSpPr/>
            <p:nvPr/>
          </p:nvSpPr>
          <p:spPr>
            <a:xfrm>
              <a:off x="3749040" y="4479919"/>
              <a:ext cx="2653972" cy="111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281352" y="4751861"/>
              <a:ext cx="3589348" cy="111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305076" y="3750581"/>
            <a:ext cx="6718128" cy="369332"/>
            <a:chOff x="1305076" y="3750581"/>
            <a:chExt cx="6718128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1305076" y="3750581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76634" y="3750581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984813" y="1793888"/>
            <a:ext cx="2605157" cy="3285380"/>
            <a:chOff x="8984813" y="1793888"/>
            <a:chExt cx="2605157" cy="2499509"/>
          </a:xfrm>
        </p:grpSpPr>
        <p:sp>
          <p:nvSpPr>
            <p:cNvPr id="86" name="직사각형 85"/>
            <p:cNvSpPr/>
            <p:nvPr/>
          </p:nvSpPr>
          <p:spPr>
            <a:xfrm>
              <a:off x="8984813" y="1793889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8984813" y="1793889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8984813" y="1793888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9773192" y="3371569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946593" y="5313466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SCROLL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8923137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grpSp>
        <p:nvGrpSpPr>
          <p:cNvPr id="97" name="그룹 96"/>
          <p:cNvGrpSpPr/>
          <p:nvPr/>
        </p:nvGrpSpPr>
        <p:grpSpPr>
          <a:xfrm>
            <a:off x="9413014" y="1992627"/>
            <a:ext cx="2040953" cy="1077697"/>
            <a:chOff x="4146062" y="2230267"/>
            <a:chExt cx="2040953" cy="1077697"/>
          </a:xfrm>
        </p:grpSpPr>
        <p:sp>
          <p:nvSpPr>
            <p:cNvPr id="98" name="TextBox 97"/>
            <p:cNvSpPr txBox="1"/>
            <p:nvPr/>
          </p:nvSpPr>
          <p:spPr>
            <a:xfrm>
              <a:off x="4407592" y="2522344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독도</a:t>
              </a:r>
              <a:endParaRPr lang="ko-KR" altLang="en-US" sz="3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46062" y="223026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대한민국</a:t>
              </a:r>
              <a:endParaRPr lang="ko-KR" alt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0629" y="3030965"/>
              <a:ext cx="13163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세종에서 만나다</a:t>
              </a:r>
              <a:endParaRPr lang="ko-KR" altLang="en-US" sz="1200" b="1" dirty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9507031" y="4132065"/>
            <a:ext cx="1560720" cy="460407"/>
            <a:chOff x="6353666" y="-1021762"/>
            <a:chExt cx="1881637" cy="460407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6353666" y="-1021762"/>
              <a:ext cx="1881637" cy="4604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40299" y="-933927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전시안내</a:t>
              </a:r>
              <a:r>
                <a:rPr lang="ko-KR" altLang="en-US" sz="1200" dirty="0" smtClean="0"/>
                <a:t> 보기↗</a:t>
              </a:r>
              <a:endParaRPr lang="ko-KR" altLang="en-US" sz="12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1244636" y="1437565"/>
            <a:ext cx="328667" cy="246608"/>
            <a:chOff x="11204551" y="1366319"/>
            <a:chExt cx="385419" cy="289191"/>
          </a:xfrm>
        </p:grpSpPr>
        <p:sp>
          <p:nvSpPr>
            <p:cNvPr id="48" name="직사각형 47"/>
            <p:cNvSpPr/>
            <p:nvPr/>
          </p:nvSpPr>
          <p:spPr>
            <a:xfrm>
              <a:off x="11204551" y="1366319"/>
              <a:ext cx="3854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1204551" y="1488055"/>
              <a:ext cx="3854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1204551" y="1609791"/>
              <a:ext cx="3854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0983882" y="5260151"/>
            <a:ext cx="861123" cy="861123"/>
            <a:chOff x="4907575" y="1593035"/>
            <a:chExt cx="848561" cy="848561"/>
          </a:xfrm>
        </p:grpSpPr>
        <p:sp>
          <p:nvSpPr>
            <p:cNvPr id="112" name="타원 111"/>
            <p:cNvSpPr/>
            <p:nvPr/>
          </p:nvSpPr>
          <p:spPr>
            <a:xfrm>
              <a:off x="4907575" y="1593035"/>
              <a:ext cx="848561" cy="848561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972798" y="1840120"/>
              <a:ext cx="718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단체예약신청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14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4-1-1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67467"/>
            <a:ext cx="2298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50348" y="-1967920"/>
            <a:ext cx="243257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독도의 미래를 생각하는 공간으로 앞으로도 지속적으로 활용되기를 바랍니다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04180" y="2748269"/>
            <a:ext cx="2020104" cy="858261"/>
            <a:chOff x="3604180" y="2995691"/>
            <a:chExt cx="2020104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701164" y="299569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/>
                <a:t>독도현황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33009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독도현황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독도사진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4-1-1-1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독도자료실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독도현황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97658" y="2890583"/>
            <a:ext cx="3719427" cy="3004653"/>
            <a:chOff x="697658" y="1826064"/>
            <a:chExt cx="2605157" cy="917699"/>
          </a:xfrm>
        </p:grpSpPr>
        <p:sp>
          <p:nvSpPr>
            <p:cNvPr id="357" name="직사각형 356"/>
            <p:cNvSpPr/>
            <p:nvPr/>
          </p:nvSpPr>
          <p:spPr>
            <a:xfrm>
              <a:off x="697658" y="1826064"/>
              <a:ext cx="2605157" cy="91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/>
          <p:cNvSpPr txBox="1"/>
          <p:nvPr/>
        </p:nvSpPr>
        <p:spPr>
          <a:xfrm>
            <a:off x="2059802" y="4286619"/>
            <a:ext cx="985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664630" y="2890581"/>
            <a:ext cx="3570673" cy="3004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01400" y="2477769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9999"/>
                </a:solidFill>
              </a:rPr>
              <a:t>독도의 위치 </a:t>
            </a:r>
            <a:r>
              <a:rPr lang="ko-KR" altLang="en-US" b="1" dirty="0" err="1" smtClean="0"/>
              <a:t>바로알기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568885" y="1790151"/>
            <a:ext cx="6090695" cy="555161"/>
            <a:chOff x="1756306" y="2409691"/>
            <a:chExt cx="6090695" cy="555161"/>
          </a:xfrm>
        </p:grpSpPr>
        <p:grpSp>
          <p:nvGrpSpPr>
            <p:cNvPr id="12" name="그룹 11"/>
            <p:cNvGrpSpPr/>
            <p:nvPr/>
          </p:nvGrpSpPr>
          <p:grpSpPr>
            <a:xfrm>
              <a:off x="1756306" y="2409691"/>
              <a:ext cx="1817508" cy="555161"/>
              <a:chOff x="496656" y="2409691"/>
              <a:chExt cx="1817508" cy="55516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496656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16500" y="2560455"/>
                <a:ext cx="1177820" cy="253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위치</a:t>
                </a:r>
                <a:endParaRPr lang="ko-KR" altLang="en-US" sz="10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92900" y="2409691"/>
              <a:ext cx="1817508" cy="555161"/>
              <a:chOff x="2620685" y="2409691"/>
              <a:chExt cx="1817508" cy="55516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620685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782546" y="2564161"/>
                <a:ext cx="1493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지형과 지명</a:t>
                </a:r>
                <a:endParaRPr lang="ko-KR" altLang="en-US" sz="10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029493" y="2409691"/>
              <a:ext cx="1817508" cy="555161"/>
              <a:chOff x="5310479" y="2409691"/>
              <a:chExt cx="1817508" cy="555161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310479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675357" y="2564161"/>
                <a:ext cx="10877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생성</a:t>
                </a:r>
                <a:endParaRPr lang="ko-KR" altLang="en-US" sz="1000" dirty="0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4720789" y="2917499"/>
            <a:ext cx="3458354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>
                <a:solidFill>
                  <a:srgbClr val="000000"/>
                </a:solidFill>
                <a:latin typeface="Noto Sans KR"/>
              </a:rPr>
              <a:t>수리적 </a:t>
            </a:r>
            <a:r>
              <a:rPr lang="ko-KR" altLang="en-US" sz="1300" b="1" dirty="0" smtClean="0">
                <a:solidFill>
                  <a:srgbClr val="000000"/>
                </a:solidFill>
                <a:latin typeface="Noto Sans KR"/>
              </a:rPr>
              <a:t>위치</a:t>
            </a:r>
            <a:endParaRPr lang="en-US" altLang="ko-KR" sz="1300" b="1" dirty="0" smtClean="0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000000"/>
                </a:solidFill>
                <a:latin typeface="Noto Sans KR"/>
              </a:rPr>
              <a:t>- </a:t>
            </a:r>
            <a:r>
              <a:rPr lang="ko-KR" altLang="en-US" sz="900" dirty="0">
                <a:solidFill>
                  <a:srgbClr val="000000"/>
                </a:solidFill>
                <a:latin typeface="Noto Sans KR"/>
              </a:rPr>
              <a:t>동도 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: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북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37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도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14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분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26.8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초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,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동경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131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도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52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분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10.4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초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Noto Sans KR"/>
              </a:rPr>
              <a:t>- </a:t>
            </a:r>
            <a:r>
              <a:rPr lang="ko-KR" altLang="en-US" sz="900" dirty="0">
                <a:solidFill>
                  <a:srgbClr val="000000"/>
                </a:solidFill>
                <a:latin typeface="Noto Sans KR"/>
              </a:rPr>
              <a:t>서도 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: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북위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37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도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14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분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30.6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초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,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동경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131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도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51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분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54.6</a:t>
            </a:r>
            <a:r>
              <a:rPr lang="ko-KR" altLang="en-US" sz="900" dirty="0" smtClean="0">
                <a:solidFill>
                  <a:srgbClr val="444444"/>
                </a:solidFill>
                <a:latin typeface="Noto Sans KR"/>
              </a:rPr>
              <a:t>초</a:t>
            </a:r>
            <a:endParaRPr lang="en-US" altLang="ko-KR" sz="900" dirty="0" smtClean="0">
              <a:solidFill>
                <a:srgbClr val="444444"/>
              </a:solidFill>
              <a:latin typeface="Noto Sans KR"/>
            </a:endParaRPr>
          </a:p>
          <a:p>
            <a:endParaRPr lang="ko-KR" altLang="en-US" sz="900" dirty="0">
              <a:solidFill>
                <a:srgbClr val="444444"/>
              </a:solidFill>
              <a:latin typeface="Noto Sans KR"/>
            </a:endParaRPr>
          </a:p>
          <a:p>
            <a:r>
              <a:rPr lang="ko-KR" altLang="en-US" sz="1300" b="1" dirty="0">
                <a:solidFill>
                  <a:srgbClr val="000000"/>
                </a:solidFill>
                <a:latin typeface="Noto Sans KR"/>
              </a:rPr>
              <a:t>지리적 </a:t>
            </a:r>
            <a:r>
              <a:rPr lang="ko-KR" altLang="en-US" sz="1300" b="1" dirty="0" smtClean="0">
                <a:solidFill>
                  <a:srgbClr val="000000"/>
                </a:solidFill>
                <a:latin typeface="Noto Sans KR"/>
              </a:rPr>
              <a:t>위치</a:t>
            </a:r>
            <a:endParaRPr lang="en-US" altLang="ko-KR" sz="1300" b="1" dirty="0" smtClean="0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444444"/>
                </a:solidFill>
                <a:latin typeface="Noto Sans KR"/>
              </a:rPr>
              <a:t>-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경북 울진군 </a:t>
            </a:r>
            <a:r>
              <a:rPr lang="ko-KR" altLang="en-US" sz="900" dirty="0" err="1">
                <a:solidFill>
                  <a:srgbClr val="444444"/>
                </a:solidFill>
                <a:latin typeface="Noto Sans KR"/>
              </a:rPr>
              <a:t>죽변에서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 동쪽으로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216.8km(117.1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해리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)</a:t>
            </a:r>
          </a:p>
          <a:p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-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울릉도에서 동남쪽으로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87.4km(47.2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해리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)</a:t>
            </a:r>
          </a:p>
          <a:p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-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일본 </a:t>
            </a:r>
            <a:r>
              <a:rPr lang="ko-KR" altLang="en-US" sz="900" dirty="0" err="1">
                <a:solidFill>
                  <a:srgbClr val="444444"/>
                </a:solidFill>
                <a:latin typeface="Noto Sans KR"/>
              </a:rPr>
              <a:t>시마네현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 </a:t>
            </a:r>
            <a:r>
              <a:rPr lang="ko-KR" altLang="en-US" sz="900" dirty="0" err="1">
                <a:solidFill>
                  <a:srgbClr val="444444"/>
                </a:solidFill>
                <a:latin typeface="Noto Sans KR"/>
              </a:rPr>
              <a:t>오키섬에서는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157.5km(85.0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해리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)</a:t>
            </a:r>
          </a:p>
          <a:p>
            <a:r>
              <a:rPr lang="en-US" altLang="ko-KR" sz="900" dirty="0">
                <a:solidFill>
                  <a:srgbClr val="737373"/>
                </a:solidFill>
                <a:latin typeface="Noto Sans KR"/>
              </a:rPr>
              <a:t>※ </a:t>
            </a:r>
            <a:r>
              <a:rPr lang="ko-KR" altLang="en-US" sz="900" dirty="0">
                <a:solidFill>
                  <a:srgbClr val="737373"/>
                </a:solidFill>
                <a:latin typeface="Noto Sans KR"/>
              </a:rPr>
              <a:t>해리</a:t>
            </a:r>
            <a:r>
              <a:rPr lang="en-US" altLang="ko-KR" sz="900" dirty="0">
                <a:solidFill>
                  <a:srgbClr val="737373"/>
                </a:solidFill>
                <a:latin typeface="Noto Sans KR"/>
              </a:rPr>
              <a:t>(</a:t>
            </a:r>
            <a:r>
              <a:rPr lang="ko-KR" altLang="en-US" sz="900" dirty="0">
                <a:solidFill>
                  <a:srgbClr val="737373"/>
                </a:solidFill>
                <a:latin typeface="Noto Sans KR"/>
              </a:rPr>
              <a:t>海里</a:t>
            </a:r>
            <a:r>
              <a:rPr lang="en-US" altLang="ko-KR" sz="900" dirty="0">
                <a:solidFill>
                  <a:srgbClr val="737373"/>
                </a:solidFill>
                <a:latin typeface="Noto Sans KR"/>
              </a:rPr>
              <a:t>) = 1.852km</a:t>
            </a:r>
          </a:p>
          <a:p>
            <a:r>
              <a:rPr lang="en-US" altLang="ko-KR" sz="900" dirty="0">
                <a:solidFill>
                  <a:srgbClr val="737373"/>
                </a:solidFill>
                <a:latin typeface="Noto Sans KR"/>
              </a:rPr>
              <a:t>※ </a:t>
            </a:r>
            <a:r>
              <a:rPr lang="ko-KR" altLang="en-US" sz="900" dirty="0">
                <a:solidFill>
                  <a:srgbClr val="737373"/>
                </a:solidFill>
                <a:latin typeface="Noto Sans KR"/>
              </a:rPr>
              <a:t>울릉도에서 독도까지의 거리는 </a:t>
            </a:r>
            <a:r>
              <a:rPr lang="ko-KR" altLang="en-US" sz="900" dirty="0" err="1">
                <a:solidFill>
                  <a:srgbClr val="737373"/>
                </a:solidFill>
                <a:latin typeface="Noto Sans KR"/>
              </a:rPr>
              <a:t>오키섬에서</a:t>
            </a:r>
            <a:r>
              <a:rPr lang="ko-KR" altLang="en-US" sz="900" dirty="0">
                <a:solidFill>
                  <a:srgbClr val="737373"/>
                </a:solidFill>
                <a:latin typeface="Noto Sans KR"/>
              </a:rPr>
              <a:t> 독도까지의 거리보다 약 </a:t>
            </a:r>
            <a:r>
              <a:rPr lang="en-US" altLang="ko-KR" sz="900" dirty="0">
                <a:solidFill>
                  <a:srgbClr val="737373"/>
                </a:solidFill>
                <a:latin typeface="Noto Sans KR"/>
              </a:rPr>
              <a:t>1.8km </a:t>
            </a:r>
            <a:r>
              <a:rPr lang="ko-KR" altLang="en-US" sz="900" dirty="0">
                <a:solidFill>
                  <a:srgbClr val="737373"/>
                </a:solidFill>
                <a:latin typeface="Noto Sans KR"/>
              </a:rPr>
              <a:t>가깝다</a:t>
            </a:r>
            <a:r>
              <a:rPr lang="en-US" altLang="ko-KR" sz="900" dirty="0" smtClean="0">
                <a:solidFill>
                  <a:srgbClr val="737373"/>
                </a:solidFill>
                <a:latin typeface="Noto Sans KR"/>
              </a:rPr>
              <a:t>.</a:t>
            </a:r>
          </a:p>
          <a:p>
            <a:endParaRPr lang="en-US" altLang="ko-KR" sz="900" dirty="0">
              <a:solidFill>
                <a:srgbClr val="737373"/>
              </a:solidFill>
              <a:latin typeface="Noto Sans KR"/>
            </a:endParaRPr>
          </a:p>
          <a:p>
            <a:r>
              <a:rPr lang="ko-KR" altLang="en-US" sz="1300" b="1" dirty="0">
                <a:solidFill>
                  <a:srgbClr val="000000"/>
                </a:solidFill>
                <a:latin typeface="Noto Sans KR"/>
              </a:rPr>
              <a:t>행정적 </a:t>
            </a:r>
            <a:r>
              <a:rPr lang="ko-KR" altLang="en-US" sz="1300" b="1" dirty="0" smtClean="0">
                <a:solidFill>
                  <a:srgbClr val="000000"/>
                </a:solidFill>
                <a:latin typeface="Noto Sans KR"/>
              </a:rPr>
              <a:t>위치</a:t>
            </a:r>
            <a:endParaRPr lang="en-US" altLang="ko-KR" sz="1300" b="1" dirty="0" smtClean="0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rgbClr val="099789"/>
                </a:solidFill>
                <a:latin typeface="Noto Sans KR"/>
              </a:rPr>
              <a:t>경상북도 </a:t>
            </a:r>
            <a:r>
              <a:rPr lang="ko-KR" altLang="en-US" sz="900" dirty="0">
                <a:solidFill>
                  <a:srgbClr val="099789"/>
                </a:solidFill>
                <a:latin typeface="Noto Sans KR"/>
              </a:rPr>
              <a:t>울릉군 </a:t>
            </a:r>
            <a:r>
              <a:rPr lang="ko-KR" altLang="en-US" sz="900" dirty="0" err="1">
                <a:solidFill>
                  <a:srgbClr val="099789"/>
                </a:solidFill>
                <a:latin typeface="Noto Sans KR"/>
              </a:rPr>
              <a:t>울릉읍</a:t>
            </a:r>
            <a:r>
              <a:rPr lang="ko-KR" altLang="en-US" sz="900" dirty="0">
                <a:solidFill>
                  <a:srgbClr val="099789"/>
                </a:solidFill>
                <a:latin typeface="Noto Sans KR"/>
              </a:rPr>
              <a:t> </a:t>
            </a:r>
            <a:r>
              <a:rPr lang="ko-KR" altLang="en-US" sz="900" dirty="0" err="1">
                <a:solidFill>
                  <a:srgbClr val="099789"/>
                </a:solidFill>
                <a:latin typeface="Noto Sans KR"/>
              </a:rPr>
              <a:t>독도리</a:t>
            </a:r>
            <a:r>
              <a:rPr lang="ko-KR" altLang="en-US" sz="900" dirty="0">
                <a:solidFill>
                  <a:srgbClr val="099789"/>
                </a:solidFill>
                <a:latin typeface="Noto Sans KR"/>
              </a:rPr>
              <a:t> </a:t>
            </a:r>
            <a:r>
              <a:rPr lang="en-US" altLang="ko-KR" sz="900" dirty="0">
                <a:solidFill>
                  <a:srgbClr val="099789"/>
                </a:solidFill>
                <a:latin typeface="Noto Sans KR"/>
              </a:rPr>
              <a:t>1~96(</a:t>
            </a:r>
            <a:r>
              <a:rPr lang="ko-KR" altLang="en-US" sz="900" dirty="0">
                <a:solidFill>
                  <a:srgbClr val="099789"/>
                </a:solidFill>
                <a:latin typeface="Noto Sans KR"/>
              </a:rPr>
              <a:t>우</a:t>
            </a:r>
            <a:r>
              <a:rPr lang="en-US" altLang="ko-KR" sz="900" dirty="0">
                <a:solidFill>
                  <a:srgbClr val="099789"/>
                </a:solidFill>
                <a:latin typeface="Noto Sans KR"/>
              </a:rPr>
              <a:t>:40240)</a:t>
            </a:r>
          </a:p>
          <a:p>
            <a:r>
              <a:rPr lang="ko-KR" altLang="en-US" sz="900" dirty="0" smtClean="0">
                <a:solidFill>
                  <a:srgbClr val="000000"/>
                </a:solidFill>
                <a:latin typeface="Noto Sans KR"/>
              </a:rPr>
              <a:t>동도   </a:t>
            </a:r>
            <a:r>
              <a:rPr lang="en-US" altLang="ko-KR" sz="900" dirty="0" smtClean="0">
                <a:solidFill>
                  <a:srgbClr val="444444"/>
                </a:solidFill>
                <a:latin typeface="Noto Sans KR"/>
              </a:rPr>
              <a:t>-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독도경비대 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: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경상북도 울릉군 </a:t>
            </a:r>
            <a:r>
              <a:rPr lang="ko-KR" altLang="en-US" sz="900" dirty="0" err="1">
                <a:solidFill>
                  <a:srgbClr val="444444"/>
                </a:solidFill>
                <a:latin typeface="Noto Sans KR"/>
              </a:rPr>
              <a:t>울릉읍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 독도이사부길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55</a:t>
            </a:r>
          </a:p>
          <a:p>
            <a:r>
              <a:rPr lang="en-US" altLang="ko-KR" sz="900" dirty="0" smtClean="0">
                <a:solidFill>
                  <a:srgbClr val="444444"/>
                </a:solidFill>
                <a:latin typeface="Noto Sans KR"/>
              </a:rPr>
              <a:t>         - </a:t>
            </a:r>
            <a:r>
              <a:rPr lang="ko-KR" altLang="en-US" sz="900" dirty="0" err="1">
                <a:solidFill>
                  <a:srgbClr val="444444"/>
                </a:solidFill>
                <a:latin typeface="Noto Sans KR"/>
              </a:rPr>
              <a:t>독도등대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 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: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경상북도 울릉군 </a:t>
            </a:r>
            <a:r>
              <a:rPr lang="ko-KR" altLang="en-US" sz="900" dirty="0" err="1">
                <a:solidFill>
                  <a:srgbClr val="444444"/>
                </a:solidFill>
                <a:latin typeface="Noto Sans KR"/>
              </a:rPr>
              <a:t>울릉읍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 독도이사부실 </a:t>
            </a:r>
            <a:r>
              <a:rPr lang="en-US" altLang="ko-KR" sz="900" dirty="0" smtClean="0">
                <a:solidFill>
                  <a:srgbClr val="444444"/>
                </a:solidFill>
                <a:latin typeface="Noto Sans KR"/>
              </a:rPr>
              <a:t>63</a:t>
            </a:r>
          </a:p>
          <a:p>
            <a:endParaRPr lang="en-US" altLang="ko-KR" sz="900" dirty="0">
              <a:solidFill>
                <a:srgbClr val="444444"/>
              </a:solidFill>
              <a:latin typeface="Noto Sans KR"/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  <a:latin typeface="Noto Sans KR"/>
              </a:rPr>
              <a:t>서도   </a:t>
            </a:r>
            <a:r>
              <a:rPr lang="en-US" altLang="ko-KR" sz="900" dirty="0" smtClean="0">
                <a:solidFill>
                  <a:srgbClr val="444444"/>
                </a:solidFill>
                <a:latin typeface="Noto Sans KR"/>
              </a:rPr>
              <a:t>- </a:t>
            </a:r>
            <a:r>
              <a:rPr lang="ko-KR" altLang="en-US" sz="900" dirty="0" err="1">
                <a:solidFill>
                  <a:srgbClr val="444444"/>
                </a:solidFill>
                <a:latin typeface="Noto Sans KR"/>
              </a:rPr>
              <a:t>주민숙소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 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: 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경상북도 울릉군 </a:t>
            </a:r>
            <a:r>
              <a:rPr lang="ko-KR" altLang="en-US" sz="900" dirty="0" err="1">
                <a:solidFill>
                  <a:srgbClr val="444444"/>
                </a:solidFill>
                <a:latin typeface="Noto Sans KR"/>
              </a:rPr>
              <a:t>울릉읍</a:t>
            </a:r>
            <a:r>
              <a:rPr lang="ko-KR" altLang="en-US" sz="900" dirty="0">
                <a:solidFill>
                  <a:srgbClr val="444444"/>
                </a:solidFill>
                <a:latin typeface="Noto Sans KR"/>
              </a:rPr>
              <a:t> 독도안용복길 </a:t>
            </a:r>
            <a:r>
              <a:rPr lang="en-US" altLang="ko-KR" sz="900" dirty="0">
                <a:solidFill>
                  <a:srgbClr val="444444"/>
                </a:solidFill>
                <a:latin typeface="Noto Sans KR"/>
              </a:rPr>
              <a:t>3</a:t>
            </a:r>
            <a:endParaRPr lang="en-US" altLang="ko-KR" sz="900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882" y="5885875"/>
            <a:ext cx="18614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[</a:t>
            </a:r>
            <a:r>
              <a:rPr lang="ko-KR" altLang="en-US" sz="900" dirty="0" err="1"/>
              <a:t>자료출처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독도종합정보시스템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764817" y="5416550"/>
            <a:ext cx="33702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714594" y="855596"/>
            <a:ext cx="8922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4-1-2-1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독도자료실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독도현황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95942" y="2477316"/>
            <a:ext cx="4836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독도는 </a:t>
            </a:r>
            <a:r>
              <a:rPr lang="ko-KR" altLang="en-US" b="1" dirty="0">
                <a:solidFill>
                  <a:srgbClr val="009999"/>
                </a:solidFill>
              </a:rPr>
              <a:t>동도와 서도 </a:t>
            </a:r>
            <a:r>
              <a:rPr lang="en-US" altLang="ko-KR" b="1" dirty="0">
                <a:solidFill>
                  <a:srgbClr val="009999"/>
                </a:solidFill>
              </a:rPr>
              <a:t>2</a:t>
            </a:r>
            <a:r>
              <a:rPr lang="ko-KR" altLang="en-US" b="1" dirty="0">
                <a:solidFill>
                  <a:srgbClr val="009999"/>
                </a:solidFill>
              </a:rPr>
              <a:t>개의 큰 섬과</a:t>
            </a:r>
            <a:br>
              <a:rPr lang="ko-KR" altLang="en-US" b="1" dirty="0">
                <a:solidFill>
                  <a:srgbClr val="009999"/>
                </a:solidFill>
              </a:rPr>
            </a:br>
            <a:r>
              <a:rPr lang="ko-KR" altLang="en-US" b="1" dirty="0"/>
              <a:t>그 주변에 </a:t>
            </a:r>
            <a:r>
              <a:rPr lang="en-US" altLang="ko-KR" b="1" dirty="0">
                <a:solidFill>
                  <a:srgbClr val="009999"/>
                </a:solidFill>
              </a:rPr>
              <a:t>89</a:t>
            </a:r>
            <a:r>
              <a:rPr lang="ko-KR" altLang="en-US" b="1" dirty="0">
                <a:solidFill>
                  <a:srgbClr val="009999"/>
                </a:solidFill>
              </a:rPr>
              <a:t>개의 바위섬으로</a:t>
            </a:r>
            <a:r>
              <a:rPr lang="ko-KR" altLang="en-US" b="1" dirty="0"/>
              <a:t> 구성되어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568885" y="1790151"/>
            <a:ext cx="6090695" cy="555161"/>
            <a:chOff x="1756306" y="2409691"/>
            <a:chExt cx="6090695" cy="555161"/>
          </a:xfrm>
        </p:grpSpPr>
        <p:grpSp>
          <p:nvGrpSpPr>
            <p:cNvPr id="12" name="그룹 11"/>
            <p:cNvGrpSpPr/>
            <p:nvPr/>
          </p:nvGrpSpPr>
          <p:grpSpPr>
            <a:xfrm>
              <a:off x="1756306" y="2409691"/>
              <a:ext cx="1817508" cy="555161"/>
              <a:chOff x="496656" y="2409691"/>
              <a:chExt cx="1817508" cy="55516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496656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16500" y="2560455"/>
                <a:ext cx="1177820" cy="253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위치</a:t>
                </a:r>
                <a:endParaRPr lang="ko-KR" altLang="en-US" sz="10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92900" y="2409691"/>
              <a:ext cx="1817508" cy="555161"/>
              <a:chOff x="2620685" y="2409691"/>
              <a:chExt cx="1817508" cy="55516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620685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782546" y="2564161"/>
                <a:ext cx="1493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지형과 지명</a:t>
                </a:r>
                <a:endParaRPr lang="ko-KR" altLang="en-US" sz="10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029493" y="2409691"/>
              <a:ext cx="1817508" cy="555161"/>
              <a:chOff x="5310479" y="2409691"/>
              <a:chExt cx="1817508" cy="555161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310479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675357" y="2564161"/>
                <a:ext cx="10877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생성</a:t>
                </a:r>
                <a:endParaRPr lang="ko-KR" altLang="en-US" sz="1000" dirty="0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1806285" y="3255651"/>
            <a:ext cx="56158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지명의 유래는 형상에서 기원된 것</a:t>
            </a:r>
            <a:r>
              <a:rPr lang="en-US" altLang="ko-KR" sz="1000" dirty="0"/>
              <a:t>, </a:t>
            </a:r>
            <a:r>
              <a:rPr lang="ko-KR" altLang="en-US" sz="1000" dirty="0"/>
              <a:t>어민들에게 구전된 것</a:t>
            </a:r>
            <a:r>
              <a:rPr lang="en-US" altLang="ko-KR" sz="1000" dirty="0"/>
              <a:t>, </a:t>
            </a:r>
            <a:r>
              <a:rPr lang="ko-KR" altLang="en-US" sz="1000" dirty="0"/>
              <a:t>정밀조사 후 붙여진 것 등 다양하다</a:t>
            </a:r>
            <a:r>
              <a:rPr lang="en-US" altLang="ko-KR" sz="1000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>정부는 인근 </a:t>
            </a:r>
            <a:r>
              <a:rPr lang="en-US" altLang="ko-KR" sz="1000" dirty="0"/>
              <a:t>11</a:t>
            </a:r>
            <a:r>
              <a:rPr lang="ko-KR" altLang="en-US" sz="1000" dirty="0"/>
              <a:t>개의 암초에 </a:t>
            </a:r>
            <a:r>
              <a:rPr lang="ko-KR" altLang="en-US" sz="1000" dirty="0" err="1"/>
              <a:t>해양지명을</a:t>
            </a:r>
            <a:r>
              <a:rPr lang="ko-KR" altLang="en-US" sz="1000" dirty="0"/>
              <a:t> 부여하여 관리하고 있다</a:t>
            </a:r>
            <a:r>
              <a:rPr lang="en-US" altLang="ko-KR" sz="1000" dirty="0"/>
              <a:t>.</a:t>
            </a:r>
            <a:endParaRPr lang="en-US" altLang="ko-KR" sz="1000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44" y="3941653"/>
            <a:ext cx="6287377" cy="20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714594" y="855596"/>
            <a:ext cx="8922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4-1-2-2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독도자료실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독도현황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926638" y="1793734"/>
            <a:ext cx="537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독도에는 </a:t>
            </a:r>
            <a:r>
              <a:rPr lang="en-US" altLang="ko-KR" b="1" dirty="0">
                <a:solidFill>
                  <a:srgbClr val="009999"/>
                </a:solidFill>
              </a:rPr>
              <a:t>26</a:t>
            </a:r>
            <a:r>
              <a:rPr lang="ko-KR" altLang="en-US" b="1" dirty="0">
                <a:solidFill>
                  <a:srgbClr val="009999"/>
                </a:solidFill>
              </a:rPr>
              <a:t>개의 주요 지형</a:t>
            </a:r>
            <a:r>
              <a:rPr lang="ko-KR" altLang="en-US" b="1" dirty="0"/>
              <a:t>에</a:t>
            </a:r>
            <a:r>
              <a:rPr lang="ko-KR" altLang="en-US" b="1" dirty="0">
                <a:solidFill>
                  <a:srgbClr val="009999"/>
                </a:solidFill>
              </a:rPr>
              <a:t> </a:t>
            </a:r>
            <a:r>
              <a:rPr lang="ko-KR" altLang="en-US" b="1" dirty="0"/>
              <a:t>지명이 붙여져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806285" y="2168528"/>
            <a:ext cx="5615894" cy="52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독도에는 </a:t>
            </a:r>
            <a:r>
              <a:rPr lang="en-US" altLang="ko-KR" sz="1000" dirty="0"/>
              <a:t>26</a:t>
            </a:r>
            <a:r>
              <a:rPr lang="ko-KR" altLang="en-US" sz="1000" dirty="0"/>
              <a:t>개의 주요 지형에 지명이 붙여져 있다</a:t>
            </a:r>
            <a:r>
              <a:rPr lang="en-US" altLang="ko-KR" sz="1000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>지명의 유래는 형상에서 기원된 것</a:t>
            </a:r>
            <a:r>
              <a:rPr lang="en-US" altLang="ko-KR" sz="1000" dirty="0"/>
              <a:t>, </a:t>
            </a:r>
            <a:r>
              <a:rPr lang="ko-KR" altLang="en-US" sz="1000" dirty="0"/>
              <a:t>어민들에게 구전된 것</a:t>
            </a:r>
            <a:r>
              <a:rPr lang="en-US" altLang="ko-KR" sz="1000" dirty="0"/>
              <a:t>, </a:t>
            </a:r>
            <a:r>
              <a:rPr lang="ko-KR" altLang="en-US" sz="1000" dirty="0"/>
              <a:t>정밀조사 후 붙여진 것 등 다양하다</a:t>
            </a:r>
            <a:r>
              <a:rPr lang="en-US" altLang="ko-KR" sz="1000" dirty="0"/>
              <a:t>.</a:t>
            </a:r>
            <a:endParaRPr lang="en-US" altLang="ko-KR" sz="1000" b="0" i="0" dirty="0">
              <a:solidFill>
                <a:srgbClr val="444444"/>
              </a:solidFill>
              <a:effectLst/>
              <a:latin typeface="Noto Sans KR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53425" y="2808065"/>
            <a:ext cx="7735142" cy="998464"/>
            <a:chOff x="753425" y="2954411"/>
            <a:chExt cx="7735142" cy="998464"/>
          </a:xfrm>
        </p:grpSpPr>
        <p:grpSp>
          <p:nvGrpSpPr>
            <p:cNvPr id="48" name="그룹 47"/>
            <p:cNvGrpSpPr/>
            <p:nvPr/>
          </p:nvGrpSpPr>
          <p:grpSpPr>
            <a:xfrm>
              <a:off x="753425" y="2954411"/>
              <a:ext cx="1828300" cy="998464"/>
              <a:chOff x="3816474" y="4585024"/>
              <a:chExt cx="1226034" cy="555545"/>
            </a:xfrm>
          </p:grpSpPr>
          <p:sp>
            <p:nvSpPr>
              <p:cNvPr id="49" name="한쪽 모서리가 둥근 사각형 48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722372" y="2954411"/>
              <a:ext cx="1828300" cy="998464"/>
              <a:chOff x="3816474" y="4585024"/>
              <a:chExt cx="1226034" cy="555545"/>
            </a:xfrm>
          </p:grpSpPr>
          <p:sp>
            <p:nvSpPr>
              <p:cNvPr id="56" name="한쪽 모서리가 둥근 사각형 55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691319" y="2954411"/>
              <a:ext cx="1828300" cy="998464"/>
              <a:chOff x="3816474" y="4585024"/>
              <a:chExt cx="1226034" cy="555545"/>
            </a:xfrm>
          </p:grpSpPr>
          <p:sp>
            <p:nvSpPr>
              <p:cNvPr id="67" name="한쪽 모서리가 둥근 사각형 66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660267" y="2954411"/>
              <a:ext cx="1828300" cy="998464"/>
              <a:chOff x="3816474" y="4585024"/>
              <a:chExt cx="1226034" cy="555545"/>
            </a:xfrm>
          </p:grpSpPr>
          <p:sp>
            <p:nvSpPr>
              <p:cNvPr id="72" name="한쪽 모서리가 둥근 사각형 71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753425" y="3912965"/>
            <a:ext cx="7735142" cy="998464"/>
            <a:chOff x="753425" y="2954411"/>
            <a:chExt cx="7735142" cy="998464"/>
          </a:xfrm>
        </p:grpSpPr>
        <p:grpSp>
          <p:nvGrpSpPr>
            <p:cNvPr id="77" name="그룹 76"/>
            <p:cNvGrpSpPr/>
            <p:nvPr/>
          </p:nvGrpSpPr>
          <p:grpSpPr>
            <a:xfrm>
              <a:off x="753425" y="2954411"/>
              <a:ext cx="1828300" cy="998464"/>
              <a:chOff x="3816474" y="4585024"/>
              <a:chExt cx="1226034" cy="555545"/>
            </a:xfrm>
          </p:grpSpPr>
          <p:sp>
            <p:nvSpPr>
              <p:cNvPr id="94" name="한쪽 모서리가 둥근 사각형 93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722372" y="2954411"/>
              <a:ext cx="1828300" cy="998464"/>
              <a:chOff x="3816474" y="4585024"/>
              <a:chExt cx="1226034" cy="555545"/>
            </a:xfrm>
          </p:grpSpPr>
          <p:sp>
            <p:nvSpPr>
              <p:cNvPr id="90" name="한쪽 모서리가 둥근 사각형 89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691319" y="2954411"/>
              <a:ext cx="1828300" cy="998464"/>
              <a:chOff x="3816474" y="4585024"/>
              <a:chExt cx="1226034" cy="555545"/>
            </a:xfrm>
          </p:grpSpPr>
          <p:sp>
            <p:nvSpPr>
              <p:cNvPr id="86" name="한쪽 모서리가 둥근 사각형 85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6660267" y="2954411"/>
              <a:ext cx="1828300" cy="998464"/>
              <a:chOff x="3816474" y="4585024"/>
              <a:chExt cx="1226034" cy="555545"/>
            </a:xfrm>
          </p:grpSpPr>
          <p:sp>
            <p:nvSpPr>
              <p:cNvPr id="82" name="한쪽 모서리가 둥근 사각형 81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753425" y="5017865"/>
            <a:ext cx="7735142" cy="998464"/>
            <a:chOff x="753425" y="2954411"/>
            <a:chExt cx="7735142" cy="998464"/>
          </a:xfrm>
        </p:grpSpPr>
        <p:grpSp>
          <p:nvGrpSpPr>
            <p:cNvPr id="99" name="그룹 98"/>
            <p:cNvGrpSpPr/>
            <p:nvPr/>
          </p:nvGrpSpPr>
          <p:grpSpPr>
            <a:xfrm>
              <a:off x="753425" y="2954411"/>
              <a:ext cx="1828300" cy="998464"/>
              <a:chOff x="3816474" y="4585024"/>
              <a:chExt cx="1226034" cy="555545"/>
            </a:xfrm>
          </p:grpSpPr>
          <p:sp>
            <p:nvSpPr>
              <p:cNvPr id="115" name="한쪽 모서리가 둥근 사각형 114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2722372" y="2954411"/>
              <a:ext cx="1828300" cy="998464"/>
              <a:chOff x="3816474" y="4585024"/>
              <a:chExt cx="1226034" cy="555545"/>
            </a:xfrm>
          </p:grpSpPr>
          <p:sp>
            <p:nvSpPr>
              <p:cNvPr id="111" name="한쪽 모서리가 둥근 사각형 110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4691319" y="2954411"/>
              <a:ext cx="1828300" cy="998464"/>
              <a:chOff x="3816474" y="4585024"/>
              <a:chExt cx="1226034" cy="555545"/>
            </a:xfrm>
          </p:grpSpPr>
          <p:sp>
            <p:nvSpPr>
              <p:cNvPr id="107" name="한쪽 모서리가 둥근 사각형 106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660267" y="2954411"/>
              <a:ext cx="1828300" cy="998464"/>
              <a:chOff x="3816474" y="4585024"/>
              <a:chExt cx="1226034" cy="555545"/>
            </a:xfrm>
          </p:grpSpPr>
          <p:sp>
            <p:nvSpPr>
              <p:cNvPr id="103" name="한쪽 모서리가 둥근 사각형 102"/>
              <p:cNvSpPr/>
              <p:nvPr/>
            </p:nvSpPr>
            <p:spPr>
              <a:xfrm>
                <a:off x="3816474" y="4585024"/>
                <a:ext cx="1226034" cy="555545"/>
              </a:xfrm>
              <a:prstGeom prst="round1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881319" y="4676685"/>
                <a:ext cx="570031" cy="72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881319" y="4822562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881319" y="4926443"/>
                <a:ext cx="10665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7903093" y="5812380"/>
            <a:ext cx="58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*26EA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86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4-1-2-3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독도자료실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독도현황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05386" y="1762443"/>
            <a:ext cx="7817692" cy="4132794"/>
            <a:chOff x="697658" y="1826064"/>
            <a:chExt cx="2605157" cy="917699"/>
          </a:xfrm>
        </p:grpSpPr>
        <p:sp>
          <p:nvSpPr>
            <p:cNvPr id="357" name="직사각형 356"/>
            <p:cNvSpPr/>
            <p:nvPr/>
          </p:nvSpPr>
          <p:spPr>
            <a:xfrm>
              <a:off x="697658" y="1826064"/>
              <a:ext cx="2605157" cy="91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/>
          <p:cNvSpPr txBox="1"/>
          <p:nvPr/>
        </p:nvSpPr>
        <p:spPr>
          <a:xfrm>
            <a:off x="4121450" y="3619869"/>
            <a:ext cx="985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83529" y="5885875"/>
            <a:ext cx="18614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[</a:t>
            </a:r>
            <a:r>
              <a:rPr lang="ko-KR" altLang="en-US" sz="900" dirty="0" err="1"/>
              <a:t>자료출처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독도종합정보시스템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303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4-1-3-1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독도자료실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독도현황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03941" y="2477769"/>
            <a:ext cx="142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독도의</a:t>
            </a:r>
            <a:r>
              <a:rPr lang="ko-KR" altLang="en-US" b="1" dirty="0" smtClean="0">
                <a:solidFill>
                  <a:srgbClr val="009999"/>
                </a:solidFill>
              </a:rPr>
              <a:t> 생성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568885" y="1790151"/>
            <a:ext cx="6090695" cy="555161"/>
            <a:chOff x="1756306" y="2409691"/>
            <a:chExt cx="6090695" cy="555161"/>
          </a:xfrm>
        </p:grpSpPr>
        <p:grpSp>
          <p:nvGrpSpPr>
            <p:cNvPr id="12" name="그룹 11"/>
            <p:cNvGrpSpPr/>
            <p:nvPr/>
          </p:nvGrpSpPr>
          <p:grpSpPr>
            <a:xfrm>
              <a:off x="1756306" y="2409691"/>
              <a:ext cx="1817508" cy="555161"/>
              <a:chOff x="496656" y="2409691"/>
              <a:chExt cx="1817508" cy="55516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496656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16500" y="2560455"/>
                <a:ext cx="1177820" cy="253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위치</a:t>
                </a:r>
                <a:endParaRPr lang="ko-KR" altLang="en-US" sz="10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92900" y="2409691"/>
              <a:ext cx="1817508" cy="555161"/>
              <a:chOff x="2620685" y="2409691"/>
              <a:chExt cx="1817508" cy="55516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620685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782546" y="2564161"/>
                <a:ext cx="1493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지형과 지명</a:t>
                </a:r>
                <a:endParaRPr lang="ko-KR" altLang="en-US" sz="10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029493" y="2409691"/>
              <a:ext cx="1817508" cy="555161"/>
              <a:chOff x="5310479" y="2409691"/>
              <a:chExt cx="1817508" cy="555161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310479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675357" y="2564161"/>
                <a:ext cx="10877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생성</a:t>
                </a:r>
                <a:endParaRPr lang="ko-KR" altLang="en-US" sz="1000" dirty="0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941002" y="2894726"/>
            <a:ext cx="73464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독도는 동해 바다 </a:t>
            </a:r>
            <a:r>
              <a:rPr lang="en-US" altLang="ko-KR" sz="1000" dirty="0"/>
              <a:t>2,000m </a:t>
            </a:r>
            <a:r>
              <a:rPr lang="ko-KR" altLang="en-US" sz="1000" dirty="0"/>
              <a:t>아래에서 분출된 용암이 굳어져 형성된 전형적인 화산섬이다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독도는 </a:t>
            </a:r>
            <a:r>
              <a:rPr lang="en-US" altLang="ko-KR" sz="1000" dirty="0"/>
              <a:t>460</a:t>
            </a:r>
            <a:r>
              <a:rPr lang="ko-KR" altLang="en-US" sz="1000" dirty="0"/>
              <a:t>만 년 전부터 </a:t>
            </a:r>
            <a:r>
              <a:rPr lang="en-US" altLang="ko-KR" sz="1000" dirty="0"/>
              <a:t>250</a:t>
            </a:r>
            <a:r>
              <a:rPr lang="ko-KR" altLang="en-US" sz="1000" dirty="0"/>
              <a:t>만 년 전 사이에 형성되었는데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이는 울릉도</a:t>
            </a:r>
            <a:r>
              <a:rPr lang="en-US" altLang="ko-KR" sz="1000" dirty="0"/>
              <a:t>(</a:t>
            </a:r>
            <a:r>
              <a:rPr lang="ko-KR" altLang="en-US" sz="1000" dirty="0"/>
              <a:t>약 </a:t>
            </a:r>
            <a:r>
              <a:rPr lang="en-US" altLang="ko-KR" sz="1000" dirty="0"/>
              <a:t>250</a:t>
            </a:r>
            <a:r>
              <a:rPr lang="ko-KR" altLang="en-US" sz="1000" dirty="0"/>
              <a:t>만 년 전 </a:t>
            </a:r>
            <a:r>
              <a:rPr lang="en-US" altLang="ko-KR" sz="1000" dirty="0"/>
              <a:t>~ 1</a:t>
            </a:r>
            <a:r>
              <a:rPr lang="ko-KR" altLang="en-US" sz="1000" dirty="0"/>
              <a:t>만 년 전</a:t>
            </a:r>
            <a:r>
              <a:rPr lang="en-US" altLang="ko-KR" sz="1000" dirty="0"/>
              <a:t>) </a:t>
            </a:r>
            <a:r>
              <a:rPr lang="ko-KR" altLang="en-US" sz="1000" dirty="0"/>
              <a:t>및 제주도</a:t>
            </a:r>
            <a:r>
              <a:rPr lang="en-US" altLang="ko-KR" sz="1000" dirty="0"/>
              <a:t>(</a:t>
            </a:r>
            <a:r>
              <a:rPr lang="ko-KR" altLang="en-US" sz="1000" dirty="0"/>
              <a:t>약 </a:t>
            </a:r>
            <a:r>
              <a:rPr lang="en-US" altLang="ko-KR" sz="1000" dirty="0"/>
              <a:t>120</a:t>
            </a:r>
            <a:r>
              <a:rPr lang="ko-KR" altLang="en-US" sz="1000" dirty="0"/>
              <a:t>만 년 전 </a:t>
            </a:r>
            <a:r>
              <a:rPr lang="en-US" altLang="ko-KR" sz="1000" dirty="0"/>
              <a:t>~ 1</a:t>
            </a:r>
            <a:r>
              <a:rPr lang="ko-KR" altLang="en-US" sz="1000" dirty="0"/>
              <a:t>만 년 전</a:t>
            </a:r>
            <a:r>
              <a:rPr lang="en-US" altLang="ko-KR" sz="1000" dirty="0"/>
              <a:t>)</a:t>
            </a:r>
            <a:r>
              <a:rPr lang="ko-KR" altLang="en-US" sz="1000" dirty="0"/>
              <a:t>보다 앞선 시기이다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독도는 알칼리성 화산암으로 이루어져 있는데 해수면 위는 주로 안산암이고 아래는 현무암이다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암석층 위에 얇은 토양이 쌓여 있고 대부분 경사 </a:t>
            </a:r>
            <a:r>
              <a:rPr lang="en-US" altLang="ko-KR" sz="1000" dirty="0"/>
              <a:t>30</a:t>
            </a:r>
            <a:r>
              <a:rPr lang="ko-KR" altLang="en-US" sz="1000" dirty="0"/>
              <a:t>도 이상의 가파른 평행 사면을 이루면서 퇴적되어 있다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독도는 높이가 </a:t>
            </a:r>
            <a:r>
              <a:rPr lang="en-US" altLang="ko-KR" sz="1000" dirty="0"/>
              <a:t>2,000m</a:t>
            </a:r>
            <a:r>
              <a:rPr lang="ko-KR" altLang="en-US" sz="1000" dirty="0"/>
              <a:t>가 넘고 하부 지름이 </a:t>
            </a:r>
            <a:r>
              <a:rPr lang="en-US" altLang="ko-KR" sz="1000" dirty="0"/>
              <a:t>30km</a:t>
            </a:r>
            <a:r>
              <a:rPr lang="ko-KR" altLang="en-US" sz="1000" dirty="0"/>
              <a:t>에 이르는 거대한 화산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독도해산</a:t>
            </a:r>
            <a:r>
              <a:rPr lang="en-US" altLang="ko-KR" sz="1000" dirty="0"/>
              <a:t>)</a:t>
            </a:r>
            <a:r>
              <a:rPr lang="ko-KR" altLang="en-US" sz="1000" dirty="0"/>
              <a:t>의 일부다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 err="1"/>
              <a:t>독도해산은</a:t>
            </a:r>
            <a:r>
              <a:rPr lang="ko-KR" altLang="en-US" sz="1000" dirty="0"/>
              <a:t> 상부가 여의도보다 </a:t>
            </a:r>
            <a:r>
              <a:rPr lang="en-US" altLang="ko-KR" sz="1000" dirty="0"/>
              <a:t>10</a:t>
            </a:r>
            <a:r>
              <a:rPr lang="ko-KR" altLang="en-US" sz="1000" dirty="0"/>
              <a:t>배나 넓을 정도로 평평한 평정해산이다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 err="1"/>
              <a:t>독도해산</a:t>
            </a:r>
            <a:r>
              <a:rPr lang="ko-KR" altLang="en-US" sz="1000" dirty="0"/>
              <a:t> 동쪽에는 </a:t>
            </a:r>
            <a:r>
              <a:rPr lang="ko-KR" altLang="en-US" sz="1000" dirty="0" err="1"/>
              <a:t>심흥택해산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이사부해산</a:t>
            </a:r>
            <a:r>
              <a:rPr lang="ko-KR" altLang="en-US" sz="1000" dirty="0"/>
              <a:t> 이라는 </a:t>
            </a:r>
            <a:r>
              <a:rPr lang="ko-KR" altLang="en-US" sz="1000" dirty="0" err="1"/>
              <a:t>평정해산도</a:t>
            </a:r>
            <a:r>
              <a:rPr lang="ko-KR" altLang="en-US" sz="1000" dirty="0"/>
              <a:t> 위치하고 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7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4-1-3-2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독도자료실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독도현황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10149" y="2570389"/>
            <a:ext cx="7808167" cy="3324847"/>
            <a:chOff x="697658" y="1826064"/>
            <a:chExt cx="2605157" cy="917699"/>
          </a:xfrm>
        </p:grpSpPr>
        <p:sp>
          <p:nvSpPr>
            <p:cNvPr id="357" name="직사각형 356"/>
            <p:cNvSpPr/>
            <p:nvPr/>
          </p:nvSpPr>
          <p:spPr>
            <a:xfrm>
              <a:off x="697658" y="1826064"/>
              <a:ext cx="2605157" cy="91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/>
          <p:cNvSpPr txBox="1"/>
          <p:nvPr/>
        </p:nvSpPr>
        <p:spPr>
          <a:xfrm>
            <a:off x="4121450" y="4043466"/>
            <a:ext cx="985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568885" y="1790151"/>
            <a:ext cx="6090695" cy="555161"/>
            <a:chOff x="1756306" y="2409691"/>
            <a:chExt cx="6090695" cy="555161"/>
          </a:xfrm>
        </p:grpSpPr>
        <p:grpSp>
          <p:nvGrpSpPr>
            <p:cNvPr id="12" name="그룹 11"/>
            <p:cNvGrpSpPr/>
            <p:nvPr/>
          </p:nvGrpSpPr>
          <p:grpSpPr>
            <a:xfrm>
              <a:off x="1756306" y="2409691"/>
              <a:ext cx="1817508" cy="555161"/>
              <a:chOff x="496656" y="2409691"/>
              <a:chExt cx="1817508" cy="55516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496656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16500" y="2560455"/>
                <a:ext cx="1177820" cy="253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위치</a:t>
                </a:r>
                <a:endParaRPr lang="ko-KR" altLang="en-US" sz="10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92900" y="2409691"/>
              <a:ext cx="1817508" cy="555161"/>
              <a:chOff x="2620685" y="2409691"/>
              <a:chExt cx="1817508" cy="55516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620685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782546" y="2564161"/>
                <a:ext cx="14937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지형과 지명</a:t>
                </a:r>
                <a:endParaRPr lang="ko-KR" altLang="en-US" sz="10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029493" y="2409691"/>
              <a:ext cx="1817508" cy="555161"/>
              <a:chOff x="5310479" y="2409691"/>
              <a:chExt cx="1817508" cy="555161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310479" y="2409691"/>
                <a:ext cx="1817508" cy="555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675357" y="2564161"/>
                <a:ext cx="10877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생성</a:t>
                </a:r>
                <a:endParaRPr lang="ko-KR" altLang="en-US" sz="1000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683529" y="5885875"/>
            <a:ext cx="18614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[</a:t>
            </a:r>
            <a:r>
              <a:rPr lang="ko-KR" altLang="en-US" sz="900" dirty="0" err="1"/>
              <a:t>자료출처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독도종합정보시스템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27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4-2-1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67467"/>
            <a:ext cx="2298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604180" y="2748269"/>
            <a:ext cx="2020104" cy="858261"/>
            <a:chOff x="3604180" y="2995691"/>
            <a:chExt cx="2020104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701163" y="299569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/>
                <a:t>독도사진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33009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독도현황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독도사진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4499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4-2-2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독도자료실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482880" y="1822701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울릉도의 </a:t>
            </a:r>
            <a:r>
              <a:rPr lang="ko-KR" altLang="en-US" b="1" dirty="0" err="1"/>
              <a:t>부속섬</a:t>
            </a:r>
            <a:r>
              <a:rPr lang="en-US" altLang="ko-KR" b="1" dirty="0"/>
              <a:t>, </a:t>
            </a:r>
            <a:r>
              <a:rPr lang="ko-KR" altLang="en-US" b="1" dirty="0">
                <a:solidFill>
                  <a:srgbClr val="009999"/>
                </a:solidFill>
              </a:rPr>
              <a:t>독도의 아름다운 사계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66270" y="2320347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아래 등록된 사진</a:t>
            </a:r>
            <a:r>
              <a:rPr lang="en-US" altLang="ko-KR" sz="1000" dirty="0"/>
              <a:t>, </a:t>
            </a:r>
            <a:r>
              <a:rPr lang="ko-KR" altLang="en-US" sz="1000" dirty="0"/>
              <a:t>영상은 대한민국의 아름다운 섬</a:t>
            </a:r>
            <a:r>
              <a:rPr lang="en-US" altLang="ko-KR" sz="1000" dirty="0"/>
              <a:t>, </a:t>
            </a:r>
            <a:r>
              <a:rPr lang="ko-KR" altLang="en-US" sz="1000" dirty="0"/>
              <a:t>독도의 계절별 다양한 모습을 촬영한 것으로</a:t>
            </a:r>
            <a:br>
              <a:rPr lang="ko-KR" altLang="en-US" sz="1000" dirty="0"/>
            </a:br>
            <a:r>
              <a:rPr lang="ko-KR" altLang="en-US" sz="1000" dirty="0"/>
              <a:t>독도를 사랑하시는 분은 다양한 홍보활동을 위해 누구나 자유롭게 이용하실 수 있습니다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[</a:t>
            </a:r>
            <a:r>
              <a:rPr lang="ko-KR" altLang="en-US" sz="1000" dirty="0" err="1"/>
              <a:t>자료출처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외교부독도</a:t>
            </a:r>
            <a:r>
              <a:rPr lang="en-US" altLang="ko-KR" sz="1000" dirty="0"/>
              <a:t>]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52512" y="3362175"/>
            <a:ext cx="5398395" cy="538383"/>
            <a:chOff x="2052512" y="2970383"/>
            <a:chExt cx="5398395" cy="538383"/>
          </a:xfrm>
        </p:grpSpPr>
        <p:sp>
          <p:nvSpPr>
            <p:cNvPr id="73" name="직사각형 72"/>
            <p:cNvSpPr/>
            <p:nvPr/>
          </p:nvSpPr>
          <p:spPr>
            <a:xfrm>
              <a:off x="2052512" y="2970383"/>
              <a:ext cx="1262024" cy="53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42345" y="3116464"/>
              <a:ext cx="1082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봄</a:t>
              </a:r>
              <a:endParaRPr lang="ko-KR" altLang="en-US" sz="10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431302" y="2970383"/>
              <a:ext cx="1262024" cy="53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31303" y="3116464"/>
              <a:ext cx="12620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여름</a:t>
              </a:r>
              <a:endParaRPr lang="ko-KR" altLang="en-US" sz="10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0092" y="2970383"/>
              <a:ext cx="1262024" cy="53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54382" y="3116464"/>
              <a:ext cx="1173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가을</a:t>
              </a:r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88883" y="2970383"/>
              <a:ext cx="1262024" cy="53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88883" y="3116464"/>
              <a:ext cx="1262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겨울</a:t>
              </a:r>
              <a:endParaRPr lang="ko-KR" altLang="en-US" sz="1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37355" y="4150734"/>
            <a:ext cx="7353754" cy="1850171"/>
            <a:chOff x="1008568" y="3654847"/>
            <a:chExt cx="7353754" cy="1850171"/>
          </a:xfrm>
        </p:grpSpPr>
        <p:grpSp>
          <p:nvGrpSpPr>
            <p:cNvPr id="5" name="그룹 4"/>
            <p:cNvGrpSpPr/>
            <p:nvPr/>
          </p:nvGrpSpPr>
          <p:grpSpPr>
            <a:xfrm>
              <a:off x="1008568" y="3654847"/>
              <a:ext cx="2305968" cy="1367870"/>
              <a:chOff x="2932697" y="4647184"/>
              <a:chExt cx="1273737" cy="695898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932697" y="4647184"/>
                <a:ext cx="1273737" cy="695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1008568" y="5096693"/>
              <a:ext cx="1986441" cy="408325"/>
              <a:chOff x="3763498" y="4013553"/>
              <a:chExt cx="1986441" cy="40832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3763498" y="4013553"/>
                <a:ext cx="1986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/>
                  <a:t>독도에서 바라본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울릉도의 일몰</a:t>
                </a:r>
                <a:endParaRPr lang="ko-KR" altLang="en-US" sz="10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763498" y="4206434"/>
                <a:ext cx="7168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2023-02-15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3532461" y="5096693"/>
              <a:ext cx="1729961" cy="408325"/>
              <a:chOff x="3763498" y="4013553"/>
              <a:chExt cx="1729961" cy="40832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3763498" y="4013553"/>
                <a:ext cx="17299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/>
                  <a:t>서도 정상에서 바라본 동도</a:t>
                </a:r>
                <a:endParaRPr lang="ko-KR" altLang="en-US" sz="1000" b="1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63498" y="4206434"/>
                <a:ext cx="7168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2023-02-15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056354" y="5096693"/>
              <a:ext cx="1428596" cy="408325"/>
              <a:chOff x="3763498" y="4013553"/>
              <a:chExt cx="1428596" cy="40832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3763498" y="4013553"/>
                <a:ext cx="14285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/>
                  <a:t>동도 </a:t>
                </a:r>
                <a:r>
                  <a:rPr lang="ko-KR" altLang="en-US" sz="1000" b="1" dirty="0" err="1" smtClean="0"/>
                  <a:t>얼굴바위의</a:t>
                </a:r>
                <a:r>
                  <a:rPr lang="ko-KR" altLang="en-US" sz="1000" b="1" dirty="0" smtClean="0"/>
                  <a:t> 일출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763498" y="4206434"/>
                <a:ext cx="7168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2023-02-15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3532461" y="3654847"/>
              <a:ext cx="2305968" cy="1367870"/>
              <a:chOff x="2932697" y="4647184"/>
              <a:chExt cx="1273737" cy="695898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932697" y="4647184"/>
                <a:ext cx="1273737" cy="695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V="1"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그룹 121"/>
            <p:cNvGrpSpPr/>
            <p:nvPr/>
          </p:nvGrpSpPr>
          <p:grpSpPr>
            <a:xfrm>
              <a:off x="6056354" y="3654847"/>
              <a:ext cx="2305968" cy="1367870"/>
              <a:chOff x="2932697" y="4647184"/>
              <a:chExt cx="1273737" cy="695898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2932697" y="4647184"/>
                <a:ext cx="1273737" cy="695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V="1"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88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4499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4-2-3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독도자료실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37355" y="2007093"/>
            <a:ext cx="7353754" cy="1850171"/>
            <a:chOff x="1008568" y="3654847"/>
            <a:chExt cx="7353754" cy="1850171"/>
          </a:xfrm>
        </p:grpSpPr>
        <p:grpSp>
          <p:nvGrpSpPr>
            <p:cNvPr id="5" name="그룹 4"/>
            <p:cNvGrpSpPr/>
            <p:nvPr/>
          </p:nvGrpSpPr>
          <p:grpSpPr>
            <a:xfrm>
              <a:off x="1008568" y="3654847"/>
              <a:ext cx="2305968" cy="1367870"/>
              <a:chOff x="2932697" y="4647184"/>
              <a:chExt cx="1273737" cy="695898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932697" y="4647184"/>
                <a:ext cx="1273737" cy="695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1008568" y="5096693"/>
              <a:ext cx="716863" cy="408325"/>
              <a:chOff x="3763498" y="4013553"/>
              <a:chExt cx="716863" cy="40832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3763498" y="4013553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갯제비쑥</a:t>
                </a:r>
                <a:endParaRPr lang="ko-KR" altLang="en-US" sz="10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763498" y="4206434"/>
                <a:ext cx="7168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2023-02-15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3532461" y="5096693"/>
              <a:ext cx="1172116" cy="408325"/>
              <a:chOff x="3763498" y="4013553"/>
              <a:chExt cx="1172116" cy="40832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3763498" y="4013553"/>
                <a:ext cx="1172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/>
                  <a:t>동도 </a:t>
                </a:r>
                <a:r>
                  <a:rPr lang="ko-KR" altLang="en-US" sz="1000" b="1" dirty="0" err="1" smtClean="0"/>
                  <a:t>한반도바위</a:t>
                </a:r>
                <a:endParaRPr lang="ko-KR" altLang="en-US" sz="1000" b="1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63498" y="4206434"/>
                <a:ext cx="7168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2023-02-15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056354" y="5096693"/>
              <a:ext cx="1428596" cy="408325"/>
              <a:chOff x="3763498" y="4013553"/>
              <a:chExt cx="1428596" cy="40832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3763498" y="4013553"/>
                <a:ext cx="14285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/>
                  <a:t>포란 중인 괭이갈매기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763498" y="4206434"/>
                <a:ext cx="7168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2023-02-15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3532461" y="3654847"/>
              <a:ext cx="2305968" cy="1367870"/>
              <a:chOff x="2932697" y="4647184"/>
              <a:chExt cx="1273737" cy="695898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932697" y="4647184"/>
                <a:ext cx="1273737" cy="695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V="1"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그룹 121"/>
            <p:cNvGrpSpPr/>
            <p:nvPr/>
          </p:nvGrpSpPr>
          <p:grpSpPr>
            <a:xfrm>
              <a:off x="6056354" y="3654847"/>
              <a:ext cx="2305968" cy="1367870"/>
              <a:chOff x="2932697" y="4647184"/>
              <a:chExt cx="1273737" cy="695898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2932697" y="4647184"/>
                <a:ext cx="1273737" cy="695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V="1"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/>
          <p:cNvGrpSpPr/>
          <p:nvPr/>
        </p:nvGrpSpPr>
        <p:grpSpPr>
          <a:xfrm>
            <a:off x="3713267" y="4332687"/>
            <a:ext cx="1801930" cy="276999"/>
            <a:chOff x="7230856" y="2156786"/>
            <a:chExt cx="1801930" cy="276999"/>
          </a:xfrm>
        </p:grpSpPr>
        <p:sp>
          <p:nvSpPr>
            <p:cNvPr id="66" name="TextBox 65"/>
            <p:cNvSpPr txBox="1"/>
            <p:nvPr/>
          </p:nvSpPr>
          <p:spPr>
            <a:xfrm>
              <a:off x="7500078" y="2156786"/>
              <a:ext cx="12634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1   2   3   4   5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230856" y="2172175"/>
              <a:ext cx="293670" cy="246221"/>
              <a:chOff x="7230856" y="2175598"/>
              <a:chExt cx="293670" cy="246221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7265208" y="2186225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230856" y="2175598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|〈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739116" y="2172175"/>
              <a:ext cx="293670" cy="246221"/>
              <a:chOff x="8961273" y="2260907"/>
              <a:chExt cx="293670" cy="246221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8961273" y="2260907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〉|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8995625" y="2271534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7903093" y="5812380"/>
            <a:ext cx="58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3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타원 65"/>
          <p:cNvSpPr/>
          <p:nvPr/>
        </p:nvSpPr>
        <p:spPr>
          <a:xfrm>
            <a:off x="3168749" y="3752893"/>
            <a:ext cx="642388" cy="642388"/>
          </a:xfrm>
          <a:prstGeom prst="ellipse">
            <a:avLst/>
          </a:prstGeom>
          <a:noFill/>
          <a:ln w="762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0-1-2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97658" y="1778439"/>
            <a:ext cx="3719427" cy="1840338"/>
            <a:chOff x="697658" y="1826064"/>
            <a:chExt cx="2605157" cy="917699"/>
          </a:xfrm>
        </p:grpSpPr>
        <p:sp>
          <p:nvSpPr>
            <p:cNvPr id="357" name="직사각형 356"/>
            <p:cNvSpPr/>
            <p:nvPr/>
          </p:nvSpPr>
          <p:spPr>
            <a:xfrm>
              <a:off x="697658" y="1826064"/>
              <a:ext cx="2605157" cy="91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/>
          <p:cNvSpPr txBox="1"/>
          <p:nvPr/>
        </p:nvSpPr>
        <p:spPr>
          <a:xfrm>
            <a:off x="2059802" y="2542661"/>
            <a:ext cx="985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5087" y="1928007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독도</a:t>
            </a:r>
            <a:r>
              <a:rPr lang="en-US" altLang="ko-KR" sz="1200" b="1" dirty="0" smtClean="0"/>
              <a:t> </a:t>
            </a:r>
            <a:r>
              <a:rPr lang="ko-KR" altLang="en-US" sz="1200" b="1" dirty="0" err="1" smtClean="0"/>
              <a:t>바로알기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034098" y="2244424"/>
            <a:ext cx="1973168" cy="202409"/>
            <a:chOff x="1689907" y="-781823"/>
            <a:chExt cx="1441743" cy="193939"/>
          </a:xfrm>
        </p:grpSpPr>
        <p:sp>
          <p:nvSpPr>
            <p:cNvPr id="82" name="직사각형 81"/>
            <p:cNvSpPr/>
            <p:nvPr/>
          </p:nvSpPr>
          <p:spPr>
            <a:xfrm>
              <a:off x="1689907" y="-781823"/>
              <a:ext cx="1441743" cy="60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689907" y="-648255"/>
              <a:ext cx="1441743" cy="60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072198" y="2975336"/>
            <a:ext cx="977332" cy="439748"/>
            <a:chOff x="6610169" y="-1021761"/>
            <a:chExt cx="1178292" cy="439748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6610169" y="-1021761"/>
              <a:ext cx="1178292" cy="439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05340" y="-924997"/>
              <a:ext cx="987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rgbClr val="009999"/>
                  </a:solidFill>
                </a:rPr>
                <a:t>바로가기</a:t>
              </a:r>
              <a:r>
                <a:rPr lang="ko-KR" altLang="en-US" sz="1000" dirty="0" smtClean="0">
                  <a:solidFill>
                    <a:srgbClr val="009999"/>
                  </a:solidFill>
                </a:rPr>
                <a:t>↗</a:t>
              </a:r>
              <a:endParaRPr lang="ko-KR" altLang="en-US" sz="1000" dirty="0">
                <a:solidFill>
                  <a:srgbClr val="009999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828970" y="1799772"/>
            <a:ext cx="3297479" cy="1725893"/>
            <a:chOff x="4828970" y="1975632"/>
            <a:chExt cx="3297479" cy="1725893"/>
          </a:xfrm>
        </p:grpSpPr>
        <p:sp>
          <p:nvSpPr>
            <p:cNvPr id="104" name="TextBox 103"/>
            <p:cNvSpPr txBox="1"/>
            <p:nvPr/>
          </p:nvSpPr>
          <p:spPr>
            <a:xfrm>
              <a:off x="4828970" y="197563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/>
                <a:t>관람안내</a:t>
              </a:r>
              <a:endParaRPr lang="ko-KR" altLang="en-US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477264" y="2286608"/>
              <a:ext cx="12843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/>
                <a:t>044-999-6393</a:t>
              </a:r>
              <a:endParaRPr lang="ko-KR" altLang="en-US" sz="1300" b="1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902972" y="2670585"/>
              <a:ext cx="322347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/>
            <p:cNvGrpSpPr/>
            <p:nvPr/>
          </p:nvGrpSpPr>
          <p:grpSpPr>
            <a:xfrm>
              <a:off x="4866186" y="2688992"/>
              <a:ext cx="3214673" cy="1012533"/>
              <a:chOff x="3930102" y="4604874"/>
              <a:chExt cx="3214673" cy="1012533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3930102" y="4604874"/>
                <a:ext cx="716863" cy="27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· </a:t>
                </a:r>
                <a:r>
                  <a:rPr lang="ko-KR" altLang="en-US" sz="900" b="1" dirty="0" smtClean="0"/>
                  <a:t>관람시간</a:t>
                </a:r>
                <a:endParaRPr lang="en-US" altLang="ko-KR" sz="900" b="1" dirty="0" smtClean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541180" y="4643854"/>
                <a:ext cx="2603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화요일</a:t>
                </a:r>
                <a:r>
                  <a:rPr lang="en-US" altLang="ko-KR" sz="800" dirty="0">
                    <a:solidFill>
                      <a:schemeClr val="bg2">
                        <a:lumMod val="25000"/>
                      </a:schemeClr>
                    </a:solidFill>
                  </a:rPr>
                  <a:t> ·</a:t>
                </a:r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토요일 </a:t>
                </a:r>
                <a:r>
                  <a:rPr lang="en-US" altLang="ko-KR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9:00~17:00</a:t>
                </a:r>
              </a:p>
              <a:p>
                <a:r>
                  <a:rPr lang="en-US" altLang="ko-KR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(</a:t>
                </a:r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점심시간 </a:t>
                </a:r>
                <a:r>
                  <a:rPr lang="en-US" altLang="ko-KR" sz="800" dirty="0">
                    <a:solidFill>
                      <a:schemeClr val="bg2">
                        <a:lumMod val="25000"/>
                      </a:schemeClr>
                    </a:solidFill>
                  </a:rPr>
                  <a:t>12:00~13:00, </a:t>
                </a:r>
                <a:r>
                  <a:rPr lang="ko-KR" altLang="en-US" sz="8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입장마감</a:t>
                </a:r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US" altLang="ko-KR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16:30)</a:t>
                </a:r>
              </a:p>
              <a:p>
                <a:r>
                  <a:rPr lang="en-US" altLang="ko-KR" sz="800" dirty="0" smtClean="0">
                    <a:solidFill>
                      <a:schemeClr val="bg2">
                        <a:lumMod val="50000"/>
                      </a:schemeClr>
                    </a:solidFill>
                  </a:rPr>
                  <a:t>※</a:t>
                </a:r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관람시간은 학교 사정에 따라 </a:t>
                </a:r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</a:rPr>
                  <a:t>변경될 </a:t>
                </a:r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수 있습니다</a:t>
                </a:r>
                <a:r>
                  <a:rPr lang="en-US" altLang="ko-KR" sz="800" dirty="0" smtClean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541181" y="5161407"/>
                <a:ext cx="13436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일요일</a:t>
                </a:r>
                <a:r>
                  <a:rPr lang="en-US" altLang="ko-KR" sz="800" dirty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월요일 및 </a:t>
                </a:r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공휴일</a:t>
                </a:r>
                <a:endParaRPr lang="ko-KR" altLang="en-US" sz="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541181" y="5366840"/>
                <a:ext cx="26035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세종특별자치시 </a:t>
                </a:r>
                <a:r>
                  <a:rPr lang="ko-KR" altLang="en-US" sz="800" dirty="0" err="1">
                    <a:solidFill>
                      <a:schemeClr val="bg2">
                        <a:lumMod val="25000"/>
                      </a:schemeClr>
                    </a:solidFill>
                  </a:rPr>
                  <a:t>새롬서로</a:t>
                </a:r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US" altLang="ko-KR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68 </a:t>
                </a:r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새롬고등학교 </a:t>
                </a:r>
                <a:r>
                  <a:rPr lang="en-US" altLang="ko-KR" sz="800" dirty="0">
                    <a:solidFill>
                      <a:schemeClr val="bg2">
                        <a:lumMod val="25000"/>
                      </a:schemeClr>
                    </a:solidFill>
                  </a:rPr>
                  <a:t>1</a:t>
                </a:r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층</a:t>
                </a:r>
                <a:endParaRPr lang="ko-KR" altLang="en-US" sz="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930102" y="5109576"/>
                <a:ext cx="71686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· </a:t>
                </a:r>
                <a:r>
                  <a:rPr lang="ko-KR" altLang="en-US" sz="900" b="1" dirty="0" err="1" smtClean="0"/>
                  <a:t>휴관안내</a:t>
                </a:r>
                <a:endParaRPr lang="en-US" altLang="ko-KR" sz="9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· </a:t>
                </a:r>
                <a:r>
                  <a:rPr lang="ko-KR" altLang="en-US" sz="900" b="1" dirty="0" smtClean="0"/>
                  <a:t>위     치</a:t>
                </a:r>
                <a:endParaRPr lang="ko-KR" altLang="en-US" sz="9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989493" y="2222188"/>
              <a:ext cx="961268" cy="265738"/>
              <a:chOff x="7119591" y="2200914"/>
              <a:chExt cx="961268" cy="265738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7119591" y="2200914"/>
                <a:ext cx="961268" cy="26573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181681" y="2226060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관람 문의하기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4941860" y="2240423"/>
              <a:ext cx="339588" cy="3395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945087" y="4195628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공지사항</a:t>
            </a:r>
            <a:endParaRPr lang="ko-KR" altLang="en-US" sz="2000" b="1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1034098" y="4667224"/>
            <a:ext cx="1973168" cy="202409"/>
            <a:chOff x="1689907" y="-781823"/>
            <a:chExt cx="1441743" cy="193939"/>
          </a:xfrm>
        </p:grpSpPr>
        <p:sp>
          <p:nvSpPr>
            <p:cNvPr id="124" name="직사각형 123"/>
            <p:cNvSpPr/>
            <p:nvPr/>
          </p:nvSpPr>
          <p:spPr>
            <a:xfrm>
              <a:off x="1689907" y="-781823"/>
              <a:ext cx="1441743" cy="60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689907" y="-648255"/>
              <a:ext cx="1441743" cy="60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034098" y="5301394"/>
            <a:ext cx="920913" cy="369332"/>
            <a:chOff x="1467128" y="5349019"/>
            <a:chExt cx="920913" cy="369332"/>
          </a:xfrm>
        </p:grpSpPr>
        <p:grpSp>
          <p:nvGrpSpPr>
            <p:cNvPr id="54" name="그룹 53"/>
            <p:cNvGrpSpPr/>
            <p:nvPr/>
          </p:nvGrpSpPr>
          <p:grpSpPr>
            <a:xfrm>
              <a:off x="1467128" y="5349019"/>
              <a:ext cx="351570" cy="369332"/>
              <a:chOff x="1467128" y="5349019"/>
              <a:chExt cx="351570" cy="369332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467128" y="5357900"/>
                <a:ext cx="351570" cy="3515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469628" y="5349019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&lt;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2036471" y="5349019"/>
              <a:ext cx="351570" cy="369332"/>
              <a:chOff x="2036471" y="5349019"/>
              <a:chExt cx="351570" cy="369332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2036471" y="5357900"/>
                <a:ext cx="351570" cy="3515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38971" y="5349019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&gt;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453617" y="3983487"/>
            <a:ext cx="1580769" cy="2082803"/>
            <a:chOff x="3760732" y="3991111"/>
            <a:chExt cx="1580769" cy="208280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3760732" y="3991111"/>
              <a:ext cx="1580769" cy="20828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65084" y="4218476"/>
              <a:ext cx="1172066" cy="758371"/>
              <a:chOff x="3879257" y="4218476"/>
              <a:chExt cx="2605157" cy="91769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879257" y="4218476"/>
                <a:ext cx="2605157" cy="917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3879257" y="4218476"/>
                <a:ext cx="2605157" cy="9176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flipV="1">
                <a:off x="3879257" y="4218476"/>
                <a:ext cx="2605157" cy="9176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4030271" y="4530759"/>
              <a:ext cx="9855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3854107" y="5057451"/>
              <a:ext cx="583814" cy="246221"/>
              <a:chOff x="3833271" y="5234789"/>
              <a:chExt cx="583814" cy="246221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879257" y="5257800"/>
                <a:ext cx="537828" cy="20955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833271" y="5234789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009999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rgbClr val="009999"/>
                    </a:solidFill>
                  </a:rPr>
                  <a:t>NEWS</a:t>
                </a:r>
                <a:endParaRPr lang="ko-KR" altLang="en-US" sz="1000" dirty="0">
                  <a:solidFill>
                    <a:srgbClr val="009999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974977" y="5388058"/>
              <a:ext cx="1152278" cy="464815"/>
              <a:chOff x="3901246" y="5503840"/>
              <a:chExt cx="1280590" cy="464815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3901246" y="5503840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3901246" y="5608244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3901246" y="5712648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3901246" y="5817052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3901246" y="5921455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5202412" y="3983487"/>
            <a:ext cx="1580769" cy="2082803"/>
            <a:chOff x="3760732" y="3991111"/>
            <a:chExt cx="1580769" cy="2082803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3760732" y="3991111"/>
              <a:ext cx="1580769" cy="20828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3965084" y="4218476"/>
              <a:ext cx="1172066" cy="758371"/>
              <a:chOff x="3879257" y="4218476"/>
              <a:chExt cx="2605157" cy="917699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3879257" y="4218476"/>
                <a:ext cx="2605157" cy="917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3879257" y="4218476"/>
                <a:ext cx="2605157" cy="9176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3879257" y="4218476"/>
                <a:ext cx="2605157" cy="9176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/>
            <p:cNvSpPr txBox="1"/>
            <p:nvPr/>
          </p:nvSpPr>
          <p:spPr>
            <a:xfrm>
              <a:off x="4030271" y="4530759"/>
              <a:ext cx="9855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3854107" y="5057451"/>
              <a:ext cx="583814" cy="246221"/>
              <a:chOff x="3833271" y="5234789"/>
              <a:chExt cx="583814" cy="246221"/>
            </a:xfrm>
          </p:grpSpPr>
          <p:sp>
            <p:nvSpPr>
              <p:cNvPr id="153" name="모서리가 둥근 직사각형 152"/>
              <p:cNvSpPr/>
              <p:nvPr/>
            </p:nvSpPr>
            <p:spPr>
              <a:xfrm>
                <a:off x="3879257" y="5257800"/>
                <a:ext cx="537828" cy="20955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833271" y="5234789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009999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rgbClr val="009999"/>
                    </a:solidFill>
                  </a:rPr>
                  <a:t>NEWS</a:t>
                </a:r>
                <a:endParaRPr lang="ko-KR" altLang="en-US" sz="1000" dirty="0">
                  <a:solidFill>
                    <a:srgbClr val="009999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3974977" y="5388058"/>
              <a:ext cx="1152278" cy="464815"/>
              <a:chOff x="3901246" y="5503840"/>
              <a:chExt cx="1280590" cy="464815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3901246" y="5503840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901246" y="5608244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3901246" y="5712648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3901246" y="5817052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3901246" y="5921455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8" name="그룹 157"/>
          <p:cNvGrpSpPr/>
          <p:nvPr/>
        </p:nvGrpSpPr>
        <p:grpSpPr>
          <a:xfrm>
            <a:off x="6951206" y="3983487"/>
            <a:ext cx="1580769" cy="2082803"/>
            <a:chOff x="3760732" y="3991111"/>
            <a:chExt cx="1580769" cy="2082803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760732" y="3991111"/>
              <a:ext cx="1580769" cy="20828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3965084" y="4218476"/>
              <a:ext cx="1172066" cy="758371"/>
              <a:chOff x="3879257" y="4218476"/>
              <a:chExt cx="2605157" cy="917699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3879257" y="4218476"/>
                <a:ext cx="2605157" cy="917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2" name="직선 연결선 171"/>
              <p:cNvCxnSpPr/>
              <p:nvPr/>
            </p:nvCxnSpPr>
            <p:spPr>
              <a:xfrm>
                <a:off x="3879257" y="4218476"/>
                <a:ext cx="2605157" cy="9176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 flipV="1">
                <a:off x="3879257" y="4218476"/>
                <a:ext cx="2605157" cy="9176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4030271" y="4530759"/>
              <a:ext cx="9855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3854107" y="5057451"/>
              <a:ext cx="583814" cy="246221"/>
              <a:chOff x="3833271" y="5234789"/>
              <a:chExt cx="583814" cy="246221"/>
            </a:xfrm>
          </p:grpSpPr>
          <p:sp>
            <p:nvSpPr>
              <p:cNvPr id="169" name="모서리가 둥근 직사각형 168"/>
              <p:cNvSpPr/>
              <p:nvPr/>
            </p:nvSpPr>
            <p:spPr>
              <a:xfrm>
                <a:off x="3879257" y="5257800"/>
                <a:ext cx="537828" cy="20955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833271" y="5234789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009999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rgbClr val="009999"/>
                    </a:solidFill>
                  </a:rPr>
                  <a:t>NEWS</a:t>
                </a:r>
                <a:endParaRPr lang="ko-KR" altLang="en-US" sz="1000" dirty="0">
                  <a:solidFill>
                    <a:srgbClr val="009999"/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3974977" y="5388058"/>
              <a:ext cx="1152278" cy="464815"/>
              <a:chOff x="3901246" y="5503840"/>
              <a:chExt cx="1280590" cy="464815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3901246" y="5503840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3901246" y="5608244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3901246" y="5712648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3901246" y="5817052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3901246" y="5921455"/>
                <a:ext cx="1280590" cy="4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62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4-3-1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67467"/>
            <a:ext cx="2298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495979" y="2748269"/>
            <a:ext cx="2236510" cy="858261"/>
            <a:chOff x="3495979" y="2995691"/>
            <a:chExt cx="2236510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495979" y="2995691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/>
                <a:t>교육자료실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33009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>
                <a:solidFill>
                  <a:schemeClr val="bg1"/>
                </a:solidFill>
              </a:rPr>
              <a:t>독도현황</a:t>
            </a:r>
            <a:r>
              <a:rPr lang="en-US" altLang="ko-KR" sz="1300" b="1" dirty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err="1">
                <a:solidFill>
                  <a:schemeClr val="bg1"/>
                </a:solidFill>
              </a:rPr>
              <a:t>독도사진</a:t>
            </a:r>
            <a:r>
              <a:rPr lang="en-US" altLang="ko-KR" sz="1300" b="1" dirty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err="1">
                <a:solidFill>
                  <a:schemeClr val="bg1"/>
                </a:solidFill>
              </a:rPr>
              <a:t>교육자료실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937356" y="1889336"/>
            <a:ext cx="7353754" cy="127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4499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4-3-2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4147735" y="4832424"/>
            <a:ext cx="1029111" cy="276999"/>
            <a:chOff x="4414704" y="3124325"/>
            <a:chExt cx="1029111" cy="276999"/>
          </a:xfrm>
        </p:grpSpPr>
        <p:sp>
          <p:nvSpPr>
            <p:cNvPr id="87" name="TextBox 86"/>
            <p:cNvSpPr txBox="1"/>
            <p:nvPr/>
          </p:nvSpPr>
          <p:spPr>
            <a:xfrm>
              <a:off x="4794447" y="3124325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414704" y="3139714"/>
              <a:ext cx="293670" cy="246221"/>
              <a:chOff x="7230856" y="2175598"/>
              <a:chExt cx="293670" cy="246221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65208" y="2186225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230856" y="2175598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|〈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150145" y="3139714"/>
              <a:ext cx="293670" cy="246221"/>
              <a:chOff x="8961273" y="2260907"/>
              <a:chExt cx="293670" cy="24622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8961273" y="2260907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〉|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8995625" y="2271534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1867058" y="2319557"/>
            <a:ext cx="5707360" cy="419100"/>
            <a:chOff x="1867058" y="2629015"/>
            <a:chExt cx="5707360" cy="419100"/>
          </a:xfrm>
        </p:grpSpPr>
        <p:grpSp>
          <p:nvGrpSpPr>
            <p:cNvPr id="13" name="그룹 12"/>
            <p:cNvGrpSpPr/>
            <p:nvPr/>
          </p:nvGrpSpPr>
          <p:grpSpPr>
            <a:xfrm>
              <a:off x="3036458" y="2629015"/>
              <a:ext cx="3545317" cy="419100"/>
              <a:chOff x="3036458" y="2629015"/>
              <a:chExt cx="3545317" cy="4191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3036458" y="2629015"/>
                <a:ext cx="3545317" cy="419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66043" y="2700066"/>
                <a:ext cx="1624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 smtClean="0"/>
                  <a:t>검색어를</a:t>
                </a:r>
                <a:r>
                  <a:rPr lang="ko-KR" altLang="en-US" sz="1200" dirty="0" smtClean="0"/>
                  <a:t> 입력하세요</a:t>
                </a:r>
                <a:endParaRPr lang="ko-KR" altLang="en-US" sz="12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663798" y="2629015"/>
              <a:ext cx="910620" cy="419100"/>
              <a:chOff x="6663798" y="2629015"/>
              <a:chExt cx="910620" cy="41910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663798" y="2629015"/>
                <a:ext cx="910620" cy="4191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72887" y="2700066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</a:rPr>
                  <a:t>검색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867058" y="2629015"/>
              <a:ext cx="985041" cy="419100"/>
              <a:chOff x="1867058" y="2629015"/>
              <a:chExt cx="985041" cy="4191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867058" y="2629015"/>
                <a:ext cx="985041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910241" y="2700066"/>
                <a:ext cx="925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전체      ∨</a:t>
                </a:r>
                <a:endParaRPr lang="ko-KR" altLang="en-US" sz="1200" dirty="0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937355" y="3393560"/>
            <a:ext cx="7345585" cy="1133475"/>
            <a:chOff x="697658" y="3725698"/>
            <a:chExt cx="7808167" cy="113347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97658" y="3725698"/>
              <a:ext cx="78081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697658" y="4192423"/>
              <a:ext cx="78081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697658" y="4859173"/>
              <a:ext cx="78081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>
              <a:off x="890989" y="3835950"/>
              <a:ext cx="7153782" cy="246221"/>
              <a:chOff x="890989" y="3822377"/>
              <a:chExt cx="7153782" cy="24622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90989" y="3822377"/>
                <a:ext cx="3882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No.</a:t>
                </a:r>
                <a:endParaRPr lang="ko-KR" altLang="en-US" sz="10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56252" y="382237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제목</a:t>
                </a:r>
                <a:endParaRPr lang="ko-KR" altLang="en-US" sz="10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874414" y="3822377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작성자</a:t>
                </a:r>
                <a:endParaRPr lang="ko-KR" altLang="en-US" sz="10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475384" y="3822377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작성일</a:t>
                </a:r>
                <a:endParaRPr lang="ko-KR" altLang="en-US" sz="1000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957514" y="4402687"/>
              <a:ext cx="7229924" cy="246221"/>
              <a:chOff x="957514" y="4403397"/>
              <a:chExt cx="7229924" cy="246221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957514" y="440339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</a:t>
                </a:r>
                <a:endParaRPr lang="ko-KR" altLang="en-US" sz="10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473484" y="4403397"/>
                <a:ext cx="18133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err="1" smtClean="0"/>
                  <a:t>독서전시관</a:t>
                </a:r>
                <a:r>
                  <a:rPr lang="ko-KR" altLang="en-US" sz="1000" dirty="0" smtClean="0"/>
                  <a:t> </a:t>
                </a:r>
                <a:r>
                  <a:rPr lang="ko-KR" altLang="en-US" sz="1000" dirty="0" err="1" smtClean="0"/>
                  <a:t>체험학습지</a:t>
                </a:r>
                <a:r>
                  <a:rPr lang="ko-KR" altLang="en-US" sz="1000" dirty="0" smtClean="0"/>
                  <a:t> 정답</a:t>
                </a:r>
                <a:endParaRPr lang="ko-KR" altLang="en-US" sz="10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874414" y="4403397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관리자</a:t>
                </a:r>
                <a:endParaRPr lang="ko-KR" altLang="en-US" sz="10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332717" y="4403397"/>
                <a:ext cx="8547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2023-03-10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65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5-1-1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67467"/>
            <a:ext cx="2298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열린광장</a:t>
            </a:r>
            <a:r>
              <a:rPr lang="ko-KR" altLang="en-US" sz="1200" dirty="0" smtClean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604180" y="2748269"/>
            <a:ext cx="2020104" cy="858261"/>
            <a:chOff x="3604180" y="2995691"/>
            <a:chExt cx="2020104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701163" y="299569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공지사항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19928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공지사항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포토앨범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937355" y="1889336"/>
            <a:ext cx="7353754" cy="127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4499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5-1-2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열린광장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/>
              <a:t>공지사항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4099677" y="5605844"/>
            <a:ext cx="1029111" cy="276999"/>
            <a:chOff x="4414704" y="3124325"/>
            <a:chExt cx="1029111" cy="276999"/>
          </a:xfrm>
        </p:grpSpPr>
        <p:sp>
          <p:nvSpPr>
            <p:cNvPr id="87" name="TextBox 86"/>
            <p:cNvSpPr txBox="1"/>
            <p:nvPr/>
          </p:nvSpPr>
          <p:spPr>
            <a:xfrm>
              <a:off x="4794447" y="3124325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414704" y="3139714"/>
              <a:ext cx="293670" cy="246221"/>
              <a:chOff x="7230856" y="2175598"/>
              <a:chExt cx="293670" cy="246221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65208" y="2186225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230856" y="2175598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|〈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150145" y="3139714"/>
              <a:ext cx="293670" cy="246221"/>
              <a:chOff x="8961273" y="2260907"/>
              <a:chExt cx="293670" cy="24622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8961273" y="2260907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〉|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8995625" y="2271534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1867058" y="2319557"/>
            <a:ext cx="5707360" cy="419100"/>
            <a:chOff x="1867058" y="2629015"/>
            <a:chExt cx="5707360" cy="419100"/>
          </a:xfrm>
        </p:grpSpPr>
        <p:grpSp>
          <p:nvGrpSpPr>
            <p:cNvPr id="13" name="그룹 12"/>
            <p:cNvGrpSpPr/>
            <p:nvPr/>
          </p:nvGrpSpPr>
          <p:grpSpPr>
            <a:xfrm>
              <a:off x="3036458" y="2629015"/>
              <a:ext cx="3545317" cy="419100"/>
              <a:chOff x="3036458" y="2629015"/>
              <a:chExt cx="3545317" cy="4191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3036458" y="2629015"/>
                <a:ext cx="3545317" cy="419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66043" y="2700066"/>
                <a:ext cx="1624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 smtClean="0"/>
                  <a:t>검색어를</a:t>
                </a:r>
                <a:r>
                  <a:rPr lang="ko-KR" altLang="en-US" sz="1200" dirty="0" smtClean="0"/>
                  <a:t> 입력하세요</a:t>
                </a:r>
                <a:endParaRPr lang="ko-KR" altLang="en-US" sz="12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663798" y="2629015"/>
              <a:ext cx="910620" cy="419100"/>
              <a:chOff x="6663798" y="2629015"/>
              <a:chExt cx="910620" cy="41910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663798" y="2629015"/>
                <a:ext cx="910620" cy="4191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72887" y="2700066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</a:rPr>
                  <a:t>검색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867058" y="2629015"/>
              <a:ext cx="985041" cy="419100"/>
              <a:chOff x="1867058" y="2629015"/>
              <a:chExt cx="985041" cy="4191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867058" y="2629015"/>
                <a:ext cx="985041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910241" y="2700066"/>
                <a:ext cx="925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전체      ∨</a:t>
                </a:r>
                <a:endParaRPr lang="ko-KR" altLang="en-US" sz="1200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937356" y="3393560"/>
            <a:ext cx="7368444" cy="2057400"/>
            <a:chOff x="710149" y="3393560"/>
            <a:chExt cx="7808167" cy="20574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710149" y="3393560"/>
              <a:ext cx="78081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710149" y="3907910"/>
              <a:ext cx="78081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710149" y="4422260"/>
              <a:ext cx="78081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10149" y="4936610"/>
              <a:ext cx="78081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0149" y="5450960"/>
              <a:ext cx="78081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96173" y="3389868"/>
            <a:ext cx="5125549" cy="521734"/>
            <a:chOff x="733012" y="3374024"/>
            <a:chExt cx="5125549" cy="521734"/>
          </a:xfrm>
        </p:grpSpPr>
        <p:sp>
          <p:nvSpPr>
            <p:cNvPr id="74" name="TextBox 73"/>
            <p:cNvSpPr txBox="1"/>
            <p:nvPr/>
          </p:nvSpPr>
          <p:spPr>
            <a:xfrm>
              <a:off x="2016369" y="3484850"/>
              <a:ext cx="38421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 smtClean="0"/>
                <a:t>2023</a:t>
              </a:r>
              <a:r>
                <a:rPr lang="ko-KR" altLang="en-US" sz="900" dirty="0" smtClean="0"/>
                <a:t>년 독도의 날 기념 독도 홍보영상 공모전 안내</a:t>
              </a:r>
              <a:endParaRPr lang="ko-KR" altLang="en-US" sz="900" dirty="0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1363073" y="3510026"/>
              <a:ext cx="0" cy="24973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/>
            <p:cNvGrpSpPr/>
            <p:nvPr/>
          </p:nvGrpSpPr>
          <p:grpSpPr>
            <a:xfrm>
              <a:off x="733012" y="3374024"/>
              <a:ext cx="543739" cy="521734"/>
              <a:chOff x="3843452" y="1812312"/>
              <a:chExt cx="543739" cy="52173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843452" y="2118602"/>
                <a:ext cx="5437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2023.09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873909" y="1812312"/>
                <a:ext cx="4828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20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569201" y="3527169"/>
              <a:ext cx="389850" cy="215444"/>
              <a:chOff x="4094389" y="4919031"/>
              <a:chExt cx="389850" cy="215444"/>
            </a:xfrm>
          </p:grpSpPr>
          <p:sp>
            <p:nvSpPr>
              <p:cNvPr id="80" name="모서리가 둥근 직사각형 79"/>
              <p:cNvSpPr/>
              <p:nvPr/>
            </p:nvSpPr>
            <p:spPr>
              <a:xfrm>
                <a:off x="4106434" y="4920073"/>
                <a:ext cx="365760" cy="213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94389" y="4919031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공지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996173" y="3904218"/>
            <a:ext cx="5125549" cy="521734"/>
            <a:chOff x="733012" y="3374024"/>
            <a:chExt cx="5125549" cy="521734"/>
          </a:xfrm>
        </p:grpSpPr>
        <p:sp>
          <p:nvSpPr>
            <p:cNvPr id="113" name="TextBox 112"/>
            <p:cNvSpPr txBox="1"/>
            <p:nvPr/>
          </p:nvSpPr>
          <p:spPr>
            <a:xfrm>
              <a:off x="2016369" y="3484850"/>
              <a:ext cx="38421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 smtClean="0"/>
                <a:t>2023</a:t>
              </a:r>
              <a:r>
                <a:rPr lang="ko-KR" altLang="en-US" sz="900" dirty="0" smtClean="0"/>
                <a:t>년 독도의 날 기념 독도 홍보영상 공모전 안내</a:t>
              </a:r>
              <a:endParaRPr lang="ko-KR" altLang="en-US" sz="900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1363073" y="3510026"/>
              <a:ext cx="0" cy="24973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733012" y="3374024"/>
              <a:ext cx="543739" cy="521734"/>
              <a:chOff x="3843452" y="1812312"/>
              <a:chExt cx="543739" cy="521734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3843452" y="2118602"/>
                <a:ext cx="5437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2023.09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873909" y="1812312"/>
                <a:ext cx="4828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1569201" y="3527169"/>
              <a:ext cx="389850" cy="215444"/>
              <a:chOff x="4094389" y="4919031"/>
              <a:chExt cx="389850" cy="215444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4106434" y="4920073"/>
                <a:ext cx="365760" cy="213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094389" y="4919031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/>
                    </a:solidFill>
                  </a:rPr>
                  <a:t>공지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1" name="그룹 120"/>
          <p:cNvGrpSpPr/>
          <p:nvPr/>
        </p:nvGrpSpPr>
        <p:grpSpPr>
          <a:xfrm>
            <a:off x="996173" y="4418568"/>
            <a:ext cx="4658949" cy="521734"/>
            <a:chOff x="733012" y="3374024"/>
            <a:chExt cx="4658949" cy="521734"/>
          </a:xfrm>
        </p:grpSpPr>
        <p:sp>
          <p:nvSpPr>
            <p:cNvPr id="122" name="TextBox 121"/>
            <p:cNvSpPr txBox="1"/>
            <p:nvPr/>
          </p:nvSpPr>
          <p:spPr>
            <a:xfrm>
              <a:off x="1549769" y="3484850"/>
              <a:ext cx="38421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 smtClean="0"/>
                <a:t>2023</a:t>
              </a:r>
              <a:r>
                <a:rPr lang="ko-KR" altLang="en-US" sz="900" dirty="0" smtClean="0"/>
                <a:t>년 독도의 날 기념 독도 홍보영상 공모전 안내</a:t>
              </a:r>
              <a:endParaRPr lang="ko-KR" altLang="en-US" sz="900" dirty="0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1363073" y="3510026"/>
              <a:ext cx="0" cy="24973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그룹 123"/>
            <p:cNvGrpSpPr/>
            <p:nvPr/>
          </p:nvGrpSpPr>
          <p:grpSpPr>
            <a:xfrm>
              <a:off x="733012" y="3374024"/>
              <a:ext cx="543739" cy="521734"/>
              <a:chOff x="3843452" y="1812312"/>
              <a:chExt cx="543739" cy="521734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3843452" y="2118602"/>
                <a:ext cx="5437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2023.04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873909" y="1812312"/>
                <a:ext cx="4828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20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30" name="그룹 129"/>
          <p:cNvGrpSpPr/>
          <p:nvPr/>
        </p:nvGrpSpPr>
        <p:grpSpPr>
          <a:xfrm>
            <a:off x="996173" y="4932918"/>
            <a:ext cx="4682806" cy="521734"/>
            <a:chOff x="733012" y="3374024"/>
            <a:chExt cx="4682806" cy="521734"/>
          </a:xfrm>
        </p:grpSpPr>
        <p:sp>
          <p:nvSpPr>
            <p:cNvPr id="131" name="TextBox 130"/>
            <p:cNvSpPr txBox="1"/>
            <p:nvPr/>
          </p:nvSpPr>
          <p:spPr>
            <a:xfrm>
              <a:off x="1573626" y="3484850"/>
              <a:ext cx="38421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 smtClean="0"/>
                <a:t>2023</a:t>
              </a:r>
              <a:r>
                <a:rPr lang="ko-KR" altLang="en-US" sz="900" dirty="0" smtClean="0"/>
                <a:t>년 독도의 날 기념 독도 홍보영상 공모전 안내</a:t>
              </a:r>
              <a:endParaRPr lang="ko-KR" altLang="en-US" sz="900" dirty="0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1363073" y="3510026"/>
              <a:ext cx="0" cy="24973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733012" y="3374024"/>
              <a:ext cx="543739" cy="521734"/>
              <a:chOff x="3843452" y="1812312"/>
              <a:chExt cx="543739" cy="521734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3843452" y="2118602"/>
                <a:ext cx="5437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2023.03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873909" y="1812312"/>
                <a:ext cx="4828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16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24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5-2-1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67467"/>
            <a:ext cx="2298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열린광장</a:t>
            </a:r>
            <a:r>
              <a:rPr lang="ko-KR" altLang="en-US" sz="1200" dirty="0"/>
              <a:t> 클릭</a:t>
            </a:r>
            <a:r>
              <a:rPr lang="en-US" altLang="ko-KR" sz="1200" dirty="0"/>
              <a:t>&gt;</a:t>
            </a:r>
            <a:r>
              <a:rPr lang="ko-KR" altLang="en-US" sz="1200" dirty="0"/>
              <a:t>포토앨범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604180" y="2748269"/>
            <a:ext cx="2020104" cy="858261"/>
            <a:chOff x="3604180" y="2995691"/>
            <a:chExt cx="2020104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701163" y="299569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포토앨</a:t>
              </a:r>
              <a:r>
                <a:rPr lang="ko-KR" altLang="en-US" sz="3200" b="1" dirty="0" smtClean="0"/>
                <a:t>범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19928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공지사항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포토앨범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4499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5-2-2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열린광장</a:t>
            </a:r>
            <a:r>
              <a:rPr lang="ko-KR" altLang="en-US" sz="1200" dirty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937356" y="1889336"/>
            <a:ext cx="7353754" cy="127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867058" y="2319557"/>
            <a:ext cx="5707360" cy="419100"/>
            <a:chOff x="1867058" y="2629015"/>
            <a:chExt cx="5707360" cy="419100"/>
          </a:xfrm>
        </p:grpSpPr>
        <p:grpSp>
          <p:nvGrpSpPr>
            <p:cNvPr id="13" name="그룹 12"/>
            <p:cNvGrpSpPr/>
            <p:nvPr/>
          </p:nvGrpSpPr>
          <p:grpSpPr>
            <a:xfrm>
              <a:off x="3036458" y="2629015"/>
              <a:ext cx="3545317" cy="419100"/>
              <a:chOff x="3036458" y="2629015"/>
              <a:chExt cx="3545317" cy="4191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3036458" y="2629015"/>
                <a:ext cx="3545317" cy="419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66043" y="2700066"/>
                <a:ext cx="1624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 smtClean="0"/>
                  <a:t>검색어를</a:t>
                </a:r>
                <a:r>
                  <a:rPr lang="ko-KR" altLang="en-US" sz="1200" dirty="0" smtClean="0"/>
                  <a:t> 입력하세요</a:t>
                </a:r>
                <a:endParaRPr lang="ko-KR" altLang="en-US" sz="12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663798" y="2629015"/>
              <a:ext cx="910620" cy="419100"/>
              <a:chOff x="6663798" y="2629015"/>
              <a:chExt cx="910620" cy="41910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663798" y="2629015"/>
                <a:ext cx="910620" cy="4191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72887" y="2700066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</a:rPr>
                  <a:t>검색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867058" y="2629015"/>
              <a:ext cx="985041" cy="419100"/>
              <a:chOff x="1867058" y="2629015"/>
              <a:chExt cx="985041" cy="4191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867058" y="2629015"/>
                <a:ext cx="985041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910241" y="2700066"/>
                <a:ext cx="925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전체      ∨</a:t>
                </a:r>
                <a:endParaRPr lang="ko-KR" altLang="en-US" sz="1200" dirty="0"/>
              </a:p>
            </p:txBody>
          </p:sp>
        </p:grpSp>
      </p:grpSp>
      <p:grpSp>
        <p:nvGrpSpPr>
          <p:cNvPr id="153" name="그룹 152"/>
          <p:cNvGrpSpPr/>
          <p:nvPr/>
        </p:nvGrpSpPr>
        <p:grpSpPr>
          <a:xfrm>
            <a:off x="3869688" y="5605844"/>
            <a:ext cx="1489089" cy="276999"/>
            <a:chOff x="7434048" y="2506498"/>
            <a:chExt cx="1489089" cy="276999"/>
          </a:xfrm>
        </p:grpSpPr>
        <p:sp>
          <p:nvSpPr>
            <p:cNvPr id="154" name="TextBox 153"/>
            <p:cNvSpPr txBox="1"/>
            <p:nvPr/>
          </p:nvSpPr>
          <p:spPr>
            <a:xfrm>
              <a:off x="7795314" y="2506498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1   2   3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7434048" y="2521887"/>
              <a:ext cx="293670" cy="246221"/>
              <a:chOff x="7230856" y="2175598"/>
              <a:chExt cx="293670" cy="246221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7265208" y="2186225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230856" y="2175598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|〈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8629467" y="2521887"/>
              <a:ext cx="293670" cy="246221"/>
              <a:chOff x="8961273" y="2260907"/>
              <a:chExt cx="293670" cy="246221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8961273" y="2260907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〉|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8995625" y="2271534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937355" y="3511029"/>
            <a:ext cx="7353754" cy="1850171"/>
            <a:chOff x="937355" y="3511029"/>
            <a:chExt cx="7353754" cy="1850171"/>
          </a:xfrm>
        </p:grpSpPr>
        <p:grpSp>
          <p:nvGrpSpPr>
            <p:cNvPr id="162" name="그룹 161"/>
            <p:cNvGrpSpPr/>
            <p:nvPr/>
          </p:nvGrpSpPr>
          <p:grpSpPr>
            <a:xfrm>
              <a:off x="937355" y="3511029"/>
              <a:ext cx="2305968" cy="1367870"/>
              <a:chOff x="2932697" y="4647184"/>
              <a:chExt cx="1273737" cy="695898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2932697" y="4647184"/>
                <a:ext cx="1273737" cy="695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V="1"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그룹 162"/>
            <p:cNvGrpSpPr/>
            <p:nvPr/>
          </p:nvGrpSpPr>
          <p:grpSpPr>
            <a:xfrm>
              <a:off x="937355" y="4952875"/>
              <a:ext cx="2153154" cy="408325"/>
              <a:chOff x="3763498" y="4013553"/>
              <a:chExt cx="2153154" cy="408325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3763498" y="4013553"/>
                <a:ext cx="21531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/>
                  <a:t>독도체험교실</a:t>
                </a:r>
                <a:r>
                  <a:rPr lang="en-US" altLang="ko-KR" sz="1000" b="1" dirty="0" smtClean="0"/>
                  <a:t>_</a:t>
                </a:r>
                <a:r>
                  <a:rPr lang="ko-KR" altLang="en-US" sz="1000" b="1" dirty="0" smtClean="0"/>
                  <a:t>한결초등학교 </a:t>
                </a:r>
                <a:r>
                  <a:rPr lang="en-US" altLang="ko-KR" sz="1000" b="1" dirty="0" smtClean="0"/>
                  <a:t>5</a:t>
                </a:r>
                <a:r>
                  <a:rPr lang="ko-KR" altLang="en-US" sz="1000" b="1" dirty="0" smtClean="0"/>
                  <a:t>학년</a:t>
                </a:r>
                <a:endParaRPr lang="ko-KR" altLang="en-US" sz="1000" b="1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763498" y="4206434"/>
                <a:ext cx="7168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2023-09-26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3461248" y="4952875"/>
              <a:ext cx="1649811" cy="408325"/>
              <a:chOff x="3763498" y="4013553"/>
              <a:chExt cx="1649811" cy="408325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3763498" y="4013553"/>
                <a:ext cx="1649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/>
                  <a:t>독도체험교실</a:t>
                </a:r>
                <a:r>
                  <a:rPr lang="en-US" altLang="ko-KR" sz="1000" b="1" dirty="0" smtClean="0"/>
                  <a:t>_</a:t>
                </a:r>
                <a:r>
                  <a:rPr lang="ko-KR" altLang="en-US" sz="1000" b="1" dirty="0" err="1" smtClean="0"/>
                  <a:t>새뜸유치원</a:t>
                </a:r>
                <a:endParaRPr lang="ko-KR" altLang="en-US" sz="1000" b="1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63498" y="4206434"/>
                <a:ext cx="7168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2023-09-26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5985141" y="4952875"/>
              <a:ext cx="1906291" cy="408325"/>
              <a:chOff x="3763498" y="4013553"/>
              <a:chExt cx="1906291" cy="408325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3763498" y="4013553"/>
                <a:ext cx="19062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/>
                  <a:t>독도체험교실</a:t>
                </a:r>
                <a:r>
                  <a:rPr lang="en-US" altLang="ko-KR" sz="1000" b="1" dirty="0" smtClean="0"/>
                  <a:t>_</a:t>
                </a:r>
                <a:r>
                  <a:rPr lang="ko-KR" altLang="en-US" sz="1000" b="1" dirty="0" smtClean="0"/>
                  <a:t>대전외삼</a:t>
                </a:r>
                <a:r>
                  <a:rPr lang="ko-KR" altLang="en-US" sz="1000" b="1" dirty="0" smtClean="0"/>
                  <a:t>중학교</a:t>
                </a:r>
                <a:endParaRPr lang="ko-KR" altLang="en-US" sz="1000" b="1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763498" y="4206434"/>
                <a:ext cx="7168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2023-02-16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461248" y="3511029"/>
              <a:ext cx="2305968" cy="1367870"/>
              <a:chOff x="2932697" y="4647184"/>
              <a:chExt cx="1273737" cy="695898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2932697" y="4647184"/>
                <a:ext cx="1273737" cy="695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2" name="직선 연결선 171"/>
              <p:cNvCxnSpPr/>
              <p:nvPr/>
            </p:nvCxnSpPr>
            <p:spPr>
              <a:xfrm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 flipV="1"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그룹 166"/>
            <p:cNvGrpSpPr/>
            <p:nvPr/>
          </p:nvGrpSpPr>
          <p:grpSpPr>
            <a:xfrm>
              <a:off x="5985141" y="3511029"/>
              <a:ext cx="2305968" cy="1367870"/>
              <a:chOff x="2932697" y="4647184"/>
              <a:chExt cx="1273737" cy="695898"/>
            </a:xfrm>
          </p:grpSpPr>
          <p:sp>
            <p:nvSpPr>
              <p:cNvPr id="168" name="직사각형 167"/>
              <p:cNvSpPr/>
              <p:nvPr/>
            </p:nvSpPr>
            <p:spPr>
              <a:xfrm>
                <a:off x="2932697" y="4647184"/>
                <a:ext cx="1273737" cy="695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 flipV="1">
                <a:off x="2932697" y="4647184"/>
                <a:ext cx="1273737" cy="6958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/>
            <p:cNvSpPr txBox="1"/>
            <p:nvPr/>
          </p:nvSpPr>
          <p:spPr>
            <a:xfrm>
              <a:off x="7383897" y="4567536"/>
              <a:ext cx="5854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*9</a:t>
              </a:r>
              <a:r>
                <a:rPr lang="en-US" altLang="ko-KR" sz="1100" dirty="0" smtClean="0"/>
                <a:t>EA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5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728960" y="855596"/>
            <a:ext cx="8778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6-1-1-1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67467"/>
            <a:ext cx="22987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495979" y="2748269"/>
            <a:ext cx="2236510" cy="858261"/>
            <a:chOff x="3495979" y="2995691"/>
            <a:chExt cx="2236510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495979" y="2995691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/>
                <a:t>마이페이지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67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4499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6-1-1-2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열린광장</a:t>
            </a:r>
            <a:r>
              <a:rPr lang="ko-KR" altLang="en-US" sz="1200" dirty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3046108" y="4454718"/>
            <a:ext cx="3136249" cy="511762"/>
            <a:chOff x="336072" y="5507730"/>
            <a:chExt cx="2316860" cy="37805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36072" y="5507730"/>
              <a:ext cx="2316860" cy="37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50755" y="5618680"/>
              <a:ext cx="687493" cy="17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009999"/>
                  </a:solidFill>
                </a:rPr>
                <a:t>LOGIN</a:t>
              </a:r>
              <a:endParaRPr lang="ko-KR" altLang="en-US" sz="900" b="1" dirty="0">
                <a:solidFill>
                  <a:srgbClr val="009999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331881" y="1957082"/>
            <a:ext cx="25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독도전시관</a:t>
            </a:r>
            <a:r>
              <a:rPr lang="ko-KR" altLang="en-US" b="1" dirty="0" smtClean="0"/>
              <a:t> 로그인</a:t>
            </a:r>
            <a:endParaRPr lang="en-US" altLang="ko-KR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046108" y="2964655"/>
            <a:ext cx="3136249" cy="511762"/>
            <a:chOff x="3935019" y="1730680"/>
            <a:chExt cx="2316860" cy="37805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935019" y="1730680"/>
              <a:ext cx="2316860" cy="3780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30270" y="1841630"/>
              <a:ext cx="592904" cy="17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ID</a:t>
              </a:r>
              <a:endParaRPr lang="ko-KR" altLang="en-US" sz="9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046108" y="3609130"/>
            <a:ext cx="3136249" cy="511762"/>
            <a:chOff x="3935019" y="1730680"/>
            <a:chExt cx="2316860" cy="378057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3935019" y="1730680"/>
              <a:ext cx="2316860" cy="3780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30271" y="1841630"/>
              <a:ext cx="958800" cy="17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password</a:t>
              </a:r>
              <a:endParaRPr lang="ko-KR" altLang="en-US" sz="9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100491" y="5349930"/>
            <a:ext cx="30274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회원가입   아이디 찾기   비밀번호 찾기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655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4499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29472" y="855596"/>
            <a:ext cx="107734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6-1-1-2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열린광장</a:t>
            </a:r>
            <a:r>
              <a:rPr lang="ko-KR" altLang="en-US" sz="1200" dirty="0"/>
              <a:t>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189032" y="2316004"/>
            <a:ext cx="5007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회원가입약관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이용약관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및 </a:t>
            </a:r>
            <a:r>
              <a:rPr lang="ko-KR" altLang="en-US" sz="900" dirty="0" smtClean="0"/>
              <a:t>개인정보처리방침 에 </a:t>
            </a:r>
            <a:r>
              <a:rPr lang="ko-KR" altLang="en-US" sz="900" dirty="0" smtClean="0"/>
              <a:t>동의하셔야 회원가입 하실 수 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831494" y="262875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회원가입약관</a:t>
            </a:r>
            <a:endParaRPr lang="ko-KR" altLang="en-US" sz="12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881956" y="2943552"/>
            <a:ext cx="7561004" cy="849984"/>
            <a:chOff x="3805205" y="1768837"/>
            <a:chExt cx="2605157" cy="2411444"/>
          </a:xfrm>
        </p:grpSpPr>
        <p:sp>
          <p:nvSpPr>
            <p:cNvPr id="52" name="직사각형 51"/>
            <p:cNvSpPr/>
            <p:nvPr/>
          </p:nvSpPr>
          <p:spPr>
            <a:xfrm>
              <a:off x="3805205" y="1768837"/>
              <a:ext cx="2605157" cy="241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3805205" y="1768837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3805205" y="1768837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403797" y="3172535"/>
            <a:ext cx="51732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text</a:t>
            </a:r>
            <a:endParaRPr lang="ko-KR" altLang="en-US" sz="1400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675874" y="3865673"/>
            <a:ext cx="1860450" cy="230832"/>
            <a:chOff x="3805205" y="2945948"/>
            <a:chExt cx="1860450" cy="23083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805205" y="2966458"/>
              <a:ext cx="189813" cy="189813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30271" y="2945948"/>
              <a:ext cx="16353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회원가입약관에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동의합니다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13631" y="432368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개인정보취급방침</a:t>
            </a:r>
            <a:endParaRPr lang="ko-KR" altLang="en-US" sz="12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886453" y="4199840"/>
            <a:ext cx="75565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7261688" y="2726564"/>
            <a:ext cx="1798071" cy="378057"/>
            <a:chOff x="6968018" y="2139432"/>
            <a:chExt cx="1798071" cy="378057"/>
          </a:xfrm>
        </p:grpSpPr>
        <p:grpSp>
          <p:nvGrpSpPr>
            <p:cNvPr id="71" name="그룹 70"/>
            <p:cNvGrpSpPr/>
            <p:nvPr/>
          </p:nvGrpSpPr>
          <p:grpSpPr>
            <a:xfrm>
              <a:off x="6968018" y="2139432"/>
              <a:ext cx="857721" cy="378057"/>
              <a:chOff x="6968018" y="2139432"/>
              <a:chExt cx="857721" cy="378057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6968018" y="2139432"/>
                <a:ext cx="857721" cy="3780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073713" y="2213044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약관동의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908368" y="2139432"/>
              <a:ext cx="857721" cy="378057"/>
              <a:chOff x="6968018" y="2139432"/>
              <a:chExt cx="857721" cy="378057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6968018" y="2139432"/>
                <a:ext cx="857721" cy="37805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073714" y="2213044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b="1" dirty="0" err="1" smtClean="0">
                    <a:solidFill>
                      <a:schemeClr val="bg1"/>
                    </a:solidFill>
                  </a:rPr>
                  <a:t>메인으로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3331881" y="1957082"/>
            <a:ext cx="25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회원가입</a:t>
            </a:r>
            <a:endParaRPr lang="en-US" altLang="ko-KR" dirty="0"/>
          </a:p>
        </p:txBody>
      </p:sp>
      <p:grpSp>
        <p:nvGrpSpPr>
          <p:cNvPr id="90" name="그룹 89"/>
          <p:cNvGrpSpPr/>
          <p:nvPr/>
        </p:nvGrpSpPr>
        <p:grpSpPr>
          <a:xfrm>
            <a:off x="881956" y="4672821"/>
            <a:ext cx="7561004" cy="849984"/>
            <a:chOff x="3805205" y="1768837"/>
            <a:chExt cx="2605157" cy="2411444"/>
          </a:xfrm>
        </p:grpSpPr>
        <p:sp>
          <p:nvSpPr>
            <p:cNvPr id="91" name="직사각형 90"/>
            <p:cNvSpPr/>
            <p:nvPr/>
          </p:nvSpPr>
          <p:spPr>
            <a:xfrm>
              <a:off x="3805205" y="1768837"/>
              <a:ext cx="2605157" cy="241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3805205" y="1768837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3805205" y="1768837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403797" y="4901804"/>
            <a:ext cx="51732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text</a:t>
            </a:r>
            <a:endParaRPr lang="ko-KR" altLang="en-US" sz="1400" b="1" dirty="0"/>
          </a:p>
        </p:txBody>
      </p:sp>
      <p:grpSp>
        <p:nvGrpSpPr>
          <p:cNvPr id="95" name="그룹 94"/>
          <p:cNvGrpSpPr/>
          <p:nvPr/>
        </p:nvGrpSpPr>
        <p:grpSpPr>
          <a:xfrm>
            <a:off x="6675874" y="5659520"/>
            <a:ext cx="1860450" cy="230832"/>
            <a:chOff x="3805205" y="2945948"/>
            <a:chExt cx="1860450" cy="230832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805205" y="2966458"/>
              <a:ext cx="189813" cy="189813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30271" y="2945948"/>
              <a:ext cx="16353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회원가입약관에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동의합니다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85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rot="16200000">
            <a:off x="2985503" y="412092"/>
            <a:ext cx="3257460" cy="8247566"/>
          </a:xfrm>
          <a:prstGeom prst="round1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0-1-3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80101" y="3383032"/>
            <a:ext cx="7552699" cy="1589206"/>
            <a:chOff x="880101" y="3281432"/>
            <a:chExt cx="2605157" cy="917699"/>
          </a:xfrm>
        </p:grpSpPr>
        <p:sp>
          <p:nvSpPr>
            <p:cNvPr id="174" name="직사각형 173"/>
            <p:cNvSpPr/>
            <p:nvPr/>
          </p:nvSpPr>
          <p:spPr>
            <a:xfrm>
              <a:off x="880101" y="3281432"/>
              <a:ext cx="2605157" cy="917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880101" y="3281432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V="1">
              <a:off x="880101" y="3281432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4163668" y="3992969"/>
            <a:ext cx="9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IMAGE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5455" y="5153216"/>
            <a:ext cx="5236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· </a:t>
            </a:r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개인정보취급방침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·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이메일주소무단수집거부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주소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. (30126)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>
                    <a:lumMod val="85000"/>
                  </a:schemeClr>
                </a:solidFill>
              </a:rPr>
              <a:t>새롬서로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68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새롬고등학교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독도전시관</a:t>
            </a:r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     문의전화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044-999-6393</a:t>
            </a:r>
          </a:p>
          <a:p>
            <a:endParaRPr lang="en-US" altLang="ko-KR" sz="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© 2022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Dokdo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Exhibitonon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598661" y="5324874"/>
            <a:ext cx="8229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97494" y="1750042"/>
            <a:ext cx="7546427" cy="1473200"/>
            <a:chOff x="897494" y="1750042"/>
            <a:chExt cx="7546427" cy="14732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7494" y="1750042"/>
              <a:ext cx="7546427" cy="1473200"/>
            </a:xfrm>
            <a:prstGeom prst="roundRect">
              <a:avLst>
                <a:gd name="adj" fmla="val 27874"/>
              </a:avLst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670707" y="1956112"/>
              <a:ext cx="0" cy="10610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234435" y="2145637"/>
            <a:ext cx="3023685" cy="559446"/>
            <a:chOff x="1224910" y="2145637"/>
            <a:chExt cx="3023685" cy="559446"/>
          </a:xfrm>
        </p:grpSpPr>
        <p:sp>
          <p:nvSpPr>
            <p:cNvPr id="12" name="TextBox 11"/>
            <p:cNvSpPr txBox="1"/>
            <p:nvPr/>
          </p:nvSpPr>
          <p:spPr>
            <a:xfrm>
              <a:off x="1224910" y="2186257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</a:rPr>
                <a:t>체험존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안내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313921" y="2502674"/>
              <a:ext cx="1973168" cy="202409"/>
              <a:chOff x="1689907" y="-781823"/>
              <a:chExt cx="1441743" cy="193939"/>
            </a:xfrm>
            <a:solidFill>
              <a:schemeClr val="bg1"/>
            </a:solidFill>
          </p:grpSpPr>
          <p:sp>
            <p:nvSpPr>
              <p:cNvPr id="82" name="직사각형 81"/>
              <p:cNvSpPr/>
              <p:nvPr/>
            </p:nvSpPr>
            <p:spPr>
              <a:xfrm>
                <a:off x="1689907" y="-781823"/>
                <a:ext cx="1441743" cy="6037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689907" y="-648255"/>
                <a:ext cx="1441743" cy="6037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3" name="타원 182"/>
            <p:cNvSpPr/>
            <p:nvPr/>
          </p:nvSpPr>
          <p:spPr>
            <a:xfrm>
              <a:off x="3675995" y="2145637"/>
              <a:ext cx="572600" cy="5594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5015628" y="2145637"/>
            <a:ext cx="3023685" cy="559446"/>
            <a:chOff x="1224910" y="2145637"/>
            <a:chExt cx="3023685" cy="559446"/>
          </a:xfrm>
        </p:grpSpPr>
        <p:sp>
          <p:nvSpPr>
            <p:cNvPr id="185" name="TextBox 184"/>
            <p:cNvSpPr txBox="1"/>
            <p:nvPr/>
          </p:nvSpPr>
          <p:spPr>
            <a:xfrm>
              <a:off x="1224910" y="2186257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영상관 안내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6" name="그룹 185"/>
            <p:cNvGrpSpPr/>
            <p:nvPr/>
          </p:nvGrpSpPr>
          <p:grpSpPr>
            <a:xfrm>
              <a:off x="1313921" y="2502674"/>
              <a:ext cx="1973168" cy="202409"/>
              <a:chOff x="1689907" y="-781823"/>
              <a:chExt cx="1441743" cy="193939"/>
            </a:xfrm>
            <a:solidFill>
              <a:schemeClr val="bg1"/>
            </a:solidFill>
          </p:grpSpPr>
          <p:sp>
            <p:nvSpPr>
              <p:cNvPr id="188" name="직사각형 187"/>
              <p:cNvSpPr/>
              <p:nvPr/>
            </p:nvSpPr>
            <p:spPr>
              <a:xfrm>
                <a:off x="1689907" y="-781823"/>
                <a:ext cx="1441743" cy="6037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1689907" y="-648255"/>
                <a:ext cx="1441743" cy="6037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7" name="타원 186"/>
            <p:cNvSpPr/>
            <p:nvPr/>
          </p:nvSpPr>
          <p:spPr>
            <a:xfrm>
              <a:off x="3675995" y="2145637"/>
              <a:ext cx="572600" cy="5594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7601300" y="5134507"/>
            <a:ext cx="876026" cy="876026"/>
            <a:chOff x="7601300" y="5134507"/>
            <a:chExt cx="876026" cy="876026"/>
          </a:xfrm>
        </p:grpSpPr>
        <p:sp>
          <p:nvSpPr>
            <p:cNvPr id="195" name="타원 194"/>
            <p:cNvSpPr/>
            <p:nvPr/>
          </p:nvSpPr>
          <p:spPr>
            <a:xfrm>
              <a:off x="7601300" y="5134507"/>
              <a:ext cx="876026" cy="8760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672066" y="5502703"/>
              <a:ext cx="734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독도 전시관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오시는 길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7946692" y="5297032"/>
              <a:ext cx="173878" cy="1738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1-1-1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전시관 소개 클릭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04180" y="2748269"/>
            <a:ext cx="2020104" cy="858261"/>
            <a:chOff x="3604180" y="2995691"/>
            <a:chExt cx="2020104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906346" y="299569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인사말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3252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인사말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전시관 연혁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오시는 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1-1-2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97658" y="1778439"/>
            <a:ext cx="3719427" cy="1840338"/>
            <a:chOff x="697658" y="1826064"/>
            <a:chExt cx="2605157" cy="917699"/>
          </a:xfrm>
        </p:grpSpPr>
        <p:sp>
          <p:nvSpPr>
            <p:cNvPr id="357" name="직사각형 356"/>
            <p:cNvSpPr/>
            <p:nvPr/>
          </p:nvSpPr>
          <p:spPr>
            <a:xfrm>
              <a:off x="697658" y="1826064"/>
              <a:ext cx="2605157" cy="91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/>
          <p:cNvSpPr txBox="1"/>
          <p:nvPr/>
        </p:nvSpPr>
        <p:spPr>
          <a:xfrm>
            <a:off x="2059802" y="2542661"/>
            <a:ext cx="985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710360" y="1942118"/>
            <a:ext cx="3842672" cy="1512981"/>
            <a:chOff x="4749972" y="1907029"/>
            <a:chExt cx="3842672" cy="1512981"/>
          </a:xfrm>
        </p:grpSpPr>
        <p:sp>
          <p:nvSpPr>
            <p:cNvPr id="126" name="TextBox 125"/>
            <p:cNvSpPr txBox="1"/>
            <p:nvPr/>
          </p:nvSpPr>
          <p:spPr>
            <a:xfrm>
              <a:off x="4749972" y="1907029"/>
              <a:ext cx="38426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안녕하십니까</a:t>
              </a:r>
              <a:r>
                <a:rPr lang="en-US" altLang="ko-KR" sz="1400" b="1" dirty="0" smtClean="0"/>
                <a:t>?</a:t>
              </a:r>
            </a:p>
            <a:p>
              <a:r>
                <a:rPr lang="ko-KR" altLang="en-US" sz="1400" b="1" dirty="0" smtClean="0"/>
                <a:t>독도와</a:t>
              </a:r>
              <a:r>
                <a:rPr lang="ko-KR" altLang="en-US" sz="1400" b="1" dirty="0"/>
                <a:t> </a:t>
              </a:r>
              <a:r>
                <a:rPr lang="ko-KR" altLang="en-US" sz="1400" b="1" dirty="0">
                  <a:solidFill>
                    <a:srgbClr val="009999"/>
                  </a:solidFill>
                </a:rPr>
                <a:t>독도전시관</a:t>
              </a:r>
              <a:r>
                <a:rPr lang="ko-KR" altLang="en-US" sz="1400" b="1" dirty="0"/>
                <a:t>을 사랑해 주셔서 진심으로 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감사드립니다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49973" y="2773679"/>
              <a:ext cx="3774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세종특별자치시교육청</a:t>
              </a:r>
              <a:r>
                <a:rPr lang="ko-KR" altLang="en-US" sz="900" dirty="0"/>
                <a:t> 독도전시관은 ‘찾아가는 </a:t>
              </a:r>
              <a:r>
                <a:rPr lang="ko-KR" altLang="en-US" sz="900" dirty="0" smtClean="0"/>
                <a:t>독도 교육의 </a:t>
              </a:r>
              <a:r>
                <a:rPr lang="ko-KR" altLang="en-US" sz="900" dirty="0"/>
                <a:t>장</a:t>
              </a:r>
              <a:r>
                <a:rPr lang="ko-KR" altLang="en-US" sz="900" dirty="0" smtClean="0"/>
                <a:t>’ </a:t>
              </a:r>
              <a:r>
                <a:rPr lang="ko-KR" altLang="en-US" sz="900" dirty="0" err="1" smtClean="0"/>
                <a:t>으로서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세종시 지역의 학생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교원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학부모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시민들에게 독도에 대한 이해를 높이고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독도에 대한 사랑과 영토 </a:t>
              </a:r>
              <a:r>
                <a:rPr lang="ko-KR" altLang="en-US" sz="900" dirty="0" smtClean="0"/>
                <a:t>주권 의식을 </a:t>
              </a:r>
              <a:r>
                <a:rPr lang="ko-KR" altLang="en-US" sz="900" dirty="0"/>
                <a:t>확산시키고자 개관하였습니다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4749972" y="4038095"/>
            <a:ext cx="3719427" cy="1840338"/>
            <a:chOff x="697658" y="1826064"/>
            <a:chExt cx="2605157" cy="917699"/>
          </a:xfrm>
        </p:grpSpPr>
        <p:sp>
          <p:nvSpPr>
            <p:cNvPr id="177" name="직사각형 176"/>
            <p:cNvSpPr/>
            <p:nvPr/>
          </p:nvSpPr>
          <p:spPr>
            <a:xfrm>
              <a:off x="697658" y="1826064"/>
              <a:ext cx="2605157" cy="91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6112116" y="4802317"/>
            <a:ext cx="985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77318" y="3955421"/>
            <a:ext cx="3739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9999"/>
                </a:solidFill>
              </a:rPr>
              <a:t>우리민족의 정신이자 </a:t>
            </a:r>
            <a:r>
              <a:rPr lang="ko-KR" altLang="en-US" sz="1400" b="1" dirty="0" smtClean="0">
                <a:solidFill>
                  <a:srgbClr val="009999"/>
                </a:solidFill>
              </a:rPr>
              <a:t>자존심인 독도</a:t>
            </a:r>
            <a:r>
              <a:rPr lang="ko-KR" altLang="en-US" sz="1400" b="1" dirty="0" smtClean="0"/>
              <a:t>에</a:t>
            </a:r>
            <a:r>
              <a:rPr lang="ko-KR" altLang="en-US" sz="1400" b="1" dirty="0" smtClean="0">
                <a:solidFill>
                  <a:srgbClr val="009999"/>
                </a:solidFill>
              </a:rPr>
              <a:t> </a:t>
            </a:r>
            <a:r>
              <a:rPr lang="ko-KR" altLang="en-US" sz="1400" b="1" dirty="0" smtClean="0"/>
              <a:t>대한 명확한 </a:t>
            </a:r>
            <a:r>
              <a:rPr lang="ko-KR" altLang="en-US" sz="1400" b="1" dirty="0"/>
              <a:t>역사관과 </a:t>
            </a:r>
            <a:r>
              <a:rPr lang="ko-KR" altLang="en-US" sz="1400" b="1" dirty="0" err="1" smtClean="0"/>
              <a:t>영토관을</a:t>
            </a:r>
            <a:r>
              <a:rPr lang="ko-KR" altLang="en-US" sz="1400" b="1" dirty="0" smtClean="0"/>
              <a:t> 갖게 되기를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희망합니다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677318" y="4781643"/>
            <a:ext cx="38735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독도는 우리민족의 정신이자 자존심이므로 우리 학생</a:t>
            </a:r>
            <a:r>
              <a:rPr lang="en-US" altLang="ko-KR" sz="900" dirty="0"/>
              <a:t>, </a:t>
            </a:r>
            <a:r>
              <a:rPr lang="ko-KR" altLang="en-US" sz="900" dirty="0"/>
              <a:t>교원</a:t>
            </a:r>
            <a:r>
              <a:rPr lang="en-US" altLang="ko-KR" sz="900" dirty="0"/>
              <a:t>, </a:t>
            </a:r>
            <a:r>
              <a:rPr lang="ko-KR" altLang="en-US" sz="900" dirty="0"/>
              <a:t>학부모</a:t>
            </a:r>
            <a:r>
              <a:rPr lang="en-US" altLang="ko-KR" sz="900" dirty="0"/>
              <a:t>, </a:t>
            </a:r>
            <a:r>
              <a:rPr lang="ko-KR" altLang="en-US" sz="900" dirty="0"/>
              <a:t>시민들 모두에게 독도에 대한 명확한 역사관과 </a:t>
            </a:r>
            <a:r>
              <a:rPr lang="ko-KR" altLang="en-US" sz="900" dirty="0" err="1"/>
              <a:t>영토관을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갖게 하고</a:t>
            </a:r>
            <a:r>
              <a:rPr lang="en-US" altLang="ko-KR" sz="900" dirty="0"/>
              <a:t>, </a:t>
            </a:r>
            <a:r>
              <a:rPr lang="ko-KR" altLang="en-US" sz="900" dirty="0"/>
              <a:t>우리의 소중한 땅 독도를 지키고 가꾸려는 의지를 키우는 것이 이 시대를 사는 우리의 중요한 </a:t>
            </a:r>
            <a:r>
              <a:rPr lang="ko-KR" altLang="en-US" sz="900" dirty="0" err="1"/>
              <a:t>임무이자</a:t>
            </a:r>
            <a:r>
              <a:rPr lang="ko-KR" altLang="en-US" sz="900" dirty="0"/>
              <a:t> 역사적 사명이라 생각합니다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/>
              <a:t>독도전시관의 다양한 정보가 이곳을 찾는 모든 분들께서 유의미하게 학습</a:t>
            </a:r>
            <a:r>
              <a:rPr lang="en-US" altLang="ko-KR" sz="900" dirty="0"/>
              <a:t>‧</a:t>
            </a:r>
            <a:r>
              <a:rPr lang="ko-KR" altLang="en-US" sz="900" dirty="0"/>
              <a:t>체험하시는 데 작은 도움이 되기를 바라고</a:t>
            </a:r>
            <a:r>
              <a:rPr lang="en-US" altLang="ko-KR" sz="900" dirty="0"/>
              <a:t>, </a:t>
            </a:r>
            <a:r>
              <a:rPr lang="ko-KR" altLang="en-US" sz="900" dirty="0"/>
              <a:t>우리 모두가 독도를 사랑하고 실천하는 계기가 되기를 희망하며</a:t>
            </a:r>
            <a:r>
              <a:rPr lang="en-US" altLang="ko-KR" sz="900" dirty="0"/>
              <a:t>, </a:t>
            </a:r>
            <a:r>
              <a:rPr lang="ko-KR" altLang="en-US" sz="900" dirty="0"/>
              <a:t>독도전시관이 지역사회의 교육 및 문화공간이 되기를 기대합니다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감사합니다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5290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rot="16200000">
            <a:off x="2985503" y="412092"/>
            <a:ext cx="3257460" cy="8247566"/>
          </a:xfrm>
          <a:prstGeom prst="round1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1-1-3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67466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80101" y="3383032"/>
            <a:ext cx="7552699" cy="1589206"/>
            <a:chOff x="880101" y="3281432"/>
            <a:chExt cx="2605157" cy="917699"/>
          </a:xfrm>
        </p:grpSpPr>
        <p:sp>
          <p:nvSpPr>
            <p:cNvPr id="174" name="직사각형 173"/>
            <p:cNvSpPr/>
            <p:nvPr/>
          </p:nvSpPr>
          <p:spPr>
            <a:xfrm>
              <a:off x="880101" y="3281432"/>
              <a:ext cx="2605157" cy="917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880101" y="3281432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V="1">
              <a:off x="880101" y="3281432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4163668" y="3992969"/>
            <a:ext cx="9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IMAGE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35455" y="5153216"/>
            <a:ext cx="5236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· </a:t>
            </a:r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개인정보취급방침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·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이메일주소무단수집거부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주소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. (30126)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>
                    <a:lumMod val="85000"/>
                  </a:schemeClr>
                </a:solidFill>
              </a:rPr>
              <a:t>새롬서로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68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새롬고등학교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독도전시관</a:t>
            </a:r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     문의전화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044-999-6393</a:t>
            </a:r>
          </a:p>
          <a:p>
            <a:endParaRPr lang="en-US" altLang="ko-KR" sz="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© 2022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Dokdo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Exhibitonon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591650" y="5134507"/>
            <a:ext cx="876026" cy="876026"/>
            <a:chOff x="6591650" y="5134507"/>
            <a:chExt cx="876026" cy="876026"/>
          </a:xfrm>
        </p:grpSpPr>
        <p:sp>
          <p:nvSpPr>
            <p:cNvPr id="190" name="타원 189"/>
            <p:cNvSpPr/>
            <p:nvPr/>
          </p:nvSpPr>
          <p:spPr>
            <a:xfrm>
              <a:off x="6591650" y="5134507"/>
              <a:ext cx="876026" cy="87602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732147" y="550270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단체예약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신청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950920" y="5297032"/>
              <a:ext cx="173878" cy="1738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601300" y="5134507"/>
            <a:ext cx="876026" cy="876026"/>
            <a:chOff x="7601300" y="5134507"/>
            <a:chExt cx="876026" cy="876026"/>
          </a:xfrm>
        </p:grpSpPr>
        <p:sp>
          <p:nvSpPr>
            <p:cNvPr id="4" name="타원 3"/>
            <p:cNvSpPr/>
            <p:nvPr/>
          </p:nvSpPr>
          <p:spPr>
            <a:xfrm>
              <a:off x="7601300" y="5134507"/>
              <a:ext cx="876026" cy="8760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72066" y="5502703"/>
              <a:ext cx="734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독도 전시관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오시는 길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2" name="타원 191"/>
            <p:cNvSpPr/>
            <p:nvPr/>
          </p:nvSpPr>
          <p:spPr>
            <a:xfrm>
              <a:off x="7946692" y="5297032"/>
              <a:ext cx="173878" cy="1738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8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8986" y="1286791"/>
            <a:ext cx="2836810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1-2-1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4164" y="1674599"/>
            <a:ext cx="7900137" cy="3888002"/>
            <a:chOff x="778158" y="1793890"/>
            <a:chExt cx="2605157" cy="2499508"/>
          </a:xfrm>
        </p:grpSpPr>
        <p:sp>
          <p:nvSpPr>
            <p:cNvPr id="56" name="직사각형 55"/>
            <p:cNvSpPr/>
            <p:nvPr/>
          </p:nvSpPr>
          <p:spPr>
            <a:xfrm>
              <a:off x="778158" y="1793890"/>
              <a:ext cx="2605157" cy="249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778158" y="1793890"/>
              <a:ext cx="2605157" cy="249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080099" y="3792305"/>
            <a:ext cx="1068266" cy="5162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498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9633" y="880529"/>
            <a:ext cx="23272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전시관 소개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423842" y="2748269"/>
            <a:ext cx="2380780" cy="858261"/>
            <a:chOff x="3423842" y="2995691"/>
            <a:chExt cx="2380780" cy="858261"/>
          </a:xfrm>
        </p:grpSpPr>
        <p:sp>
          <p:nvSpPr>
            <p:cNvPr id="74" name="TextBox 73"/>
            <p:cNvSpPr txBox="1"/>
            <p:nvPr/>
          </p:nvSpPr>
          <p:spPr>
            <a:xfrm>
              <a:off x="3423842" y="2995691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전시관 연혁</a:t>
              </a:r>
              <a:endParaRPr lang="ko-KR" altLang="en-US" sz="3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180" y="3607731"/>
              <a:ext cx="2020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대한민국 독도</a:t>
              </a:r>
              <a:r>
                <a:rPr lang="en-US" altLang="ko-KR" sz="1000" b="1" dirty="0" smtClean="0"/>
                <a:t>, </a:t>
              </a:r>
              <a:r>
                <a:rPr lang="ko-KR" altLang="en-US" sz="1000" b="1" dirty="0" smtClean="0"/>
                <a:t>세종에서 만나다</a:t>
              </a:r>
              <a:endParaRPr lang="ko-KR" altLang="en-US" sz="10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77558" y="1372972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7297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1029981" y="5023847"/>
            <a:ext cx="7168503" cy="8853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895550" y="5341008"/>
            <a:ext cx="3252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인사말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전시관 연혁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오시는 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189119"/>
            <a:ext cx="206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WEB Site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1" y="1286790"/>
            <a:ext cx="8247563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60126" y="1286791"/>
            <a:ext cx="2545669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1-2-2</a:t>
            </a:r>
            <a:endParaRPr lang="ko-KR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1423" y="13748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독도전시관</a:t>
            </a:r>
            <a:endParaRPr lang="ko-KR" altLang="en-US" sz="1400" b="1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2171" y="880529"/>
            <a:ext cx="23346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전시관 소개 클릭</a:t>
            </a:r>
            <a:r>
              <a:rPr lang="en-US" altLang="ko-KR" sz="1200" dirty="0"/>
              <a:t>&gt;</a:t>
            </a:r>
            <a:r>
              <a:rPr lang="ko-KR" altLang="en-US" sz="1200" dirty="0"/>
              <a:t>전시관 </a:t>
            </a:r>
            <a:r>
              <a:rPr lang="ko-KR" altLang="en-US" sz="1200" dirty="0" smtClean="0"/>
              <a:t>연혁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97658" y="2735783"/>
            <a:ext cx="3719427" cy="1840338"/>
            <a:chOff x="697658" y="1826064"/>
            <a:chExt cx="2605157" cy="917699"/>
          </a:xfrm>
        </p:grpSpPr>
        <p:sp>
          <p:nvSpPr>
            <p:cNvPr id="357" name="직사각형 356"/>
            <p:cNvSpPr/>
            <p:nvPr/>
          </p:nvSpPr>
          <p:spPr>
            <a:xfrm>
              <a:off x="697658" y="1826064"/>
              <a:ext cx="2605157" cy="91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/>
            <p:cNvCxnSpPr/>
            <p:nvPr/>
          </p:nvCxnSpPr>
          <p:spPr>
            <a:xfrm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 flipV="1">
              <a:off x="697658" y="1826064"/>
              <a:ext cx="2605157" cy="917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TextBox 359"/>
          <p:cNvSpPr txBox="1"/>
          <p:nvPr/>
        </p:nvSpPr>
        <p:spPr>
          <a:xfrm>
            <a:off x="2059802" y="3500005"/>
            <a:ext cx="985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77558" y="1397917"/>
            <a:ext cx="56733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전시관 소개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관람 정보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전시 안내   </a:t>
            </a:r>
            <a:r>
              <a:rPr lang="en-US" altLang="ko-KR" sz="1300" dirty="0" smtClean="0"/>
              <a:t>|   </a:t>
            </a:r>
            <a:r>
              <a:rPr lang="ko-KR" altLang="en-US" sz="1300" dirty="0" smtClean="0"/>
              <a:t>독도 자료실   </a:t>
            </a:r>
            <a:r>
              <a:rPr lang="en-US" altLang="ko-KR" sz="1300" dirty="0" smtClean="0"/>
              <a:t>|   </a:t>
            </a:r>
            <a:r>
              <a:rPr lang="ko-KR" altLang="en-US" sz="1300" dirty="0" err="1" smtClean="0"/>
              <a:t>열린광장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7574417" y="1397917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74392" y="880446"/>
            <a:ext cx="2663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181008" y="2721835"/>
            <a:ext cx="3411636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 smtClean="0">
                <a:solidFill>
                  <a:srgbClr val="09847F"/>
                </a:solidFill>
                <a:latin typeface="+mn-ea"/>
              </a:rPr>
              <a:t>2017</a:t>
            </a:r>
            <a:r>
              <a:rPr lang="ko-KR" altLang="ko-KR" sz="1600" b="1" dirty="0">
                <a:solidFill>
                  <a:srgbClr val="09847F"/>
                </a:solidFill>
                <a:latin typeface="+mn-ea"/>
              </a:rPr>
              <a:t>년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08. 28</a:t>
            </a:r>
            <a:r>
              <a:rPr lang="ko-KR" altLang="ko-KR" sz="900" b="1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900" b="1" dirty="0" smtClean="0">
                <a:solidFill>
                  <a:srgbClr val="000000"/>
                </a:solidFill>
                <a:latin typeface="+mn-ea"/>
              </a:rPr>
              <a:t>               </a:t>
            </a:r>
            <a:r>
              <a:rPr lang="ko-KR" altLang="ko-KR" sz="900" dirty="0" err="1" smtClean="0">
                <a:solidFill>
                  <a:srgbClr val="444444"/>
                </a:solidFill>
                <a:latin typeface="+mn-ea"/>
              </a:rPr>
              <a:t>독도전시관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개관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08. 28.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r>
              <a:rPr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+mn-ea"/>
              </a:rPr>
              <a:t>             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초대 </a:t>
            </a:r>
            <a:r>
              <a:rPr lang="ko-KR" altLang="ko-KR" sz="900" dirty="0" err="1">
                <a:solidFill>
                  <a:srgbClr val="444444"/>
                </a:solidFill>
                <a:latin typeface="+mn-ea"/>
              </a:rPr>
              <a:t>윤재국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 관장 취임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08. 28. ~ 현재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r>
              <a:rPr lang="en-US" altLang="ko-KR" sz="900" dirty="0" smtClean="0">
                <a:solidFill>
                  <a:srgbClr val="444444"/>
                </a:solidFill>
                <a:latin typeface="+mn-ea"/>
              </a:rPr>
              <a:t>    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대한민국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독도 사진전 (상설전시)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11. 10.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r>
              <a:rPr lang="en-US" altLang="ko-KR" sz="900" dirty="0" smtClean="0">
                <a:solidFill>
                  <a:srgbClr val="444444"/>
                </a:solidFill>
                <a:latin typeface="+mn-ea"/>
              </a:rPr>
              <a:t>              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독도의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날 UCC 대회 개최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12. 21.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r>
              <a:rPr lang="en-US" altLang="ko-KR" sz="900" dirty="0" smtClean="0">
                <a:solidFill>
                  <a:srgbClr val="444444"/>
                </a:solidFill>
                <a:latin typeface="+mn-ea"/>
              </a:rPr>
              <a:t>              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독도 </a:t>
            </a:r>
            <a:r>
              <a:rPr lang="ko-KR" altLang="ko-KR" sz="900" dirty="0" err="1">
                <a:solidFill>
                  <a:srgbClr val="444444"/>
                </a:solidFill>
                <a:latin typeface="+mn-ea"/>
              </a:rPr>
              <a:t>골든벨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 대회 개최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12. 26.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r>
              <a:rPr lang="en-US" altLang="ko-KR" sz="900" dirty="0" smtClean="0">
                <a:solidFill>
                  <a:srgbClr val="444444"/>
                </a:solidFill>
                <a:latin typeface="+mn-ea"/>
              </a:rPr>
              <a:t>              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독도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인문학 특강 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실시</a:t>
            </a:r>
            <a:endParaRPr lang="en-US" altLang="ko-KR" sz="900" dirty="0" smtClean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444444"/>
              </a:solidFill>
              <a:latin typeface="+mn-ea"/>
            </a:endParaRPr>
          </a:p>
          <a:p>
            <a:pPr lv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>
                <a:solidFill>
                  <a:srgbClr val="09847F"/>
                </a:solidFill>
                <a:latin typeface="+mn-ea"/>
              </a:rPr>
              <a:t>2018</a:t>
            </a:r>
            <a:r>
              <a:rPr lang="ko-KR" altLang="ko-KR" sz="1200" b="1" dirty="0">
                <a:solidFill>
                  <a:srgbClr val="09847F"/>
                </a:solidFill>
                <a:latin typeface="+mn-ea"/>
              </a:rPr>
              <a:t>년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04. 04.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r>
              <a:rPr lang="en-US" altLang="ko-KR" sz="900" dirty="0" smtClean="0">
                <a:solidFill>
                  <a:srgbClr val="444444"/>
                </a:solidFill>
                <a:latin typeface="+mn-ea"/>
              </a:rPr>
              <a:t>               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일본의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독도 역사 왜곡 시정 촉구 대회 개최</a:t>
            </a:r>
            <a:endParaRPr lang="en-US" altLang="ko-KR" sz="900" dirty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44444"/>
                </a:solidFill>
                <a:latin typeface="+mn-ea"/>
              </a:rPr>
              <a:t>x4p </a:t>
            </a:r>
            <a:r>
              <a:rPr lang="ko-KR" altLang="en-US" sz="1000" dirty="0">
                <a:solidFill>
                  <a:srgbClr val="444444"/>
                </a:solidFill>
                <a:latin typeface="+mn-ea"/>
              </a:rPr>
              <a:t>반복</a:t>
            </a:r>
            <a:endParaRPr lang="ko-KR" altLang="ko-KR" sz="1000" dirty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4885" y="1808505"/>
            <a:ext cx="26564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History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</a:t>
            </a:r>
            <a:r>
              <a:rPr lang="ko-KR" altLang="en-US" b="1" dirty="0"/>
              <a:t>및 주요행사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773354" y="2735783"/>
            <a:ext cx="131685" cy="3169717"/>
            <a:chOff x="4968543" y="2735783"/>
            <a:chExt cx="131685" cy="316971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034386" y="2735783"/>
              <a:ext cx="0" cy="316971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4968543" y="2944890"/>
              <a:ext cx="131685" cy="131685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968543" y="4748290"/>
              <a:ext cx="131685" cy="131685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39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2670</Words>
  <Application>Microsoft Office PowerPoint</Application>
  <PresentationFormat>와이드스크린</PresentationFormat>
  <Paragraphs>1056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dw-006</dc:creator>
  <cp:lastModifiedBy>dw-006</cp:lastModifiedBy>
  <cp:revision>46</cp:revision>
  <dcterms:created xsi:type="dcterms:W3CDTF">2023-10-04T06:12:46Z</dcterms:created>
  <dcterms:modified xsi:type="dcterms:W3CDTF">2023-10-19T08:31:42Z</dcterms:modified>
</cp:coreProperties>
</file>