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BB3-FE85-4940-BC05-E4EA120229A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BD8A-485E-449D-8E74-BC4AF167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3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BB3-FE85-4940-BC05-E4EA120229A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BD8A-485E-449D-8E74-BC4AF167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BB3-FE85-4940-BC05-E4EA120229A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BD8A-485E-449D-8E74-BC4AF167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6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BB3-FE85-4940-BC05-E4EA120229A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BD8A-485E-449D-8E74-BC4AF167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6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BB3-FE85-4940-BC05-E4EA120229A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BD8A-485E-449D-8E74-BC4AF167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5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BB3-FE85-4940-BC05-E4EA120229A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BD8A-485E-449D-8E74-BC4AF167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3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BB3-FE85-4940-BC05-E4EA120229A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BD8A-485E-449D-8E74-BC4AF167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8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BB3-FE85-4940-BC05-E4EA120229A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BD8A-485E-449D-8E74-BC4AF167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BB3-FE85-4940-BC05-E4EA120229A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BD8A-485E-449D-8E74-BC4AF167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0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BB3-FE85-4940-BC05-E4EA120229A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BD8A-485E-449D-8E74-BC4AF167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9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BB3-FE85-4940-BC05-E4EA120229A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BD8A-485E-449D-8E74-BC4AF167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3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0BB3-FE85-4940-BC05-E4EA120229A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9BD8A-485E-449D-8E74-BC4AF167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3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5 쪽 | 만화 아기 동물 사진, 79,000개 이상의 고품질 무료 스톡 사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201" y="569304"/>
            <a:ext cx="1874693" cy="187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223357" y="0"/>
            <a:ext cx="0" cy="68580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044844" y="0"/>
            <a:ext cx="0" cy="68580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10000" y="856207"/>
            <a:ext cx="3604260" cy="3029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3245" y="541903"/>
            <a:ext cx="798022" cy="246221"/>
            <a:chOff x="3263775" y="658285"/>
            <a:chExt cx="798022" cy="246221"/>
          </a:xfrm>
        </p:grpSpPr>
        <p:sp>
          <p:nvSpPr>
            <p:cNvPr id="14" name="직사각형 13"/>
            <p:cNvSpPr/>
            <p:nvPr/>
          </p:nvSpPr>
          <p:spPr>
            <a:xfrm>
              <a:off x="3263775" y="673331"/>
              <a:ext cx="798022" cy="2161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78093" y="658285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조급함</a:t>
              </a:r>
              <a:endParaRPr lang="ko-KR" altLang="en-US" sz="10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362966" y="541903"/>
            <a:ext cx="1039709" cy="246221"/>
            <a:chOff x="6434051" y="658285"/>
            <a:chExt cx="1039709" cy="246221"/>
          </a:xfrm>
        </p:grpSpPr>
        <p:sp>
          <p:nvSpPr>
            <p:cNvPr id="16" name="직사각형 15"/>
            <p:cNvSpPr/>
            <p:nvPr/>
          </p:nvSpPr>
          <p:spPr>
            <a:xfrm>
              <a:off x="6434051" y="673331"/>
              <a:ext cx="1039709" cy="2161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96088" y="658285"/>
              <a:ext cx="9156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빠른 길 선호</a:t>
              </a:r>
              <a:endParaRPr lang="ko-KR" altLang="en-US" sz="10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63152" y="541903"/>
            <a:ext cx="798022" cy="246221"/>
            <a:chOff x="3263775" y="658285"/>
            <a:chExt cx="798022" cy="246221"/>
          </a:xfrm>
        </p:grpSpPr>
        <p:sp>
          <p:nvSpPr>
            <p:cNvPr id="21" name="직사각형 20"/>
            <p:cNvSpPr/>
            <p:nvPr/>
          </p:nvSpPr>
          <p:spPr>
            <a:xfrm>
              <a:off x="3263775" y="673331"/>
              <a:ext cx="798022" cy="2161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78093" y="658285"/>
              <a:ext cx="5693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즉흥적</a:t>
              </a:r>
              <a:endParaRPr lang="ko-KR" altLang="en-US" sz="10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513059" y="541903"/>
            <a:ext cx="798022" cy="246221"/>
            <a:chOff x="3263775" y="658285"/>
            <a:chExt cx="798022" cy="246221"/>
          </a:xfrm>
        </p:grpSpPr>
        <p:sp>
          <p:nvSpPr>
            <p:cNvPr id="24" name="직사각형 23"/>
            <p:cNvSpPr/>
            <p:nvPr/>
          </p:nvSpPr>
          <p:spPr>
            <a:xfrm>
              <a:off x="3263775" y="673331"/>
              <a:ext cx="798022" cy="2161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78093" y="658285"/>
              <a:ext cx="5693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적극적</a:t>
              </a:r>
              <a:endParaRPr lang="ko-KR" altLang="en-US" sz="10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430241" y="2576227"/>
            <a:ext cx="2120803" cy="407323"/>
            <a:chOff x="852834" y="2892040"/>
            <a:chExt cx="2120803" cy="407323"/>
          </a:xfrm>
        </p:grpSpPr>
        <p:sp>
          <p:nvSpPr>
            <p:cNvPr id="10" name="직사각형 9"/>
            <p:cNvSpPr/>
            <p:nvPr/>
          </p:nvSpPr>
          <p:spPr>
            <a:xfrm>
              <a:off x="852834" y="2892040"/>
              <a:ext cx="2120803" cy="4073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1236" y="2895646"/>
              <a:ext cx="1963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“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회사가 좋아요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일도 좋습니다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물론 여자도 </a:t>
              </a:r>
              <a:r>
                <a:rPr lang="ko-KR" altLang="en-US" sz="1000" dirty="0" err="1" smtClean="0">
                  <a:solidFill>
                    <a:schemeClr val="bg1"/>
                  </a:solidFill>
                </a:rPr>
                <a:t>좋구요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.”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430241" y="3032222"/>
            <a:ext cx="21208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1">
                    <a:lumMod val="75000"/>
                  </a:schemeClr>
                </a:solidFill>
              </a:rPr>
              <a:t>Age: </a:t>
            </a:r>
            <a:r>
              <a:rPr lang="en-US" altLang="ko-KR" sz="900" dirty="0" smtClean="0"/>
              <a:t>32</a:t>
            </a:r>
          </a:p>
          <a:p>
            <a:r>
              <a:rPr lang="en-US" altLang="ko-KR" sz="900" b="1" dirty="0" smtClean="0">
                <a:solidFill>
                  <a:schemeClr val="accent1">
                    <a:lumMod val="75000"/>
                  </a:schemeClr>
                </a:solidFill>
              </a:rPr>
              <a:t>Work: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 </a:t>
            </a:r>
            <a:r>
              <a:rPr lang="en-US" altLang="ko-KR" sz="900" dirty="0" smtClean="0"/>
              <a:t>/ 2</a:t>
            </a:r>
            <a:r>
              <a:rPr lang="ko-KR" altLang="en-US" sz="900" dirty="0" err="1" smtClean="0"/>
              <a:t>년차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사원</a:t>
            </a:r>
            <a:endParaRPr lang="en-US" altLang="ko-KR" sz="900" dirty="0" smtClean="0"/>
          </a:p>
          <a:p>
            <a:r>
              <a:rPr lang="en-US" altLang="ko-KR" sz="900" b="1" dirty="0" smtClean="0">
                <a:solidFill>
                  <a:schemeClr val="accent1">
                    <a:lumMod val="75000"/>
                  </a:schemeClr>
                </a:solidFill>
              </a:rPr>
              <a:t>Family: </a:t>
            </a:r>
            <a:r>
              <a:rPr lang="ko-KR" altLang="en-US" sz="900" dirty="0" smtClean="0"/>
              <a:t>독신</a:t>
            </a:r>
            <a:endParaRPr lang="en-US" altLang="ko-KR" sz="900" dirty="0" smtClean="0"/>
          </a:p>
          <a:p>
            <a:r>
              <a:rPr lang="en-US" altLang="ko-KR" sz="900" b="1" dirty="0" smtClean="0">
                <a:solidFill>
                  <a:schemeClr val="accent1">
                    <a:lumMod val="75000"/>
                  </a:schemeClr>
                </a:solidFill>
              </a:rPr>
              <a:t>Location: </a:t>
            </a:r>
            <a:r>
              <a:rPr lang="ko-KR" altLang="en-US" sz="900" dirty="0" smtClean="0"/>
              <a:t>서울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혜화동</a:t>
            </a:r>
            <a:endParaRPr lang="en-US" altLang="ko-KR" sz="900" dirty="0" smtClean="0"/>
          </a:p>
          <a:p>
            <a:r>
              <a:rPr lang="en-US" altLang="ko-KR" sz="900" b="1" dirty="0" smtClean="0">
                <a:solidFill>
                  <a:schemeClr val="accent1">
                    <a:lumMod val="75000"/>
                  </a:schemeClr>
                </a:solidFill>
              </a:rPr>
              <a:t>Character: </a:t>
            </a:r>
            <a:r>
              <a:rPr lang="ko-KR" altLang="en-US" sz="900" dirty="0" err="1" smtClean="0"/>
              <a:t>연변가형</a:t>
            </a:r>
            <a:r>
              <a:rPr lang="en-US" altLang="ko-KR" sz="900" dirty="0" smtClean="0"/>
              <a:t>(ENFJ)</a:t>
            </a:r>
          </a:p>
          <a:p>
            <a:r>
              <a:rPr lang="ko-KR" altLang="en-US" sz="900" b="1" dirty="0" smtClean="0">
                <a:solidFill>
                  <a:schemeClr val="accent1">
                    <a:lumMod val="75000"/>
                  </a:schemeClr>
                </a:solidFill>
              </a:rPr>
              <a:t>사용자 정의 유형</a:t>
            </a:r>
            <a:r>
              <a:rPr lang="en-US" altLang="ko-KR" sz="9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900" dirty="0" smtClean="0"/>
              <a:t>빠른 출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퇴근 선호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 ·</a:t>
            </a:r>
            <a:r>
              <a:rPr lang="ko-KR" altLang="en-US" sz="900" dirty="0" smtClean="0"/>
              <a:t>상급 운전자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58655" y="43540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성격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345832" y="4682276"/>
            <a:ext cx="2302572" cy="318350"/>
            <a:chOff x="736232" y="5084466"/>
            <a:chExt cx="2302572" cy="318350"/>
          </a:xfrm>
        </p:grpSpPr>
        <p:sp>
          <p:nvSpPr>
            <p:cNvPr id="37" name="TextBox 36"/>
            <p:cNvSpPr txBox="1"/>
            <p:nvPr/>
          </p:nvSpPr>
          <p:spPr>
            <a:xfrm>
              <a:off x="736232" y="508446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내향적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69417" y="508446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 smtClean="0"/>
                <a:t>외향적</a:t>
              </a:r>
              <a:endParaRPr lang="ko-KR" altLang="en-US" sz="1000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820641" y="5303522"/>
              <a:ext cx="2120803" cy="99294"/>
              <a:chOff x="1678113" y="5303522"/>
              <a:chExt cx="2120803" cy="99294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678113" y="5303522"/>
                <a:ext cx="2120803" cy="992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688179" y="5303522"/>
                <a:ext cx="110737" cy="9929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0" name="그룹 129"/>
          <p:cNvGrpSpPr/>
          <p:nvPr/>
        </p:nvGrpSpPr>
        <p:grpSpPr>
          <a:xfrm>
            <a:off x="1223357" y="0"/>
            <a:ext cx="9821487" cy="425612"/>
            <a:chOff x="613757" y="0"/>
            <a:chExt cx="9821487" cy="425612"/>
          </a:xfrm>
        </p:grpSpPr>
        <p:sp>
          <p:nvSpPr>
            <p:cNvPr id="5" name="직사각형 4"/>
            <p:cNvSpPr/>
            <p:nvPr/>
          </p:nvSpPr>
          <p:spPr>
            <a:xfrm>
              <a:off x="613757" y="0"/>
              <a:ext cx="9821487" cy="4256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0181" y="2814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한석율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776557" y="758153"/>
            <a:ext cx="2991394" cy="331983"/>
            <a:chOff x="8322228" y="803873"/>
            <a:chExt cx="2991394" cy="331983"/>
          </a:xfrm>
        </p:grpSpPr>
        <p:sp>
          <p:nvSpPr>
            <p:cNvPr id="62" name="TextBox 61"/>
            <p:cNvSpPr txBox="1"/>
            <p:nvPr/>
          </p:nvSpPr>
          <p:spPr>
            <a:xfrm>
              <a:off x="8322228" y="803873"/>
              <a:ext cx="10390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Incentive(</a:t>
              </a:r>
              <a:r>
                <a:rPr lang="ko-KR" altLang="en-US" sz="1000" dirty="0" smtClean="0"/>
                <a:t>자극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406637" y="1022929"/>
              <a:ext cx="2906985" cy="112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406637" y="1022929"/>
              <a:ext cx="2228021" cy="1129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751618" y="4811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동기부여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7776557" y="1099800"/>
            <a:ext cx="2991394" cy="341647"/>
            <a:chOff x="8322228" y="803873"/>
            <a:chExt cx="2991394" cy="341647"/>
          </a:xfrm>
        </p:grpSpPr>
        <p:sp>
          <p:nvSpPr>
            <p:cNvPr id="70" name="TextBox 69"/>
            <p:cNvSpPr txBox="1"/>
            <p:nvPr/>
          </p:nvSpPr>
          <p:spPr>
            <a:xfrm>
              <a:off x="8322228" y="803873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Fear(</a:t>
              </a:r>
              <a:r>
                <a:rPr lang="ko-KR" altLang="en-US" sz="1000" dirty="0" smtClean="0"/>
                <a:t>무서움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406637" y="1022929"/>
              <a:ext cx="2906985" cy="112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406638" y="1022929"/>
              <a:ext cx="500542" cy="1225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776557" y="1441447"/>
            <a:ext cx="2991394" cy="331983"/>
            <a:chOff x="8322228" y="803873"/>
            <a:chExt cx="2991394" cy="331983"/>
          </a:xfrm>
        </p:grpSpPr>
        <p:sp>
          <p:nvSpPr>
            <p:cNvPr id="74" name="TextBox 73"/>
            <p:cNvSpPr txBox="1"/>
            <p:nvPr/>
          </p:nvSpPr>
          <p:spPr>
            <a:xfrm>
              <a:off x="8322228" y="803873"/>
              <a:ext cx="12698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Achievement(</a:t>
              </a:r>
              <a:r>
                <a:rPr lang="ko-KR" altLang="en-US" sz="1000" dirty="0" smtClean="0"/>
                <a:t>성취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406637" y="1022929"/>
              <a:ext cx="2906985" cy="112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406637" y="1022929"/>
              <a:ext cx="2492571" cy="1129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7776557" y="1783094"/>
            <a:ext cx="2991394" cy="331983"/>
            <a:chOff x="8322228" y="803873"/>
            <a:chExt cx="2991394" cy="331983"/>
          </a:xfrm>
        </p:grpSpPr>
        <p:sp>
          <p:nvSpPr>
            <p:cNvPr id="78" name="TextBox 77"/>
            <p:cNvSpPr txBox="1"/>
            <p:nvPr/>
          </p:nvSpPr>
          <p:spPr>
            <a:xfrm>
              <a:off x="8322228" y="803873"/>
              <a:ext cx="9428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Growth(</a:t>
              </a:r>
              <a:r>
                <a:rPr lang="ko-KR" altLang="en-US" sz="1000" dirty="0" smtClean="0"/>
                <a:t>성장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406637" y="1022929"/>
              <a:ext cx="2906985" cy="112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406637" y="1022929"/>
              <a:ext cx="2492571" cy="1129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776557" y="2124741"/>
            <a:ext cx="2991394" cy="331983"/>
            <a:chOff x="8322228" y="803873"/>
            <a:chExt cx="2991394" cy="331983"/>
          </a:xfrm>
        </p:grpSpPr>
        <p:sp>
          <p:nvSpPr>
            <p:cNvPr id="82" name="TextBox 81"/>
            <p:cNvSpPr txBox="1"/>
            <p:nvPr/>
          </p:nvSpPr>
          <p:spPr>
            <a:xfrm>
              <a:off x="8322228" y="803873"/>
              <a:ext cx="5437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Power</a:t>
              </a:r>
              <a:endParaRPr lang="ko-KR" altLang="en-US" sz="1000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406637" y="1022929"/>
              <a:ext cx="2906985" cy="112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406637" y="1022929"/>
              <a:ext cx="2492571" cy="1129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776557" y="2466390"/>
            <a:ext cx="2991394" cy="331983"/>
            <a:chOff x="8322228" y="803873"/>
            <a:chExt cx="2991394" cy="331983"/>
          </a:xfrm>
        </p:grpSpPr>
        <p:sp>
          <p:nvSpPr>
            <p:cNvPr id="86" name="TextBox 85"/>
            <p:cNvSpPr txBox="1"/>
            <p:nvPr/>
          </p:nvSpPr>
          <p:spPr>
            <a:xfrm>
              <a:off x="8322228" y="803873"/>
              <a:ext cx="5229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Social</a:t>
              </a:r>
              <a:endParaRPr lang="ko-KR" altLang="en-US" sz="1000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406637" y="1022929"/>
              <a:ext cx="2906985" cy="112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8406637" y="1022929"/>
              <a:ext cx="2492571" cy="1129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1345832" y="5014802"/>
            <a:ext cx="2302572" cy="318350"/>
            <a:chOff x="736232" y="5084466"/>
            <a:chExt cx="2302572" cy="318350"/>
          </a:xfrm>
        </p:grpSpPr>
        <p:sp>
          <p:nvSpPr>
            <p:cNvPr id="90" name="TextBox 89"/>
            <p:cNvSpPr txBox="1"/>
            <p:nvPr/>
          </p:nvSpPr>
          <p:spPr>
            <a:xfrm>
              <a:off x="736232" y="508446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분석적</a:t>
              </a:r>
              <a:endParaRPr lang="ko-KR" alt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469417" y="508446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 smtClean="0"/>
                <a:t>창의적</a:t>
              </a:r>
              <a:endParaRPr lang="ko-KR" altLang="en-US" sz="1000" dirty="0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820641" y="5303522"/>
              <a:ext cx="2120803" cy="99294"/>
              <a:chOff x="1678113" y="5303522"/>
              <a:chExt cx="2120803" cy="99294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678113" y="5303522"/>
                <a:ext cx="2120803" cy="992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895417" y="5303522"/>
                <a:ext cx="110737" cy="9929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1345832" y="5347328"/>
            <a:ext cx="2302572" cy="318350"/>
            <a:chOff x="736232" y="5084466"/>
            <a:chExt cx="2302572" cy="318350"/>
          </a:xfrm>
        </p:grpSpPr>
        <p:sp>
          <p:nvSpPr>
            <p:cNvPr id="96" name="TextBox 95"/>
            <p:cNvSpPr txBox="1"/>
            <p:nvPr/>
          </p:nvSpPr>
          <p:spPr>
            <a:xfrm>
              <a:off x="736232" y="508446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보수적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69417" y="508446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 smtClean="0"/>
                <a:t>진보적</a:t>
              </a:r>
              <a:endParaRPr lang="ko-KR" altLang="en-US" sz="1000" dirty="0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820641" y="5303522"/>
              <a:ext cx="2120803" cy="99294"/>
              <a:chOff x="1678113" y="5303522"/>
              <a:chExt cx="2120803" cy="99294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1678113" y="5303522"/>
                <a:ext cx="2120803" cy="992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2842127" y="5303522"/>
                <a:ext cx="110737" cy="9929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1" name="그룹 100"/>
          <p:cNvGrpSpPr/>
          <p:nvPr/>
        </p:nvGrpSpPr>
        <p:grpSpPr>
          <a:xfrm>
            <a:off x="1345832" y="5679853"/>
            <a:ext cx="2302572" cy="318350"/>
            <a:chOff x="736232" y="5084466"/>
            <a:chExt cx="2302572" cy="318350"/>
          </a:xfrm>
        </p:grpSpPr>
        <p:sp>
          <p:nvSpPr>
            <p:cNvPr id="102" name="TextBox 101"/>
            <p:cNvSpPr txBox="1"/>
            <p:nvPr/>
          </p:nvSpPr>
          <p:spPr>
            <a:xfrm>
              <a:off x="736232" y="508446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수동적</a:t>
              </a:r>
              <a:endParaRPr lang="ko-KR" altLang="en-US" sz="1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69417" y="508446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 smtClean="0"/>
                <a:t>활동적</a:t>
              </a:r>
              <a:endParaRPr lang="ko-KR" altLang="en-US" sz="1000" dirty="0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820641" y="5303522"/>
              <a:ext cx="2120803" cy="99294"/>
              <a:chOff x="1678113" y="5303522"/>
              <a:chExt cx="2120803" cy="99294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1678113" y="5303522"/>
                <a:ext cx="2120803" cy="992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88179" y="5303522"/>
                <a:ext cx="110737" cy="9929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7" name="그룹 106"/>
          <p:cNvGrpSpPr/>
          <p:nvPr/>
        </p:nvGrpSpPr>
        <p:grpSpPr>
          <a:xfrm>
            <a:off x="7776557" y="5089258"/>
            <a:ext cx="2991394" cy="331983"/>
            <a:chOff x="8322228" y="803873"/>
            <a:chExt cx="2991394" cy="331983"/>
          </a:xfrm>
        </p:grpSpPr>
        <p:sp>
          <p:nvSpPr>
            <p:cNvPr id="108" name="TextBox 107"/>
            <p:cNvSpPr txBox="1"/>
            <p:nvPr/>
          </p:nvSpPr>
          <p:spPr>
            <a:xfrm>
              <a:off x="8322228" y="803873"/>
              <a:ext cx="10647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Traditional Ads</a:t>
              </a:r>
              <a:endParaRPr lang="ko-KR" altLang="en-US" sz="1000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406637" y="1022929"/>
              <a:ext cx="2906985" cy="112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406637" y="1022929"/>
              <a:ext cx="761643" cy="1129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776557" y="5430905"/>
            <a:ext cx="2991394" cy="331983"/>
            <a:chOff x="8322228" y="803873"/>
            <a:chExt cx="2991394" cy="331983"/>
          </a:xfrm>
        </p:grpSpPr>
        <p:sp>
          <p:nvSpPr>
            <p:cNvPr id="112" name="TextBox 111"/>
            <p:cNvSpPr txBox="1"/>
            <p:nvPr/>
          </p:nvSpPr>
          <p:spPr>
            <a:xfrm>
              <a:off x="8322228" y="803873"/>
              <a:ext cx="1503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Online &amp; Social Media</a:t>
              </a:r>
              <a:endParaRPr lang="ko-KR" altLang="en-US" sz="1000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8406637" y="1022929"/>
              <a:ext cx="2906985" cy="112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406637" y="1022929"/>
              <a:ext cx="2162303" cy="1129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7776557" y="5772552"/>
            <a:ext cx="2991394" cy="331983"/>
            <a:chOff x="8322228" y="803873"/>
            <a:chExt cx="2991394" cy="331983"/>
          </a:xfrm>
        </p:grpSpPr>
        <p:sp>
          <p:nvSpPr>
            <p:cNvPr id="116" name="TextBox 115"/>
            <p:cNvSpPr txBox="1"/>
            <p:nvPr/>
          </p:nvSpPr>
          <p:spPr>
            <a:xfrm>
              <a:off x="8322228" y="803873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Referral</a:t>
              </a:r>
              <a:endParaRPr lang="ko-KR" altLang="en-US" sz="1000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406637" y="1022929"/>
              <a:ext cx="2906985" cy="112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406637" y="1022929"/>
              <a:ext cx="1345791" cy="1129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7776557" y="6114201"/>
            <a:ext cx="2991394" cy="331983"/>
            <a:chOff x="8322228" y="803873"/>
            <a:chExt cx="2991394" cy="331983"/>
          </a:xfrm>
        </p:grpSpPr>
        <p:sp>
          <p:nvSpPr>
            <p:cNvPr id="120" name="TextBox 119"/>
            <p:cNvSpPr txBox="1"/>
            <p:nvPr/>
          </p:nvSpPr>
          <p:spPr>
            <a:xfrm>
              <a:off x="8322228" y="803873"/>
              <a:ext cx="14302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Guerrilla Efforts &amp; PR</a:t>
              </a:r>
              <a:endParaRPr lang="ko-KR" altLang="en-US" sz="1000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8406637" y="1022929"/>
              <a:ext cx="2906985" cy="112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406638" y="1022929"/>
              <a:ext cx="980306" cy="1129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7751618" y="4813456"/>
            <a:ext cx="181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Preferred Channels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98219" y="92275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라이프 스타일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852120" y="1218719"/>
            <a:ext cx="35088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한석율씨는</a:t>
            </a:r>
            <a:r>
              <a:rPr lang="ko-KR" altLang="en-US" sz="900" dirty="0" smtClean="0"/>
              <a:t> 회사일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특히 </a:t>
            </a:r>
            <a:r>
              <a:rPr lang="ko-KR" altLang="en-US" sz="900" dirty="0" err="1" smtClean="0"/>
              <a:t>현장직을</a:t>
            </a:r>
            <a:r>
              <a:rPr lang="ko-KR" altLang="en-US" sz="900" dirty="0" smtClean="0"/>
              <a:t> 중요시 하는 열정적인 청년이다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 아직 신입이기 때문에 다른 선배들 보다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시간 정도 일찍 출근하며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대중교통 보다는 자가용을 이용한 빠른 출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퇴근을 선호한다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스마트폰에 다양한 네비게이션을 설치해놓고 목적지 혹은 종류에 따라 골라 쓰기도 한다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 </a:t>
            </a:r>
            <a:r>
              <a:rPr lang="ko-KR" altLang="en-US" sz="900" dirty="0" err="1" smtClean="0"/>
              <a:t>영업팀이기</a:t>
            </a:r>
            <a:r>
              <a:rPr lang="ko-KR" altLang="en-US" sz="900" dirty="0" smtClean="0"/>
              <a:t> 때문에 </a:t>
            </a:r>
            <a:r>
              <a:rPr lang="ko-KR" altLang="en-US" sz="900" dirty="0" err="1" smtClean="0"/>
              <a:t>자차</a:t>
            </a:r>
            <a:r>
              <a:rPr lang="ko-KR" altLang="en-US" sz="900" dirty="0" smtClean="0"/>
              <a:t> 이외에도 회사차를 이용하여 협력업체 미팅을 가는 경우가 많으며</a:t>
            </a:r>
            <a:r>
              <a:rPr lang="en-US" altLang="ko-KR" sz="900" dirty="0" smtClean="0"/>
              <a:t>, </a:t>
            </a:r>
          </a:p>
          <a:p>
            <a:r>
              <a:rPr lang="ko-KR" altLang="en-US" sz="900" dirty="0" smtClean="0"/>
              <a:t> 특히 사내 그룹웨어에 캘린더에 일정을 자주 이용하는데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이와 별도로 네비게이션과 휴대폰의 캘린더에 장소와 일정을 입력해야하는 불편함을 가지고 있으며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협력업체 </a:t>
            </a:r>
            <a:r>
              <a:rPr lang="ko-KR" altLang="en-US" sz="900" dirty="0" err="1" smtClean="0"/>
              <a:t>미팅장소</a:t>
            </a:r>
            <a:r>
              <a:rPr lang="ko-KR" altLang="en-US" sz="900" dirty="0" smtClean="0"/>
              <a:t> 주변의 주차장을 찾는데 상당한 애를 먹고 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 최근 영업 부분에서 도움이 되고자 </a:t>
            </a:r>
            <a:r>
              <a:rPr lang="ko-KR" altLang="en-US" sz="900" dirty="0" err="1" smtClean="0"/>
              <a:t>투폰</a:t>
            </a:r>
            <a:r>
              <a:rPr lang="en-US" altLang="ko-KR" sz="900" dirty="0" smtClean="0"/>
              <a:t>(2</a:t>
            </a:r>
            <a:r>
              <a:rPr lang="ko-KR" altLang="en-US" sz="900" dirty="0" smtClean="0"/>
              <a:t>개의 휴대폰을 사용함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보다는 </a:t>
            </a:r>
            <a:r>
              <a:rPr lang="ko-KR" altLang="en-US" sz="900" dirty="0" err="1" smtClean="0"/>
              <a:t>웨어러블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워치를</a:t>
            </a:r>
            <a:r>
              <a:rPr lang="ko-KR" altLang="en-US" sz="900" dirty="0" smtClean="0"/>
              <a:t> 구매했으나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딱히 도움이 되지 않아 후회하고 있다</a:t>
            </a:r>
            <a:r>
              <a:rPr lang="en-US" altLang="ko-KR" sz="900" dirty="0" smtClean="0"/>
              <a:t>.</a:t>
            </a:r>
          </a:p>
          <a:p>
            <a:endParaRPr lang="ko-KR" altLang="en-US" sz="9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793126" y="40090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목표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93126" y="50467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불만사항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796243" y="4303709"/>
            <a:ext cx="3155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최대한 빠른 출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퇴근</a:t>
            </a:r>
            <a:endParaRPr lang="en-US" altLang="ko-KR" sz="9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사내 그룹웨어 </a:t>
            </a:r>
            <a:r>
              <a:rPr lang="en-US" altLang="ko-KR" sz="900" dirty="0" smtClean="0"/>
              <a:t>/ </a:t>
            </a:r>
            <a:r>
              <a:rPr lang="ko-KR" altLang="en-US" sz="900" dirty="0" err="1" smtClean="0"/>
              <a:t>개인캘린더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네비게이션 간의 연동</a:t>
            </a:r>
            <a:endParaRPr lang="en-US" altLang="ko-KR" sz="9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err="1" smtClean="0"/>
              <a:t>외근시</a:t>
            </a:r>
            <a:r>
              <a:rPr lang="ko-KR" altLang="en-US" sz="900" dirty="0" smtClean="0"/>
              <a:t> 최적화 된 길 안내</a:t>
            </a:r>
            <a:endParaRPr lang="en-US" altLang="ko-KR" sz="9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err="1" smtClean="0"/>
              <a:t>웨어러블</a:t>
            </a:r>
            <a:r>
              <a:rPr lang="ko-KR" altLang="en-US" sz="900" dirty="0" smtClean="0"/>
              <a:t> 위치 활용도 높이기</a:t>
            </a:r>
            <a:endParaRPr lang="en-US" altLang="ko-KR" sz="900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3796243" y="5341712"/>
            <a:ext cx="40474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잦은 외근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미팅과 </a:t>
            </a:r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방문시</a:t>
            </a:r>
            <a:r>
              <a:rPr lang="ko-KR" altLang="en-US" sz="900" dirty="0" smtClean="0"/>
              <a:t> 교통체증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초행길로 인한 스트레스</a:t>
            </a:r>
            <a:endParaRPr lang="en-US" altLang="ko-KR" sz="9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근처 주차문제</a:t>
            </a:r>
            <a:endParaRPr lang="en-US" altLang="ko-KR" sz="9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err="1" smtClean="0"/>
              <a:t>웨어러블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워치의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활용성</a:t>
            </a:r>
            <a:r>
              <a:rPr lang="ko-KR" altLang="en-US" sz="900" dirty="0" smtClean="0"/>
              <a:t> 부재</a:t>
            </a:r>
            <a:endParaRPr lang="en-US" altLang="ko-KR" sz="9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그룹웨어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개인캘린더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네비게이션과의 연동 </a:t>
            </a:r>
            <a:r>
              <a:rPr lang="ko-KR" altLang="en-US" sz="900" dirty="0" err="1" smtClean="0"/>
              <a:t>미지원</a:t>
            </a:r>
            <a:endParaRPr lang="en-US" altLang="ko-KR" sz="9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중</a:t>
            </a:r>
            <a:r>
              <a:rPr lang="en-US" altLang="ko-KR" sz="900" dirty="0" smtClean="0"/>
              <a:t>·</a:t>
            </a:r>
            <a:r>
              <a:rPr lang="ko-KR" altLang="en-US" sz="900" dirty="0" err="1" smtClean="0"/>
              <a:t>상급운전자</a:t>
            </a:r>
            <a:r>
              <a:rPr lang="ko-KR" altLang="en-US" sz="900" dirty="0" smtClean="0"/>
              <a:t> 기준으로 네비게이션의 </a:t>
            </a:r>
            <a:r>
              <a:rPr lang="ko-KR" altLang="en-US" sz="900" dirty="0" err="1" smtClean="0"/>
              <a:t>필요없는</a:t>
            </a:r>
            <a:r>
              <a:rPr lang="ko-KR" altLang="en-US" sz="900" dirty="0" smtClean="0"/>
              <a:t> 안내가 많음</a:t>
            </a:r>
            <a:r>
              <a:rPr lang="en-US" altLang="ko-KR" sz="900" dirty="0" smtClean="0"/>
              <a:t>.</a:t>
            </a:r>
            <a:endParaRPr lang="ko-KR" altLang="en-US" sz="900" dirty="0" smtClean="0"/>
          </a:p>
        </p:txBody>
      </p:sp>
      <p:sp>
        <p:nvSpPr>
          <p:cNvPr id="131" name="TextBox 130"/>
          <p:cNvSpPr txBox="1"/>
          <p:nvPr/>
        </p:nvSpPr>
        <p:spPr>
          <a:xfrm>
            <a:off x="7751618" y="3026189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Brands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s://image.newdaily.co.kr/site/data/img/2021/04/09/2021040900167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087" y="4297471"/>
            <a:ext cx="651887" cy="2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카카오내비, 설 연휴 1200만건 길안내…1위 '하남스타필드'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236" y="4194726"/>
            <a:ext cx="458640" cy="4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174" y="4194727"/>
            <a:ext cx="463220" cy="463220"/>
          </a:xfrm>
          <a:prstGeom prst="rect">
            <a:avLst/>
          </a:prstGeom>
        </p:spPr>
      </p:pic>
      <p:pic>
        <p:nvPicPr>
          <p:cNvPr id="1036" name="Picture 12" descr="O 로고 그림 확인, Outlook.com Microsoft Outlook 로고 Microsoft Office 365 전자 메일,  Outlook, 기타, 푸른, 각도 png | PNGW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185" y="4195196"/>
            <a:ext cx="452778" cy="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023년 출시를 앞둔 신차 총정리 - 국산차 편 | 오토뷰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822" y="3240607"/>
            <a:ext cx="1631373" cy="91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스마트폰 역사를 새로 쓴 갤럭시 10대 혁신기술 – Samsung Newsroom Kore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040" y="3268996"/>
            <a:ext cx="1021423" cy="86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스마텍 웨어러블 스마트워치 STBT-SW2, 블랙 - 가전/디지털 - 파트너스샵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615" y="3349404"/>
            <a:ext cx="700054" cy="70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5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810000" y="1188716"/>
            <a:ext cx="3604260" cy="3029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3245" y="874412"/>
            <a:ext cx="798022" cy="246221"/>
            <a:chOff x="3263775" y="658285"/>
            <a:chExt cx="798022" cy="246221"/>
          </a:xfrm>
        </p:grpSpPr>
        <p:sp>
          <p:nvSpPr>
            <p:cNvPr id="14" name="직사각형 13"/>
            <p:cNvSpPr/>
            <p:nvPr/>
          </p:nvSpPr>
          <p:spPr>
            <a:xfrm>
              <a:off x="3263775" y="673331"/>
              <a:ext cx="798022" cy="21613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78093" y="658285"/>
              <a:ext cx="5693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알뜰함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63152" y="874412"/>
            <a:ext cx="798022" cy="246221"/>
            <a:chOff x="3263775" y="658285"/>
            <a:chExt cx="798022" cy="246221"/>
          </a:xfrm>
        </p:grpSpPr>
        <p:sp>
          <p:nvSpPr>
            <p:cNvPr id="21" name="직사각형 20"/>
            <p:cNvSpPr/>
            <p:nvPr/>
          </p:nvSpPr>
          <p:spPr>
            <a:xfrm>
              <a:off x="3263775" y="673331"/>
              <a:ext cx="798022" cy="21613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78094" y="658285"/>
              <a:ext cx="5693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성실함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513059" y="874412"/>
            <a:ext cx="798022" cy="246221"/>
            <a:chOff x="3263775" y="658285"/>
            <a:chExt cx="798022" cy="246221"/>
          </a:xfrm>
        </p:grpSpPr>
        <p:sp>
          <p:nvSpPr>
            <p:cNvPr id="24" name="직사각형 23"/>
            <p:cNvSpPr/>
            <p:nvPr/>
          </p:nvSpPr>
          <p:spPr>
            <a:xfrm>
              <a:off x="3263775" y="673331"/>
              <a:ext cx="798022" cy="21613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78094" y="658285"/>
              <a:ext cx="5693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합리적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430241" y="2943678"/>
            <a:ext cx="212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Age: </a:t>
            </a:r>
            <a:r>
              <a:rPr lang="en-US" altLang="ko-KR" sz="900" dirty="0" smtClean="0"/>
              <a:t>23</a:t>
            </a:r>
            <a:endParaRPr lang="en-US" altLang="ko-KR" sz="900" dirty="0" smtClean="0"/>
          </a:p>
          <a:p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Work: </a:t>
            </a:r>
            <a:r>
              <a:rPr lang="ko-KR" altLang="en-US" sz="900" dirty="0" smtClean="0"/>
              <a:t>대학생</a:t>
            </a:r>
            <a:endParaRPr lang="en-US" altLang="ko-KR" sz="900" dirty="0" smtClean="0"/>
          </a:p>
          <a:p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Family</a:t>
            </a:r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900" dirty="0" smtClean="0"/>
              <a:t>아버지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어머니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동생</a:t>
            </a:r>
            <a:endParaRPr lang="en-US" altLang="ko-KR" sz="900" dirty="0" smtClean="0"/>
          </a:p>
          <a:p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Location</a:t>
            </a:r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900" dirty="0" smtClean="0"/>
              <a:t>서울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학교주변 자취</a:t>
            </a:r>
            <a:r>
              <a:rPr lang="en-US" altLang="ko-KR" sz="900" dirty="0" smtClean="0"/>
              <a:t>)</a:t>
            </a:r>
            <a:endParaRPr lang="en-US" altLang="ko-KR" sz="900" dirty="0" smtClean="0"/>
          </a:p>
          <a:p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Character: </a:t>
            </a:r>
            <a:r>
              <a:rPr lang="ko-KR" altLang="en-US" sz="900" dirty="0" smtClean="0"/>
              <a:t>알뜰하고 합리적인 소비를 지향하는 학생</a:t>
            </a:r>
            <a:endParaRPr lang="ko-KR" altLang="en-US" sz="900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1223357" y="332509"/>
            <a:ext cx="9821487" cy="425612"/>
            <a:chOff x="613757" y="0"/>
            <a:chExt cx="9821487" cy="425612"/>
          </a:xfrm>
          <a:solidFill>
            <a:schemeClr val="accent2">
              <a:lumMod val="7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13757" y="0"/>
              <a:ext cx="9821487" cy="4256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0181" y="28140"/>
              <a:ext cx="87716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김고은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776557" y="1090662"/>
            <a:ext cx="2991394" cy="341647"/>
            <a:chOff x="8322228" y="803873"/>
            <a:chExt cx="2991394" cy="341647"/>
          </a:xfrm>
        </p:grpSpPr>
        <p:sp>
          <p:nvSpPr>
            <p:cNvPr id="62" name="TextBox 61"/>
            <p:cNvSpPr txBox="1"/>
            <p:nvPr/>
          </p:nvSpPr>
          <p:spPr>
            <a:xfrm>
              <a:off x="8322228" y="80387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자극</a:t>
              </a:r>
              <a:endParaRPr lang="ko-KR" altLang="en-US" sz="10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406637" y="1022929"/>
              <a:ext cx="2906985" cy="112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406638" y="1022929"/>
              <a:ext cx="1982992" cy="1225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751618" y="8136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동기부여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7776557" y="1432309"/>
            <a:ext cx="2991394" cy="331983"/>
            <a:chOff x="8322228" y="803873"/>
            <a:chExt cx="2991394" cy="331983"/>
          </a:xfrm>
        </p:grpSpPr>
        <p:sp>
          <p:nvSpPr>
            <p:cNvPr id="70" name="TextBox 69"/>
            <p:cNvSpPr txBox="1"/>
            <p:nvPr/>
          </p:nvSpPr>
          <p:spPr>
            <a:xfrm>
              <a:off x="8322228" y="80387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무서움</a:t>
              </a:r>
              <a:endParaRPr lang="ko-KR" altLang="en-US" sz="10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406637" y="1022929"/>
              <a:ext cx="2906985" cy="112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406637" y="1022929"/>
              <a:ext cx="2252194" cy="1129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776557" y="1773956"/>
            <a:ext cx="2991394" cy="331983"/>
            <a:chOff x="8322228" y="803873"/>
            <a:chExt cx="2991394" cy="331983"/>
          </a:xfrm>
        </p:grpSpPr>
        <p:sp>
          <p:nvSpPr>
            <p:cNvPr id="74" name="TextBox 73"/>
            <p:cNvSpPr txBox="1"/>
            <p:nvPr/>
          </p:nvSpPr>
          <p:spPr>
            <a:xfrm>
              <a:off x="8322228" y="80387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성취</a:t>
              </a:r>
              <a:endParaRPr lang="ko-KR" altLang="en-US" sz="10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406637" y="1022929"/>
              <a:ext cx="2906985" cy="112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406637" y="1022929"/>
              <a:ext cx="2492571" cy="1129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7776557" y="2115603"/>
            <a:ext cx="2991394" cy="331983"/>
            <a:chOff x="8322228" y="803873"/>
            <a:chExt cx="2991394" cy="331983"/>
          </a:xfrm>
        </p:grpSpPr>
        <p:sp>
          <p:nvSpPr>
            <p:cNvPr id="78" name="TextBox 77"/>
            <p:cNvSpPr txBox="1"/>
            <p:nvPr/>
          </p:nvSpPr>
          <p:spPr>
            <a:xfrm>
              <a:off x="8322228" y="80387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성장</a:t>
              </a:r>
              <a:endParaRPr lang="ko-KR" altLang="en-US" sz="10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406637" y="1022929"/>
              <a:ext cx="2906985" cy="112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406637" y="1022929"/>
              <a:ext cx="1224845" cy="1129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345832" y="4030103"/>
            <a:ext cx="2302572" cy="1644118"/>
            <a:chOff x="1345832" y="4686594"/>
            <a:chExt cx="2302572" cy="1644118"/>
          </a:xfrm>
        </p:grpSpPr>
        <p:sp>
          <p:nvSpPr>
            <p:cNvPr id="36" name="TextBox 35"/>
            <p:cNvSpPr txBox="1"/>
            <p:nvPr/>
          </p:nvSpPr>
          <p:spPr>
            <a:xfrm>
              <a:off x="1358655" y="4686594"/>
              <a:ext cx="1125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Personality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345832" y="5014785"/>
              <a:ext cx="2302572" cy="318350"/>
              <a:chOff x="736232" y="5084466"/>
              <a:chExt cx="2302572" cy="31835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36232" y="5084466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내향적</a:t>
                </a:r>
                <a:endParaRPr lang="ko-KR" altLang="en-US" sz="1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69417" y="5084466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000" dirty="0" smtClean="0"/>
                  <a:t>외향적</a:t>
                </a:r>
                <a:endParaRPr lang="ko-KR" altLang="en-US" sz="1000" dirty="0"/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820641" y="5303522"/>
                <a:ext cx="2120803" cy="99294"/>
                <a:chOff x="1678113" y="5303522"/>
                <a:chExt cx="2120803" cy="99294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1678113" y="5303522"/>
                  <a:ext cx="2120803" cy="992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320680" y="5303522"/>
                  <a:ext cx="110737" cy="9929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9" name="그룹 88"/>
            <p:cNvGrpSpPr/>
            <p:nvPr/>
          </p:nvGrpSpPr>
          <p:grpSpPr>
            <a:xfrm>
              <a:off x="1345832" y="5347311"/>
              <a:ext cx="2302572" cy="318350"/>
              <a:chOff x="736232" y="5084466"/>
              <a:chExt cx="2302572" cy="318350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736232" y="5084466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수동</a:t>
                </a:r>
                <a:r>
                  <a:rPr lang="ko-KR" altLang="en-US" sz="1000" dirty="0" smtClean="0"/>
                  <a:t>적</a:t>
                </a:r>
                <a:endParaRPr lang="ko-KR" altLang="en-US" sz="10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469417" y="5084466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000" dirty="0" smtClean="0"/>
                  <a:t>활동적</a:t>
                </a:r>
                <a:endParaRPr lang="ko-KR" altLang="en-US" sz="1000" dirty="0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820641" y="5303522"/>
                <a:ext cx="2120803" cy="99294"/>
                <a:chOff x="1678113" y="5303522"/>
                <a:chExt cx="2120803" cy="99294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1678113" y="5303522"/>
                  <a:ext cx="2120803" cy="992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630692" y="5303522"/>
                  <a:ext cx="110737" cy="9929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>
              <a:off x="1345832" y="5679837"/>
              <a:ext cx="2302572" cy="318350"/>
              <a:chOff x="736232" y="5084466"/>
              <a:chExt cx="2302572" cy="318350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736232" y="5084466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분석적</a:t>
                </a:r>
                <a:endParaRPr lang="ko-KR" altLang="en-US" sz="1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469417" y="5084466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000" dirty="0" smtClean="0"/>
                  <a:t>창의적</a:t>
                </a:r>
                <a:endParaRPr lang="ko-KR" altLang="en-US" sz="1000" dirty="0"/>
              </a:p>
            </p:txBody>
          </p:sp>
          <p:grpSp>
            <p:nvGrpSpPr>
              <p:cNvPr id="98" name="그룹 97"/>
              <p:cNvGrpSpPr/>
              <p:nvPr/>
            </p:nvGrpSpPr>
            <p:grpSpPr>
              <a:xfrm>
                <a:off x="820641" y="5303522"/>
                <a:ext cx="2120803" cy="99294"/>
                <a:chOff x="1678113" y="5303522"/>
                <a:chExt cx="2120803" cy="99294"/>
              </a:xfrm>
            </p:grpSpPr>
            <p:sp>
              <p:nvSpPr>
                <p:cNvPr id="99" name="직사각형 98"/>
                <p:cNvSpPr/>
                <p:nvPr/>
              </p:nvSpPr>
              <p:spPr>
                <a:xfrm>
                  <a:off x="1678113" y="5303522"/>
                  <a:ext cx="2120803" cy="992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834720" y="5303522"/>
                  <a:ext cx="110737" cy="9929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1" name="그룹 100"/>
            <p:cNvGrpSpPr/>
            <p:nvPr/>
          </p:nvGrpSpPr>
          <p:grpSpPr>
            <a:xfrm>
              <a:off x="1345832" y="6012362"/>
              <a:ext cx="2302572" cy="318350"/>
              <a:chOff x="736232" y="5084466"/>
              <a:chExt cx="2302572" cy="318350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736232" y="5084466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계획적</a:t>
                </a:r>
                <a:endParaRPr lang="ko-KR" altLang="en-US" sz="10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469417" y="5084466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000" dirty="0" smtClean="0"/>
                  <a:t>즉흥적</a:t>
                </a:r>
                <a:endParaRPr lang="ko-KR" altLang="en-US" sz="1000" dirty="0"/>
              </a:p>
            </p:txBody>
          </p:sp>
          <p:grpSp>
            <p:nvGrpSpPr>
              <p:cNvPr id="104" name="그룹 103"/>
              <p:cNvGrpSpPr/>
              <p:nvPr/>
            </p:nvGrpSpPr>
            <p:grpSpPr>
              <a:xfrm>
                <a:off x="820641" y="5303522"/>
                <a:ext cx="2120803" cy="99294"/>
                <a:chOff x="1678113" y="5303522"/>
                <a:chExt cx="2120803" cy="99294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1678113" y="5303522"/>
                  <a:ext cx="2120803" cy="992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1684253" y="5303522"/>
                  <a:ext cx="110737" cy="9929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24" name="TextBox 123"/>
          <p:cNvSpPr txBox="1"/>
          <p:nvPr/>
        </p:nvSpPr>
        <p:spPr>
          <a:xfrm>
            <a:off x="3898219" y="125526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라이프 스타일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852120" y="1551228"/>
            <a:ext cx="350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김고은씨는</a:t>
            </a:r>
            <a:r>
              <a:rPr lang="ko-KR" altLang="en-US" sz="900" dirty="0" smtClean="0"/>
              <a:t> 조용한 성격이지만 성적은 우수한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성실한 학생이다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지방에서 올라와 학교 주변에서 자취를 하므로 알뜰하게 살려고 노력한다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생활비는 주로 아르바이트를 해서 해결하고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학비는 장학금을 받으려고 한다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학교 수업시간 이외에는 교내에 있는 도서관에서 공부를 하며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학생식당과</a:t>
            </a:r>
            <a:r>
              <a:rPr lang="ko-KR" altLang="en-US" sz="900" dirty="0" smtClean="0"/>
              <a:t> 교내 카페를 자주 이용한다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공부를 </a:t>
            </a:r>
            <a:r>
              <a:rPr lang="ko-KR" altLang="en-US" sz="900" dirty="0" err="1" smtClean="0"/>
              <a:t>할때</a:t>
            </a:r>
            <a:r>
              <a:rPr lang="ko-KR" altLang="en-US" sz="900" dirty="0" smtClean="0"/>
              <a:t> 아메리카노를 즐겨 마시는 편이며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교내에 있는 카페 한 곳을 자주 이용해 쿠폰을 모으는 것을 즐긴다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최근 시험기간에 </a:t>
            </a:r>
            <a:r>
              <a:rPr lang="ko-KR" altLang="en-US" sz="900" dirty="0" smtClean="0"/>
              <a:t>커피를 마시는 양이 늘었다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거의 매일 마시는 커피를 생활비에 부담이 가지않고 합리적으로 소비할 수 있을지 고민중</a:t>
            </a:r>
            <a:endParaRPr lang="ko-KR" altLang="en-US" sz="9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793126" y="43415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목표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93126" y="53792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불만사항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796243" y="4636218"/>
            <a:ext cx="320312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수업시간에 늦지 않기 위해 빠른 커피 구매를 원한다</a:t>
            </a:r>
            <a:r>
              <a:rPr lang="en-US" altLang="ko-KR" sz="9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저렴한 구매를 원한다</a:t>
            </a:r>
            <a:r>
              <a:rPr lang="en-US" altLang="ko-KR" sz="9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포인트나 쿠폰을 모아서 혜택을 받길 원한다</a:t>
            </a:r>
            <a:r>
              <a:rPr lang="en-US" altLang="ko-KR" sz="9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카페에서하는 이벤트를 놓치지 않고 알고 싶어한다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3796243" y="5674221"/>
            <a:ext cx="40474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점심시간쯤 손님이 몰려 카페 이용이 어렵다</a:t>
            </a:r>
            <a:r>
              <a:rPr lang="en-US" altLang="ko-KR" sz="9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종이에 </a:t>
            </a:r>
            <a:r>
              <a:rPr lang="ko-KR" altLang="en-US" sz="900" dirty="0" err="1" smtClean="0"/>
              <a:t>스템프를</a:t>
            </a:r>
            <a:r>
              <a:rPr lang="ko-KR" altLang="en-US" sz="900" dirty="0" smtClean="0"/>
              <a:t> 찍는 형식의 적립이 불편하다</a:t>
            </a:r>
            <a:r>
              <a:rPr lang="en-US" altLang="ko-KR" sz="9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900" dirty="0" smtClean="0"/>
              <a:t>아이스커피가 </a:t>
            </a:r>
            <a:r>
              <a:rPr lang="en-US" altLang="ko-KR" sz="900" dirty="0" smtClean="0"/>
              <a:t>500</a:t>
            </a:r>
            <a:r>
              <a:rPr lang="ko-KR" altLang="en-US" sz="900" dirty="0" smtClean="0"/>
              <a:t>원 추가 되는 게 불만이다</a:t>
            </a:r>
            <a:r>
              <a:rPr lang="en-US" altLang="ko-KR" sz="900" dirty="0" smtClean="0"/>
              <a:t>.</a:t>
            </a:r>
            <a:endParaRPr lang="ko-KR" altLang="en-US" sz="900" dirty="0" smtClean="0"/>
          </a:p>
        </p:txBody>
      </p:sp>
      <p:sp>
        <p:nvSpPr>
          <p:cNvPr id="131" name="TextBox 130"/>
          <p:cNvSpPr txBox="1"/>
          <p:nvPr/>
        </p:nvSpPr>
        <p:spPr>
          <a:xfrm>
            <a:off x="7751618" y="279403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Brands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18" y="889458"/>
            <a:ext cx="1887048" cy="1887048"/>
          </a:xfrm>
          <a:prstGeom prst="rect">
            <a:avLst/>
          </a:prstGeom>
        </p:spPr>
      </p:pic>
      <p:pic>
        <p:nvPicPr>
          <p:cNvPr id="2052" name="Picture 4" descr="파일:네이버㈜ 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900" y="3097472"/>
            <a:ext cx="756433" cy="75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카카오톡 로고 ai 파일 : 네이버 블로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605" y="3114454"/>
            <a:ext cx="722469" cy="72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인스타그램 로고 ai, png 다운로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345" y="3066302"/>
            <a:ext cx="902678" cy="90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23357" y="332509"/>
            <a:ext cx="9821487" cy="60599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461</Words>
  <Application>Microsoft Office PowerPoint</Application>
  <PresentationFormat>와이드스크린</PresentationFormat>
  <Paragraphs>97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dw-006</dc:creator>
  <cp:lastModifiedBy>dw-006</cp:lastModifiedBy>
  <cp:revision>11</cp:revision>
  <dcterms:created xsi:type="dcterms:W3CDTF">2023-10-11T05:44:19Z</dcterms:created>
  <dcterms:modified xsi:type="dcterms:W3CDTF">2023-10-11T07:13:41Z</dcterms:modified>
</cp:coreProperties>
</file>